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77" r:id="rId5"/>
    <p:sldId id="260" r:id="rId6"/>
    <p:sldId id="261" r:id="rId7"/>
    <p:sldId id="262" r:id="rId8"/>
    <p:sldId id="264" r:id="rId9"/>
    <p:sldId id="278" r:id="rId10"/>
    <p:sldId id="265" r:id="rId11"/>
    <p:sldId id="279" r:id="rId12"/>
    <p:sldId id="280"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10/7/2015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10/7/2015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Wireless and Mobile Communication </a:t>
            </a:r>
            <a:br>
              <a:rPr lang="en-GB" dirty="0" smtClean="0"/>
            </a:br>
            <a:r>
              <a:rPr lang="en-GB" dirty="0" smtClean="0"/>
              <a:t>Introduction </a:t>
            </a:r>
            <a:br>
              <a:rPr lang="en-GB" dirty="0" smtClean="0"/>
            </a:br>
            <a:r>
              <a:rPr lang="en-GB" dirty="0" smtClean="0"/>
              <a:t>Lecture-1</a:t>
            </a:r>
            <a:endParaRPr lang="en-GB" dirty="0"/>
          </a:p>
        </p:txBody>
      </p:sp>
      <p:sp>
        <p:nvSpPr>
          <p:cNvPr id="3" name="Subtitle 2"/>
          <p:cNvSpPr>
            <a:spLocks noGrp="1"/>
          </p:cNvSpPr>
          <p:nvPr>
            <p:ph type="subTitle" idx="1"/>
          </p:nvPr>
        </p:nvSpPr>
        <p:spPr/>
        <p:txBody>
          <a:bodyPr>
            <a:normAutofit fontScale="77500" lnSpcReduction="20000"/>
          </a:bodyPr>
          <a:lstStyle/>
          <a:p>
            <a:r>
              <a:rPr lang="en-GB" dirty="0" smtClean="0"/>
              <a:t>Dr. </a:t>
            </a:r>
            <a:r>
              <a:rPr lang="en-GB" dirty="0" err="1" smtClean="0"/>
              <a:t>Naveed</a:t>
            </a:r>
            <a:r>
              <a:rPr lang="en-GB" dirty="0" smtClean="0"/>
              <a:t> Ahmad</a:t>
            </a:r>
          </a:p>
          <a:p>
            <a:r>
              <a:rPr lang="en-GB" dirty="0" smtClean="0"/>
              <a:t>Assistant Professor</a:t>
            </a:r>
          </a:p>
          <a:p>
            <a:r>
              <a:rPr lang="en-GB" dirty="0" smtClean="0"/>
              <a:t>Department of Computer Science</a:t>
            </a:r>
          </a:p>
          <a:p>
            <a:r>
              <a:rPr lang="en-GB" dirty="0" smtClean="0"/>
              <a:t>University of Peshawar</a:t>
            </a:r>
          </a:p>
          <a:p>
            <a:r>
              <a:rPr lang="en-GB" dirty="0" err="1" smtClean="0"/>
              <a:t>n.ahmad@upesh.edu.pk</a:t>
            </a:r>
            <a:endParaRPr lang="en-GB" dirty="0" smtClean="0"/>
          </a:p>
          <a:p>
            <a:endParaRPr lang="en-GB" dirty="0" smtClean="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Time Division </a:t>
            </a:r>
            <a:r>
              <a:rPr lang="en-GB" dirty="0" err="1" smtClean="0"/>
              <a:t>Duplexing</a:t>
            </a:r>
            <a:r>
              <a:rPr lang="en-GB" dirty="0" smtClean="0"/>
              <a:t> (TDD)</a:t>
            </a:r>
            <a:endParaRPr lang="en-GB" dirty="0"/>
          </a:p>
        </p:txBody>
      </p:sp>
      <p:sp>
        <p:nvSpPr>
          <p:cNvPr id="3" name="Content Placeholder 2"/>
          <p:cNvSpPr>
            <a:spLocks noGrp="1"/>
          </p:cNvSpPr>
          <p:nvPr>
            <p:ph idx="1"/>
          </p:nvPr>
        </p:nvSpPr>
        <p:spPr>
          <a:xfrm>
            <a:off x="457200" y="1143000"/>
            <a:ext cx="8229600" cy="4709160"/>
          </a:xfrm>
        </p:spPr>
        <p:txBody>
          <a:bodyPr>
            <a:normAutofit/>
          </a:bodyPr>
          <a:lstStyle/>
          <a:p>
            <a:r>
              <a:rPr lang="en-GB" sz="2100" dirty="0" smtClean="0"/>
              <a:t>TDD uses a single frequency band to transmit signals in both the downstream and upstream directions.</a:t>
            </a:r>
          </a:p>
          <a:p>
            <a:r>
              <a:rPr lang="en-GB" sz="2100" dirty="0" smtClean="0"/>
              <a:t>TDD operates by toggling transmission directions over a time interval.</a:t>
            </a:r>
          </a:p>
          <a:p>
            <a:r>
              <a:rPr lang="en-GB" sz="2100" dirty="0" smtClean="0"/>
              <a:t>This toggling takes place very rapidly and is imperceptible to the user.</a:t>
            </a:r>
          </a:p>
          <a:p>
            <a:r>
              <a:rPr lang="en-GB" sz="2100" dirty="0" smtClean="0"/>
              <a:t>TDD alternates the transmission and reception of station data over time. Time slots may be variable in length.</a:t>
            </a:r>
          </a:p>
          <a:p>
            <a:r>
              <a:rPr lang="en-GB" sz="2100" dirty="0" smtClean="0"/>
              <a:t>In some TDD systems, the alternating time slots are of the same duration or have equal DL and UL times. However, the system doesn’t have to be 50/50 symmetrical. The system can be asymmetrical as required.</a:t>
            </a:r>
            <a:endParaRPr lang="en-GB" sz="2100" dirty="0"/>
          </a:p>
        </p:txBody>
      </p:sp>
      <p:pic>
        <p:nvPicPr>
          <p:cNvPr id="3074" name="Picture 2"/>
          <p:cNvPicPr>
            <a:picLocks noChangeAspect="1" noChangeArrowheads="1"/>
          </p:cNvPicPr>
          <p:nvPr/>
        </p:nvPicPr>
        <p:blipFill>
          <a:blip r:embed="rId2" cstate="print"/>
          <a:srcRect/>
          <a:stretch>
            <a:fillRect/>
          </a:stretch>
        </p:blipFill>
        <p:spPr bwMode="auto">
          <a:xfrm>
            <a:off x="2895600" y="5257800"/>
            <a:ext cx="5762625" cy="1581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Time Division </a:t>
            </a:r>
            <a:r>
              <a:rPr lang="en-GB" dirty="0" err="1" smtClean="0"/>
              <a:t>Duplexing</a:t>
            </a:r>
            <a:r>
              <a:rPr lang="en-GB" dirty="0" smtClean="0"/>
              <a:t> (TDD)</a:t>
            </a:r>
            <a:endParaRPr lang="en-GB" dirty="0"/>
          </a:p>
        </p:txBody>
      </p:sp>
      <p:sp>
        <p:nvSpPr>
          <p:cNvPr id="3" name="Content Placeholder 2"/>
          <p:cNvSpPr>
            <a:spLocks noGrp="1"/>
          </p:cNvSpPr>
          <p:nvPr>
            <p:ph idx="1"/>
          </p:nvPr>
        </p:nvSpPr>
        <p:spPr/>
        <p:txBody>
          <a:bodyPr>
            <a:normAutofit/>
          </a:bodyPr>
          <a:lstStyle/>
          <a:p>
            <a:r>
              <a:rPr lang="en-GB" sz="2500" dirty="0" smtClean="0"/>
              <a:t>The real advantage of TDD is that it only needs a single channel of frequency spectrum. Furthermore, no spectrum-wasteful guard bands or channel separations are needed. </a:t>
            </a:r>
          </a:p>
          <a:p>
            <a:r>
              <a:rPr lang="en-GB" sz="2500" dirty="0" smtClean="0"/>
              <a:t>The downside is that successful implementation of TDD needs a very precise timing and synchronization system at both the transmitter and receiver to make sure time slots don’t overlap or otherwise interfere with one another.</a:t>
            </a:r>
            <a:endParaRPr lang="en-GB" sz="2500" dirty="0"/>
          </a:p>
        </p:txBody>
      </p:sp>
      <p:pic>
        <p:nvPicPr>
          <p:cNvPr id="36866" name="Picture 2" descr="http://electronicdesign.com/site-files/electronicdesign.com/files/archive/electronicdesign.com/content/content/74243/74243_f3.gif"/>
          <p:cNvPicPr>
            <a:picLocks noChangeAspect="1" noChangeArrowheads="1"/>
          </p:cNvPicPr>
          <p:nvPr/>
        </p:nvPicPr>
        <p:blipFill>
          <a:blip r:embed="rId2" cstate="print"/>
          <a:srcRect/>
          <a:stretch>
            <a:fillRect/>
          </a:stretch>
        </p:blipFill>
        <p:spPr bwMode="auto">
          <a:xfrm>
            <a:off x="2895600" y="5133975"/>
            <a:ext cx="4762500" cy="180022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FDD Vs TDD</a:t>
            </a:r>
            <a:endParaRPr lang="en-GB" dirty="0"/>
          </a:p>
        </p:txBody>
      </p:sp>
      <p:sp>
        <p:nvSpPr>
          <p:cNvPr id="3" name="Content Placeholder 2"/>
          <p:cNvSpPr>
            <a:spLocks noGrp="1"/>
          </p:cNvSpPr>
          <p:nvPr>
            <p:ph idx="1"/>
          </p:nvPr>
        </p:nvSpPr>
        <p:spPr>
          <a:xfrm>
            <a:off x="457200" y="1143000"/>
            <a:ext cx="8229600" cy="4709160"/>
          </a:xfrm>
        </p:spPr>
        <p:txBody>
          <a:bodyPr>
            <a:normAutofit/>
          </a:bodyPr>
          <a:lstStyle/>
          <a:p>
            <a:r>
              <a:rPr lang="en-GB" sz="2400" dirty="0" smtClean="0"/>
              <a:t>TDD appears to be the better overall choice, but FDD is far more widely implemented because of prior frequency spectrum assignments and earlier technologies. FDD will continue to dominate the cellular business for now. Yet as spectrum becomes more costly and scarce, TDD will become more widely adopted as spectrum is reallocated and repurposed.</a:t>
            </a:r>
            <a:endParaRPr lang="en-GB" sz="2400" dirty="0"/>
          </a:p>
        </p:txBody>
      </p:sp>
      <p:pic>
        <p:nvPicPr>
          <p:cNvPr id="35842" name="Picture 2" descr="http://electronicdesign.com/site-files/electronicdesign.com/files/archive/electronicdesign.com/content/content/74243/74243_table.gif"/>
          <p:cNvPicPr>
            <a:picLocks noChangeAspect="1" noChangeArrowheads="1"/>
          </p:cNvPicPr>
          <p:nvPr/>
        </p:nvPicPr>
        <p:blipFill>
          <a:blip r:embed="rId2" cstate="print"/>
          <a:srcRect/>
          <a:stretch>
            <a:fillRect/>
          </a:stretch>
        </p:blipFill>
        <p:spPr bwMode="auto">
          <a:xfrm>
            <a:off x="1676400" y="3733800"/>
            <a:ext cx="5619750" cy="30099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GB" dirty="0" smtClean="0"/>
              <a:t>Single MS/Multiple MS</a:t>
            </a:r>
            <a:endParaRPr lang="en-GB" dirty="0"/>
          </a:p>
        </p:txBody>
      </p:sp>
      <p:sp>
        <p:nvSpPr>
          <p:cNvPr id="3" name="Content Placeholder 2"/>
          <p:cNvSpPr>
            <a:spLocks noGrp="1"/>
          </p:cNvSpPr>
          <p:nvPr>
            <p:ph idx="1"/>
          </p:nvPr>
        </p:nvSpPr>
        <p:spPr>
          <a:xfrm>
            <a:off x="457200" y="1219200"/>
            <a:ext cx="8229600" cy="5638800"/>
          </a:xfrm>
        </p:spPr>
        <p:txBody>
          <a:bodyPr>
            <a:normAutofit lnSpcReduction="10000"/>
          </a:bodyPr>
          <a:lstStyle/>
          <a:p>
            <a:r>
              <a:rPr lang="en-GB" dirty="0" smtClean="0"/>
              <a:t>A single MS for a dedicated BS.</a:t>
            </a:r>
          </a:p>
          <a:p>
            <a:r>
              <a:rPr lang="en-GB" dirty="0" smtClean="0"/>
              <a:t>Cordless telephone systems are full duplex communication systems that use radio to connect to a portable handset to a single dedicated BS, which is then connected to a dedicated telephone line with a specific telephone number on the Public Switched Telephone Network (PSTN).</a:t>
            </a:r>
          </a:p>
          <a:p>
            <a:r>
              <a:rPr lang="en-GB" dirty="0" smtClean="0"/>
              <a:t>Many MS for a single BS</a:t>
            </a:r>
          </a:p>
          <a:p>
            <a:r>
              <a:rPr lang="en-GB" dirty="0" smtClean="0"/>
              <a:t>A mobile system, in general, on the other hand, is the example of the second category of a full duplex mobile system where many users connect among themselves via a single BS</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a Mobile Call is Actually Made?</a:t>
            </a:r>
            <a:endParaRPr lang="en-GB" dirty="0"/>
          </a:p>
        </p:txBody>
      </p:sp>
      <p:sp>
        <p:nvSpPr>
          <p:cNvPr id="3" name="Content Placeholder 2"/>
          <p:cNvSpPr>
            <a:spLocks noGrp="1"/>
          </p:cNvSpPr>
          <p:nvPr>
            <p:ph idx="1"/>
          </p:nvPr>
        </p:nvSpPr>
        <p:spPr>
          <a:xfrm>
            <a:off x="457200" y="1371600"/>
            <a:ext cx="8229600" cy="4709160"/>
          </a:xfrm>
        </p:spPr>
        <p:txBody>
          <a:bodyPr>
            <a:normAutofit/>
          </a:bodyPr>
          <a:lstStyle/>
          <a:p>
            <a:r>
              <a:rPr lang="en-GB" sz="2400" dirty="0" smtClean="0"/>
              <a:t>In order to know how a mobile call is made, we should first look into the basics of cellular concept and main operational channels involved in making a call.</a:t>
            </a:r>
            <a:endParaRPr lang="en-GB" sz="2400" dirty="0"/>
          </a:p>
        </p:txBody>
      </p:sp>
      <p:pic>
        <p:nvPicPr>
          <p:cNvPr id="4098" name="Picture 2"/>
          <p:cNvPicPr>
            <a:picLocks noChangeAspect="1" noChangeArrowheads="1"/>
          </p:cNvPicPr>
          <p:nvPr/>
        </p:nvPicPr>
        <p:blipFill>
          <a:blip r:embed="rId2" cstate="print"/>
          <a:srcRect/>
          <a:stretch>
            <a:fillRect/>
          </a:stretch>
        </p:blipFill>
        <p:spPr bwMode="auto">
          <a:xfrm>
            <a:off x="1676400" y="2514600"/>
            <a:ext cx="5943600" cy="4343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Cellular Concept</a:t>
            </a:r>
            <a:endParaRPr lang="en-GB" dirty="0"/>
          </a:p>
        </p:txBody>
      </p:sp>
      <p:sp>
        <p:nvSpPr>
          <p:cNvPr id="3" name="Content Placeholder 2"/>
          <p:cNvSpPr>
            <a:spLocks noGrp="1"/>
          </p:cNvSpPr>
          <p:nvPr>
            <p:ph idx="1"/>
          </p:nvPr>
        </p:nvSpPr>
        <p:spPr>
          <a:xfrm>
            <a:off x="457200" y="1219200"/>
            <a:ext cx="8229600" cy="5486400"/>
          </a:xfrm>
        </p:spPr>
        <p:txBody>
          <a:bodyPr>
            <a:normAutofit fontScale="85000" lnSpcReduction="20000"/>
          </a:bodyPr>
          <a:lstStyle/>
          <a:p>
            <a:r>
              <a:rPr lang="en-GB" dirty="0" smtClean="0"/>
              <a:t>For a large geographic coverage area, a high powered transmitter therefore has to be used. </a:t>
            </a:r>
          </a:p>
          <a:p>
            <a:r>
              <a:rPr lang="en-GB" dirty="0" smtClean="0"/>
              <a:t>But a high power radio transmitter causes harm to environment. </a:t>
            </a:r>
          </a:p>
          <a:p>
            <a:r>
              <a:rPr lang="en-GB" dirty="0" smtClean="0"/>
              <a:t>Mobile communication thus calls for replacing the high power transmitters by low power transmitters by dividing the coverage area into small segments, called cells.</a:t>
            </a:r>
          </a:p>
          <a:p>
            <a:r>
              <a:rPr lang="en-GB" dirty="0" smtClean="0"/>
              <a:t>Each cell uses a certain number of the available channels and a group of adjacent cells together use all the available channels. </a:t>
            </a:r>
          </a:p>
          <a:p>
            <a:r>
              <a:rPr lang="en-GB" dirty="0" smtClean="0"/>
              <a:t>Such a group is called a cluster. This cluster can repeat itself and hence the same set of channels can be used again and again.</a:t>
            </a:r>
          </a:p>
          <a:p>
            <a:r>
              <a:rPr lang="en-GB" dirty="0" smtClean="0"/>
              <a:t>Each cell has a low power transmitter with a coverage area equal to the area of the cell.</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Operational Channels</a:t>
            </a:r>
            <a:endParaRPr lang="en-GB"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r>
              <a:rPr lang="en-GB" dirty="0" smtClean="0"/>
              <a:t>In each cell, there are four types of channels that take active part during a mobile call. These are:</a:t>
            </a:r>
          </a:p>
          <a:p>
            <a:r>
              <a:rPr lang="en-GB" dirty="0" smtClean="0"/>
              <a:t>Forward Voice Channel (FVC): This channel is used for the voice transmission from the BS to the MS.</a:t>
            </a:r>
          </a:p>
          <a:p>
            <a:r>
              <a:rPr lang="en-GB" dirty="0" smtClean="0"/>
              <a:t> Reverse Voice Channel (RVC): This is used for the voice transmission from the MS to the BS.</a:t>
            </a:r>
          </a:p>
          <a:p>
            <a:r>
              <a:rPr lang="en-GB" dirty="0" smtClean="0"/>
              <a:t> Forward Control Channel (FCC): Control channels are generally used for controlling the activity of the call, i.e., they are used for setting up calls and to divert the call to unused voice channels. Hence these are also called setup channels. These channels transmit and receive call initiation and service request messages. The FCC is used for control signalling purpose from the BS to MS.</a:t>
            </a:r>
          </a:p>
          <a:p>
            <a:r>
              <a:rPr lang="en-GB" dirty="0" smtClean="0"/>
              <a:t> Reverse Control Channel (RCC): This is used for the call control purpose from the MS to the BS. Control channels are usually monitored by mobiles.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a Call</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When a mobile is idle, i.e., it is not experiencing the process of a call, then it searches all the </a:t>
            </a:r>
            <a:r>
              <a:rPr lang="en-GB" dirty="0" err="1" smtClean="0"/>
              <a:t>FCCs</a:t>
            </a:r>
            <a:r>
              <a:rPr lang="en-GB" dirty="0" smtClean="0"/>
              <a:t> to determine the one with the highest signal strength. </a:t>
            </a:r>
          </a:p>
          <a:p>
            <a:r>
              <a:rPr lang="en-GB" dirty="0" smtClean="0"/>
              <a:t>The mobile then monitors this particular FCC. However, when the signal strength falls below a particular threshold that is insufficient for a call to take place, the mobile again searches all the </a:t>
            </a:r>
            <a:r>
              <a:rPr lang="en-GB" dirty="0" err="1" smtClean="0"/>
              <a:t>FCCs</a:t>
            </a:r>
            <a:r>
              <a:rPr lang="en-GB" dirty="0" smtClean="0"/>
              <a:t> for the one with the highest signal strength.</a:t>
            </a:r>
          </a:p>
          <a:p>
            <a:r>
              <a:rPr lang="en-GB" dirty="0" smtClean="0"/>
              <a:t>For a particular country or continent, the control channels will be the same. </a:t>
            </a:r>
          </a:p>
          <a:p>
            <a:r>
              <a:rPr lang="en-GB" dirty="0" smtClean="0"/>
              <a:t>So all mobiles in that country or continent will search among the same set of control channels. </a:t>
            </a:r>
          </a:p>
          <a:p>
            <a:r>
              <a:rPr lang="en-GB" dirty="0" smtClean="0"/>
              <a:t>However, when a mobile moves to a different country or continent, then the control channels for that particular location will be different and hence the mobile will not work.</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a Call</a:t>
            </a:r>
            <a:endParaRPr lang="en-GB" dirty="0"/>
          </a:p>
        </p:txBody>
      </p:sp>
      <p:sp>
        <p:nvSpPr>
          <p:cNvPr id="3" name="Content Placeholder 2"/>
          <p:cNvSpPr>
            <a:spLocks noGrp="1"/>
          </p:cNvSpPr>
          <p:nvPr>
            <p:ph idx="1"/>
          </p:nvPr>
        </p:nvSpPr>
        <p:spPr>
          <a:xfrm>
            <a:off x="457200" y="1219200"/>
            <a:ext cx="8229600" cy="5090160"/>
          </a:xfrm>
        </p:spPr>
        <p:txBody>
          <a:bodyPr>
            <a:normAutofit fontScale="85000" lnSpcReduction="20000"/>
          </a:bodyPr>
          <a:lstStyle/>
          <a:p>
            <a:r>
              <a:rPr lang="en-GB" dirty="0" smtClean="0"/>
              <a:t>Each mobile has a mobile identification number (MIN). When a user wants to make a call, he sends a call request to the MSC on the reverse control channel. He also sends the MIN of the person to whom the call has to be made. </a:t>
            </a:r>
          </a:p>
          <a:p>
            <a:r>
              <a:rPr lang="en-GB" dirty="0" smtClean="0"/>
              <a:t>The MSC then sends this MIN to all the base stations.</a:t>
            </a:r>
          </a:p>
          <a:p>
            <a:r>
              <a:rPr lang="en-GB" dirty="0" smtClean="0"/>
              <a:t>The base station transmits this MIN and all the mobiles within the coverage area of that base station receive the MIN and match it with their own.</a:t>
            </a:r>
          </a:p>
          <a:p>
            <a:r>
              <a:rPr lang="en-GB" dirty="0" smtClean="0"/>
              <a:t> If the MIN matches with a particular MS, that mobile sends an acknowledgment to the BS.</a:t>
            </a:r>
          </a:p>
          <a:p>
            <a:r>
              <a:rPr lang="en-GB" dirty="0" smtClean="0"/>
              <a:t>The BS then informs the MSC that the mobile is within its coverage area. </a:t>
            </a:r>
          </a:p>
          <a:p>
            <a:r>
              <a:rPr lang="en-GB" dirty="0" smtClean="0"/>
              <a:t>The MSC then instructs the base station to access specific unused voice channel pair.</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Making a Call</a:t>
            </a:r>
            <a:endParaRPr lang="en-GB"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r>
              <a:rPr lang="en-GB" dirty="0" smtClean="0"/>
              <a:t>The base station then sends a message to the mobile to move to the particular channels and it also sends a signal to the mobile for ringing.</a:t>
            </a:r>
          </a:p>
          <a:p>
            <a:r>
              <a:rPr lang="en-GB" dirty="0" smtClean="0"/>
              <a:t>In order to maintain the quality of the call, the MSC adjusts the transmitted power of the mobile which is usually expressed in dB or </a:t>
            </a:r>
            <a:r>
              <a:rPr lang="en-GB" dirty="0" err="1" smtClean="0"/>
              <a:t>dBm</a:t>
            </a:r>
            <a:r>
              <a:rPr lang="en-GB" dirty="0" smtClean="0"/>
              <a:t>. </a:t>
            </a:r>
          </a:p>
          <a:p>
            <a:r>
              <a:rPr lang="en-GB" dirty="0" smtClean="0"/>
              <a:t>When a mobile moves from the coverage area of one base station to the coverage area of another base station i.e., from one cell to another cell, then the signal strength of the initial base station may not be sufficient to continue the call in progress. </a:t>
            </a:r>
          </a:p>
          <a:p>
            <a:r>
              <a:rPr lang="en-GB" dirty="0" smtClean="0"/>
              <a:t>So the call has to be transferred to the other base station. This is called handoff.</a:t>
            </a:r>
          </a:p>
          <a:p>
            <a:r>
              <a:rPr lang="en-GB" dirty="0" smtClean="0"/>
              <a:t>In such cases, in order to maintain the call, the MSC transfers the call to one of the unused voice channels of the new base station or it transfers the control of the current voice channels to the new base station.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Evolution of Mobile Radio Communications</a:t>
            </a:r>
            <a:endParaRPr lang="en-GB" dirty="0"/>
          </a:p>
        </p:txBody>
      </p:sp>
      <p:sp>
        <p:nvSpPr>
          <p:cNvPr id="3" name="Content Placeholder 2"/>
          <p:cNvSpPr>
            <a:spLocks noGrp="1"/>
          </p:cNvSpPr>
          <p:nvPr>
            <p:ph idx="1"/>
          </p:nvPr>
        </p:nvSpPr>
        <p:spPr/>
        <p:txBody>
          <a:bodyPr>
            <a:normAutofit fontScale="92500"/>
          </a:bodyPr>
          <a:lstStyle/>
          <a:p>
            <a:r>
              <a:rPr lang="en-GB" dirty="0" smtClean="0"/>
              <a:t>Mobile telephone was introduced in 1946, but due to some technology drawbacks and high cost.</a:t>
            </a:r>
          </a:p>
          <a:p>
            <a:r>
              <a:rPr lang="en-GB" dirty="0" smtClean="0"/>
              <a:t>Cellular concept in 1960 at Bell Lab and its connection with PSTN give rapid growth to this technology.</a:t>
            </a:r>
          </a:p>
          <a:p>
            <a:r>
              <a:rPr lang="en-GB" dirty="0" smtClean="0"/>
              <a:t>Advanced Mobile Phone System (AMPS) was the </a:t>
            </a:r>
            <a:r>
              <a:rPr lang="en-GB" dirty="0" err="1" smtClean="0"/>
              <a:t>rst</a:t>
            </a:r>
            <a:r>
              <a:rPr lang="en-GB" dirty="0" smtClean="0"/>
              <a:t> U.S. cellular telephone system and it was deployed in 1983.</a:t>
            </a:r>
          </a:p>
          <a:p>
            <a:r>
              <a:rPr lang="en-GB" dirty="0" smtClean="0"/>
              <a:t>The number of cellular telephone users grew from 25000 in 1984 to around 4.8 billion in the year 2014 and the demand rate is increasing day by day.</a:t>
            </a:r>
          </a:p>
          <a:p>
            <a:endParaRPr lang="en-GB"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Present Day Mobile Communication</a:t>
            </a:r>
            <a:endParaRPr lang="en-GB" dirty="0"/>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r>
              <a:rPr lang="en-GB" dirty="0" smtClean="0"/>
              <a:t>Initially the mobile communication was limited between one pair of users on single channel pair. </a:t>
            </a:r>
          </a:p>
          <a:p>
            <a:r>
              <a:rPr lang="en-GB" dirty="0" smtClean="0"/>
              <a:t>The range of mobility was defined by the transmitter power, type of antenna used and the frequency of operation.</a:t>
            </a:r>
          </a:p>
          <a:p>
            <a:r>
              <a:rPr lang="en-GB" dirty="0" smtClean="0"/>
              <a:t>With the increase in the number of users, accommodating them within the limited available frequency spectrum became a major problem. </a:t>
            </a:r>
          </a:p>
          <a:p>
            <a:r>
              <a:rPr lang="en-GB" dirty="0" smtClean="0"/>
              <a:t>To resolve this problem, the concept of cellular communication was evolved.</a:t>
            </a:r>
          </a:p>
          <a:p>
            <a:r>
              <a:rPr lang="en-GB" dirty="0" smtClean="0"/>
              <a:t>The present day cellular communication uses a basic unit called cell.</a:t>
            </a:r>
          </a:p>
          <a:p>
            <a:r>
              <a:rPr lang="en-GB" dirty="0" smtClean="0"/>
              <a:t>Each cell consists of small hexagonal area with a base station located at the </a:t>
            </a:r>
            <a:r>
              <a:rPr lang="en-GB" dirty="0" err="1" smtClean="0"/>
              <a:t>center</a:t>
            </a:r>
            <a:r>
              <a:rPr lang="en-GB" dirty="0" smtClean="0"/>
              <a:t> of the cell which communicates with the user. </a:t>
            </a:r>
          </a:p>
          <a:p>
            <a:r>
              <a:rPr lang="en-GB" dirty="0" smtClean="0"/>
              <a:t>To accommodate multiple users Time Division multiple Access (TDMA), Code Division Multiple Access (CDMA), Frequency Division Multiple Access (FDMA) and their hybrids are used</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Basic mobile communication structure.</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762000" y="1447800"/>
            <a:ext cx="7505700" cy="5410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Techniques</a:t>
            </a:r>
            <a:endParaRPr lang="en-GB"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r>
              <a:rPr lang="en-GB" dirty="0" smtClean="0"/>
              <a:t>By definition, mobile radio terminal means any radio terminal that could be moved during its operation. </a:t>
            </a:r>
          </a:p>
          <a:p>
            <a:r>
              <a:rPr lang="en-GB" dirty="0" smtClean="0"/>
              <a:t>Depending on the radio channel, there can be three different types of mobile communication.</a:t>
            </a:r>
          </a:p>
          <a:p>
            <a:r>
              <a:rPr lang="en-GB" dirty="0" smtClean="0"/>
              <a:t>In general, however, a Mobile Station (MS) or subscriber unit communicates to a fixed Base Station (BS) which in turn communicates to the desired user at the other end.</a:t>
            </a:r>
          </a:p>
          <a:p>
            <a:r>
              <a:rPr lang="en-GB" dirty="0" smtClean="0"/>
              <a:t>The MS consists of transceiver, control circuitry, duplexer and an antenna while the BS consists of transceiver and channel multiplexer along with antennas mounted on the </a:t>
            </a:r>
            <a:r>
              <a:rPr lang="en-GB" smtClean="0"/>
              <a:t>tower</a:t>
            </a:r>
            <a:r>
              <a:rPr lang="en-GB" smtClean="0"/>
              <a:t>.</a:t>
            </a:r>
            <a:endParaRPr lang="en-GB"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Techniques</a:t>
            </a:r>
            <a:endParaRPr lang="en-GB" dirty="0"/>
          </a:p>
        </p:txBody>
      </p:sp>
      <p:sp>
        <p:nvSpPr>
          <p:cNvPr id="3" name="Content Placeholder 2"/>
          <p:cNvSpPr>
            <a:spLocks noGrp="1"/>
          </p:cNvSpPr>
          <p:nvPr>
            <p:ph idx="1"/>
          </p:nvPr>
        </p:nvSpPr>
        <p:spPr>
          <a:xfrm>
            <a:off x="457200" y="1295400"/>
            <a:ext cx="8229600" cy="5013960"/>
          </a:xfrm>
        </p:spPr>
        <p:txBody>
          <a:bodyPr>
            <a:normAutofit fontScale="92500" lnSpcReduction="10000"/>
          </a:bodyPr>
          <a:lstStyle/>
          <a:p>
            <a:r>
              <a:rPr lang="en-GB" dirty="0" smtClean="0"/>
              <a:t>The BS are also linked to a power source for the transmission of the radio signals for communication and are connected to a fixed backbone network.</a:t>
            </a:r>
          </a:p>
          <a:p>
            <a:r>
              <a:rPr lang="en-GB" dirty="0" smtClean="0"/>
              <a:t>The fixed backbone network is a wired network that links all the base stations and also the landline and other telephone networks through wires.</a:t>
            </a:r>
          </a:p>
          <a:p>
            <a:r>
              <a:rPr lang="en-GB" dirty="0" smtClean="0"/>
              <a:t>The Mobile Switching Centre (MSC) is sometimes also called Mobile Telephone Switching Office (MTSO).</a:t>
            </a:r>
          </a:p>
          <a:p>
            <a:r>
              <a:rPr lang="en-GB" dirty="0" smtClean="0"/>
              <a:t>The radio signals emitted by the BS decay as the signals travel away from it.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GB" dirty="0" smtClean="0"/>
              <a:t>Radio Transmission Techniques</a:t>
            </a:r>
            <a:endParaRPr lang="en-GB" dirty="0"/>
          </a:p>
        </p:txBody>
      </p:sp>
      <p:sp>
        <p:nvSpPr>
          <p:cNvPr id="3" name="Content Placeholder 2"/>
          <p:cNvSpPr>
            <a:spLocks noGrp="1"/>
          </p:cNvSpPr>
          <p:nvPr>
            <p:ph idx="1"/>
          </p:nvPr>
        </p:nvSpPr>
        <p:spPr>
          <a:xfrm>
            <a:off x="381000" y="838200"/>
            <a:ext cx="8229600" cy="5090160"/>
          </a:xfrm>
        </p:spPr>
        <p:txBody>
          <a:bodyPr>
            <a:normAutofit/>
          </a:bodyPr>
          <a:lstStyle/>
          <a:p>
            <a:r>
              <a:rPr lang="en-GB" sz="2000" dirty="0" smtClean="0"/>
              <a:t>Based on the type of channels being utilized, mobile radio transmission systems may be classified as the following three categories</a:t>
            </a:r>
          </a:p>
          <a:p>
            <a:r>
              <a:rPr lang="en-GB" sz="2000" dirty="0" smtClean="0"/>
              <a:t>Simplex:- Communication is unidirectional , example is pager</a:t>
            </a:r>
          </a:p>
          <a:p>
            <a:r>
              <a:rPr lang="en-GB" sz="2000" dirty="0" smtClean="0"/>
              <a:t>Half duplex:- non simultaneous bidirectional communication, example is walk </a:t>
            </a:r>
            <a:r>
              <a:rPr lang="en-GB" sz="2000" dirty="0" err="1" smtClean="0"/>
              <a:t>takie</a:t>
            </a:r>
            <a:r>
              <a:rPr lang="en-GB" sz="2000" dirty="0" smtClean="0"/>
              <a:t> </a:t>
            </a:r>
          </a:p>
          <a:p>
            <a:r>
              <a:rPr lang="en-GB" sz="2000" dirty="0" smtClean="0"/>
              <a:t>Full Duplex:- Simultaneously bidirectional communication, </a:t>
            </a:r>
            <a:r>
              <a:rPr lang="en-GB" sz="2000" dirty="0"/>
              <a:t> </a:t>
            </a:r>
            <a:r>
              <a:rPr lang="en-GB" sz="2000" dirty="0" smtClean="0"/>
              <a:t>telephone, mobile </a:t>
            </a:r>
          </a:p>
          <a:p>
            <a:r>
              <a:rPr lang="en-GB" sz="2000" dirty="0" smtClean="0"/>
              <a:t>This is possible by one of the two following methods</a:t>
            </a:r>
          </a:p>
          <a:p>
            <a:endParaRPr lang="en-GB" sz="2000" dirty="0" smtClean="0"/>
          </a:p>
          <a:p>
            <a:endParaRPr lang="en-GB" sz="2000" dirty="0" smtClean="0"/>
          </a:p>
        </p:txBody>
      </p:sp>
      <p:pic>
        <p:nvPicPr>
          <p:cNvPr id="16386" name="Picture 2" descr="http://electronicdesign.com/site-files/electronicdesign.com/files/archive/electronicdesign.com/content/content/74243/74243_f1.gif"/>
          <p:cNvPicPr>
            <a:picLocks noChangeAspect="1" noChangeArrowheads="1"/>
          </p:cNvPicPr>
          <p:nvPr/>
        </p:nvPicPr>
        <p:blipFill>
          <a:blip r:embed="rId2" cstate="print"/>
          <a:srcRect/>
          <a:stretch>
            <a:fillRect/>
          </a:stretch>
        </p:blipFill>
        <p:spPr bwMode="auto">
          <a:xfrm>
            <a:off x="1828800" y="3886200"/>
            <a:ext cx="5619750" cy="2971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Frequency Division </a:t>
            </a:r>
            <a:r>
              <a:rPr lang="en-GB" dirty="0" err="1" smtClean="0"/>
              <a:t>Duplexing</a:t>
            </a:r>
            <a:r>
              <a:rPr lang="en-GB" dirty="0" smtClean="0"/>
              <a:t> (FDD)</a:t>
            </a:r>
            <a:endParaRPr lang="en-GB" dirty="0"/>
          </a:p>
        </p:txBody>
      </p:sp>
      <p:sp>
        <p:nvSpPr>
          <p:cNvPr id="3" name="Content Placeholder 2"/>
          <p:cNvSpPr>
            <a:spLocks noGrp="1"/>
          </p:cNvSpPr>
          <p:nvPr>
            <p:ph idx="1"/>
          </p:nvPr>
        </p:nvSpPr>
        <p:spPr>
          <a:xfrm>
            <a:off x="457200" y="1219200"/>
            <a:ext cx="8229600" cy="4709160"/>
          </a:xfrm>
        </p:spPr>
        <p:txBody>
          <a:bodyPr>
            <a:noAutofit/>
          </a:bodyPr>
          <a:lstStyle/>
          <a:p>
            <a:r>
              <a:rPr lang="en-GB" sz="2000" dirty="0" smtClean="0"/>
              <a:t>FDD supports two-way radio communication by using two distinct radio channels. </a:t>
            </a:r>
          </a:p>
          <a:p>
            <a:r>
              <a:rPr lang="en-GB" sz="2000" dirty="0" smtClean="0"/>
              <a:t>One frequency channel is transmitted downstream from the BS to the MS (forward channel).</a:t>
            </a:r>
          </a:p>
          <a:p>
            <a:r>
              <a:rPr lang="en-GB" sz="2000" dirty="0" smtClean="0"/>
              <a:t>A second frequency is used in the upstream direction and supports transmission from the MS to the BS (reverse channel).</a:t>
            </a:r>
          </a:p>
          <a:p>
            <a:r>
              <a:rPr lang="en-GB" sz="2000" dirty="0" smtClean="0"/>
              <a:t>Because of the pairing of frequencies, simultaneous transmission in both directions is possible. </a:t>
            </a:r>
          </a:p>
          <a:p>
            <a:r>
              <a:rPr lang="en-GB" sz="2000" dirty="0" smtClean="0"/>
              <a:t>To mitigate self-interference between upstream and downstream transmissions, a minimum amount of frequency separation must be maintained between the frequency pair. These so-called guard bands aren’t useable, so they’re wasteful</a:t>
            </a:r>
            <a:endParaRPr lang="en-GB" sz="2000" dirty="0"/>
          </a:p>
        </p:txBody>
      </p:sp>
      <p:pic>
        <p:nvPicPr>
          <p:cNvPr id="2050" name="Picture 2"/>
          <p:cNvPicPr>
            <a:picLocks noChangeAspect="1" noChangeArrowheads="1"/>
          </p:cNvPicPr>
          <p:nvPr/>
        </p:nvPicPr>
        <p:blipFill>
          <a:blip r:embed="rId2" cstate="print"/>
          <a:srcRect/>
          <a:stretch>
            <a:fillRect/>
          </a:stretch>
        </p:blipFill>
        <p:spPr bwMode="auto">
          <a:xfrm>
            <a:off x="2000250" y="5172075"/>
            <a:ext cx="5772150" cy="17621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Frequency Division </a:t>
            </a:r>
            <a:r>
              <a:rPr lang="en-GB" dirty="0" err="1" smtClean="0"/>
              <a:t>Duplexing</a:t>
            </a:r>
            <a:r>
              <a:rPr lang="en-GB" dirty="0" smtClean="0"/>
              <a:t> (FDD)</a:t>
            </a:r>
            <a:endParaRPr lang="en-GB" dirty="0"/>
          </a:p>
        </p:txBody>
      </p:sp>
      <p:sp>
        <p:nvSpPr>
          <p:cNvPr id="3" name="Content Placeholder 2"/>
          <p:cNvSpPr>
            <a:spLocks noGrp="1"/>
          </p:cNvSpPr>
          <p:nvPr>
            <p:ph idx="1"/>
          </p:nvPr>
        </p:nvSpPr>
        <p:spPr>
          <a:xfrm>
            <a:off x="457200" y="1447800"/>
            <a:ext cx="8229600" cy="4709160"/>
          </a:xfrm>
        </p:spPr>
        <p:txBody>
          <a:bodyPr>
            <a:normAutofit/>
          </a:bodyPr>
          <a:lstStyle/>
          <a:p>
            <a:r>
              <a:rPr lang="en-GB" sz="1900" dirty="0" smtClean="0"/>
              <a:t>FDD requires two symmetrical segments of spectrum for the uplink and downlink channels.</a:t>
            </a:r>
          </a:p>
          <a:p>
            <a:r>
              <a:rPr lang="en-GB" sz="1900" dirty="0" smtClean="0"/>
              <a:t>In some systems (GSM) the 25-MHz band from 869 to 894 MHz is used as the downlink (DL) spectrum from the cell site tower to the handset, and the 25-MHz band from 824 to 849 MHz is used as the uplink (UL) spectrum from the handset to cell site.</a:t>
            </a:r>
          </a:p>
          <a:p>
            <a:r>
              <a:rPr lang="en-GB" sz="1900" dirty="0" smtClean="0"/>
              <a:t>FDD also works on a cable where transmit and receive channels are given different parts of the cable spectrum, as in cable TV systems. Again, filters are used to keep the channels separate.</a:t>
            </a:r>
          </a:p>
          <a:p>
            <a:r>
              <a:rPr lang="en-GB" sz="1900" dirty="0" smtClean="0"/>
              <a:t>Another disadvantage with FDD is the difficulty of using special antenna techniques like multiple-input multiple-output (MIMO) and </a:t>
            </a:r>
            <a:r>
              <a:rPr lang="en-GB" sz="1900" dirty="0" err="1" smtClean="0"/>
              <a:t>beamforming</a:t>
            </a:r>
            <a:r>
              <a:rPr lang="en-GB" sz="1900" dirty="0" smtClean="0"/>
              <a:t>. These technologies are a core part of the new Long-Term Evolution (LTE) 4G cell phone strategies for increasing data rates</a:t>
            </a:r>
          </a:p>
        </p:txBody>
      </p:sp>
      <p:pic>
        <p:nvPicPr>
          <p:cNvPr id="34818" name="Picture 2"/>
          <p:cNvPicPr>
            <a:picLocks noChangeAspect="1" noChangeArrowheads="1"/>
          </p:cNvPicPr>
          <p:nvPr/>
        </p:nvPicPr>
        <p:blipFill>
          <a:blip r:embed="rId2" cstate="print"/>
          <a:srcRect/>
          <a:stretch>
            <a:fillRect/>
          </a:stretch>
        </p:blipFill>
        <p:spPr bwMode="auto">
          <a:xfrm>
            <a:off x="2590800" y="5410200"/>
            <a:ext cx="3762375" cy="175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231</TotalTime>
  <Words>1904</Words>
  <Application>Microsoft Office PowerPoint</Application>
  <PresentationFormat>On-screen Show (4:3)</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Wireless and Mobile Communication  Introduction  Lecture-1</vt:lpstr>
      <vt:lpstr>Evolution of Mobile Radio Communications</vt:lpstr>
      <vt:lpstr>Present Day Mobile Communication</vt:lpstr>
      <vt:lpstr>Basic mobile communication structure.</vt:lpstr>
      <vt:lpstr>Fundamental Techniques</vt:lpstr>
      <vt:lpstr>Fundamental Techniques</vt:lpstr>
      <vt:lpstr>Radio Transmission Techniques</vt:lpstr>
      <vt:lpstr>Frequency Division Duplexing (FDD)</vt:lpstr>
      <vt:lpstr>Frequency Division Duplexing (FDD)</vt:lpstr>
      <vt:lpstr>Time Division Duplexing (TDD)</vt:lpstr>
      <vt:lpstr>Time Division Duplexing (TDD)</vt:lpstr>
      <vt:lpstr>FDD Vs TDD</vt:lpstr>
      <vt:lpstr>Single MS/Multiple MS</vt:lpstr>
      <vt:lpstr>How a Mobile Call is Actually Made?</vt:lpstr>
      <vt:lpstr>Cellular Concept</vt:lpstr>
      <vt:lpstr>Operational Channels</vt:lpstr>
      <vt:lpstr>Making a Call</vt:lpstr>
      <vt:lpstr>Making a Call</vt:lpstr>
      <vt:lpstr>Making a Call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Data and signals Lecture-3</dc:title>
  <dc:creator>Hooriyah</dc:creator>
  <cp:lastModifiedBy>muzaffar</cp:lastModifiedBy>
  <cp:revision>143</cp:revision>
  <dcterms:created xsi:type="dcterms:W3CDTF">2006-08-16T00:00:00Z</dcterms:created>
  <dcterms:modified xsi:type="dcterms:W3CDTF">2015-10-07T05:57:39Z</dcterms:modified>
</cp:coreProperties>
</file>