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97" r:id="rId16"/>
    <p:sldId id="271" r:id="rId17"/>
    <p:sldId id="298" r:id="rId18"/>
    <p:sldId id="272" r:id="rId19"/>
    <p:sldId id="299" r:id="rId20"/>
    <p:sldId id="273" r:id="rId21"/>
    <p:sldId id="274" r:id="rId22"/>
    <p:sldId id="275" r:id="rId23"/>
    <p:sldId id="276" r:id="rId24"/>
    <p:sldId id="277" r:id="rId25"/>
    <p:sldId id="278" r:id="rId26"/>
    <p:sldId id="279" r:id="rId27"/>
    <p:sldId id="280" r:id="rId28"/>
    <p:sldId id="281" r:id="rId29"/>
    <p:sldId id="282" r:id="rId30"/>
    <p:sldId id="300" r:id="rId31"/>
    <p:sldId id="283" r:id="rId32"/>
    <p:sldId id="284" r:id="rId33"/>
    <p:sldId id="285" r:id="rId34"/>
    <p:sldId id="286" r:id="rId35"/>
    <p:sldId id="287" r:id="rId36"/>
    <p:sldId id="288" r:id="rId37"/>
    <p:sldId id="289" r:id="rId38"/>
    <p:sldId id="29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9/10/2015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9/10/2015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Data Communication </a:t>
            </a:r>
            <a:br>
              <a:rPr lang="en-GB" dirty="0" smtClean="0"/>
            </a:br>
            <a:r>
              <a:rPr lang="en-GB" dirty="0" smtClean="0"/>
              <a:t>Data and signals</a:t>
            </a:r>
            <a:br>
              <a:rPr lang="en-GB" dirty="0" smtClean="0"/>
            </a:br>
            <a:r>
              <a:rPr lang="en-GB" dirty="0" smtClean="0"/>
              <a:t>Lecture-3</a:t>
            </a:r>
            <a:endParaRPr lang="en-GB" dirty="0"/>
          </a:p>
        </p:txBody>
      </p:sp>
      <p:sp>
        <p:nvSpPr>
          <p:cNvPr id="3" name="Subtitle 2"/>
          <p:cNvSpPr>
            <a:spLocks noGrp="1"/>
          </p:cNvSpPr>
          <p:nvPr>
            <p:ph type="subTitle" idx="1"/>
          </p:nvPr>
        </p:nvSpPr>
        <p:spPr/>
        <p:txBody>
          <a:bodyPr>
            <a:normAutofit fontScale="77500" lnSpcReduction="20000"/>
          </a:bodyPr>
          <a:lstStyle/>
          <a:p>
            <a:r>
              <a:rPr lang="en-GB" dirty="0" smtClean="0"/>
              <a:t>Dr. </a:t>
            </a:r>
            <a:r>
              <a:rPr lang="en-GB" dirty="0" err="1" smtClean="0"/>
              <a:t>Naveed</a:t>
            </a:r>
            <a:r>
              <a:rPr lang="en-GB" dirty="0" smtClean="0"/>
              <a:t> Ahmad</a:t>
            </a:r>
          </a:p>
          <a:p>
            <a:r>
              <a:rPr lang="en-GB" dirty="0" smtClean="0"/>
              <a:t>Assistant Professor</a:t>
            </a:r>
          </a:p>
          <a:p>
            <a:r>
              <a:rPr lang="en-GB" dirty="0" smtClean="0"/>
              <a:t>Department of Computer Science</a:t>
            </a:r>
          </a:p>
          <a:p>
            <a:r>
              <a:rPr lang="en-GB" dirty="0" smtClean="0"/>
              <a:t>University of Peshawar</a:t>
            </a:r>
          </a:p>
          <a:p>
            <a:r>
              <a:rPr lang="en-GB" dirty="0" err="1" smtClean="0"/>
              <a:t>n.ahmad@upesh.edu.pk</a:t>
            </a:r>
            <a:endParaRPr lang="en-GB" dirty="0" smtClean="0"/>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Signal types </a:t>
            </a:r>
            <a:endParaRPr lang="en-GB" dirty="0"/>
          </a:p>
        </p:txBody>
      </p:sp>
      <p:sp>
        <p:nvSpPr>
          <p:cNvPr id="3" name="Content Placeholder 2"/>
          <p:cNvSpPr>
            <a:spLocks noGrp="1"/>
          </p:cNvSpPr>
          <p:nvPr>
            <p:ph idx="1"/>
          </p:nvPr>
        </p:nvSpPr>
        <p:spPr>
          <a:xfrm>
            <a:off x="457200" y="1219200"/>
            <a:ext cx="8229600" cy="5090160"/>
          </a:xfrm>
        </p:spPr>
        <p:txBody>
          <a:bodyPr>
            <a:normAutofit/>
          </a:bodyPr>
          <a:lstStyle/>
          <a:p>
            <a:r>
              <a:rPr lang="en-GB" sz="2200" dirty="0" smtClean="0"/>
              <a:t>signals can be of two different types </a:t>
            </a:r>
            <a:r>
              <a:rPr lang="en-GB" sz="2200" dirty="0" err="1" smtClean="0"/>
              <a:t>analog</a:t>
            </a:r>
            <a:r>
              <a:rPr lang="en-GB" sz="2200" dirty="0" smtClean="0"/>
              <a:t> and digital. </a:t>
            </a:r>
          </a:p>
          <a:p>
            <a:r>
              <a:rPr lang="en-GB" sz="2200" dirty="0" smtClean="0"/>
              <a:t>It can be either </a:t>
            </a:r>
            <a:r>
              <a:rPr lang="en-GB" sz="2200" dirty="0" err="1" smtClean="0"/>
              <a:t>analog</a:t>
            </a:r>
            <a:r>
              <a:rPr lang="en-GB" sz="2200" dirty="0" smtClean="0"/>
              <a:t> or it can be digital. An </a:t>
            </a:r>
            <a:r>
              <a:rPr lang="en-GB" sz="2200" dirty="0" err="1" smtClean="0"/>
              <a:t>analog</a:t>
            </a:r>
            <a:r>
              <a:rPr lang="en-GB" sz="2200" dirty="0" smtClean="0"/>
              <a:t> signal has continuous values over a period of time or you can say the infinite number of values over a period of time. For example here this is an example of an </a:t>
            </a:r>
            <a:r>
              <a:rPr lang="en-GB" sz="2200" dirty="0" err="1" smtClean="0"/>
              <a:t>analog</a:t>
            </a:r>
            <a:r>
              <a:rPr lang="en-GB" sz="2200" dirty="0" smtClean="0"/>
              <a:t> signal.</a:t>
            </a:r>
          </a:p>
          <a:p>
            <a:r>
              <a:rPr lang="en-GB" sz="2200" b="1" dirty="0" err="1" smtClean="0"/>
              <a:t>Signaling</a:t>
            </a:r>
            <a:r>
              <a:rPr lang="en-GB" sz="2200" b="1" dirty="0" smtClean="0"/>
              <a:t>: It is an act of sending signal over communication medium </a:t>
            </a:r>
          </a:p>
          <a:p>
            <a:r>
              <a:rPr lang="en-GB" sz="2200" b="1" dirty="0" smtClean="0"/>
              <a:t>Transmission: Communication of data by propagation and processing is known as transmission.</a:t>
            </a:r>
            <a:endParaRPr lang="en-GB" sz="2200" dirty="0"/>
          </a:p>
        </p:txBody>
      </p:sp>
      <p:pic>
        <p:nvPicPr>
          <p:cNvPr id="4" name="Picture 6"/>
          <p:cNvPicPr>
            <a:picLocks noChangeAspect="1" noChangeArrowheads="1"/>
          </p:cNvPicPr>
          <p:nvPr/>
        </p:nvPicPr>
        <p:blipFill>
          <a:blip r:embed="rId2" cstate="print"/>
          <a:srcRect/>
          <a:stretch>
            <a:fillRect/>
          </a:stretch>
        </p:blipFill>
        <p:spPr bwMode="auto">
          <a:xfrm>
            <a:off x="539750" y="4751388"/>
            <a:ext cx="8528050" cy="210661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Analog</a:t>
            </a:r>
            <a:r>
              <a:rPr lang="en-GB" dirty="0" smtClean="0"/>
              <a:t> signal </a:t>
            </a:r>
            <a:endParaRPr lang="en-GB" dirty="0"/>
          </a:p>
        </p:txBody>
      </p:sp>
      <p:sp>
        <p:nvSpPr>
          <p:cNvPr id="3" name="Content Placeholder 2"/>
          <p:cNvSpPr>
            <a:spLocks noGrp="1"/>
          </p:cNvSpPr>
          <p:nvPr>
            <p:ph idx="1"/>
          </p:nvPr>
        </p:nvSpPr>
        <p:spPr/>
        <p:txBody>
          <a:bodyPr>
            <a:normAutofit lnSpcReduction="10000"/>
          </a:bodyPr>
          <a:lstStyle/>
          <a:p>
            <a:r>
              <a:rPr lang="en-GB" dirty="0" smtClean="0"/>
              <a:t>As you can see a microphone converts voice data into voice signal. As we have seen whenever somebody is speaking or singing he makes some vibration in the air. </a:t>
            </a:r>
          </a:p>
          <a:p>
            <a:r>
              <a:rPr lang="en-GB" dirty="0" smtClean="0"/>
              <a:t>So that audio data can be converted into audio signal or electrical energy with the help of microphone, that microphone is essentially a transducer which converts that vibration or pressure on the microphone into electrical signal generating voice signal which can be sent over a pair of wires.</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 Domain Concept </a:t>
            </a:r>
            <a:endParaRPr lang="en-GB" dirty="0"/>
          </a:p>
        </p:txBody>
      </p:sp>
      <p:sp>
        <p:nvSpPr>
          <p:cNvPr id="3" name="Content Placeholder 2"/>
          <p:cNvSpPr>
            <a:spLocks noGrp="1"/>
          </p:cNvSpPr>
          <p:nvPr>
            <p:ph idx="1"/>
          </p:nvPr>
        </p:nvSpPr>
        <p:spPr/>
        <p:txBody>
          <a:bodyPr>
            <a:normAutofit lnSpcReduction="10000"/>
          </a:bodyPr>
          <a:lstStyle/>
          <a:p>
            <a:r>
              <a:rPr lang="en-US" dirty="0" smtClean="0"/>
              <a:t>Continuous signal</a:t>
            </a:r>
          </a:p>
          <a:p>
            <a:pPr lvl="1"/>
            <a:r>
              <a:rPr lang="en-US" sz="2800" dirty="0" smtClean="0"/>
              <a:t>Infinite number of points at any given time</a:t>
            </a:r>
          </a:p>
          <a:p>
            <a:r>
              <a:rPr lang="en-US" dirty="0" smtClean="0"/>
              <a:t>Discrete signal</a:t>
            </a:r>
          </a:p>
          <a:p>
            <a:pPr lvl="1"/>
            <a:r>
              <a:rPr lang="en-US" sz="2800" dirty="0" smtClean="0"/>
              <a:t>Finite number of points at any given time; maintains a constant level then changes to another constant level</a:t>
            </a:r>
          </a:p>
          <a:p>
            <a:r>
              <a:rPr lang="en-US" dirty="0" smtClean="0"/>
              <a:t>Periodic signal</a:t>
            </a:r>
          </a:p>
          <a:p>
            <a:pPr lvl="1"/>
            <a:r>
              <a:rPr lang="en-US" sz="2800" dirty="0" smtClean="0"/>
              <a:t>Pattern repeated over time</a:t>
            </a:r>
          </a:p>
          <a:p>
            <a:r>
              <a:rPr lang="en-US" dirty="0" err="1" smtClean="0"/>
              <a:t>Aperiodic</a:t>
            </a:r>
            <a:r>
              <a:rPr lang="en-US" dirty="0" smtClean="0"/>
              <a:t> (non-periodic) signal</a:t>
            </a:r>
          </a:p>
          <a:p>
            <a:pPr lvl="1"/>
            <a:r>
              <a:rPr lang="en-US" sz="2800" dirty="0" smtClean="0"/>
              <a:t>Pattern not repeated over time</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1143000"/>
          </a:xfrm>
        </p:spPr>
        <p:txBody>
          <a:bodyPr/>
          <a:lstStyle/>
          <a:p>
            <a:r>
              <a:rPr lang="en-GB" dirty="0" smtClean="0"/>
              <a:t>Time Domain Concept </a:t>
            </a:r>
            <a:endParaRPr lang="en-GB" dirty="0"/>
          </a:p>
        </p:txBody>
      </p:sp>
      <p:sp>
        <p:nvSpPr>
          <p:cNvPr id="3" name="Content Placeholder 2"/>
          <p:cNvSpPr>
            <a:spLocks noGrp="1"/>
          </p:cNvSpPr>
          <p:nvPr>
            <p:ph idx="1"/>
          </p:nvPr>
        </p:nvSpPr>
        <p:spPr>
          <a:xfrm>
            <a:off x="457200" y="1066800"/>
            <a:ext cx="8229600" cy="5242560"/>
          </a:xfrm>
        </p:spPr>
        <p:txBody>
          <a:bodyPr>
            <a:normAutofit/>
          </a:bodyPr>
          <a:lstStyle/>
          <a:p>
            <a:r>
              <a:rPr lang="en-US" dirty="0" smtClean="0"/>
              <a:t>In data communications, we commonly use periodic analog signals and non periodic digital signals.</a:t>
            </a:r>
          </a:p>
          <a:p>
            <a:r>
              <a:rPr lang="en-US" dirty="0" smtClean="0"/>
              <a:t>Periodic analog signals can be classified as simple or composite.</a:t>
            </a:r>
          </a:p>
          <a:p>
            <a:r>
              <a:rPr lang="en-US" dirty="0" smtClean="0"/>
              <a:t>A simple periodic analog signal, a sine wave, cannot be decomposed into simpler signals.</a:t>
            </a:r>
          </a:p>
          <a:p>
            <a:pPr algn="just"/>
            <a:r>
              <a:rPr lang="en-US" dirty="0" smtClean="0"/>
              <a:t>A composite periodic analog signal is composed of multiple sine waves.</a:t>
            </a:r>
          </a:p>
          <a:p>
            <a:endParaRPr lang="en-US" dirty="0" smtClean="0"/>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lstStyle/>
          <a:p>
            <a:r>
              <a:rPr lang="en-GB" dirty="0" smtClean="0"/>
              <a:t>Periodic signal </a:t>
            </a:r>
            <a:endParaRPr lang="en-GB" dirty="0"/>
          </a:p>
        </p:txBody>
      </p:sp>
      <p:sp>
        <p:nvSpPr>
          <p:cNvPr id="3" name="Content Placeholder 2"/>
          <p:cNvSpPr>
            <a:spLocks noGrp="1"/>
          </p:cNvSpPr>
          <p:nvPr>
            <p:ph idx="1"/>
          </p:nvPr>
        </p:nvSpPr>
        <p:spPr>
          <a:xfrm>
            <a:off x="457200" y="990600"/>
            <a:ext cx="8229600" cy="5318760"/>
          </a:xfrm>
        </p:spPr>
        <p:txBody>
          <a:bodyPr>
            <a:normAutofit/>
          </a:bodyPr>
          <a:lstStyle/>
          <a:p>
            <a:r>
              <a:rPr lang="en-GB" sz="2200" dirty="0" smtClean="0"/>
              <a:t>A signal is periodic is </a:t>
            </a:r>
            <a:r>
              <a:rPr lang="en-GB" sz="2200" dirty="0" err="1" smtClean="0"/>
              <a:t>s</a:t>
            </a:r>
            <a:r>
              <a:rPr lang="en-GB" sz="2200" dirty="0" smtClean="0"/>
              <a:t>(</a:t>
            </a:r>
            <a:r>
              <a:rPr lang="en-GB" sz="2200" dirty="0" err="1" smtClean="0"/>
              <a:t>t+T</a:t>
            </a:r>
            <a:r>
              <a:rPr lang="en-GB" sz="2200" dirty="0" smtClean="0"/>
              <a:t>)= </a:t>
            </a:r>
            <a:r>
              <a:rPr lang="en-GB" sz="2200" dirty="0" err="1" smtClean="0"/>
              <a:t>s</a:t>
            </a:r>
            <a:r>
              <a:rPr lang="en-GB" sz="2200" dirty="0" smtClean="0"/>
              <a:t>(</a:t>
            </a:r>
            <a:r>
              <a:rPr lang="en-GB" sz="2200" dirty="0" err="1" smtClean="0"/>
              <a:t>t</a:t>
            </a:r>
            <a:r>
              <a:rPr lang="en-GB" sz="2200" dirty="0" smtClean="0"/>
              <a:t>) </a:t>
            </a:r>
          </a:p>
          <a:p>
            <a:r>
              <a:rPr lang="en-GB" sz="2200" dirty="0" err="1" smtClean="0"/>
              <a:t>Analog</a:t>
            </a:r>
            <a:r>
              <a:rPr lang="en-GB" sz="2200" dirty="0" smtClean="0"/>
              <a:t> signals usually are periodic in nature for example a sine wave. Now this sine wave is repeating as you can see after this time </a:t>
            </a:r>
            <a:r>
              <a:rPr lang="en-GB" sz="2200" dirty="0" err="1" smtClean="0"/>
              <a:t>t</a:t>
            </a:r>
            <a:r>
              <a:rPr lang="en-GB" sz="2200" dirty="0" smtClean="0"/>
              <a:t> is known as the time period where </a:t>
            </a:r>
            <a:r>
              <a:rPr lang="en-GB" sz="2200" dirty="0" err="1" smtClean="0"/>
              <a:t>t</a:t>
            </a:r>
            <a:r>
              <a:rPr lang="en-GB" sz="2200" dirty="0" smtClean="0"/>
              <a:t> is equal to time period. That means after time </a:t>
            </a:r>
            <a:r>
              <a:rPr lang="en-GB" sz="2200" dirty="0" err="1" smtClean="0"/>
              <a:t>t</a:t>
            </a:r>
            <a:r>
              <a:rPr lang="en-GB" sz="2200" dirty="0" smtClean="0"/>
              <a:t> the signal will be same as the previous portion. The same thing that is this part will be repeated here so this is another </a:t>
            </a:r>
            <a:r>
              <a:rPr lang="en-GB" sz="2200" dirty="0" err="1" smtClean="0"/>
              <a:t>t</a:t>
            </a:r>
            <a:r>
              <a:rPr lang="en-GB" sz="2200" dirty="0" smtClean="0"/>
              <a:t>. So mathematically as you can see when </a:t>
            </a:r>
            <a:r>
              <a:rPr lang="en-GB" sz="2200" dirty="0" err="1" smtClean="0"/>
              <a:t>s</a:t>
            </a:r>
            <a:r>
              <a:rPr lang="en-GB" sz="2200" dirty="0" smtClean="0"/>
              <a:t>(</a:t>
            </a:r>
            <a:r>
              <a:rPr lang="en-GB" sz="2200" dirty="0" err="1" smtClean="0"/>
              <a:t>t</a:t>
            </a:r>
            <a:r>
              <a:rPr lang="en-GB" sz="2200" dirty="0" smtClean="0"/>
              <a:t>) plus </a:t>
            </a:r>
            <a:r>
              <a:rPr lang="en-GB" sz="2200" dirty="0" err="1" smtClean="0"/>
              <a:t>t</a:t>
            </a:r>
            <a:r>
              <a:rPr lang="en-GB" sz="2200" dirty="0" smtClean="0"/>
              <a:t> is equal to </a:t>
            </a:r>
            <a:r>
              <a:rPr lang="en-GB" sz="2200" dirty="0" err="1" smtClean="0"/>
              <a:t>s</a:t>
            </a:r>
            <a:r>
              <a:rPr lang="en-GB" sz="2200" dirty="0" smtClean="0"/>
              <a:t>(</a:t>
            </a:r>
            <a:r>
              <a:rPr lang="en-GB" sz="2200" dirty="0" err="1" smtClean="0"/>
              <a:t>t</a:t>
            </a:r>
            <a:r>
              <a:rPr lang="en-GB" sz="2200" dirty="0" smtClean="0"/>
              <a:t>) for the range minus infinity to plus infinity of time that means it is starting from any time, it has started long back and it is generated continuously then we call it a periodic signal and it is a time period </a:t>
            </a:r>
            <a:r>
              <a:rPr lang="en-GB" sz="2200" dirty="0" err="1" smtClean="0"/>
              <a:t>t</a:t>
            </a:r>
            <a:r>
              <a:rPr lang="en-GB" sz="2200" dirty="0" smtClean="0"/>
              <a:t>, this T is the time period. </a:t>
            </a:r>
            <a:endParaRPr lang="en-GB"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Periodic </a:t>
            </a:r>
            <a:r>
              <a:rPr lang="en-GB" dirty="0" err="1" smtClean="0"/>
              <a:t>vs</a:t>
            </a:r>
            <a:r>
              <a:rPr lang="en-GB" dirty="0" smtClean="0"/>
              <a:t> </a:t>
            </a:r>
            <a:r>
              <a:rPr lang="en-GB" dirty="0" err="1" smtClean="0"/>
              <a:t>aproiodic</a:t>
            </a:r>
            <a:r>
              <a:rPr lang="en-GB" dirty="0" smtClean="0"/>
              <a:t> </a:t>
            </a:r>
            <a:endParaRPr lang="en-GB" dirty="0"/>
          </a:p>
        </p:txBody>
      </p:sp>
      <p:sp>
        <p:nvSpPr>
          <p:cNvPr id="3" name="Content Placeholder 2"/>
          <p:cNvSpPr>
            <a:spLocks noGrp="1"/>
          </p:cNvSpPr>
          <p:nvPr>
            <p:ph idx="1"/>
          </p:nvPr>
        </p:nvSpPr>
        <p:spPr/>
        <p:txBody>
          <a:bodyPr/>
          <a:lstStyle/>
          <a:p>
            <a:r>
              <a:rPr lang="en-GB" dirty="0" smtClean="0"/>
              <a:t>An </a:t>
            </a:r>
            <a:r>
              <a:rPr lang="en-GB" i="1" dirty="0" err="1" smtClean="0"/>
              <a:t>aperiodic</a:t>
            </a:r>
            <a:r>
              <a:rPr lang="en-GB" i="1" dirty="0" smtClean="0"/>
              <a:t> signal or </a:t>
            </a:r>
            <a:r>
              <a:rPr lang="en-GB" i="1" dirty="0" err="1" smtClean="0"/>
              <a:t>nonperiodic</a:t>
            </a:r>
            <a:r>
              <a:rPr lang="en-GB" i="1" dirty="0" smtClean="0"/>
              <a:t> signal changes constantly without exhibiting a pattern or cycle that repeats over time </a:t>
            </a:r>
            <a:endParaRPr lang="en-GB" dirty="0"/>
          </a:p>
        </p:txBody>
      </p:sp>
      <p:pic>
        <p:nvPicPr>
          <p:cNvPr id="2050" name="Picture 2"/>
          <p:cNvPicPr>
            <a:picLocks noChangeAspect="1" noChangeArrowheads="1"/>
          </p:cNvPicPr>
          <p:nvPr/>
        </p:nvPicPr>
        <p:blipFill>
          <a:blip r:embed="rId2" cstate="print"/>
          <a:srcRect/>
          <a:stretch>
            <a:fillRect/>
          </a:stretch>
        </p:blipFill>
        <p:spPr bwMode="auto">
          <a:xfrm>
            <a:off x="838200" y="4810125"/>
            <a:ext cx="7191375" cy="2047875"/>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762000" y="2971800"/>
            <a:ext cx="7075488" cy="16002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Periodic signal parameters </a:t>
            </a:r>
            <a:endParaRPr lang="en-GB" dirty="0"/>
          </a:p>
        </p:txBody>
      </p:sp>
      <p:sp>
        <p:nvSpPr>
          <p:cNvPr id="3" name="Content Placeholder 2"/>
          <p:cNvSpPr>
            <a:spLocks noGrp="1"/>
          </p:cNvSpPr>
          <p:nvPr>
            <p:ph idx="1"/>
          </p:nvPr>
        </p:nvSpPr>
        <p:spPr/>
        <p:txBody>
          <a:bodyPr>
            <a:noAutofit/>
          </a:bodyPr>
          <a:lstStyle/>
          <a:p>
            <a:r>
              <a:rPr lang="en-GB" sz="2200" dirty="0" smtClean="0"/>
              <a:t>A periodic signal is characterized by the following three parameters. </a:t>
            </a:r>
          </a:p>
          <a:p>
            <a:r>
              <a:rPr lang="en-GB" sz="2200" dirty="0" smtClean="0"/>
              <a:t>Amplitude: It is the value of the signal at different instants of time. It is measured in volts. </a:t>
            </a:r>
          </a:p>
          <a:p>
            <a:r>
              <a:rPr lang="en-GB" sz="2200" dirty="0" smtClean="0"/>
              <a:t>Frequency: It is inverse of the time period, i.e. f = 1/T. The unit of frequency is Hertz (Hz) or cycles per second. </a:t>
            </a:r>
          </a:p>
          <a:p>
            <a:r>
              <a:rPr lang="en-US" sz="2200" dirty="0" smtClean="0"/>
              <a:t>Frequency is the rate of change with respect to time.</a:t>
            </a:r>
          </a:p>
          <a:p>
            <a:r>
              <a:rPr lang="en-US" sz="2200" dirty="0" smtClean="0"/>
              <a:t>Change in a short span of time means high frequency.</a:t>
            </a:r>
          </a:p>
          <a:p>
            <a:r>
              <a:rPr lang="en-US" sz="2200" dirty="0" smtClean="0"/>
              <a:t>Change over a long span of time means low frequency.</a:t>
            </a:r>
          </a:p>
          <a:p>
            <a:r>
              <a:rPr lang="en-US" sz="2200" dirty="0" smtClean="0"/>
              <a:t>If a signal does not change at all, its frequency is zero.</a:t>
            </a:r>
          </a:p>
          <a:p>
            <a:r>
              <a:rPr lang="en-US" sz="2200" dirty="0" smtClean="0"/>
              <a:t>if a signal changes instantaneously, its frequency is infinite.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Periodic signal parameters </a:t>
            </a:r>
            <a:endParaRPr lang="en-GB" dirty="0"/>
          </a:p>
        </p:txBody>
      </p:sp>
      <p:sp>
        <p:nvSpPr>
          <p:cNvPr id="3" name="Content Placeholder 2"/>
          <p:cNvSpPr>
            <a:spLocks noGrp="1"/>
          </p:cNvSpPr>
          <p:nvPr>
            <p:ph idx="1"/>
          </p:nvPr>
        </p:nvSpPr>
        <p:spPr>
          <a:xfrm>
            <a:off x="457200" y="1371600"/>
            <a:ext cx="8229600" cy="4937760"/>
          </a:xfrm>
        </p:spPr>
        <p:txBody>
          <a:bodyPr/>
          <a:lstStyle/>
          <a:p>
            <a:r>
              <a:rPr lang="en-GB" sz="2200" dirty="0" smtClean="0"/>
              <a:t>Phase: It gives a measure of the relative position in time of two signals within a single period. It is represented by φ in degrees or radian. </a:t>
            </a:r>
          </a:p>
          <a:p>
            <a:r>
              <a:rPr lang="en-US" sz="2200" dirty="0" smtClean="0"/>
              <a:t>Phase describes the position of the waveform  relative to time 0.</a:t>
            </a:r>
          </a:p>
          <a:p>
            <a:r>
              <a:rPr lang="en-US" sz="2200" dirty="0" smtClean="0"/>
              <a:t>Frequency and period are the inverse of each other.</a:t>
            </a:r>
          </a:p>
          <a:p>
            <a:endParaRPr lang="en-GB" dirty="0" smtClean="0"/>
          </a:p>
          <a:p>
            <a:endParaRPr lang="en-GB" dirty="0"/>
          </a:p>
        </p:txBody>
      </p:sp>
      <p:pic>
        <p:nvPicPr>
          <p:cNvPr id="4" name="Picture 15"/>
          <p:cNvPicPr>
            <a:picLocks noChangeAspect="1" noChangeArrowheads="1"/>
          </p:cNvPicPr>
          <p:nvPr/>
        </p:nvPicPr>
        <p:blipFill>
          <a:blip r:embed="rId2" cstate="print"/>
          <a:srcRect/>
          <a:stretch>
            <a:fillRect/>
          </a:stretch>
        </p:blipFill>
        <p:spPr bwMode="auto">
          <a:xfrm>
            <a:off x="2667000" y="3962400"/>
            <a:ext cx="3375025" cy="666750"/>
          </a:xfrm>
          <a:prstGeom prst="rect">
            <a:avLst/>
          </a:prstGeom>
          <a:solidFill>
            <a:srgbClr val="3366FF"/>
          </a:solidFill>
          <a:ln w="28575">
            <a:solidFill>
              <a:srgbClr val="3366FF"/>
            </a:solid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3200400" y="5181600"/>
            <a:ext cx="3276600" cy="1524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a:t>
            </a:r>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3962400" y="1600200"/>
            <a:ext cx="5181600" cy="4495800"/>
          </a:xfrm>
          <a:prstGeom prst="rect">
            <a:avLst/>
          </a:prstGeom>
          <a:noFill/>
          <a:ln w="9525">
            <a:noFill/>
            <a:miter lim="800000"/>
            <a:headEnd/>
            <a:tailEnd/>
          </a:ln>
        </p:spPr>
      </p:pic>
      <p:pic>
        <p:nvPicPr>
          <p:cNvPr id="5" name="Picture 6"/>
          <p:cNvPicPr>
            <a:picLocks noGrp="1" noChangeAspect="1" noChangeArrowheads="1"/>
          </p:cNvPicPr>
          <p:nvPr>
            <p:ph idx="1"/>
          </p:nvPr>
        </p:nvPicPr>
        <p:blipFill>
          <a:blip r:embed="rId3" cstate="print"/>
          <a:srcRect/>
          <a:stretch>
            <a:fillRect/>
          </a:stretch>
        </p:blipFill>
        <p:spPr bwMode="auto">
          <a:xfrm>
            <a:off x="0" y="1600200"/>
            <a:ext cx="4038600" cy="4495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pic>
        <p:nvPicPr>
          <p:cNvPr id="4" name="Picture 6"/>
          <p:cNvPicPr>
            <a:picLocks noChangeAspect="1" noChangeArrowheads="1"/>
          </p:cNvPicPr>
          <p:nvPr/>
        </p:nvPicPr>
        <p:blipFill>
          <a:blip r:embed="rId2" cstate="print"/>
          <a:srcRect/>
          <a:stretch>
            <a:fillRect/>
          </a:stretch>
        </p:blipFill>
        <p:spPr bwMode="auto">
          <a:xfrm>
            <a:off x="1600200" y="1524000"/>
            <a:ext cx="5962650" cy="51720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 </a:t>
            </a:r>
            <a:endParaRPr lang="en-GB" dirty="0"/>
          </a:p>
        </p:txBody>
      </p:sp>
      <p:sp>
        <p:nvSpPr>
          <p:cNvPr id="3" name="Content Placeholder 2"/>
          <p:cNvSpPr>
            <a:spLocks noGrp="1"/>
          </p:cNvSpPr>
          <p:nvPr>
            <p:ph idx="1"/>
          </p:nvPr>
        </p:nvSpPr>
        <p:spPr/>
        <p:txBody>
          <a:bodyPr>
            <a:normAutofit lnSpcReduction="10000"/>
          </a:bodyPr>
          <a:lstStyle/>
          <a:p>
            <a:r>
              <a:rPr lang="en-GB" dirty="0" smtClean="0"/>
              <a:t>Explain what is data </a:t>
            </a:r>
          </a:p>
          <a:p>
            <a:r>
              <a:rPr lang="en-GB" dirty="0" smtClean="0"/>
              <a:t>Distinguish between </a:t>
            </a:r>
            <a:r>
              <a:rPr lang="en-GB" dirty="0" err="1" smtClean="0"/>
              <a:t>Analog</a:t>
            </a:r>
            <a:r>
              <a:rPr lang="en-GB" dirty="0" smtClean="0"/>
              <a:t> and Digital signal </a:t>
            </a:r>
          </a:p>
          <a:p>
            <a:r>
              <a:rPr lang="en-GB" dirty="0" smtClean="0"/>
              <a:t>Explain the difference between time and Frequency domain representation of signal </a:t>
            </a:r>
          </a:p>
          <a:p>
            <a:r>
              <a:rPr lang="en-GB" dirty="0" smtClean="0"/>
              <a:t>Specify the bandwidth of a signal </a:t>
            </a:r>
          </a:p>
          <a:p>
            <a:r>
              <a:rPr lang="en-GB" dirty="0" smtClean="0"/>
              <a:t>Specify the Sources of impairment </a:t>
            </a:r>
          </a:p>
          <a:p>
            <a:r>
              <a:rPr lang="en-GB" dirty="0" smtClean="0"/>
              <a:t>Explain Attenuation and Unit of Attenuation </a:t>
            </a:r>
          </a:p>
          <a:p>
            <a:r>
              <a:rPr lang="en-GB" dirty="0" smtClean="0"/>
              <a:t>Explain Data Rate Limits and </a:t>
            </a:r>
            <a:r>
              <a:rPr lang="en-GB" dirty="0" err="1" smtClean="0"/>
              <a:t>Nyquist</a:t>
            </a:r>
            <a:r>
              <a:rPr lang="en-GB" dirty="0" smtClean="0"/>
              <a:t> Bit Rate </a:t>
            </a:r>
          </a:p>
          <a:p>
            <a:r>
              <a:rPr lang="en-GB" dirty="0" smtClean="0"/>
              <a:t>Distinguish between Bit Rate and Baud Rate </a:t>
            </a:r>
          </a:p>
          <a:p>
            <a:r>
              <a:rPr lang="en-GB" dirty="0" smtClean="0"/>
              <a:t>Identify Noise Sources </a:t>
            </a:r>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Units </a:t>
            </a:r>
            <a:endParaRPr lang="en-GB" dirty="0"/>
          </a:p>
        </p:txBody>
      </p:sp>
      <p:sp>
        <p:nvSpPr>
          <p:cNvPr id="3" name="Content Placeholder 2"/>
          <p:cNvSpPr>
            <a:spLocks noGrp="1"/>
          </p:cNvSpPr>
          <p:nvPr>
            <p:ph idx="1"/>
          </p:nvPr>
        </p:nvSpPr>
        <p:spPr>
          <a:xfrm>
            <a:off x="457200" y="1143000"/>
            <a:ext cx="8229600" cy="5166360"/>
          </a:xfrm>
        </p:spPr>
        <p:txBody>
          <a:bodyPr>
            <a:normAutofit/>
          </a:bodyPr>
          <a:lstStyle/>
          <a:p>
            <a:r>
              <a:rPr lang="en-GB" sz="2200" dirty="0" smtClean="0"/>
              <a:t>Amplitude , it is in volts but sometimes the voltage can be of very small so in such case we can call it </a:t>
            </a:r>
            <a:r>
              <a:rPr lang="en-GB" sz="2200" dirty="0" err="1" smtClean="0"/>
              <a:t>millivolt</a:t>
            </a:r>
            <a:r>
              <a:rPr lang="en-GB" sz="2200" dirty="0" smtClean="0"/>
              <a:t> then we write mV </a:t>
            </a:r>
            <a:r>
              <a:rPr lang="en-GB" sz="2200" dirty="0" err="1" smtClean="0"/>
              <a:t>millivolt</a:t>
            </a:r>
            <a:r>
              <a:rPr lang="en-GB" sz="2200" dirty="0" smtClean="0"/>
              <a:t> that means something which is equal to 10 to the power minus 3V or sometimes we have to represent high voltage then we can say that it is KV that means it is 10 to the power 3V.</a:t>
            </a:r>
          </a:p>
          <a:p>
            <a:r>
              <a:rPr lang="en-GB" sz="2200" dirty="0" smtClean="0"/>
              <a:t>Phase is measured in degrees, e.g. 90, 180, 270, 360.</a:t>
            </a:r>
          </a:p>
          <a:p>
            <a:endParaRPr lang="en-GB" sz="2200" dirty="0"/>
          </a:p>
        </p:txBody>
      </p:sp>
      <p:pic>
        <p:nvPicPr>
          <p:cNvPr id="4" name="Picture 4"/>
          <p:cNvPicPr>
            <a:picLocks noChangeAspect="1" noChangeArrowheads="1"/>
          </p:cNvPicPr>
          <p:nvPr/>
        </p:nvPicPr>
        <p:blipFill>
          <a:blip r:embed="rId2" cstate="print"/>
          <a:srcRect/>
          <a:stretch>
            <a:fillRect/>
          </a:stretch>
        </p:blipFill>
        <p:spPr bwMode="auto">
          <a:xfrm>
            <a:off x="152400" y="4419600"/>
            <a:ext cx="8601075" cy="23971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a:t>
            </a:r>
            <a:endParaRPr lang="en-GB" dirty="0"/>
          </a:p>
        </p:txBody>
      </p:sp>
      <p:sp>
        <p:nvSpPr>
          <p:cNvPr id="3" name="Content Placeholder 2"/>
          <p:cNvSpPr>
            <a:spLocks noGrp="1"/>
          </p:cNvSpPr>
          <p:nvPr>
            <p:ph idx="1"/>
          </p:nvPr>
        </p:nvSpPr>
        <p:spPr/>
        <p:txBody>
          <a:bodyPr>
            <a:normAutofit lnSpcReduction="10000"/>
          </a:bodyPr>
          <a:lstStyle/>
          <a:p>
            <a:r>
              <a:rPr lang="en-US" sz="2200" dirty="0" smtClean="0"/>
              <a:t>The power we use at home has a frequency of 60 Hz. The period of this sine wave can be determined as follows:</a:t>
            </a:r>
          </a:p>
          <a:p>
            <a:endParaRPr lang="en-US" sz="2200" dirty="0" smtClean="0"/>
          </a:p>
          <a:p>
            <a:endParaRPr lang="en-US" sz="2200" dirty="0" smtClean="0"/>
          </a:p>
          <a:p>
            <a:endParaRPr lang="en-US" sz="2200" dirty="0" smtClean="0"/>
          </a:p>
          <a:p>
            <a:r>
              <a:rPr lang="en-US" sz="2400" dirty="0" smtClean="0"/>
              <a:t>The period of a signal is 100 </a:t>
            </a:r>
            <a:r>
              <a:rPr lang="en-US" sz="2400" dirty="0" err="1" smtClean="0"/>
              <a:t>ms.</a:t>
            </a:r>
            <a:r>
              <a:rPr lang="en-US" sz="2400" dirty="0" smtClean="0"/>
              <a:t> What is its frequency in kilohertz?</a:t>
            </a:r>
          </a:p>
          <a:p>
            <a:r>
              <a:rPr lang="en-US" sz="2400" dirty="0" smtClean="0"/>
              <a:t>First we change 100 ms to seconds, and then we calculate the frequency from the period (1 Hz = 10</a:t>
            </a:r>
            <a:r>
              <a:rPr lang="en-US" sz="2400" baseline="30000" dirty="0" smtClean="0"/>
              <a:t>−3</a:t>
            </a:r>
            <a:r>
              <a:rPr lang="en-US" sz="2400" dirty="0" smtClean="0"/>
              <a:t> kHz).</a:t>
            </a:r>
          </a:p>
          <a:p>
            <a:endParaRPr lang="en-US" sz="2200" dirty="0" smtClean="0"/>
          </a:p>
          <a:p>
            <a:pPr>
              <a:buNone/>
            </a:pPr>
            <a:r>
              <a:rPr lang="en-GB" dirty="0" smtClean="0"/>
              <a:t>     </a:t>
            </a:r>
            <a:endParaRPr lang="en-GB" dirty="0"/>
          </a:p>
        </p:txBody>
      </p:sp>
      <p:pic>
        <p:nvPicPr>
          <p:cNvPr id="4" name="Picture 14"/>
          <p:cNvPicPr>
            <a:picLocks noChangeAspect="1" noChangeArrowheads="1"/>
          </p:cNvPicPr>
          <p:nvPr/>
        </p:nvPicPr>
        <p:blipFill>
          <a:blip r:embed="rId2" cstate="print"/>
          <a:srcRect/>
          <a:stretch>
            <a:fillRect/>
          </a:stretch>
        </p:blipFill>
        <p:spPr bwMode="auto">
          <a:xfrm>
            <a:off x="1447800" y="2514600"/>
            <a:ext cx="6327775" cy="711200"/>
          </a:xfrm>
          <a:prstGeom prst="rect">
            <a:avLst/>
          </a:prstGeom>
          <a:noFill/>
          <a:ln w="57150">
            <a:solidFill>
              <a:srgbClr val="3366FF"/>
            </a:solidFill>
            <a:miter lim="800000"/>
            <a:headEnd/>
            <a:tailEnd/>
          </a:ln>
        </p:spPr>
      </p:pic>
      <p:pic>
        <p:nvPicPr>
          <p:cNvPr id="5" name="Picture 16"/>
          <p:cNvPicPr>
            <a:picLocks noChangeAspect="1" noChangeArrowheads="1"/>
          </p:cNvPicPr>
          <p:nvPr/>
        </p:nvPicPr>
        <p:blipFill>
          <a:blip r:embed="rId3" cstate="print"/>
          <a:srcRect/>
          <a:stretch>
            <a:fillRect/>
          </a:stretch>
        </p:blipFill>
        <p:spPr bwMode="auto">
          <a:xfrm>
            <a:off x="1600200" y="5334000"/>
            <a:ext cx="6291263" cy="1241425"/>
          </a:xfrm>
          <a:prstGeom prst="rect">
            <a:avLst/>
          </a:prstGeom>
          <a:noFill/>
          <a:ln w="57150">
            <a:solidFill>
              <a:srgbClr val="3366FF"/>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GB" dirty="0" smtClean="0"/>
              <a:t>Phase shift </a:t>
            </a:r>
            <a:endParaRPr lang="en-GB"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2438400" y="2819400"/>
            <a:ext cx="4844888" cy="4038600"/>
          </a:xfrm>
          <a:prstGeom prst="rect">
            <a:avLst/>
          </a:prstGeom>
          <a:noFill/>
          <a:ln w="9525">
            <a:noFill/>
            <a:miter lim="800000"/>
            <a:headEnd/>
            <a:tailEnd/>
          </a:ln>
        </p:spPr>
      </p:pic>
      <p:sp>
        <p:nvSpPr>
          <p:cNvPr id="5" name="Content Placeholder 2"/>
          <p:cNvSpPr txBox="1">
            <a:spLocks/>
          </p:cNvSpPr>
          <p:nvPr/>
        </p:nvSpPr>
        <p:spPr>
          <a:xfrm>
            <a:off x="457200" y="990600"/>
            <a:ext cx="8229600" cy="4709160"/>
          </a:xfrm>
          <a:prstGeom prst="rect">
            <a:avLst/>
          </a:prstGeom>
        </p:spPr>
        <p:txBody>
          <a:bodyPr vert="horz">
            <a:normAutofit/>
          </a:bodyPr>
          <a:lstStyle/>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381000" y="990600"/>
            <a:ext cx="8229600" cy="5166360"/>
          </a:xfrm>
          <a:prstGeom prst="rect">
            <a:avLst/>
          </a:prstGeom>
        </p:spPr>
        <p:txBody>
          <a:bodyPr vert="horz">
            <a:normAutofit/>
          </a:bodyPr>
          <a:lstStyle/>
          <a:p>
            <a:pPr marL="548640" indent="-411480">
              <a:spcBef>
                <a:spcPct val="20000"/>
              </a:spcBef>
              <a:buClr>
                <a:schemeClr val="tx1">
                  <a:shade val="95000"/>
                </a:schemeClr>
              </a:buClr>
              <a:buSzPct val="65000"/>
              <a:buFont typeface="Wingdings 2"/>
              <a:buChar char=""/>
            </a:pPr>
            <a:r>
              <a:rPr lang="en-US" sz="2400" dirty="0" smtClean="0"/>
              <a:t>A sine wave is offset 1/6 cycle with respect to time 0. What is its phase in degrees and radians?</a:t>
            </a:r>
          </a:p>
          <a:p>
            <a:pPr algn="just"/>
            <a:r>
              <a:rPr lang="en-US" sz="2400" dirty="0" smtClean="0"/>
              <a:t>Solution:- We know that 1 complete cycle is 360°. Therefore, 1/6 cycle is</a:t>
            </a:r>
          </a:p>
          <a:p>
            <a:pPr marL="548640" indent="-411480">
              <a:spcBef>
                <a:spcPct val="20000"/>
              </a:spcBef>
              <a:buClr>
                <a:schemeClr val="tx1">
                  <a:shade val="95000"/>
                </a:schemeClr>
              </a:buClr>
              <a:buSzPct val="65000"/>
              <a:buFont typeface="Wingdings 2"/>
              <a:buChar char=""/>
            </a:pPr>
            <a:endParaRPr lang="en-US" sz="2400" dirty="0" smtClean="0"/>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endParaRPr kumimoji="0" lang="en-GB"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15"/>
          <p:cNvPicPr>
            <a:picLocks noChangeAspect="1" noChangeArrowheads="1"/>
          </p:cNvPicPr>
          <p:nvPr/>
        </p:nvPicPr>
        <p:blipFill>
          <a:blip r:embed="rId3" cstate="print"/>
          <a:srcRect/>
          <a:stretch>
            <a:fillRect/>
          </a:stretch>
        </p:blipFill>
        <p:spPr bwMode="auto">
          <a:xfrm>
            <a:off x="3581400" y="2122488"/>
            <a:ext cx="5607050" cy="620712"/>
          </a:xfrm>
          <a:prstGeom prst="rect">
            <a:avLst/>
          </a:prstGeom>
          <a:solidFill>
            <a:srgbClr val="3366FF"/>
          </a:solidFill>
          <a:ln w="57150">
            <a:solidFill>
              <a:srgbClr val="3366FF"/>
            </a:solid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smtClean="0"/>
              <a:t>Frequency Domain Concept </a:t>
            </a:r>
            <a:endParaRPr lang="en-GB" dirty="0"/>
          </a:p>
        </p:txBody>
      </p:sp>
      <p:sp>
        <p:nvSpPr>
          <p:cNvPr id="3" name="Content Placeholder 2"/>
          <p:cNvSpPr>
            <a:spLocks noGrp="1"/>
          </p:cNvSpPr>
          <p:nvPr>
            <p:ph idx="1"/>
          </p:nvPr>
        </p:nvSpPr>
        <p:spPr>
          <a:xfrm>
            <a:off x="457200" y="914400"/>
            <a:ext cx="8229600" cy="5394960"/>
          </a:xfrm>
        </p:spPr>
        <p:txBody>
          <a:bodyPr>
            <a:normAutofit/>
          </a:bodyPr>
          <a:lstStyle/>
          <a:p>
            <a:r>
              <a:rPr lang="en-GB" sz="2400" dirty="0" smtClean="0"/>
              <a:t>The time domain representation displays a signal using time-domain plot, which shows changes in signal amplitude with time. The time-domain plot can be visualized with the help of an oscilloscope. The relationship between amplitude and frequency is provided by frequency domain representation, which can be displayed with the help of spectrum analyser</a:t>
            </a:r>
            <a:endParaRPr lang="en-GB" sz="2400" dirty="0"/>
          </a:p>
        </p:txBody>
      </p:sp>
      <p:pic>
        <p:nvPicPr>
          <p:cNvPr id="4" name="Picture 6"/>
          <p:cNvPicPr>
            <a:picLocks noChangeAspect="1" noChangeArrowheads="1"/>
          </p:cNvPicPr>
          <p:nvPr/>
        </p:nvPicPr>
        <p:blipFill>
          <a:blip r:embed="rId2" cstate="print"/>
          <a:srcRect/>
          <a:stretch>
            <a:fillRect/>
          </a:stretch>
        </p:blipFill>
        <p:spPr bwMode="auto">
          <a:xfrm>
            <a:off x="1143000" y="3505200"/>
            <a:ext cx="7056438" cy="3276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pic>
        <p:nvPicPr>
          <p:cNvPr id="3074" name="Picture 2"/>
          <p:cNvPicPr>
            <a:picLocks noChangeAspect="1" noChangeArrowheads="1"/>
          </p:cNvPicPr>
          <p:nvPr/>
        </p:nvPicPr>
        <p:blipFill>
          <a:blip r:embed="rId2" cstate="print"/>
          <a:srcRect/>
          <a:stretch>
            <a:fillRect/>
          </a:stretch>
        </p:blipFill>
        <p:spPr bwMode="auto">
          <a:xfrm>
            <a:off x="1219200" y="1676400"/>
            <a:ext cx="6877050" cy="43624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In the previous diagram A gives you a signal having one second and within one second how many pulses are there? There are 1 2 3 4 5 6 7 8 so there are eight pulses. So it has got frequency f and time period is equal to 1/8 second. And this corresponds to 5 units may be 5V so if we have a look at the frequency domain representation we get a line here at frequency f is equal to 8. </a:t>
            </a:r>
          </a:p>
          <a:p>
            <a:r>
              <a:rPr lang="en-GB" dirty="0" smtClean="0"/>
              <a:t>On the other hand here is another signal which has frequency 16. If you count you will get sixteen full periods within one second, this is one second. So it has got time period 1/16 second. And as you can see here frequency domain representation is given here and we get a line of the same voltage with amplitude 5.</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Content Placeholder 2"/>
          <p:cNvSpPr>
            <a:spLocks noGrp="1"/>
          </p:cNvSpPr>
          <p:nvPr>
            <p:ph idx="1"/>
          </p:nvPr>
        </p:nvSpPr>
        <p:spPr>
          <a:xfrm>
            <a:off x="457200" y="1219200"/>
            <a:ext cx="8229600" cy="5090160"/>
          </a:xfrm>
        </p:spPr>
        <p:txBody>
          <a:bodyPr/>
          <a:lstStyle/>
          <a:p>
            <a:r>
              <a:rPr lang="en-US" sz="2400" dirty="0" smtClean="0"/>
              <a:t>The frequency domain is more compact and useful when we are dealing with more than one sine wave. For example, Figure shows three sine waves, each with different amplitude and frequency. All can be represented by three spikes in the frequency domain.</a:t>
            </a:r>
          </a:p>
          <a:p>
            <a:endParaRPr lang="en-GB" dirty="0"/>
          </a:p>
        </p:txBody>
      </p:sp>
      <p:pic>
        <p:nvPicPr>
          <p:cNvPr id="4" name="Picture 6"/>
          <p:cNvPicPr>
            <a:picLocks noChangeAspect="1" noChangeArrowheads="1"/>
          </p:cNvPicPr>
          <p:nvPr/>
        </p:nvPicPr>
        <p:blipFill>
          <a:blip r:embed="rId2" cstate="print"/>
          <a:srcRect/>
          <a:stretch>
            <a:fillRect/>
          </a:stretch>
        </p:blipFill>
        <p:spPr bwMode="auto">
          <a:xfrm>
            <a:off x="331787" y="3352800"/>
            <a:ext cx="8583613" cy="3154363"/>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normAutofit fontScale="90000"/>
          </a:bodyPr>
          <a:lstStyle/>
          <a:p>
            <a:r>
              <a:rPr lang="en-US" sz="4400" dirty="0" smtClean="0"/>
              <a:t>Decomposition of a composite periodic signal</a:t>
            </a:r>
            <a:endParaRPr lang="en-GB"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891773" y="1600200"/>
            <a:ext cx="7360453" cy="47085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Frequency Spectrum </a:t>
            </a:r>
            <a:endParaRPr lang="en-GB" dirty="0"/>
          </a:p>
        </p:txBody>
      </p:sp>
      <p:sp>
        <p:nvSpPr>
          <p:cNvPr id="3" name="Content Placeholder 2"/>
          <p:cNvSpPr>
            <a:spLocks noGrp="1"/>
          </p:cNvSpPr>
          <p:nvPr>
            <p:ph idx="1"/>
          </p:nvPr>
        </p:nvSpPr>
        <p:spPr/>
        <p:txBody>
          <a:bodyPr/>
          <a:lstStyle/>
          <a:p>
            <a:r>
              <a:rPr lang="en-GB" dirty="0" smtClean="0"/>
              <a:t>Now, whenever we are considering particularly a digital signal or a composite </a:t>
            </a:r>
            <a:r>
              <a:rPr lang="en-GB" dirty="0" err="1" smtClean="0"/>
              <a:t>analog</a:t>
            </a:r>
            <a:r>
              <a:rPr lang="en-GB" dirty="0" smtClean="0"/>
              <a:t> signal as we have seen it comprises many frequency components and that is expressed in terms of frequency spectrum. And frequency spectrum of a signal is the range of frequencies a signal contains. </a:t>
            </a:r>
          </a:p>
          <a:p>
            <a:endParaRPr lang="en-GB" dirty="0"/>
          </a:p>
        </p:txBody>
      </p:sp>
      <p:pic>
        <p:nvPicPr>
          <p:cNvPr id="4098" name="Picture 2"/>
          <p:cNvPicPr>
            <a:picLocks noChangeAspect="1" noChangeArrowheads="1"/>
          </p:cNvPicPr>
          <p:nvPr/>
        </p:nvPicPr>
        <p:blipFill>
          <a:blip r:embed="rId2" cstate="print"/>
          <a:srcRect/>
          <a:stretch>
            <a:fillRect/>
          </a:stretch>
        </p:blipFill>
        <p:spPr bwMode="auto">
          <a:xfrm>
            <a:off x="1447800" y="4648200"/>
            <a:ext cx="6619875" cy="20288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Frequency Spectrum</a:t>
            </a:r>
            <a:endParaRPr lang="en-GB"/>
          </a:p>
        </p:txBody>
      </p:sp>
      <p:sp>
        <p:nvSpPr>
          <p:cNvPr id="3" name="Content Placeholder 2"/>
          <p:cNvSpPr>
            <a:spLocks noGrp="1"/>
          </p:cNvSpPr>
          <p:nvPr>
            <p:ph idx="1"/>
          </p:nvPr>
        </p:nvSpPr>
        <p:spPr/>
        <p:txBody>
          <a:bodyPr>
            <a:normAutofit/>
          </a:bodyPr>
          <a:lstStyle/>
          <a:p>
            <a:r>
              <a:rPr lang="en-GB" dirty="0" smtClean="0"/>
              <a:t>Frequency spectrum of a signal is the range of frequencies that a signal contains. </a:t>
            </a:r>
          </a:p>
          <a:p>
            <a:r>
              <a:rPr lang="en-GB" dirty="0" smtClean="0"/>
              <a:t>Example: Consider a square wave shown in Fig. It can be represented by a series of sine waves S(</a:t>
            </a:r>
            <a:r>
              <a:rPr lang="en-GB" dirty="0" err="1" smtClean="0"/>
              <a:t>t</a:t>
            </a:r>
            <a:r>
              <a:rPr lang="en-GB" dirty="0" smtClean="0"/>
              <a:t>) = 4A/πsin2πft + 4A/3πsin(2π(3f)</a:t>
            </a:r>
            <a:r>
              <a:rPr lang="en-GB" dirty="0" err="1" smtClean="0"/>
              <a:t>t</a:t>
            </a:r>
            <a:r>
              <a:rPr lang="en-GB" dirty="0" smtClean="0"/>
              <a:t>) + 4A/5πsin2π (5f)</a:t>
            </a:r>
            <a:r>
              <a:rPr lang="en-GB" dirty="0" err="1" smtClean="0"/>
              <a:t>t</a:t>
            </a:r>
            <a:r>
              <a:rPr lang="en-GB" dirty="0" smtClean="0"/>
              <a:t> + . . . having frequency components f, 3f, 5f, … and amplitudes 4A/π, 4A/3π, 4A/5π and so on. The frequency spectrum of this signal can be approximation comprising only the first and third harmonics </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communication Model</a:t>
            </a:r>
            <a:endParaRPr lang="en-GB" dirty="0"/>
          </a:p>
        </p:txBody>
      </p:sp>
      <p:sp>
        <p:nvSpPr>
          <p:cNvPr id="3" name="Content Placeholder 2"/>
          <p:cNvSpPr>
            <a:spLocks noGrp="1"/>
          </p:cNvSpPr>
          <p:nvPr>
            <p:ph idx="1"/>
          </p:nvPr>
        </p:nvSpPr>
        <p:spPr>
          <a:xfrm>
            <a:off x="457200" y="1219200"/>
            <a:ext cx="8229600" cy="5090160"/>
          </a:xfrm>
        </p:spPr>
        <p:txBody>
          <a:bodyPr>
            <a:normAutofit/>
          </a:bodyPr>
          <a:lstStyle/>
          <a:p>
            <a:r>
              <a:rPr lang="en-GB" dirty="0" smtClean="0"/>
              <a:t>Source</a:t>
            </a:r>
            <a:r>
              <a:rPr lang="en-GB" sz="2400" b="1" dirty="0" smtClean="0"/>
              <a:t> is where the data is originated. Typically it is a computer, but it can be any other electronic equipment such as telephone handset, video camera, etc, which can generate data for transmission to some destination. The data to be sent is represented by x(</a:t>
            </a:r>
            <a:r>
              <a:rPr lang="en-GB" sz="2400" b="1" dirty="0" err="1" smtClean="0"/>
              <a:t>t</a:t>
            </a:r>
            <a:r>
              <a:rPr lang="en-GB" sz="2400" b="1" dirty="0" smtClean="0"/>
              <a:t>). </a:t>
            </a:r>
          </a:p>
          <a:p>
            <a:r>
              <a:rPr lang="en-GB" dirty="0" smtClean="0"/>
              <a:t>Transmitter: </a:t>
            </a:r>
            <a:r>
              <a:rPr lang="en-GB" sz="2400" b="1" dirty="0" smtClean="0"/>
              <a:t>As data cannot be sent in its native form, it is necessary to convert it into signal. This is performed with the help of a transmitter such as modem. The signal that is sent by the transmitter is represented by </a:t>
            </a:r>
            <a:r>
              <a:rPr lang="en-GB" sz="2400" b="1" dirty="0" err="1" smtClean="0"/>
              <a:t>s</a:t>
            </a:r>
            <a:r>
              <a:rPr lang="en-GB" sz="2400" b="1" dirty="0" smtClean="0"/>
              <a:t>(</a:t>
            </a:r>
            <a:r>
              <a:rPr lang="en-GB" sz="2400" b="1" dirty="0" err="1" smtClean="0"/>
              <a:t>t</a:t>
            </a:r>
            <a:r>
              <a:rPr lang="en-GB" sz="2400" b="1" dirty="0" smtClean="0"/>
              <a:t>). </a:t>
            </a:r>
          </a:p>
          <a:p>
            <a:endParaRPr lang="en-GB" sz="2400" b="1" dirty="0" smtClean="0"/>
          </a:p>
          <a:p>
            <a:endParaRPr lang="en-GB" sz="2400" b="1" dirty="0" smtClean="0"/>
          </a:p>
          <a:p>
            <a:endParaRPr lang="en-GB" sz="2400" dirty="0"/>
          </a:p>
        </p:txBody>
      </p:sp>
      <p:pic>
        <p:nvPicPr>
          <p:cNvPr id="1026" name="Picture 2"/>
          <p:cNvPicPr>
            <a:picLocks noChangeAspect="1" noChangeArrowheads="1"/>
          </p:cNvPicPr>
          <p:nvPr/>
        </p:nvPicPr>
        <p:blipFill>
          <a:blip r:embed="rId2" cstate="print"/>
          <a:srcRect/>
          <a:stretch>
            <a:fillRect/>
          </a:stretch>
        </p:blipFill>
        <p:spPr bwMode="auto">
          <a:xfrm>
            <a:off x="3962400" y="4802981"/>
            <a:ext cx="5257800" cy="2055019"/>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52400" y="320675"/>
            <a:ext cx="8839200" cy="6308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Bandwidth </a:t>
            </a:r>
            <a:endParaRPr lang="en-GB" dirty="0"/>
          </a:p>
        </p:txBody>
      </p:sp>
      <p:sp>
        <p:nvSpPr>
          <p:cNvPr id="3" name="Content Placeholder 2"/>
          <p:cNvSpPr>
            <a:spLocks noGrp="1"/>
          </p:cNvSpPr>
          <p:nvPr>
            <p:ph idx="1"/>
          </p:nvPr>
        </p:nvSpPr>
        <p:spPr/>
        <p:txBody>
          <a:bodyPr/>
          <a:lstStyle/>
          <a:p>
            <a:r>
              <a:rPr lang="en-GB" dirty="0" smtClean="0"/>
              <a:t>The range of frequencies over which most of the signal energy of a signal is contained is known as </a:t>
            </a:r>
            <a:r>
              <a:rPr lang="en-GB" b="1" dirty="0" smtClean="0"/>
              <a:t>bandwidth or effective bandwidth of the signal. The term ‘most’ is somewhat arbitrary .</a:t>
            </a:r>
          </a:p>
          <a:p>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847725" y="3962400"/>
            <a:ext cx="7686675" cy="2495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GB" dirty="0" smtClean="0"/>
              <a:t>Example </a:t>
            </a:r>
            <a:endParaRPr lang="en-GB" dirty="0"/>
          </a:p>
        </p:txBody>
      </p:sp>
      <p:sp>
        <p:nvSpPr>
          <p:cNvPr id="3" name="Content Placeholder 2"/>
          <p:cNvSpPr>
            <a:spLocks noGrp="1"/>
          </p:cNvSpPr>
          <p:nvPr>
            <p:ph idx="1"/>
          </p:nvPr>
        </p:nvSpPr>
        <p:spPr>
          <a:xfrm>
            <a:off x="457200" y="914400"/>
            <a:ext cx="8229600" cy="5791200"/>
          </a:xfrm>
        </p:spPr>
        <p:txBody>
          <a:bodyPr>
            <a:normAutofit/>
          </a:bodyPr>
          <a:lstStyle/>
          <a:p>
            <a:pPr algn="just"/>
            <a:r>
              <a:rPr lang="en-US" sz="2200" dirty="0" smtClean="0"/>
              <a:t>If a periodic signal is decomposed into five sine waves with frequencies of 100, 300, 500, 700, and 900 Hz, what is its bandwidth? Draw the spectrum (range of frequencies), assuming all components have a maximum amplitude of 10 V.</a:t>
            </a:r>
          </a:p>
          <a:p>
            <a:pPr algn="just"/>
            <a:r>
              <a:rPr lang="en-US" sz="2200" dirty="0" smtClean="0"/>
              <a:t>Solution</a:t>
            </a:r>
          </a:p>
          <a:p>
            <a:pPr algn="just"/>
            <a:r>
              <a:rPr lang="en-US" sz="2200" dirty="0" smtClean="0"/>
              <a:t>Let </a:t>
            </a:r>
            <a:r>
              <a:rPr lang="en-US" sz="2200" dirty="0" err="1" smtClean="0"/>
              <a:t>fh</a:t>
            </a:r>
            <a:r>
              <a:rPr lang="en-US" sz="2200" dirty="0" smtClean="0"/>
              <a:t> be the highest frequency, fl the lowest frequency, and B the bandwidth. Then</a:t>
            </a:r>
          </a:p>
          <a:p>
            <a:pPr algn="just"/>
            <a:endParaRPr lang="en-US" sz="2200" dirty="0" smtClean="0"/>
          </a:p>
          <a:p>
            <a:pPr algn="just"/>
            <a:r>
              <a:rPr lang="en-US" sz="2200" dirty="0" smtClean="0"/>
              <a:t>The spectrum has only five spikes, at 100, 300, 500, 700, and 900 Hz</a:t>
            </a:r>
          </a:p>
          <a:p>
            <a:endParaRPr lang="en-GB" sz="2200" dirty="0"/>
          </a:p>
        </p:txBody>
      </p:sp>
      <p:pic>
        <p:nvPicPr>
          <p:cNvPr id="4" name="Picture 14"/>
          <p:cNvPicPr>
            <a:picLocks noChangeAspect="1" noChangeArrowheads="1"/>
          </p:cNvPicPr>
          <p:nvPr/>
        </p:nvPicPr>
        <p:blipFill>
          <a:blip r:embed="rId2" cstate="print"/>
          <a:srcRect/>
          <a:stretch>
            <a:fillRect/>
          </a:stretch>
        </p:blipFill>
        <p:spPr bwMode="auto">
          <a:xfrm>
            <a:off x="4114800" y="3581400"/>
            <a:ext cx="3843338" cy="458788"/>
          </a:xfrm>
          <a:prstGeom prst="rect">
            <a:avLst/>
          </a:prstGeom>
          <a:noFill/>
          <a:ln w="57150">
            <a:solidFill>
              <a:srgbClr val="3366FF"/>
            </a:solid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1447800" y="5257800"/>
            <a:ext cx="7162800" cy="123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Content Placeholder 2"/>
          <p:cNvSpPr>
            <a:spLocks noGrp="1"/>
          </p:cNvSpPr>
          <p:nvPr>
            <p:ph idx="1"/>
          </p:nvPr>
        </p:nvSpPr>
        <p:spPr>
          <a:xfrm>
            <a:off x="457200" y="1295400"/>
            <a:ext cx="8229600" cy="5334000"/>
          </a:xfrm>
        </p:spPr>
        <p:txBody>
          <a:bodyPr/>
          <a:lstStyle/>
          <a:p>
            <a:r>
              <a:rPr lang="en-US" dirty="0" smtClean="0"/>
              <a:t>A non periodic composite signal has a bandwidth of 200 kHz, with a middle frequency of 140 kHz and peak amplitude of 20 V. The two extreme frequencies have an amplitude of 0. Draw the frequency domain of the signal</a:t>
            </a:r>
          </a:p>
          <a:p>
            <a:pPr algn="just"/>
            <a:r>
              <a:rPr lang="en-US" dirty="0" smtClean="0">
                <a:solidFill>
                  <a:schemeClr val="hlink"/>
                </a:solidFill>
              </a:rPr>
              <a:t>Solution</a:t>
            </a:r>
          </a:p>
          <a:p>
            <a:pPr algn="just"/>
            <a:r>
              <a:rPr lang="en-US" dirty="0" smtClean="0"/>
              <a:t>The lowest frequency must be at 40 kHz and the highest at 240 kHz</a:t>
            </a:r>
            <a:endParaRPr lang="en-GB" dirty="0"/>
          </a:p>
        </p:txBody>
      </p:sp>
      <p:pic>
        <p:nvPicPr>
          <p:cNvPr id="4" name="Picture 6"/>
          <p:cNvPicPr>
            <a:picLocks noChangeAspect="1" noChangeArrowheads="1"/>
          </p:cNvPicPr>
          <p:nvPr/>
        </p:nvPicPr>
        <p:blipFill>
          <a:blip r:embed="rId2" cstate="print"/>
          <a:srcRect/>
          <a:stretch>
            <a:fillRect/>
          </a:stretch>
        </p:blipFill>
        <p:spPr bwMode="auto">
          <a:xfrm>
            <a:off x="609600" y="5334000"/>
            <a:ext cx="8135938"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Digital Signal</a:t>
            </a:r>
            <a:endParaRPr lang="en-GB"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r>
              <a:rPr lang="en-US" dirty="0" smtClean="0"/>
              <a:t>In addition to being represented by an analog signal, information can also be represented by a digital signal. For example, a 1 can be encoded as a positive voltage and a 0 as zero voltage. A digital signal can have more than two levels. In this case, we can send more than 1 bit for each level.</a:t>
            </a:r>
          </a:p>
          <a:p>
            <a:r>
              <a:rPr lang="en-GB" dirty="0" smtClean="0"/>
              <a:t>In addition to being represented by an </a:t>
            </a:r>
            <a:r>
              <a:rPr lang="en-GB" dirty="0" err="1" smtClean="0"/>
              <a:t>analog</a:t>
            </a:r>
            <a:r>
              <a:rPr lang="en-GB" dirty="0" smtClean="0"/>
              <a:t> signal, data can be also be represented by a digital signal. Most digital signals are </a:t>
            </a:r>
            <a:r>
              <a:rPr lang="en-GB" dirty="0" err="1" smtClean="0"/>
              <a:t>aperiodic</a:t>
            </a:r>
            <a:r>
              <a:rPr lang="en-GB" dirty="0" smtClean="0"/>
              <a:t> and thus, period or frequency is not appropriate. Two new terms, </a:t>
            </a:r>
            <a:r>
              <a:rPr lang="en-GB" i="1" dirty="0" smtClean="0"/>
              <a:t>bit interval (instead of period) and bit rate (instead of frequency) are used to describe digital signals.</a:t>
            </a:r>
          </a:p>
          <a:p>
            <a:r>
              <a:rPr lang="en-GB" dirty="0" smtClean="0"/>
              <a:t>The bit interval is the time required to send one single bit. The bit rate is the number of bit interval per second. This mean that the bit rate is the number of bits send in one second, usually expressed in bits per second (bps) </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Bit rate interval and bit rate</a:t>
            </a:r>
            <a:endParaRPr lang="en-GB" dirty="0"/>
          </a:p>
        </p:txBody>
      </p:sp>
      <p:pic>
        <p:nvPicPr>
          <p:cNvPr id="2050" name="Picture 2"/>
          <p:cNvPicPr>
            <a:picLocks noChangeAspect="1" noChangeArrowheads="1"/>
          </p:cNvPicPr>
          <p:nvPr/>
        </p:nvPicPr>
        <p:blipFill>
          <a:blip r:embed="rId2" cstate="print"/>
          <a:srcRect/>
          <a:stretch>
            <a:fillRect/>
          </a:stretch>
        </p:blipFill>
        <p:spPr bwMode="auto">
          <a:xfrm>
            <a:off x="1666875" y="1676400"/>
            <a:ext cx="5724525" cy="19907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066800" y="3657600"/>
            <a:ext cx="6972300" cy="302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Content Placeholder 2"/>
          <p:cNvSpPr>
            <a:spLocks noGrp="1"/>
          </p:cNvSpPr>
          <p:nvPr>
            <p:ph idx="1"/>
          </p:nvPr>
        </p:nvSpPr>
        <p:spPr/>
        <p:txBody>
          <a:bodyPr/>
          <a:lstStyle/>
          <a:p>
            <a:pPr algn="just"/>
            <a:r>
              <a:rPr lang="en-US" dirty="0" smtClean="0"/>
              <a:t>Assume we need to download text documents at the rate of 100 pages per minute. What is the required bit rate of the channel?</a:t>
            </a:r>
          </a:p>
          <a:p>
            <a:pPr algn="just"/>
            <a:r>
              <a:rPr lang="en-US" dirty="0" smtClean="0"/>
              <a:t>Solution</a:t>
            </a:r>
          </a:p>
          <a:p>
            <a:pPr algn="just"/>
            <a:r>
              <a:rPr lang="en-US" dirty="0" smtClean="0"/>
              <a:t>A page is an average of 24 lines with 80 characters in each line. If we assume that one character requires 8 bits, the bit rate is</a:t>
            </a:r>
          </a:p>
          <a:p>
            <a:endParaRPr lang="en-GB" dirty="0"/>
          </a:p>
        </p:txBody>
      </p:sp>
      <p:pic>
        <p:nvPicPr>
          <p:cNvPr id="4" name="Picture 14"/>
          <p:cNvPicPr>
            <a:picLocks noChangeAspect="1" noChangeArrowheads="1"/>
          </p:cNvPicPr>
          <p:nvPr/>
        </p:nvPicPr>
        <p:blipFill>
          <a:blip r:embed="rId2" cstate="print"/>
          <a:srcRect/>
          <a:stretch>
            <a:fillRect/>
          </a:stretch>
        </p:blipFill>
        <p:spPr bwMode="auto">
          <a:xfrm>
            <a:off x="1676400" y="5099050"/>
            <a:ext cx="5462587" cy="387350"/>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US" dirty="0" smtClean="0"/>
              <a:t>What is the bit rate for high-definition TV (HDTV)?</a:t>
            </a:r>
          </a:p>
          <a:p>
            <a:pPr algn="just"/>
            <a:r>
              <a:rPr lang="en-US" dirty="0" smtClean="0"/>
              <a:t>HDTV uses digital signals to broadcast high quality video signals. The HDTV screen is normally a ratio of 16 : 9. There are 1920 by 1080 pixels per screen, and the screen is renewed 30 times per second. Twenty-four bits represents one color pixel. </a:t>
            </a:r>
          </a:p>
          <a:p>
            <a:pPr algn="just">
              <a:buNone/>
            </a:pPr>
            <a:endParaRPr lang="en-US" dirty="0" smtClean="0"/>
          </a:p>
          <a:p>
            <a:pPr algn="just">
              <a:buNone/>
            </a:pPr>
            <a:endParaRPr lang="en-US" dirty="0" smtClean="0"/>
          </a:p>
          <a:p>
            <a:pPr algn="just"/>
            <a:r>
              <a:rPr lang="en-US" dirty="0" smtClean="0"/>
              <a:t>The TV stations reduce this rate to 20 to 40 Mbps through compression</a:t>
            </a:r>
          </a:p>
          <a:p>
            <a:endParaRPr lang="en-GB" dirty="0"/>
          </a:p>
        </p:txBody>
      </p:sp>
      <p:pic>
        <p:nvPicPr>
          <p:cNvPr id="4" name="Picture 16"/>
          <p:cNvPicPr>
            <a:picLocks noChangeAspect="1" noChangeArrowheads="1"/>
          </p:cNvPicPr>
          <p:nvPr/>
        </p:nvPicPr>
        <p:blipFill>
          <a:blip r:embed="rId2" cstate="print"/>
          <a:srcRect/>
          <a:stretch>
            <a:fillRect/>
          </a:stretch>
        </p:blipFill>
        <p:spPr bwMode="auto">
          <a:xfrm>
            <a:off x="1905000" y="4687888"/>
            <a:ext cx="5930900" cy="341312"/>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Propagation time and </a:t>
            </a:r>
            <a:r>
              <a:rPr lang="en-GB" dirty="0" err="1" smtClean="0"/>
              <a:t>wavelenght</a:t>
            </a:r>
            <a:r>
              <a:rPr lang="en-GB" dirty="0" smtClean="0"/>
              <a:t> </a:t>
            </a:r>
            <a:endParaRPr lang="en-GB" dirty="0"/>
          </a:p>
        </p:txBody>
      </p:sp>
      <p:sp>
        <p:nvSpPr>
          <p:cNvPr id="3" name="Content Placeholder 2"/>
          <p:cNvSpPr>
            <a:spLocks noGrp="1"/>
          </p:cNvSpPr>
          <p:nvPr>
            <p:ph idx="1"/>
          </p:nvPr>
        </p:nvSpPr>
        <p:spPr/>
        <p:txBody>
          <a:bodyPr/>
          <a:lstStyle/>
          <a:p>
            <a:r>
              <a:rPr lang="en-GB" dirty="0" smtClean="0"/>
              <a:t>It is the time required for the signal to travel from one point of transmission medium to another .</a:t>
            </a:r>
          </a:p>
          <a:p>
            <a:pPr>
              <a:buNone/>
            </a:pPr>
            <a:r>
              <a:rPr lang="en-GB" dirty="0" smtClean="0"/>
              <a:t>	propagation time= distance/propagation speed</a:t>
            </a:r>
          </a:p>
          <a:p>
            <a:r>
              <a:rPr lang="en-GB" dirty="0" smtClean="0"/>
              <a:t>wavelength it is the distance occupied in space by a single period </a:t>
            </a:r>
          </a:p>
          <a:p>
            <a:pPr>
              <a:buNone/>
            </a:pPr>
            <a:r>
              <a:rPr lang="en-GB" dirty="0" smtClean="0"/>
              <a:t>     wavelength= propagation speed x time period</a:t>
            </a:r>
          </a:p>
          <a:p>
            <a:pPr>
              <a:buNone/>
            </a:pPr>
            <a:r>
              <a:rPr lang="en-GB" dirty="0" smtClean="0"/>
              <a:t>			or </a:t>
            </a:r>
          </a:p>
          <a:p>
            <a:pPr>
              <a:buNone/>
            </a:pPr>
            <a:r>
              <a:rPr lang="en-GB" dirty="0" smtClean="0"/>
              <a:t>			      = propagation speed /frequency </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communication Model</a:t>
            </a:r>
            <a:endParaRPr lang="en-GB" dirty="0"/>
          </a:p>
        </p:txBody>
      </p:sp>
      <p:sp>
        <p:nvSpPr>
          <p:cNvPr id="3" name="Content Placeholder 2"/>
          <p:cNvSpPr>
            <a:spLocks noGrp="1"/>
          </p:cNvSpPr>
          <p:nvPr>
            <p:ph idx="1"/>
          </p:nvPr>
        </p:nvSpPr>
        <p:spPr>
          <a:xfrm>
            <a:off x="457200" y="1371600"/>
            <a:ext cx="8229600" cy="5257800"/>
          </a:xfrm>
        </p:spPr>
        <p:txBody>
          <a:bodyPr>
            <a:normAutofit fontScale="77500" lnSpcReduction="20000"/>
          </a:bodyPr>
          <a:lstStyle/>
          <a:p>
            <a:r>
              <a:rPr lang="en-GB" sz="3100" b="1" dirty="0" smtClean="0"/>
              <a:t>Communication Medium: </a:t>
            </a:r>
            <a:r>
              <a:rPr lang="en-GB" b="1" dirty="0" smtClean="0"/>
              <a:t>The signal can be sent to the receiver through a communication medium, which could be a simple twisted-pair of wire, a coaxial cable, optical </a:t>
            </a:r>
            <a:r>
              <a:rPr lang="en-GB" b="1" dirty="0" err="1" smtClean="0"/>
              <a:t>fiber</a:t>
            </a:r>
            <a:r>
              <a:rPr lang="en-GB" b="1" dirty="0" smtClean="0"/>
              <a:t> or wireless communication system. It may be noted that the signal that comes out of the communication medium is </a:t>
            </a:r>
            <a:r>
              <a:rPr lang="en-GB" b="1" dirty="0" err="1" smtClean="0"/>
              <a:t>s</a:t>
            </a:r>
            <a:r>
              <a:rPr lang="en-GB" b="1" dirty="0" smtClean="0"/>
              <a:t>’(</a:t>
            </a:r>
            <a:r>
              <a:rPr lang="en-GB" b="1" dirty="0" err="1" smtClean="0"/>
              <a:t>t</a:t>
            </a:r>
            <a:r>
              <a:rPr lang="en-GB" b="1" dirty="0" smtClean="0"/>
              <a:t>), which is different from </a:t>
            </a:r>
            <a:r>
              <a:rPr lang="en-GB" b="1" dirty="0" err="1" smtClean="0"/>
              <a:t>s</a:t>
            </a:r>
            <a:r>
              <a:rPr lang="en-GB" b="1" dirty="0" smtClean="0"/>
              <a:t>(</a:t>
            </a:r>
            <a:r>
              <a:rPr lang="en-GB" b="1" dirty="0" err="1" smtClean="0"/>
              <a:t>t</a:t>
            </a:r>
            <a:r>
              <a:rPr lang="en-GB" b="1" dirty="0" smtClean="0"/>
              <a:t>) that was sent by the transmitter. This is due to various impairments that the signal suffers as it passes through the communication medium. </a:t>
            </a:r>
          </a:p>
          <a:p>
            <a:r>
              <a:rPr lang="en-GB" sz="3100" b="1" dirty="0" smtClean="0"/>
              <a:t>Receiver: </a:t>
            </a:r>
            <a:r>
              <a:rPr lang="en-GB" b="1" dirty="0" smtClean="0"/>
              <a:t>The receiver receives the signal </a:t>
            </a:r>
            <a:r>
              <a:rPr lang="en-GB" b="1" dirty="0" err="1" smtClean="0"/>
              <a:t>s</a:t>
            </a:r>
            <a:r>
              <a:rPr lang="en-GB" b="1" dirty="0" smtClean="0"/>
              <a:t>’(</a:t>
            </a:r>
            <a:r>
              <a:rPr lang="en-GB" b="1" dirty="0" err="1" smtClean="0"/>
              <a:t>t</a:t>
            </a:r>
            <a:r>
              <a:rPr lang="en-GB" b="1" dirty="0" smtClean="0"/>
              <a:t>) and converts it back to data d’(</a:t>
            </a:r>
            <a:r>
              <a:rPr lang="en-GB" b="1" dirty="0" err="1" smtClean="0"/>
              <a:t>t</a:t>
            </a:r>
            <a:r>
              <a:rPr lang="en-GB" b="1" dirty="0" smtClean="0"/>
              <a:t>) before forwarding to the destination. The data that the destination receives may not be identical to that of d(</a:t>
            </a:r>
            <a:r>
              <a:rPr lang="en-GB" b="1" dirty="0" err="1" smtClean="0"/>
              <a:t>t</a:t>
            </a:r>
            <a:r>
              <a:rPr lang="en-GB" b="1" dirty="0" smtClean="0"/>
              <a:t>), because of the corruption of data. </a:t>
            </a:r>
          </a:p>
          <a:p>
            <a:r>
              <a:rPr lang="en-GB" sz="3100" b="1" dirty="0" smtClean="0"/>
              <a:t>Destination: </a:t>
            </a:r>
            <a:r>
              <a:rPr lang="en-GB" b="1" dirty="0" smtClean="0"/>
              <a:t>Destination is where the data is absorbed. Again, it can be a computer system, a telephone handset, a television set and so on </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endParaRPr lang="en-GB" dirty="0"/>
          </a:p>
        </p:txBody>
      </p:sp>
      <p:sp>
        <p:nvSpPr>
          <p:cNvPr id="3" name="Content Placeholder 2"/>
          <p:cNvSpPr>
            <a:spLocks noGrp="1"/>
          </p:cNvSpPr>
          <p:nvPr>
            <p:ph idx="1"/>
          </p:nvPr>
        </p:nvSpPr>
        <p:spPr>
          <a:xfrm>
            <a:off x="457200" y="1295400"/>
            <a:ext cx="8229600" cy="5410200"/>
          </a:xfrm>
        </p:spPr>
        <p:txBody>
          <a:bodyPr>
            <a:normAutofit fontScale="85000" lnSpcReduction="20000"/>
          </a:bodyPr>
          <a:lstStyle/>
          <a:p>
            <a:r>
              <a:rPr lang="en-GB" dirty="0" smtClean="0"/>
              <a:t>Data refers to information that conveys some meaning based on some mutually agreed up rules or conventions between a sender and a receiver and today it comes in a variety of forms such as text, graphics, audio, video and animation.</a:t>
            </a:r>
          </a:p>
          <a:p>
            <a:r>
              <a:rPr lang="en-GB" dirty="0" smtClean="0"/>
              <a:t>For example we hear many noise disturbances from the environment but we do not interpret every thing as data. But whenever we hear a music or song then we can interpret it and we can understand the meaning of that song and that can be considered as data. That means uncorrelated incoherent signal or information whatever we receive is not data. But what we can interpret obviously that interpretation is based on some knowledge of the data that means some standard norm or some mutually agreed upon convention. So this is your significance of data or meaning of data.  </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types</a:t>
            </a:r>
            <a:endParaRPr lang="en-GB" dirty="0"/>
          </a:p>
        </p:txBody>
      </p:sp>
      <p:sp>
        <p:nvSpPr>
          <p:cNvPr id="3" name="Content Placeholder 2"/>
          <p:cNvSpPr>
            <a:spLocks noGrp="1"/>
          </p:cNvSpPr>
          <p:nvPr>
            <p:ph idx="1"/>
          </p:nvPr>
        </p:nvSpPr>
        <p:spPr/>
        <p:txBody>
          <a:bodyPr>
            <a:normAutofit fontScale="92500"/>
          </a:bodyPr>
          <a:lstStyle/>
          <a:p>
            <a:r>
              <a:rPr lang="en-GB" dirty="0" smtClean="0"/>
              <a:t>Data can be of two types; </a:t>
            </a:r>
            <a:r>
              <a:rPr lang="en-GB" dirty="0" err="1" smtClean="0"/>
              <a:t>analog</a:t>
            </a:r>
            <a:r>
              <a:rPr lang="en-GB" dirty="0" smtClean="0"/>
              <a:t> and digital. </a:t>
            </a:r>
          </a:p>
          <a:p>
            <a:r>
              <a:rPr lang="en-GB" dirty="0" err="1" smtClean="0"/>
              <a:t>Analog</a:t>
            </a:r>
            <a:r>
              <a:rPr lang="en-GB" dirty="0" smtClean="0"/>
              <a:t> data take on continuous values on some interval. Typical examples of </a:t>
            </a:r>
            <a:r>
              <a:rPr lang="en-GB" dirty="0" err="1" smtClean="0"/>
              <a:t>analog</a:t>
            </a:r>
            <a:r>
              <a:rPr lang="en-GB" dirty="0" smtClean="0"/>
              <a:t> data are voice and video. The data that are collected from the real world with the help of transducers are continuous-valued or </a:t>
            </a:r>
            <a:r>
              <a:rPr lang="en-GB" dirty="0" err="1" smtClean="0"/>
              <a:t>analog</a:t>
            </a:r>
            <a:r>
              <a:rPr lang="en-GB" dirty="0" smtClean="0"/>
              <a:t> in nature. </a:t>
            </a:r>
          </a:p>
          <a:p>
            <a:r>
              <a:rPr lang="en-GB" dirty="0" smtClean="0"/>
              <a:t>On the contrary, digital data take on discrete values. Text or character strings can be considered as examples of digital data. Characters are represented by suitable codes, e.g. ASCII code, where each character is represented by a 7-bit code</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types-example </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For example temperature, pressure etc are all </a:t>
            </a:r>
            <a:r>
              <a:rPr lang="en-GB" dirty="0" err="1" smtClean="0"/>
              <a:t>analog</a:t>
            </a:r>
            <a:r>
              <a:rPr lang="en-GB" dirty="0" smtClean="0"/>
              <a:t> in nature and these </a:t>
            </a:r>
            <a:r>
              <a:rPr lang="en-GB" dirty="0" err="1" smtClean="0"/>
              <a:t>analog</a:t>
            </a:r>
            <a:r>
              <a:rPr lang="en-GB" dirty="0" smtClean="0"/>
              <a:t> parameters are usually converted to electrical form with the help of transducers. Transducers are essentially some kind of energy conversion device so on this side we apply physical parameter it can be temperature, pressure, light intensity and on this side we apply that on this we get some electrical signal voltage or current so this is your transducer. And transducer produces here an electrical signal which is also </a:t>
            </a:r>
            <a:r>
              <a:rPr lang="en-GB" dirty="0" err="1" smtClean="0"/>
              <a:t>analog</a:t>
            </a:r>
            <a:r>
              <a:rPr lang="en-GB" dirty="0" smtClean="0"/>
              <a:t> in nature usually. That means we get continuous values of the electrical signal corresponding to the physical parameter on this side for anyone of the parameters.</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types-example </a:t>
            </a:r>
            <a:endParaRPr lang="en-GB" dirty="0"/>
          </a:p>
        </p:txBody>
      </p:sp>
      <p:sp>
        <p:nvSpPr>
          <p:cNvPr id="3" name="Content Placeholder 2"/>
          <p:cNvSpPr>
            <a:spLocks noGrp="1"/>
          </p:cNvSpPr>
          <p:nvPr>
            <p:ph idx="1"/>
          </p:nvPr>
        </p:nvSpPr>
        <p:spPr/>
        <p:txBody>
          <a:bodyPr/>
          <a:lstStyle/>
          <a:p>
            <a:r>
              <a:rPr lang="en-GB" dirty="0" smtClean="0"/>
              <a:t>For example 0 is 0 </a:t>
            </a:r>
            <a:r>
              <a:rPr lang="en-GB" dirty="0" err="1" smtClean="0"/>
              <a:t>0</a:t>
            </a:r>
            <a:r>
              <a:rPr lang="en-GB" dirty="0" smtClean="0"/>
              <a:t> 1, 0 </a:t>
            </a:r>
            <a:r>
              <a:rPr lang="en-GB" dirty="0" err="1" smtClean="0"/>
              <a:t>0</a:t>
            </a:r>
            <a:r>
              <a:rPr lang="en-GB" dirty="0" smtClean="0"/>
              <a:t> </a:t>
            </a:r>
            <a:r>
              <a:rPr lang="en-GB" dirty="0" err="1" smtClean="0"/>
              <a:t>0</a:t>
            </a:r>
            <a:r>
              <a:rPr lang="en-GB" dirty="0" smtClean="0"/>
              <a:t> </a:t>
            </a:r>
            <a:r>
              <a:rPr lang="en-GB" dirty="0" err="1" smtClean="0"/>
              <a:t>0</a:t>
            </a:r>
            <a:r>
              <a:rPr lang="en-GB" dirty="0" smtClean="0"/>
              <a:t> then one is your 0 1 </a:t>
            </a:r>
            <a:r>
              <a:rPr lang="en-GB" dirty="0" err="1" smtClean="0"/>
              <a:t>1</a:t>
            </a:r>
            <a:r>
              <a:rPr lang="en-GB" dirty="0" smtClean="0"/>
              <a:t>, 0 </a:t>
            </a:r>
            <a:r>
              <a:rPr lang="en-GB" dirty="0" err="1" smtClean="0"/>
              <a:t>0</a:t>
            </a:r>
            <a:r>
              <a:rPr lang="en-GB" dirty="0" smtClean="0"/>
              <a:t> </a:t>
            </a:r>
            <a:r>
              <a:rPr lang="en-GB" dirty="0" err="1" smtClean="0"/>
              <a:t>0</a:t>
            </a:r>
            <a:r>
              <a:rPr lang="en-GB" dirty="0" smtClean="0"/>
              <a:t> 1 that is the ASCII code for 1. That means in the computer whenever we press the keyboard and press the character essentially 1 0 </a:t>
            </a:r>
            <a:r>
              <a:rPr lang="en-GB" dirty="0" err="1" smtClean="0"/>
              <a:t>0</a:t>
            </a:r>
            <a:r>
              <a:rPr lang="en-GB" dirty="0" smtClean="0"/>
              <a:t> </a:t>
            </a:r>
            <a:r>
              <a:rPr lang="en-GB" dirty="0" err="1" smtClean="0"/>
              <a:t>0</a:t>
            </a:r>
            <a:r>
              <a:rPr lang="en-GB" dirty="0" smtClean="0"/>
              <a:t> </a:t>
            </a:r>
            <a:r>
              <a:rPr lang="en-GB" dirty="0" err="1" smtClean="0"/>
              <a:t>0</a:t>
            </a:r>
            <a:r>
              <a:rPr lang="en-GB" dirty="0" smtClean="0"/>
              <a:t> </a:t>
            </a:r>
            <a:r>
              <a:rPr lang="en-GB" dirty="0" err="1" smtClean="0"/>
              <a:t>0</a:t>
            </a:r>
            <a:r>
              <a:rPr lang="en-GB" dirty="0" smtClean="0"/>
              <a:t> 1 is sent to the computer. That means keyboard senses the character code 1 0 </a:t>
            </a:r>
            <a:r>
              <a:rPr lang="en-GB" dirty="0" err="1" smtClean="0"/>
              <a:t>0</a:t>
            </a:r>
            <a:r>
              <a:rPr lang="en-GB" dirty="0" smtClean="0"/>
              <a:t> </a:t>
            </a:r>
            <a:r>
              <a:rPr lang="en-GB" dirty="0" err="1" smtClean="0"/>
              <a:t>0</a:t>
            </a:r>
            <a:r>
              <a:rPr lang="en-GB" dirty="0" smtClean="0"/>
              <a:t> </a:t>
            </a:r>
            <a:r>
              <a:rPr lang="en-GB" dirty="0" err="1" smtClean="0"/>
              <a:t>0</a:t>
            </a:r>
            <a:r>
              <a:rPr lang="en-GB" dirty="0" smtClean="0"/>
              <a:t> </a:t>
            </a:r>
            <a:r>
              <a:rPr lang="en-GB" dirty="0" err="1" smtClean="0"/>
              <a:t>0</a:t>
            </a:r>
            <a:r>
              <a:rPr lang="en-GB" dirty="0" smtClean="0"/>
              <a:t> 1. Thus some of the ASCII characters examples are given here and this is an example of digital data. </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Signals </a:t>
            </a:r>
            <a:endParaRPr lang="en-GB" dirty="0"/>
          </a:p>
        </p:txBody>
      </p:sp>
      <p:sp>
        <p:nvSpPr>
          <p:cNvPr id="3" name="Content Placeholder 2"/>
          <p:cNvSpPr>
            <a:spLocks noGrp="1"/>
          </p:cNvSpPr>
          <p:nvPr>
            <p:ph idx="1"/>
          </p:nvPr>
        </p:nvSpPr>
        <p:spPr/>
        <p:txBody>
          <a:bodyPr/>
          <a:lstStyle/>
          <a:p>
            <a:r>
              <a:rPr lang="en-GB" dirty="0" smtClean="0"/>
              <a:t>It is electrical, electronic or optical representation of data, which can be sent over a communication medium. Stated in mathematical terms, a signal is merely a function of the data. For example, a microphone converts voice data into voice signal, which can be sent over a pair of wire. </a:t>
            </a:r>
          </a:p>
          <a:p>
            <a:r>
              <a:rPr lang="en-US" dirty="0" smtClean="0"/>
              <a:t>Signals can be interpreted as either analog or digital</a:t>
            </a:r>
          </a:p>
          <a:p>
            <a:r>
              <a:rPr lang="en-US" dirty="0" smtClean="0"/>
              <a:t>In reality, all signals are analog</a:t>
            </a:r>
          </a:p>
          <a:p>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4402</TotalTime>
  <Words>2631</Words>
  <Application>Microsoft Office PowerPoint</Application>
  <PresentationFormat>On-screen Show (4:3)</PresentationFormat>
  <Paragraphs>144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Apex</vt:lpstr>
      <vt:lpstr>Data Communication  Data and signals Lecture-3</vt:lpstr>
      <vt:lpstr>Outline </vt:lpstr>
      <vt:lpstr>Data communication Model</vt:lpstr>
      <vt:lpstr>Data communication Model</vt:lpstr>
      <vt:lpstr>Data  </vt:lpstr>
      <vt:lpstr>Data types</vt:lpstr>
      <vt:lpstr>Data types-example </vt:lpstr>
      <vt:lpstr>Data types-example </vt:lpstr>
      <vt:lpstr>Signals </vt:lpstr>
      <vt:lpstr>Signal types </vt:lpstr>
      <vt:lpstr>Analog signal </vt:lpstr>
      <vt:lpstr>Time Domain Concept </vt:lpstr>
      <vt:lpstr>Time Domain Concept </vt:lpstr>
      <vt:lpstr>Periodic signal </vt:lpstr>
      <vt:lpstr>Periodic vs aproiodic </vt:lpstr>
      <vt:lpstr>Periodic signal parameters </vt:lpstr>
      <vt:lpstr>Periodic signal parameters </vt:lpstr>
      <vt:lpstr>Examples </vt:lpstr>
      <vt:lpstr>Example</vt:lpstr>
      <vt:lpstr>Units </vt:lpstr>
      <vt:lpstr>Examples </vt:lpstr>
      <vt:lpstr>Phase shift </vt:lpstr>
      <vt:lpstr>Frequency Domain Concept </vt:lpstr>
      <vt:lpstr>Example</vt:lpstr>
      <vt:lpstr>Example </vt:lpstr>
      <vt:lpstr>Example </vt:lpstr>
      <vt:lpstr>Decomposition of a composite periodic signal</vt:lpstr>
      <vt:lpstr>Frequency Spectrum </vt:lpstr>
      <vt:lpstr>Frequency Spectrum</vt:lpstr>
      <vt:lpstr>Slide 30</vt:lpstr>
      <vt:lpstr>Bandwidth </vt:lpstr>
      <vt:lpstr>Example </vt:lpstr>
      <vt:lpstr>Example </vt:lpstr>
      <vt:lpstr>Digital Signal</vt:lpstr>
      <vt:lpstr>Bit rate interval and bit rate</vt:lpstr>
      <vt:lpstr>Example </vt:lpstr>
      <vt:lpstr>Example </vt:lpstr>
      <vt:lpstr>Propagation time and wavelenght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Hooriyah</dc:creator>
  <cp:lastModifiedBy>muzaffar</cp:lastModifiedBy>
  <cp:revision>156</cp:revision>
  <dcterms:created xsi:type="dcterms:W3CDTF">2006-08-16T00:00:00Z</dcterms:created>
  <dcterms:modified xsi:type="dcterms:W3CDTF">2015-09-10T08:27:43Z</dcterms:modified>
</cp:coreProperties>
</file>