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257" r:id="rId2"/>
    <p:sldId id="258" r:id="rId3"/>
    <p:sldId id="259" r:id="rId4"/>
    <p:sldId id="260" r:id="rId5"/>
    <p:sldId id="261" r:id="rId6"/>
    <p:sldId id="262" r:id="rId7"/>
    <p:sldId id="278" r:id="rId8"/>
    <p:sldId id="279" r:id="rId9"/>
    <p:sldId id="280" r:id="rId10"/>
    <p:sldId id="266" r:id="rId11"/>
    <p:sldId id="267" r:id="rId12"/>
    <p:sldId id="284" r:id="rId13"/>
    <p:sldId id="285" r:id="rId14"/>
    <p:sldId id="286" r:id="rId15"/>
    <p:sldId id="287" r:id="rId16"/>
    <p:sldId id="288" r:id="rId17"/>
    <p:sldId id="289" r:id="rId18"/>
    <p:sldId id="299" r:id="rId19"/>
    <p:sldId id="281" r:id="rId20"/>
    <p:sldId id="282" r:id="rId21"/>
    <p:sldId id="283" r:id="rId22"/>
    <p:sldId id="268" r:id="rId23"/>
    <p:sldId id="293" r:id="rId24"/>
    <p:sldId id="290" r:id="rId25"/>
    <p:sldId id="298" r:id="rId26"/>
    <p:sldId id="301" r:id="rId27"/>
    <p:sldId id="291" r:id="rId28"/>
    <p:sldId id="292" r:id="rId29"/>
    <p:sldId id="269" r:id="rId30"/>
    <p:sldId id="270" r:id="rId31"/>
    <p:sldId id="271" r:id="rId32"/>
    <p:sldId id="272" r:id="rId33"/>
    <p:sldId id="294" r:id="rId34"/>
    <p:sldId id="295" r:id="rId35"/>
    <p:sldId id="297" r:id="rId36"/>
    <p:sldId id="300" r:id="rId37"/>
    <p:sldId id="273" r:id="rId38"/>
    <p:sldId id="274" r:id="rId39"/>
    <p:sldId id="27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385062-4499-4A0D-B115-E385D7CFF7CE}" type="datetimeFigureOut">
              <a:rPr lang="en-GB" smtClean="0"/>
              <a:pPr/>
              <a:t>20/09/2015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F00C3F-CAE6-474A-9082-F39199C9D8E2}"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CC61105-BF60-45DC-968D-33DF4962DF1C}" type="slidenum">
              <a:rPr lang="en-US" smtClean="0"/>
              <a:pPr/>
              <a:t>33</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F94FF3C-4F8F-46D9-909F-ABEBC40529EC}" type="slidenum">
              <a:rPr lang="en-US" smtClean="0"/>
              <a:pPr/>
              <a:t>34</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F3014EE-FC0A-4D56-BE09-1C4C677C961C}" type="slidenum">
              <a:rPr lang="en-US" smtClean="0"/>
              <a:pPr/>
              <a:t>35</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9/20/2015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9/20/2015</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ahmad@upesh.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8.wmf"/></Relationships>
</file>

<file path=ppt/slides/_rels/slide3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924050"/>
          </a:xfrm>
        </p:spPr>
        <p:txBody>
          <a:bodyPr>
            <a:normAutofit fontScale="90000"/>
          </a:bodyPr>
          <a:lstStyle/>
          <a:p>
            <a:r>
              <a:rPr lang="en-GB" dirty="0" smtClean="0"/>
              <a:t>Data Communication </a:t>
            </a:r>
            <a:br>
              <a:rPr lang="en-GB" dirty="0" smtClean="0"/>
            </a:br>
            <a:r>
              <a:rPr lang="en-GB" dirty="0" smtClean="0"/>
              <a:t>Transmission Impairments and channel capacity </a:t>
            </a:r>
            <a:br>
              <a:rPr lang="en-GB" dirty="0" smtClean="0"/>
            </a:br>
            <a:r>
              <a:rPr lang="en-GB" dirty="0" smtClean="0"/>
              <a:t>Lecture-4 </a:t>
            </a:r>
            <a:endParaRPr lang="en-GB" dirty="0"/>
          </a:p>
        </p:txBody>
      </p:sp>
      <p:sp>
        <p:nvSpPr>
          <p:cNvPr id="3" name="Subtitle 2"/>
          <p:cNvSpPr>
            <a:spLocks noGrp="1"/>
          </p:cNvSpPr>
          <p:nvPr>
            <p:ph type="subTitle" idx="1"/>
          </p:nvPr>
        </p:nvSpPr>
        <p:spPr>
          <a:xfrm>
            <a:off x="1371600" y="4191000"/>
            <a:ext cx="6400800" cy="1752600"/>
          </a:xfrm>
        </p:spPr>
        <p:txBody>
          <a:bodyPr>
            <a:normAutofit fontScale="77500" lnSpcReduction="20000"/>
          </a:bodyPr>
          <a:lstStyle/>
          <a:p>
            <a:r>
              <a:rPr lang="en-GB" dirty="0" smtClean="0"/>
              <a:t>Dr. </a:t>
            </a:r>
            <a:r>
              <a:rPr lang="en-GB" dirty="0" err="1" smtClean="0"/>
              <a:t>Naveed</a:t>
            </a:r>
            <a:r>
              <a:rPr lang="en-GB" dirty="0" smtClean="0"/>
              <a:t> Ahmad</a:t>
            </a:r>
          </a:p>
          <a:p>
            <a:r>
              <a:rPr lang="en-GB" dirty="0" smtClean="0"/>
              <a:t>Assistant Professor</a:t>
            </a:r>
          </a:p>
          <a:p>
            <a:r>
              <a:rPr lang="en-GB" dirty="0" smtClean="0"/>
              <a:t>Department of Computer Science</a:t>
            </a:r>
          </a:p>
          <a:p>
            <a:r>
              <a:rPr lang="en-GB" dirty="0" smtClean="0"/>
              <a:t>University of Peshawar</a:t>
            </a:r>
          </a:p>
          <a:p>
            <a:r>
              <a:rPr lang="en-GB" dirty="0" err="1" smtClean="0">
                <a:hlinkClick r:id="rId2"/>
              </a:rPr>
              <a:t>n.ahmad@upesh.edu.pk</a:t>
            </a:r>
            <a:endParaRPr lang="en-GB"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Distortion </a:t>
            </a:r>
            <a:endParaRPr lang="en-GB" dirty="0"/>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r>
              <a:rPr lang="en-GB" dirty="0" smtClean="0"/>
              <a:t>It has been found that attenuation of all frequency components are not same, some frequencies are passed without attenuation, some are weakened and some are completely blocked so we can see that there are three situations; some are passed without attenuation, some are weakened and some are blocked this leads to what is known as distortion .</a:t>
            </a:r>
          </a:p>
          <a:p>
            <a:r>
              <a:rPr lang="en-GB" dirty="0" smtClean="0"/>
              <a:t>That means what the transmitter is sending at the other end of the medium the receiver is not getting the same thing they are not same. So in such a situation we can say that signal is distorted or it has suffered distortion.</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Distortion- example </a:t>
            </a:r>
            <a:endParaRPr lang="en-GB" dirty="0"/>
          </a:p>
        </p:txBody>
      </p:sp>
      <p:sp>
        <p:nvSpPr>
          <p:cNvPr id="3" name="Content Placeholder 2"/>
          <p:cNvSpPr>
            <a:spLocks noGrp="1"/>
          </p:cNvSpPr>
          <p:nvPr>
            <p:ph idx="1"/>
          </p:nvPr>
        </p:nvSpPr>
        <p:spPr>
          <a:xfrm>
            <a:off x="457200" y="1219200"/>
            <a:ext cx="8229600" cy="4709160"/>
          </a:xfrm>
        </p:spPr>
        <p:txBody>
          <a:bodyPr>
            <a:normAutofit/>
          </a:bodyPr>
          <a:lstStyle/>
          <a:p>
            <a:r>
              <a:rPr lang="en-GB" sz="2600" dirty="0" smtClean="0"/>
              <a:t>For example this is an input signal and this is the medium through which the signal is being sent. And as it is sent through the medium at the other end of the output we get the output signal which is much different from the input signal and this will be decided by the bandwidth of the channel or medium.</a:t>
            </a:r>
            <a:endParaRPr lang="en-GB" sz="2600" dirty="0"/>
          </a:p>
        </p:txBody>
      </p:sp>
      <p:pic>
        <p:nvPicPr>
          <p:cNvPr id="5" name="Picture 6"/>
          <p:cNvPicPr>
            <a:picLocks noChangeAspect="1" noChangeArrowheads="1"/>
          </p:cNvPicPr>
          <p:nvPr/>
        </p:nvPicPr>
        <p:blipFill>
          <a:blip r:embed="rId2" cstate="print"/>
          <a:srcRect/>
          <a:stretch>
            <a:fillRect/>
          </a:stretch>
        </p:blipFill>
        <p:spPr bwMode="auto">
          <a:xfrm>
            <a:off x="350838" y="4029869"/>
            <a:ext cx="8335962" cy="2980531"/>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Noise </a:t>
            </a:r>
            <a:endParaRPr lang="en-GB" dirty="0"/>
          </a:p>
        </p:txBody>
      </p:sp>
      <p:sp>
        <p:nvSpPr>
          <p:cNvPr id="3" name="Content Placeholder 2"/>
          <p:cNvSpPr>
            <a:spLocks noGrp="1"/>
          </p:cNvSpPr>
          <p:nvPr>
            <p:ph idx="1"/>
          </p:nvPr>
        </p:nvSpPr>
        <p:spPr/>
        <p:txBody>
          <a:bodyPr/>
          <a:lstStyle/>
          <a:p>
            <a:r>
              <a:rPr lang="en-GB" dirty="0" smtClean="0"/>
              <a:t>Additional signals inserted between transmitter and receiver </a:t>
            </a:r>
          </a:p>
          <a:p>
            <a:r>
              <a:rPr lang="en-GB" dirty="0" smtClean="0"/>
              <a:t>Noise is the major limiting factor in communication system performance .</a:t>
            </a:r>
          </a:p>
          <a:p>
            <a:r>
              <a:rPr lang="en-GB" dirty="0" smtClean="0"/>
              <a:t>Unwanted, usually random, signals inserted between transmitter and receiver</a:t>
            </a:r>
          </a:p>
        </p:txBody>
      </p:sp>
      <p:pic>
        <p:nvPicPr>
          <p:cNvPr id="4" name="Picture 7"/>
          <p:cNvPicPr>
            <a:picLocks noChangeAspect="1" noChangeArrowheads="1"/>
          </p:cNvPicPr>
          <p:nvPr/>
        </p:nvPicPr>
        <p:blipFill>
          <a:blip r:embed="rId2" cstate="print"/>
          <a:srcRect/>
          <a:stretch>
            <a:fillRect/>
          </a:stretch>
        </p:blipFill>
        <p:spPr bwMode="auto">
          <a:xfrm>
            <a:off x="685800" y="4313238"/>
            <a:ext cx="7486650" cy="254476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Noise</a:t>
            </a:r>
            <a:endParaRPr lang="en-GB" dirty="0"/>
          </a:p>
        </p:txBody>
      </p:sp>
      <p:sp>
        <p:nvSpPr>
          <p:cNvPr id="3" name="Content Placeholder 2"/>
          <p:cNvSpPr>
            <a:spLocks noGrp="1"/>
          </p:cNvSpPr>
          <p:nvPr>
            <p:ph idx="1"/>
          </p:nvPr>
        </p:nvSpPr>
        <p:spPr>
          <a:xfrm>
            <a:off x="457200" y="1219200"/>
            <a:ext cx="8229600" cy="5257800"/>
          </a:xfrm>
        </p:spPr>
        <p:txBody>
          <a:bodyPr>
            <a:normAutofit fontScale="85000" lnSpcReduction="20000"/>
          </a:bodyPr>
          <a:lstStyle/>
          <a:p>
            <a:r>
              <a:rPr lang="en-GB" dirty="0" smtClean="0"/>
              <a:t>Noise can be divided into 4 main categories</a:t>
            </a:r>
          </a:p>
          <a:p>
            <a:r>
              <a:rPr lang="en-GB" dirty="0" smtClean="0"/>
              <a:t>Thermal — Due to thermal agitation of electrons in all electronic devices — Uniformly distributed across the bandwidth — Also referred to a white noise • </a:t>
            </a:r>
          </a:p>
          <a:p>
            <a:r>
              <a:rPr lang="en-GB" dirty="0" err="1" smtClean="0"/>
              <a:t>Intermodulation</a:t>
            </a:r>
            <a:r>
              <a:rPr lang="en-GB" dirty="0" smtClean="0"/>
              <a:t> — Signals that are the sum and difference of original frequencies sharing the same transmission medium — Example: mixing of signals at f1 and f2 may produce energy at f1±f2, which could interfere with an intended signal at (f1+f2) or (f1-f2) </a:t>
            </a:r>
          </a:p>
          <a:p>
            <a:r>
              <a:rPr lang="en-GB" dirty="0" smtClean="0"/>
              <a:t>Crosstalk — Unwanted coupling between signal paths — Antennas or wires may pick up other unwanted signals, </a:t>
            </a:r>
            <a:r>
              <a:rPr lang="en-GB" dirty="0" err="1" smtClean="0"/>
              <a:t>eg</a:t>
            </a:r>
            <a:r>
              <a:rPr lang="en-GB" dirty="0" smtClean="0"/>
              <a:t>. phone line </a:t>
            </a:r>
          </a:p>
          <a:p>
            <a:r>
              <a:rPr lang="en-GB" dirty="0" smtClean="0"/>
              <a:t>Impulse — Non continuous, consisting of irregular pulses or noise spikes of short duration but of high amplitude — e.g. External electromagnetic interference, such as lightning</a:t>
            </a:r>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Signal to Noise Ratio (SNR or S/N)</a:t>
            </a:r>
            <a:endParaRPr lang="en-GB" dirty="0"/>
          </a:p>
        </p:txBody>
      </p:sp>
      <p:sp>
        <p:nvSpPr>
          <p:cNvPr id="3" name="Content Placeholder 2"/>
          <p:cNvSpPr>
            <a:spLocks noGrp="1"/>
          </p:cNvSpPr>
          <p:nvPr>
            <p:ph idx="1"/>
          </p:nvPr>
        </p:nvSpPr>
        <p:spPr/>
        <p:txBody>
          <a:bodyPr/>
          <a:lstStyle/>
          <a:p>
            <a:r>
              <a:rPr lang="en-US" i="1" dirty="0" smtClean="0"/>
              <a:t>Signal to noise ratio</a:t>
            </a:r>
            <a:r>
              <a:rPr lang="en-US" dirty="0" smtClean="0"/>
              <a:t> shows the ratio of signal power to noise power</a:t>
            </a:r>
          </a:p>
          <a:p>
            <a:r>
              <a:rPr lang="en-US" dirty="0" smtClean="0"/>
              <a:t>Power often expressed in </a:t>
            </a:r>
            <a:r>
              <a:rPr lang="en-US" i="1" dirty="0" smtClean="0"/>
              <a:t>watts</a:t>
            </a:r>
          </a:p>
          <a:p>
            <a:r>
              <a:rPr lang="en-US" dirty="0" smtClean="0"/>
              <a:t> S/N = signal power/noise power</a:t>
            </a:r>
          </a:p>
          <a:p>
            <a:r>
              <a:rPr lang="en-US" dirty="0" smtClean="0"/>
              <a:t> Just a simple ratio</a:t>
            </a: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Signal to Noise </a:t>
            </a:r>
            <a:r>
              <a:rPr lang="en-US" sz="4400" dirty="0" err="1" smtClean="0"/>
              <a:t>Ratio</a:t>
            </a:r>
            <a:r>
              <a:rPr lang="en-US" sz="4400" baseline="-25000" dirty="0" err="1" smtClean="0"/>
              <a:t>dB</a:t>
            </a:r>
            <a:r>
              <a:rPr lang="en-US" sz="4400" baseline="-25000" dirty="0" smtClean="0"/>
              <a:t> </a:t>
            </a:r>
            <a:br>
              <a:rPr lang="en-US" sz="4400" baseline="-25000" dirty="0" smtClean="0"/>
            </a:br>
            <a:r>
              <a:rPr lang="en-US" sz="4400" dirty="0" smtClean="0"/>
              <a:t>(</a:t>
            </a:r>
            <a:r>
              <a:rPr lang="en-US" sz="4400" dirty="0" err="1" smtClean="0"/>
              <a:t>SNR</a:t>
            </a:r>
            <a:r>
              <a:rPr lang="en-US" sz="4400" baseline="-25000" dirty="0" err="1" smtClean="0"/>
              <a:t>dB</a:t>
            </a:r>
            <a:r>
              <a:rPr lang="en-US" sz="4400" dirty="0" smtClean="0"/>
              <a:t> or S/</a:t>
            </a:r>
            <a:r>
              <a:rPr lang="en-US" sz="4400" dirty="0" err="1" smtClean="0"/>
              <a:t>N</a:t>
            </a:r>
            <a:r>
              <a:rPr lang="en-US" sz="4400" baseline="-25000" dirty="0" err="1" smtClean="0"/>
              <a:t>dB</a:t>
            </a:r>
            <a:r>
              <a:rPr lang="en-US" sz="4400" dirty="0" smtClean="0"/>
              <a:t>)</a:t>
            </a:r>
            <a:endParaRPr lang="en-GB" dirty="0"/>
          </a:p>
        </p:txBody>
      </p:sp>
      <p:sp>
        <p:nvSpPr>
          <p:cNvPr id="3" name="Content Placeholder 2"/>
          <p:cNvSpPr>
            <a:spLocks noGrp="1"/>
          </p:cNvSpPr>
          <p:nvPr>
            <p:ph idx="1"/>
          </p:nvPr>
        </p:nvSpPr>
        <p:spPr/>
        <p:txBody>
          <a:bodyPr/>
          <a:lstStyle/>
          <a:p>
            <a:pPr>
              <a:lnSpc>
                <a:spcPct val="90000"/>
              </a:lnSpc>
            </a:pPr>
            <a:r>
              <a:rPr lang="en-US" dirty="0" smtClean="0"/>
              <a:t> </a:t>
            </a:r>
            <a:r>
              <a:rPr lang="en-US" i="1" dirty="0" smtClean="0"/>
              <a:t>Signal to noise </a:t>
            </a:r>
            <a:r>
              <a:rPr lang="en-US" i="1" dirty="0" err="1" smtClean="0"/>
              <a:t>ratio</a:t>
            </a:r>
            <a:r>
              <a:rPr lang="en-US" i="1" baseline="-25000" dirty="0" err="1" smtClean="0"/>
              <a:t>dB</a:t>
            </a:r>
            <a:r>
              <a:rPr lang="en-US" dirty="0" smtClean="0"/>
              <a:t> shows the ratio of signal power to noise power in decibels</a:t>
            </a:r>
          </a:p>
          <a:p>
            <a:pPr>
              <a:lnSpc>
                <a:spcPct val="90000"/>
              </a:lnSpc>
            </a:pPr>
            <a:r>
              <a:rPr lang="en-US" dirty="0" smtClean="0"/>
              <a:t> S/</a:t>
            </a:r>
            <a:r>
              <a:rPr lang="en-US" dirty="0" err="1" smtClean="0"/>
              <a:t>N</a:t>
            </a:r>
            <a:r>
              <a:rPr lang="en-US" baseline="-25000" dirty="0" err="1" smtClean="0"/>
              <a:t>dB</a:t>
            </a:r>
            <a:r>
              <a:rPr lang="en-US" dirty="0" smtClean="0"/>
              <a:t> = 10 log</a:t>
            </a:r>
            <a:r>
              <a:rPr lang="en-US" baseline="-25000" dirty="0" smtClean="0"/>
              <a:t>10</a:t>
            </a:r>
            <a:r>
              <a:rPr lang="en-US" dirty="0" smtClean="0"/>
              <a:t> (signal power/noise power)</a:t>
            </a:r>
          </a:p>
          <a:p>
            <a:pPr>
              <a:lnSpc>
                <a:spcPct val="90000"/>
              </a:lnSpc>
            </a:pPr>
            <a:r>
              <a:rPr lang="en-US" dirty="0" smtClean="0"/>
              <a:t> Example 1: Signal power = 1000 watts, noise power = 20 mw</a:t>
            </a:r>
          </a:p>
          <a:p>
            <a:pPr>
              <a:lnSpc>
                <a:spcPct val="90000"/>
              </a:lnSpc>
            </a:pPr>
            <a:r>
              <a:rPr lang="en-US" dirty="0" smtClean="0"/>
              <a:t> Example 2: Signal power = 100 w, noise power = 0.000002w</a:t>
            </a:r>
          </a:p>
          <a:p>
            <a:pPr lvl="1">
              <a:lnSpc>
                <a:spcPct val="90000"/>
              </a:lnSpc>
            </a:pPr>
            <a:endParaRPr lang="en-US" dirty="0" smtClean="0"/>
          </a:p>
          <a:p>
            <a:pPr>
              <a:lnSpc>
                <a:spcPct val="90000"/>
              </a:lnSpc>
            </a:pPr>
            <a:endParaRPr lang="en-US" dirty="0" smtClean="0"/>
          </a:p>
          <a:p>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1143000"/>
          </a:xfrm>
        </p:spPr>
        <p:txBody>
          <a:bodyPr/>
          <a:lstStyle/>
          <a:p>
            <a:r>
              <a:rPr lang="en-US" dirty="0" smtClean="0"/>
              <a:t>Signal to Noise </a:t>
            </a:r>
            <a:r>
              <a:rPr lang="en-US" dirty="0" err="1" smtClean="0"/>
              <a:t>Ratio</a:t>
            </a:r>
            <a:r>
              <a:rPr lang="en-US" baseline="-25000" dirty="0" err="1" smtClean="0"/>
              <a:t>dB</a:t>
            </a:r>
            <a:endParaRPr lang="en-GB" dirty="0"/>
          </a:p>
        </p:txBody>
      </p:sp>
      <p:sp>
        <p:nvSpPr>
          <p:cNvPr id="3" name="Content Placeholder 2"/>
          <p:cNvSpPr>
            <a:spLocks noGrp="1"/>
          </p:cNvSpPr>
          <p:nvPr>
            <p:ph idx="1"/>
          </p:nvPr>
        </p:nvSpPr>
        <p:spPr>
          <a:xfrm>
            <a:off x="457200" y="990600"/>
            <a:ext cx="8229600" cy="4861560"/>
          </a:xfrm>
        </p:spPr>
        <p:txBody>
          <a:bodyPr>
            <a:normAutofit/>
          </a:bodyPr>
          <a:lstStyle/>
          <a:p>
            <a:r>
              <a:rPr lang="en-US" sz="2000" dirty="0" smtClean="0"/>
              <a:t>What if  you know the S/</a:t>
            </a:r>
            <a:r>
              <a:rPr lang="en-US" sz="2000" dirty="0" err="1" smtClean="0"/>
              <a:t>N</a:t>
            </a:r>
            <a:r>
              <a:rPr lang="en-US" sz="2000" baseline="-25000" dirty="0" err="1" smtClean="0"/>
              <a:t>db</a:t>
            </a:r>
            <a:r>
              <a:rPr lang="en-US" sz="2000" dirty="0" smtClean="0"/>
              <a:t> but want to know the signal power level?</a:t>
            </a:r>
          </a:p>
          <a:p>
            <a:r>
              <a:rPr lang="en-US" sz="2000" dirty="0" smtClean="0"/>
              <a:t>For example, you are given that S/</a:t>
            </a:r>
            <a:r>
              <a:rPr lang="en-US" sz="2000" dirty="0" err="1" smtClean="0"/>
              <a:t>N</a:t>
            </a:r>
            <a:r>
              <a:rPr lang="en-US" sz="2000" baseline="-25000" dirty="0" err="1" smtClean="0"/>
              <a:t>db</a:t>
            </a:r>
            <a:r>
              <a:rPr lang="en-US" sz="2000" dirty="0" smtClean="0"/>
              <a:t> = 85. What is the signal power level?</a:t>
            </a:r>
          </a:p>
          <a:p>
            <a:pPr algn="just"/>
            <a:r>
              <a:rPr lang="en-US" sz="2000" dirty="0" smtClean="0"/>
              <a:t>The power of a signal is 10 </a:t>
            </a:r>
            <a:r>
              <a:rPr lang="en-US" sz="2000" dirty="0" err="1" smtClean="0"/>
              <a:t>mW</a:t>
            </a:r>
            <a:r>
              <a:rPr lang="en-US" sz="2000" dirty="0" smtClean="0"/>
              <a:t> and the power of the noise is 1 </a:t>
            </a:r>
            <a:r>
              <a:rPr lang="en-US" sz="2000" dirty="0" err="1" smtClean="0"/>
              <a:t>μW</a:t>
            </a:r>
            <a:r>
              <a:rPr lang="en-US" sz="2000" dirty="0" smtClean="0"/>
              <a:t>; what are the values of SNR and </a:t>
            </a:r>
            <a:r>
              <a:rPr lang="en-US" sz="2000" dirty="0" err="1" smtClean="0"/>
              <a:t>SNR</a:t>
            </a:r>
            <a:r>
              <a:rPr lang="en-US" sz="2000" baseline="-25000" dirty="0" err="1" smtClean="0"/>
              <a:t>dB</a:t>
            </a:r>
            <a:r>
              <a:rPr lang="en-US" sz="2000" baseline="-25000" dirty="0" smtClean="0"/>
              <a:t> </a:t>
            </a:r>
            <a:r>
              <a:rPr lang="en-US" sz="2000" dirty="0" smtClean="0"/>
              <a:t>?</a:t>
            </a:r>
          </a:p>
          <a:p>
            <a:pPr algn="just"/>
            <a:r>
              <a:rPr lang="en-US" sz="2000" dirty="0" smtClean="0"/>
              <a:t>Solution</a:t>
            </a:r>
          </a:p>
          <a:p>
            <a:pPr algn="just"/>
            <a:r>
              <a:rPr lang="en-US" sz="2000" dirty="0" smtClean="0"/>
              <a:t>The values of SNR and </a:t>
            </a:r>
            <a:r>
              <a:rPr lang="en-US" sz="2000" dirty="0" err="1" smtClean="0"/>
              <a:t>SNRdB</a:t>
            </a:r>
            <a:r>
              <a:rPr lang="en-US" sz="2000" dirty="0" smtClean="0"/>
              <a:t> can be calculated as follows:</a:t>
            </a:r>
          </a:p>
          <a:p>
            <a:endParaRPr lang="en-US" sz="2000" dirty="0" smtClean="0"/>
          </a:p>
          <a:p>
            <a:endParaRPr lang="en-GB" sz="2000" dirty="0"/>
          </a:p>
        </p:txBody>
      </p:sp>
      <p:pic>
        <p:nvPicPr>
          <p:cNvPr id="4" name="Picture 17"/>
          <p:cNvPicPr>
            <a:picLocks noChangeAspect="1" noChangeArrowheads="1"/>
          </p:cNvPicPr>
          <p:nvPr/>
        </p:nvPicPr>
        <p:blipFill>
          <a:blip r:embed="rId2" cstate="print"/>
          <a:srcRect/>
          <a:stretch>
            <a:fillRect/>
          </a:stretch>
        </p:blipFill>
        <p:spPr bwMode="auto">
          <a:xfrm>
            <a:off x="1981200" y="3810000"/>
            <a:ext cx="5391150" cy="976312"/>
          </a:xfrm>
          <a:prstGeom prst="rect">
            <a:avLst/>
          </a:prstGeom>
          <a:noFill/>
          <a:ln w="57150" cmpd="thinThick">
            <a:solidFill>
              <a:srgbClr val="3366FF"/>
            </a:solid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457200" y="4800600"/>
            <a:ext cx="8281987"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pic>
        <p:nvPicPr>
          <p:cNvPr id="4" name="Picture 6"/>
          <p:cNvPicPr>
            <a:picLocks noChangeAspect="1" noChangeArrowheads="1"/>
          </p:cNvPicPr>
          <p:nvPr/>
        </p:nvPicPr>
        <p:blipFill>
          <a:blip r:embed="rId2" cstate="print"/>
          <a:srcRect/>
          <a:stretch>
            <a:fillRect/>
          </a:stretch>
        </p:blipFill>
        <p:spPr bwMode="auto">
          <a:xfrm>
            <a:off x="457200" y="1600200"/>
            <a:ext cx="8281987" cy="4994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nutshell </a:t>
            </a:r>
            <a:endParaRPr lang="en-GB" dirty="0"/>
          </a:p>
        </p:txBody>
      </p:sp>
      <p:sp>
        <p:nvSpPr>
          <p:cNvPr id="3" name="Content Placeholder 2"/>
          <p:cNvSpPr>
            <a:spLocks noGrp="1"/>
          </p:cNvSpPr>
          <p:nvPr>
            <p:ph idx="1"/>
          </p:nvPr>
        </p:nvSpPr>
        <p:spPr/>
        <p:txBody>
          <a:bodyPr>
            <a:normAutofit fontScale="92500"/>
          </a:bodyPr>
          <a:lstStyle/>
          <a:p>
            <a:r>
              <a:rPr lang="en-GB" b="1" dirty="0" smtClean="0"/>
              <a:t>Signal Bandwidth</a:t>
            </a:r>
            <a:r>
              <a:rPr lang="en-GB" dirty="0" smtClean="0"/>
              <a:t> – the bandwidth of the transmitted signal or the range of frequencies present in the signal, as constrained by the transmitter.</a:t>
            </a:r>
          </a:p>
          <a:p>
            <a:r>
              <a:rPr lang="en-GB" b="1" dirty="0" smtClean="0"/>
              <a:t>Channel Bandwidth</a:t>
            </a:r>
            <a:r>
              <a:rPr lang="en-GB" dirty="0" smtClean="0"/>
              <a:t> – the range of signal bandwidths allowed by a communication channel without significant loss of energy (attenuation).</a:t>
            </a:r>
          </a:p>
          <a:p>
            <a:r>
              <a:rPr lang="en-GB" b="1" dirty="0" smtClean="0"/>
              <a:t>Channel Capacity</a:t>
            </a:r>
            <a:r>
              <a:rPr lang="en-GB" dirty="0" smtClean="0"/>
              <a:t> or </a:t>
            </a:r>
            <a:r>
              <a:rPr lang="en-GB" b="1" dirty="0" smtClean="0"/>
              <a:t>Maximum</a:t>
            </a:r>
            <a:r>
              <a:rPr lang="en-GB" dirty="0" smtClean="0"/>
              <a:t> </a:t>
            </a:r>
            <a:r>
              <a:rPr lang="en-GB" b="1" dirty="0" smtClean="0"/>
              <a:t>Data rate</a:t>
            </a:r>
            <a:r>
              <a:rPr lang="en-GB" dirty="0" smtClean="0"/>
              <a:t> – the maximum rate (in bps) at which data can be transmitted over a given communication link, or channel.</a:t>
            </a:r>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rate limits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we know we are interested in sending data through a medium and we want to send it as fast as possible. </a:t>
            </a:r>
          </a:p>
          <a:p>
            <a:r>
              <a:rPr lang="en-GB" dirty="0" smtClean="0"/>
              <a:t>Or in other words we want to send it at a high speed. Obviously we want the maximum possible speed. But at what speed we can send will depend on several parameters of the medium. </a:t>
            </a:r>
          </a:p>
          <a:p>
            <a:r>
              <a:rPr lang="en-GB" dirty="0" smtClean="0"/>
              <a:t>What are the parameters of the medium?</a:t>
            </a:r>
          </a:p>
          <a:p>
            <a:r>
              <a:rPr lang="en-GB" dirty="0" smtClean="0"/>
              <a:t>bandwidth of the channel</a:t>
            </a:r>
          </a:p>
          <a:p>
            <a:r>
              <a:rPr lang="en-GB" dirty="0" smtClean="0"/>
              <a:t> number of levels used in the signal</a:t>
            </a:r>
          </a:p>
          <a:p>
            <a:r>
              <a:rPr lang="en-GB" dirty="0" smtClean="0"/>
              <a:t> noise level in the channel</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Impairments </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As we know to send data you have to convert it into a signal either </a:t>
            </a:r>
            <a:r>
              <a:rPr lang="en-GB" dirty="0" err="1" smtClean="0"/>
              <a:t>analog</a:t>
            </a:r>
            <a:r>
              <a:rPr lang="en-GB" dirty="0" smtClean="0"/>
              <a:t> or digital then that signal has to be passed through a medium it can be a simple medium or a complex communication system. Whatever it may be the transmitter and receiver will be linked by some medium. And unfortunately the medium that we use is not ideal. </a:t>
            </a:r>
          </a:p>
          <a:p>
            <a:r>
              <a:rPr lang="en-GB" dirty="0" smtClean="0"/>
              <a:t>By that what do we mean? </a:t>
            </a:r>
          </a:p>
          <a:p>
            <a:r>
              <a:rPr lang="en-GB" dirty="0" smtClean="0"/>
              <a:t>Normally by ideal we mean that whatever is sent by the transmitter should be received by the receiver but because of the limitation of the medium that will not happen there will be some impairments which we shall discuss.</a:t>
            </a:r>
          </a:p>
          <a:p>
            <a:r>
              <a:rPr lang="en-GB" dirty="0" smtClean="0"/>
              <a:t>Three types of impairments such as attenuation, distortion, noise.  </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Bandwidth</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Bandwidth of a signal is the signal frequencies where most of the energy lies. </a:t>
            </a:r>
          </a:p>
          <a:p>
            <a:r>
              <a:rPr lang="en-GB" dirty="0" smtClean="0"/>
              <a:t>Here it is somewhat different. Here bandwidth refers to the range of frequencies that a medium can pass without a loss of 1 half of the power that is -3 dB contained in the signal. </a:t>
            </a:r>
          </a:p>
          <a:p>
            <a:r>
              <a:rPr lang="en-GB" dirty="0" smtClean="0"/>
              <a:t>So you see that the bandwidth term is used to refer to the bandwidth of a signal, it also refers to the bandwidth of a channel. So, whenever we refer to the bandwidth of a signal we refer to the major frequency components.</a:t>
            </a:r>
          </a:p>
          <a:p>
            <a:r>
              <a:rPr lang="en-GB" dirty="0" smtClean="0"/>
              <a:t> On the other hand whenever we refer to a medium we mention the range of frequencies that can be sent without much attenuation through the channel</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Low pass and Band pass </a:t>
            </a:r>
            <a:r>
              <a:rPr lang="en-GB" dirty="0" err="1" smtClean="0"/>
              <a:t>chanel</a:t>
            </a:r>
            <a:r>
              <a:rPr lang="en-GB" dirty="0" smtClean="0"/>
              <a:t> </a:t>
            </a:r>
            <a:endParaRPr lang="en-GB" dirty="0"/>
          </a:p>
        </p:txBody>
      </p:sp>
      <p:sp>
        <p:nvSpPr>
          <p:cNvPr id="3" name="Content Placeholder 2"/>
          <p:cNvSpPr>
            <a:spLocks noGrp="1"/>
          </p:cNvSpPr>
          <p:nvPr>
            <p:ph idx="1"/>
          </p:nvPr>
        </p:nvSpPr>
        <p:spPr>
          <a:xfrm>
            <a:off x="457200" y="1219200"/>
            <a:ext cx="8229600" cy="5090160"/>
          </a:xfrm>
        </p:spPr>
        <p:txBody>
          <a:bodyPr/>
          <a:lstStyle/>
          <a:p>
            <a:pPr>
              <a:lnSpc>
                <a:spcPct val="90000"/>
              </a:lnSpc>
            </a:pPr>
            <a:r>
              <a:rPr lang="en-US" dirty="0" smtClean="0"/>
              <a:t>Low-pass channel : has a bandwidth with frequencies between 0 and f (f could be anything including infinity).</a:t>
            </a:r>
          </a:p>
          <a:p>
            <a:pPr>
              <a:lnSpc>
                <a:spcPct val="90000"/>
              </a:lnSpc>
            </a:pPr>
            <a:r>
              <a:rPr lang="en-US" dirty="0" smtClean="0"/>
              <a:t>Band-pass channel : has a bandwidth with frequencies between f1 (&gt;=0) and f2</a:t>
            </a:r>
          </a:p>
          <a:p>
            <a:pPr>
              <a:lnSpc>
                <a:spcPct val="90000"/>
              </a:lnSpc>
            </a:pPr>
            <a:r>
              <a:rPr lang="en-US" dirty="0" smtClean="0"/>
              <a:t>A band-pass channel is more easily available than a low-pass channel.</a:t>
            </a:r>
          </a:p>
          <a:p>
            <a:endParaRPr lang="en-GB" dirty="0"/>
          </a:p>
        </p:txBody>
      </p:sp>
      <p:pic>
        <p:nvPicPr>
          <p:cNvPr id="4" name="Picture 10"/>
          <p:cNvPicPr>
            <a:picLocks noChangeAspect="1" noChangeArrowheads="1"/>
          </p:cNvPicPr>
          <p:nvPr/>
        </p:nvPicPr>
        <p:blipFill>
          <a:blip r:embed="rId2" cstate="print"/>
          <a:srcRect/>
          <a:stretch>
            <a:fillRect/>
          </a:stretch>
        </p:blipFill>
        <p:spPr bwMode="auto">
          <a:xfrm>
            <a:off x="990600" y="4114800"/>
            <a:ext cx="7605712"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Nyquist</a:t>
            </a:r>
            <a:r>
              <a:rPr lang="en-GB" dirty="0" smtClean="0"/>
              <a:t> bit rate-</a:t>
            </a:r>
            <a:r>
              <a:rPr lang="en-GB" dirty="0" err="1" smtClean="0"/>
              <a:t>noisless</a:t>
            </a:r>
            <a:r>
              <a:rPr lang="en-GB" dirty="0" smtClean="0"/>
              <a:t> channel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As we already mentioned that the signal we send to the other end is dependent on the bandwidth of the channel, noise of the channel because of these parameters. </a:t>
            </a:r>
          </a:p>
          <a:p>
            <a:r>
              <a:rPr lang="en-GB" dirty="0" smtClean="0"/>
              <a:t>Now let us see that in case of a noiseless channel we assume that there is no noise although it is not true in practice but for an ideal channel that means without noise the maximum bit rate is given by the </a:t>
            </a:r>
            <a:r>
              <a:rPr lang="en-GB" dirty="0" err="1" smtClean="0"/>
              <a:t>Nyquist</a:t>
            </a:r>
            <a:r>
              <a:rPr lang="en-GB" dirty="0" smtClean="0"/>
              <a:t> bit rate and it is equal</a:t>
            </a:r>
            <a:endParaRPr lang="en-GB" dirty="0"/>
          </a:p>
          <a:p>
            <a:r>
              <a:rPr lang="en-GB" dirty="0" smtClean="0"/>
              <a:t>C= 2.B.log 2L</a:t>
            </a:r>
          </a:p>
          <a:p>
            <a:r>
              <a:rPr lang="en-GB" dirty="0" smtClean="0"/>
              <a:t>where C is known as the channel capacity, B is the bandwidth of the channel and L is the number of signal levels.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Capacity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As we have seen so far, there is a variety of impairments that distort or corrupt a signal. </a:t>
            </a:r>
          </a:p>
          <a:p>
            <a:r>
              <a:rPr lang="en-GB" dirty="0" smtClean="0"/>
              <a:t>To what extent do these impairments limit the maximum achievable data rate? </a:t>
            </a:r>
          </a:p>
          <a:p>
            <a:r>
              <a:rPr lang="en-GB" dirty="0" smtClean="0"/>
              <a:t> Channel Capacity is the maximum rate at which data can be transmitted over a communication channel. </a:t>
            </a:r>
          </a:p>
          <a:p>
            <a:r>
              <a:rPr lang="en-GB" dirty="0" smtClean="0"/>
              <a:t>Data rate —In bits per second (bps) —Rate at which data can be communicated </a:t>
            </a:r>
          </a:p>
          <a:p>
            <a:r>
              <a:rPr lang="en-GB" dirty="0" smtClean="0"/>
              <a:t>Bandwidth —In cycles per second, or Hertz —Constrained by transmitter and medium</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Baud Rate</a:t>
            </a:r>
            <a:endParaRPr lang="en-GB" dirty="0"/>
          </a:p>
        </p:txBody>
      </p:sp>
      <p:sp>
        <p:nvSpPr>
          <p:cNvPr id="3" name="Content Placeholder 2"/>
          <p:cNvSpPr>
            <a:spLocks noGrp="1"/>
          </p:cNvSpPr>
          <p:nvPr>
            <p:ph idx="1"/>
          </p:nvPr>
        </p:nvSpPr>
        <p:spPr>
          <a:xfrm>
            <a:off x="457200" y="1295400"/>
            <a:ext cx="8229600" cy="5334000"/>
          </a:xfrm>
        </p:spPr>
        <p:txBody>
          <a:bodyPr>
            <a:normAutofit fontScale="85000" lnSpcReduction="10000"/>
          </a:bodyPr>
          <a:lstStyle/>
          <a:p>
            <a:r>
              <a:rPr lang="en-GB" dirty="0" smtClean="0"/>
              <a:t>Actually to understand the number of signal levels another parameter know as baud rate has to be </a:t>
            </a:r>
            <a:r>
              <a:rPr lang="en-GB" dirty="0" smtClean="0"/>
              <a:t>understood.</a:t>
            </a:r>
            <a:endParaRPr lang="en-GB" dirty="0" smtClean="0"/>
          </a:p>
          <a:p>
            <a:r>
              <a:rPr lang="en-GB" dirty="0" smtClean="0"/>
              <a:t>The baud rate of a signal or the </a:t>
            </a:r>
            <a:r>
              <a:rPr lang="en-GB" dirty="0" err="1" smtClean="0"/>
              <a:t>signaling</a:t>
            </a:r>
            <a:r>
              <a:rPr lang="en-GB" dirty="0" smtClean="0"/>
              <a:t> rate is defined as the number of distinct symbols transmitted per second irrespective of the form of encoding</a:t>
            </a:r>
            <a:r>
              <a:rPr lang="en-GB" dirty="0" smtClean="0"/>
              <a:t>.</a:t>
            </a:r>
          </a:p>
          <a:p>
            <a:r>
              <a:rPr lang="en-GB" dirty="0" smtClean="0"/>
              <a:t>A symbol is one of several </a:t>
            </a:r>
            <a:r>
              <a:rPr lang="en-GB" dirty="0" smtClean="0"/>
              <a:t>voltage, frequency</a:t>
            </a:r>
            <a:r>
              <a:rPr lang="en-GB" dirty="0" smtClean="0"/>
              <a:t>, or phase changes.</a:t>
            </a:r>
            <a:endParaRPr lang="en-GB" dirty="0" smtClean="0"/>
          </a:p>
          <a:p>
            <a:r>
              <a:rPr lang="en-GB" dirty="0" smtClean="0"/>
              <a:t>Now </a:t>
            </a:r>
            <a:r>
              <a:rPr lang="en-GB" dirty="0" smtClean="0"/>
              <a:t>in a single bit interval it is possible to send the number of distinct symbols that can be transmitted per second.</a:t>
            </a:r>
          </a:p>
          <a:p>
            <a:r>
              <a:rPr lang="en-GB" dirty="0" smtClean="0"/>
              <a:t>Actually it will depend on how much we are sending within the bit interval. In a bit interval multiple levels can be sent then we can send more information.</a:t>
            </a: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Baud Rate</a:t>
            </a:r>
            <a:endParaRPr lang="en-GB" dirty="0"/>
          </a:p>
        </p:txBody>
      </p:sp>
      <p:sp>
        <p:nvSpPr>
          <p:cNvPr id="3" name="Content Placeholder 2"/>
          <p:cNvSpPr>
            <a:spLocks noGrp="1"/>
          </p:cNvSpPr>
          <p:nvPr>
            <p:ph idx="1"/>
          </p:nvPr>
        </p:nvSpPr>
        <p:spPr>
          <a:xfrm>
            <a:off x="457200" y="1219200"/>
            <a:ext cx="8229600" cy="5638800"/>
          </a:xfrm>
        </p:spPr>
        <p:txBody>
          <a:bodyPr>
            <a:normAutofit fontScale="85000" lnSpcReduction="20000"/>
          </a:bodyPr>
          <a:lstStyle/>
          <a:p>
            <a:r>
              <a:rPr lang="en-GB" dirty="0" smtClean="0"/>
              <a:t>By using multiple symbols, multiple bits can be transmitted per symbol. </a:t>
            </a:r>
            <a:r>
              <a:rPr lang="en-GB" dirty="0" smtClean="0"/>
              <a:t>For example</a:t>
            </a:r>
            <a:r>
              <a:rPr lang="en-GB" dirty="0" smtClean="0"/>
              <a:t>, if the symbol rate is 4800 baud and each symbol represents two </a:t>
            </a:r>
            <a:r>
              <a:rPr lang="en-GB" dirty="0" smtClean="0"/>
              <a:t>bits, that </a:t>
            </a:r>
            <a:r>
              <a:rPr lang="en-GB" dirty="0" smtClean="0"/>
              <a:t>translates into an overall bit rate of 9600 bits/</a:t>
            </a:r>
            <a:r>
              <a:rPr lang="en-GB" dirty="0" err="1" smtClean="0"/>
              <a:t>s</a:t>
            </a:r>
            <a:r>
              <a:rPr lang="en-GB" dirty="0" smtClean="0"/>
              <a:t>. Normally the number </a:t>
            </a:r>
            <a:r>
              <a:rPr lang="en-GB" dirty="0" smtClean="0"/>
              <a:t>of symbols </a:t>
            </a:r>
            <a:r>
              <a:rPr lang="en-GB" dirty="0" smtClean="0"/>
              <a:t>is some power of two</a:t>
            </a:r>
            <a:r>
              <a:rPr lang="en-GB" dirty="0" smtClean="0"/>
              <a:t>.</a:t>
            </a:r>
          </a:p>
          <a:p>
            <a:r>
              <a:rPr lang="en-GB" dirty="0" smtClean="0"/>
              <a:t>If </a:t>
            </a:r>
            <a:r>
              <a:rPr lang="en-GB" dirty="0" smtClean="0"/>
              <a:t>N is the number of bits per symbol, then </a:t>
            </a:r>
            <a:r>
              <a:rPr lang="en-GB" dirty="0" smtClean="0"/>
              <a:t>the number </a:t>
            </a:r>
            <a:r>
              <a:rPr lang="en-GB" dirty="0" smtClean="0"/>
              <a:t>of required symbols is S = 2N. Thus, the gross bit rate is:</a:t>
            </a:r>
          </a:p>
          <a:p>
            <a:r>
              <a:rPr lang="en-GB" dirty="0" smtClean="0"/>
              <a:t>R = baud rate x log2S = baud rate x 3.32 log10S</a:t>
            </a:r>
          </a:p>
          <a:p>
            <a:r>
              <a:rPr lang="en-GB" dirty="0" smtClean="0"/>
              <a:t>If the baud rate is 4800 and there are two bits per symbol, the number of </a:t>
            </a:r>
            <a:r>
              <a:rPr lang="en-GB" dirty="0" smtClean="0"/>
              <a:t>symbols is </a:t>
            </a:r>
            <a:r>
              <a:rPr lang="en-GB" dirty="0" smtClean="0"/>
              <a:t>22 = 4. </a:t>
            </a:r>
            <a:endParaRPr lang="en-GB" dirty="0" smtClean="0"/>
          </a:p>
          <a:p>
            <a:r>
              <a:rPr lang="en-GB" dirty="0" smtClean="0"/>
              <a:t>The </a:t>
            </a:r>
            <a:r>
              <a:rPr lang="en-GB" dirty="0" smtClean="0"/>
              <a:t>bit rate </a:t>
            </a:r>
            <a:r>
              <a:rPr lang="en-GB" dirty="0" smtClean="0"/>
              <a:t>is: </a:t>
            </a:r>
            <a:r>
              <a:rPr lang="pt-BR" dirty="0" smtClean="0"/>
              <a:t>R </a:t>
            </a:r>
            <a:r>
              <a:rPr lang="pt-BR" dirty="0" smtClean="0"/>
              <a:t>= 4800 x 3.32 log(4) = 4800 x 2 = 9600 bits/s</a:t>
            </a:r>
          </a:p>
          <a:p>
            <a:r>
              <a:rPr lang="en-GB" dirty="0" smtClean="0"/>
              <a:t>If there’s only one bit per symbol, as is the case with binary NRZ, the bit </a:t>
            </a:r>
            <a:r>
              <a:rPr lang="en-GB" dirty="0" smtClean="0"/>
              <a:t>and baud </a:t>
            </a:r>
            <a:r>
              <a:rPr lang="en-GB" dirty="0" smtClean="0"/>
              <a:t>rates remain the same.</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Multiple Bits Per Baud?</a:t>
            </a:r>
            <a:endParaRPr lang="en-GB" dirty="0"/>
          </a:p>
        </p:txBody>
      </p:sp>
      <p:sp>
        <p:nvSpPr>
          <p:cNvPr id="3" name="Content Placeholder 2"/>
          <p:cNvSpPr>
            <a:spLocks noGrp="1"/>
          </p:cNvSpPr>
          <p:nvPr>
            <p:ph idx="1"/>
          </p:nvPr>
        </p:nvSpPr>
        <p:spPr/>
        <p:txBody>
          <a:bodyPr/>
          <a:lstStyle/>
          <a:p>
            <a:r>
              <a:rPr lang="en-GB" dirty="0" smtClean="0"/>
              <a:t>By transmitting more than one bit per baud, higher data rates can be </a:t>
            </a:r>
            <a:r>
              <a:rPr lang="en-GB" dirty="0" smtClean="0"/>
              <a:t>transmitted in </a:t>
            </a:r>
            <a:r>
              <a:rPr lang="en-GB" dirty="0" smtClean="0"/>
              <a:t>a narrower channel. Recall that the maximum possible data rate </a:t>
            </a:r>
            <a:r>
              <a:rPr lang="en-GB" smtClean="0"/>
              <a:t>is </a:t>
            </a:r>
            <a:r>
              <a:rPr lang="en-GB" smtClean="0"/>
              <a:t>determined by </a:t>
            </a:r>
            <a:r>
              <a:rPr lang="en-GB" dirty="0" smtClean="0"/>
              <a:t>the bandwidth of the transmission channel</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Baseband signal </a:t>
            </a:r>
            <a:endParaRPr lang="en-GB"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GB" dirty="0" smtClean="0"/>
              <a:t>For example in case of baseband digitals transmission where the number of levels is two that means within a bit interval we can send either 0V or 1V. </a:t>
            </a:r>
          </a:p>
          <a:p>
            <a:r>
              <a:rPr lang="en-GB" dirty="0" smtClean="0"/>
              <a:t>So we have got two distinct values or two levels; zero level and one level. So in this case it is two. Suppose it is possible to send 0V, 0.5V, 1V and then 2V like that. Let’s take these four values we can send 0, 0.5, 1 and 2 so in this case the number of levels is not 2 but 4. </a:t>
            </a:r>
          </a:p>
          <a:p>
            <a:r>
              <a:rPr lang="en-GB" dirty="0" smtClean="0"/>
              <a:t>That means within that bit period we can send one of the four values 0V, 0.5V, 1V or 2V so in that case L is equal to 4. So, depending on how many levels are present the maximum baud rate will be dependent on that. </a:t>
            </a: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GB" dirty="0" smtClean="0"/>
              <a:t>Bit rate </a:t>
            </a:r>
            <a:endParaRPr lang="en-GB" dirty="0"/>
          </a:p>
        </p:txBody>
      </p:sp>
      <p:sp>
        <p:nvSpPr>
          <p:cNvPr id="3" name="Content Placeholder 2"/>
          <p:cNvSpPr>
            <a:spLocks noGrp="1"/>
          </p:cNvSpPr>
          <p:nvPr>
            <p:ph idx="1"/>
          </p:nvPr>
        </p:nvSpPr>
        <p:spPr>
          <a:xfrm>
            <a:off x="457200" y="990600"/>
            <a:ext cx="8229600" cy="5638800"/>
          </a:xfrm>
        </p:spPr>
        <p:txBody>
          <a:bodyPr>
            <a:normAutofit fontScale="85000" lnSpcReduction="20000"/>
          </a:bodyPr>
          <a:lstStyle/>
          <a:p>
            <a:r>
              <a:rPr lang="en-GB" dirty="0" smtClean="0"/>
              <a:t>The bit rate or information rate is the actual equivalent number of bits transmitted per second. </a:t>
            </a:r>
          </a:p>
          <a:p>
            <a:r>
              <a:rPr lang="en-GB" dirty="0" smtClean="0"/>
              <a:t>That means this allows us whenever we are able to put more number of levels within a particular bit interval then we can send more information for a given bandwidth. </a:t>
            </a:r>
          </a:p>
          <a:p>
            <a:r>
              <a:rPr lang="en-GB" dirty="0" smtClean="0"/>
              <a:t>For example, the bit rate or information rate is the actual equivalent number of bits transmitted per second. </a:t>
            </a:r>
          </a:p>
          <a:p>
            <a:r>
              <a:rPr lang="en-GB" dirty="0" smtClean="0"/>
              <a:t>The speed of the data is expressed in bits per second (bits/</a:t>
            </a:r>
            <a:r>
              <a:rPr lang="en-GB" dirty="0" err="1" smtClean="0"/>
              <a:t>s</a:t>
            </a:r>
            <a:r>
              <a:rPr lang="en-GB" dirty="0" smtClean="0"/>
              <a:t> or bps). The data rate</a:t>
            </a:r>
          </a:p>
          <a:p>
            <a:r>
              <a:rPr lang="en-GB" dirty="0" smtClean="0"/>
              <a:t>R is a function of the duration of the bit or bit time (</a:t>
            </a:r>
            <a:r>
              <a:rPr lang="en-GB" dirty="0" smtClean="0"/>
              <a:t>TB)</a:t>
            </a:r>
            <a:r>
              <a:rPr lang="en-GB" i="1" dirty="0" smtClean="0"/>
              <a:t>, </a:t>
            </a:r>
            <a:r>
              <a:rPr lang="en-GB" dirty="0" smtClean="0"/>
              <a:t>R = 1/TB</a:t>
            </a:r>
          </a:p>
          <a:p>
            <a:r>
              <a:rPr lang="en-GB" dirty="0" smtClean="0"/>
              <a:t>Rate </a:t>
            </a:r>
            <a:r>
              <a:rPr lang="en-GB" dirty="0" smtClean="0"/>
              <a:t>is also called channel capacity C. If the bit time is 10 ns, the data rate equals:</a:t>
            </a:r>
          </a:p>
          <a:p>
            <a:r>
              <a:rPr lang="en-GB" dirty="0" smtClean="0"/>
              <a:t>R = 1/10 x 10–9 = 100 million bits/</a:t>
            </a:r>
            <a:r>
              <a:rPr lang="en-GB" dirty="0" err="1" smtClean="0"/>
              <a:t>s</a:t>
            </a:r>
            <a:endParaRPr lang="en-GB" dirty="0" smtClean="0"/>
          </a:p>
          <a:p>
            <a:r>
              <a:rPr lang="en-GB" dirty="0" smtClean="0"/>
              <a:t>This is usually expressed as 100 </a:t>
            </a:r>
            <a:r>
              <a:rPr lang="en-GB" dirty="0" err="1" smtClean="0"/>
              <a:t>Mbits/s</a:t>
            </a:r>
            <a:r>
              <a:rPr lang="en-GB" dirty="0" smtClean="0"/>
              <a:t>.</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Content Placeholder 2"/>
          <p:cNvSpPr>
            <a:spLocks noGrp="1"/>
          </p:cNvSpPr>
          <p:nvPr>
            <p:ph idx="1"/>
          </p:nvPr>
        </p:nvSpPr>
        <p:spPr>
          <a:xfrm>
            <a:off x="457200" y="1219200"/>
            <a:ext cx="8229600" cy="5090160"/>
          </a:xfrm>
        </p:spPr>
        <p:txBody>
          <a:bodyPr/>
          <a:lstStyle/>
          <a:p>
            <a:r>
              <a:rPr lang="en-US" dirty="0" smtClean="0"/>
              <a:t>Consider a noiseless channel with a bandwidth of 3000 Hz transmitting a signal with two signal levels. The maximum bit rate can be calculated as </a:t>
            </a:r>
          </a:p>
          <a:p>
            <a:endParaRPr lang="en-US" dirty="0" smtClean="0"/>
          </a:p>
          <a:p>
            <a:r>
              <a:rPr lang="en-US" dirty="0" smtClean="0"/>
              <a:t>Consider the same noiseless channel transmitting a signal with four signal levels (for each level, we send 2 bits). The maximum bit rate can be calculated as</a:t>
            </a:r>
          </a:p>
          <a:p>
            <a:pPr>
              <a:buNone/>
            </a:pPr>
            <a:endParaRPr lang="en-US" dirty="0" smtClean="0"/>
          </a:p>
          <a:p>
            <a:endParaRPr lang="en-US" dirty="0" smtClean="0"/>
          </a:p>
          <a:p>
            <a:endParaRPr lang="en-GB" dirty="0"/>
          </a:p>
        </p:txBody>
      </p:sp>
      <p:pic>
        <p:nvPicPr>
          <p:cNvPr id="4" name="Picture 15"/>
          <p:cNvPicPr>
            <a:picLocks noChangeAspect="1" noChangeArrowheads="1"/>
          </p:cNvPicPr>
          <p:nvPr/>
        </p:nvPicPr>
        <p:blipFill>
          <a:blip r:embed="rId2" cstate="print"/>
          <a:srcRect/>
          <a:stretch>
            <a:fillRect/>
          </a:stretch>
        </p:blipFill>
        <p:spPr bwMode="auto">
          <a:xfrm>
            <a:off x="2971800" y="3124200"/>
            <a:ext cx="4346575" cy="350837"/>
          </a:xfrm>
          <a:prstGeom prst="rect">
            <a:avLst/>
          </a:prstGeom>
          <a:noFill/>
          <a:ln w="57150" cmpd="thickThin">
            <a:solidFill>
              <a:schemeClr val="folHlink"/>
            </a:solidFill>
            <a:miter lim="800000"/>
            <a:headEnd/>
            <a:tailEnd/>
          </a:ln>
        </p:spPr>
      </p:pic>
      <p:pic>
        <p:nvPicPr>
          <p:cNvPr id="5" name="Picture 14"/>
          <p:cNvPicPr>
            <a:picLocks noChangeAspect="1" noChangeArrowheads="1"/>
          </p:cNvPicPr>
          <p:nvPr/>
        </p:nvPicPr>
        <p:blipFill>
          <a:blip r:embed="rId3" cstate="print"/>
          <a:srcRect/>
          <a:stretch>
            <a:fillRect/>
          </a:stretch>
        </p:blipFill>
        <p:spPr bwMode="auto">
          <a:xfrm>
            <a:off x="2819400" y="5638800"/>
            <a:ext cx="5570537" cy="368300"/>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Attenuation </a:t>
            </a:r>
            <a:endParaRPr lang="en-GB" dirty="0"/>
          </a:p>
        </p:txBody>
      </p:sp>
      <p:sp>
        <p:nvSpPr>
          <p:cNvPr id="3" name="Content Placeholder 2"/>
          <p:cNvSpPr>
            <a:spLocks noGrp="1"/>
          </p:cNvSpPr>
          <p:nvPr>
            <p:ph idx="1"/>
          </p:nvPr>
        </p:nvSpPr>
        <p:spPr>
          <a:xfrm>
            <a:off x="457200" y="1143000"/>
            <a:ext cx="8229600" cy="5166360"/>
          </a:xfrm>
        </p:spPr>
        <p:txBody>
          <a:bodyPr>
            <a:normAutofit fontScale="85000" lnSpcReduction="20000"/>
          </a:bodyPr>
          <a:lstStyle/>
          <a:p>
            <a:r>
              <a:rPr lang="en-GB" i="1" dirty="0" smtClean="0"/>
              <a:t>Physics. </a:t>
            </a:r>
            <a:r>
              <a:rPr lang="en-GB" dirty="0" smtClean="0"/>
              <a:t>a decrease in a property, as energy, per unit area of a wave or a beam of particles, occurring as the distance from the source increases as a result of absorption, scattering, spreading in three dimensions, etc.</a:t>
            </a:r>
          </a:p>
          <a:p>
            <a:r>
              <a:rPr lang="en-GB" dirty="0" smtClean="0"/>
              <a:t>Attenuation can be considered as the loss of energy as the signal passes through a medium. </a:t>
            </a:r>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Normally the unit that we use is known as decibel dB .</a:t>
            </a:r>
            <a:endParaRPr lang="en-GB" dirty="0"/>
          </a:p>
        </p:txBody>
      </p:sp>
      <p:pic>
        <p:nvPicPr>
          <p:cNvPr id="4" name="Picture 6"/>
          <p:cNvPicPr>
            <a:picLocks noChangeAspect="1" noChangeArrowheads="1"/>
          </p:cNvPicPr>
          <p:nvPr/>
        </p:nvPicPr>
        <p:blipFill>
          <a:blip r:embed="rId2" cstate="print"/>
          <a:srcRect/>
          <a:stretch>
            <a:fillRect/>
          </a:stretch>
        </p:blipFill>
        <p:spPr bwMode="auto">
          <a:xfrm>
            <a:off x="812800" y="3429000"/>
            <a:ext cx="77978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1143000"/>
          </a:xfrm>
        </p:spPr>
        <p:txBody>
          <a:bodyPr/>
          <a:lstStyle/>
          <a:p>
            <a:r>
              <a:rPr lang="en-GB" dirty="0" smtClean="0"/>
              <a:t>Example </a:t>
            </a:r>
            <a:endParaRPr lang="en-GB" dirty="0"/>
          </a:p>
        </p:txBody>
      </p:sp>
      <p:sp>
        <p:nvSpPr>
          <p:cNvPr id="3" name="Content Placeholder 2"/>
          <p:cNvSpPr>
            <a:spLocks noGrp="1"/>
          </p:cNvSpPr>
          <p:nvPr>
            <p:ph idx="1"/>
          </p:nvPr>
        </p:nvSpPr>
        <p:spPr>
          <a:xfrm>
            <a:off x="533400" y="1143000"/>
            <a:ext cx="8229600" cy="5410200"/>
          </a:xfrm>
        </p:spPr>
        <p:txBody>
          <a:bodyPr>
            <a:normAutofit lnSpcReduction="10000"/>
          </a:bodyPr>
          <a:lstStyle/>
          <a:p>
            <a:pPr algn="just"/>
            <a:r>
              <a:rPr lang="en-US" dirty="0" smtClean="0"/>
              <a:t>We need to send 265 kbps over a noiseless channel with a bandwidth of 20 kHz. How many signal levels do we need?</a:t>
            </a:r>
          </a:p>
          <a:p>
            <a:pPr algn="just"/>
            <a:r>
              <a:rPr lang="en-US" dirty="0" smtClean="0"/>
              <a:t>Solution: We can use the </a:t>
            </a:r>
            <a:r>
              <a:rPr lang="en-US" dirty="0" err="1" smtClean="0"/>
              <a:t>Nyquist</a:t>
            </a:r>
            <a:r>
              <a:rPr lang="en-US" dirty="0" smtClean="0"/>
              <a:t> formula as shown</a:t>
            </a:r>
          </a:p>
          <a:p>
            <a:pPr algn="just"/>
            <a:endParaRPr lang="en-US" dirty="0" smtClean="0"/>
          </a:p>
          <a:p>
            <a:pPr algn="just"/>
            <a:endParaRPr lang="en-US" dirty="0" smtClean="0"/>
          </a:p>
          <a:p>
            <a:pPr algn="just"/>
            <a:r>
              <a:rPr lang="en-US" dirty="0" smtClean="0"/>
              <a:t>Since this result is not a power of 2, we need to either increase the number of levels or reduce the bit rate. If we have 128 levels, the bit rate is 280 kbps. If we have 64 levels, the bit rate is 240 kbps.</a:t>
            </a:r>
          </a:p>
          <a:p>
            <a:pPr algn="just"/>
            <a:endParaRPr lang="en-GB" dirty="0"/>
          </a:p>
        </p:txBody>
      </p:sp>
      <p:pic>
        <p:nvPicPr>
          <p:cNvPr id="4" name="Picture 14"/>
          <p:cNvPicPr>
            <a:picLocks noChangeAspect="1" noChangeArrowheads="1"/>
          </p:cNvPicPr>
          <p:nvPr/>
        </p:nvPicPr>
        <p:blipFill>
          <a:blip r:embed="rId2" cstate="print"/>
          <a:srcRect/>
          <a:stretch>
            <a:fillRect/>
          </a:stretch>
        </p:blipFill>
        <p:spPr bwMode="auto">
          <a:xfrm>
            <a:off x="2362200" y="3276600"/>
            <a:ext cx="5427663" cy="755650"/>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Shannon capacity </a:t>
            </a:r>
            <a:endParaRPr lang="en-GB" dirty="0"/>
          </a:p>
        </p:txBody>
      </p:sp>
      <p:sp>
        <p:nvSpPr>
          <p:cNvPr id="3" name="Content Placeholder 2"/>
          <p:cNvSpPr>
            <a:spLocks noGrp="1"/>
          </p:cNvSpPr>
          <p:nvPr>
            <p:ph idx="1"/>
          </p:nvPr>
        </p:nvSpPr>
        <p:spPr/>
        <p:txBody>
          <a:bodyPr>
            <a:normAutofit/>
          </a:bodyPr>
          <a:lstStyle/>
          <a:p>
            <a:r>
              <a:rPr lang="en-US" dirty="0" smtClean="0"/>
              <a:t>Shannon (which includes noise)</a:t>
            </a:r>
          </a:p>
          <a:p>
            <a:pPr lvl="1"/>
            <a:r>
              <a:rPr lang="en-US" dirty="0" smtClean="0"/>
              <a:t>Maximum data rate (in bps) = B x log</a:t>
            </a:r>
            <a:r>
              <a:rPr lang="en-US" baseline="-25000" dirty="0" smtClean="0"/>
              <a:t>2</a:t>
            </a:r>
            <a:r>
              <a:rPr lang="en-US" dirty="0" smtClean="0"/>
              <a:t>(1 + S/N)</a:t>
            </a:r>
          </a:p>
          <a:p>
            <a:pPr lvl="1"/>
            <a:r>
              <a:rPr lang="en-US" dirty="0" smtClean="0"/>
              <a:t>B = bandwidth, or frequency </a:t>
            </a:r>
          </a:p>
          <a:p>
            <a:pPr lvl="1"/>
            <a:r>
              <a:rPr lang="en-US" dirty="0" smtClean="0"/>
              <a:t>S = signal power in watts</a:t>
            </a:r>
          </a:p>
          <a:p>
            <a:pPr lvl="1"/>
            <a:r>
              <a:rPr lang="en-US" dirty="0" smtClean="0"/>
              <a:t>N = noise power in watts (S/N = SNR)</a:t>
            </a:r>
          </a:p>
          <a:p>
            <a:pPr lvl="1"/>
            <a:r>
              <a:rPr lang="en-US" dirty="0" smtClean="0"/>
              <a:t>Example: H = 3400 Hz, S = 0.2 w, N = 0.0002 w</a:t>
            </a:r>
          </a:p>
          <a:p>
            <a:pPr lvl="1"/>
            <a:r>
              <a:rPr lang="en-US" dirty="0" smtClean="0"/>
              <a:t>Max data rate = 3400 x log</a:t>
            </a:r>
            <a:r>
              <a:rPr lang="en-US" baseline="-25000" dirty="0" smtClean="0"/>
              <a:t>2</a:t>
            </a:r>
            <a:r>
              <a:rPr lang="en-US" dirty="0" smtClean="0"/>
              <a:t>(1 + 1000)</a:t>
            </a:r>
          </a:p>
          <a:p>
            <a:pPr lvl="1"/>
            <a:r>
              <a:rPr lang="en-US" dirty="0" smtClean="0"/>
              <a:t>                         = 3400 x 9.97</a:t>
            </a:r>
          </a:p>
          <a:p>
            <a:pPr lvl="1"/>
            <a:r>
              <a:rPr lang="en-US" dirty="0" smtClean="0"/>
              <a:t>                         = 33898 bps</a:t>
            </a: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Content Placeholder 2"/>
          <p:cNvSpPr>
            <a:spLocks noGrp="1"/>
          </p:cNvSpPr>
          <p:nvPr>
            <p:ph idx="1"/>
          </p:nvPr>
        </p:nvSpPr>
        <p:spPr/>
        <p:txBody>
          <a:bodyPr>
            <a:normAutofit lnSpcReduction="10000"/>
          </a:bodyPr>
          <a:lstStyle/>
          <a:p>
            <a:r>
              <a:rPr lang="en-US" dirty="0" smtClean="0"/>
              <a:t>Consider an extremely noisy channel in which the value of the signal-to-noise ratio is almost zero. In other words, the noise is so strong that the signal is faint. For this channel the capacity C is calculated as</a:t>
            </a:r>
          </a:p>
          <a:p>
            <a:endParaRPr lang="en-US" dirty="0" smtClean="0"/>
          </a:p>
          <a:p>
            <a:endParaRPr lang="en-US" dirty="0" smtClean="0"/>
          </a:p>
          <a:p>
            <a:r>
              <a:rPr lang="en-US" dirty="0" smtClean="0"/>
              <a:t>This means that the capacity of this channel is zero regardless of the bandwidth. In other words, we cannot receive any data through this channel.</a:t>
            </a:r>
          </a:p>
          <a:p>
            <a:endParaRPr lang="en-US" dirty="0" smtClean="0"/>
          </a:p>
          <a:p>
            <a:endParaRPr lang="en-US" dirty="0" smtClean="0"/>
          </a:p>
          <a:p>
            <a:endParaRPr lang="en-GB" dirty="0"/>
          </a:p>
        </p:txBody>
      </p:sp>
      <p:pic>
        <p:nvPicPr>
          <p:cNvPr id="4" name="Picture 16"/>
          <p:cNvPicPr>
            <a:picLocks noChangeAspect="1" noChangeArrowheads="1"/>
          </p:cNvPicPr>
          <p:nvPr/>
        </p:nvPicPr>
        <p:blipFill>
          <a:blip r:embed="rId2" cstate="print"/>
          <a:srcRect/>
          <a:stretch>
            <a:fillRect/>
          </a:stretch>
        </p:blipFill>
        <p:spPr bwMode="auto">
          <a:xfrm>
            <a:off x="1143000" y="3886200"/>
            <a:ext cx="6723063" cy="333375"/>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3" name="Rectangle 10"/>
          <p:cNvSpPr>
            <a:spLocks noChangeArrowheads="1"/>
          </p:cNvSpPr>
          <p:nvPr/>
        </p:nvSpPr>
        <p:spPr bwMode="auto">
          <a:xfrm>
            <a:off x="152400" y="1447800"/>
            <a:ext cx="8839200" cy="3810000"/>
          </a:xfrm>
          <a:prstGeom prst="rect">
            <a:avLst/>
          </a:prstGeom>
          <a:noFill/>
          <a:ln w="28575">
            <a:noFill/>
            <a:miter lim="800000"/>
            <a:headEnd/>
            <a:tailEnd/>
          </a:ln>
        </p:spPr>
        <p:txBody>
          <a:bodyPr wrap="none" anchor="ctr"/>
          <a:lstStyle/>
          <a:p>
            <a:endParaRPr lang="en-US"/>
          </a:p>
        </p:txBody>
      </p:sp>
      <p:sp>
        <p:nvSpPr>
          <p:cNvPr id="21514" name="Rectangle 11"/>
          <p:cNvSpPr>
            <a:spLocks noChangeArrowheads="1"/>
          </p:cNvSpPr>
          <p:nvPr/>
        </p:nvSpPr>
        <p:spPr bwMode="auto">
          <a:xfrm>
            <a:off x="228600" y="1231900"/>
            <a:ext cx="8534400" cy="2246769"/>
          </a:xfrm>
          <a:prstGeom prst="rect">
            <a:avLst/>
          </a:prstGeom>
          <a:noFill/>
          <a:ln w="9525">
            <a:noFill/>
            <a:miter lim="800000"/>
            <a:headEnd/>
            <a:tailEnd/>
          </a:ln>
        </p:spPr>
        <p:txBody>
          <a:bodyPr>
            <a:spAutoFit/>
          </a:bodyPr>
          <a:lstStyle/>
          <a:p>
            <a:pPr algn="just"/>
            <a:r>
              <a:rPr lang="en-US" sz="2800" dirty="0" smtClean="0"/>
              <a:t>We can calculate the theoretical highest bit rate of a regular telephone line. A telephone line normally has a bandwidth of 3000. The signal-to-noise ratio is usually 3162. For this channel the capacity is calculated as</a:t>
            </a:r>
          </a:p>
        </p:txBody>
      </p:sp>
      <p:pic>
        <p:nvPicPr>
          <p:cNvPr id="21516" name="Picture 14"/>
          <p:cNvPicPr>
            <a:picLocks noChangeAspect="1" noChangeArrowheads="1"/>
          </p:cNvPicPr>
          <p:nvPr/>
        </p:nvPicPr>
        <p:blipFill>
          <a:blip r:embed="rId3" cstate="print"/>
          <a:srcRect/>
          <a:stretch>
            <a:fillRect/>
          </a:stretch>
        </p:blipFill>
        <p:spPr bwMode="auto">
          <a:xfrm>
            <a:off x="1047750" y="3516312"/>
            <a:ext cx="7046913" cy="674688"/>
          </a:xfrm>
          <a:prstGeom prst="rect">
            <a:avLst/>
          </a:prstGeom>
          <a:noFill/>
          <a:ln w="57150" cmpd="thickThin">
            <a:solidFill>
              <a:schemeClr val="folHlink"/>
            </a:solidFill>
            <a:miter lim="800000"/>
            <a:headEnd/>
            <a:tailEnd/>
          </a:ln>
        </p:spPr>
      </p:pic>
      <p:sp>
        <p:nvSpPr>
          <p:cNvPr id="21517" name="Rectangle 15"/>
          <p:cNvSpPr>
            <a:spLocks noChangeArrowheads="1"/>
          </p:cNvSpPr>
          <p:nvPr/>
        </p:nvSpPr>
        <p:spPr bwMode="auto">
          <a:xfrm>
            <a:off x="228600" y="4419600"/>
            <a:ext cx="8534400" cy="1800225"/>
          </a:xfrm>
          <a:prstGeom prst="rect">
            <a:avLst/>
          </a:prstGeom>
          <a:noFill/>
          <a:ln w="9525">
            <a:noFill/>
            <a:miter lim="800000"/>
            <a:headEnd/>
            <a:tailEnd/>
          </a:ln>
        </p:spPr>
        <p:txBody>
          <a:bodyPr>
            <a:spAutoFit/>
          </a:bodyPr>
          <a:lstStyle/>
          <a:p>
            <a:pPr algn="just"/>
            <a:r>
              <a:rPr lang="en-US" sz="2800" dirty="0" smtClean="0"/>
              <a:t>This means that the highest bit rate for a telephone line is 34.860 kbps. If we want to send data faster than this, we can either increase the bandwidth of the line or improve the signal-to-noise ratio.</a:t>
            </a:r>
          </a:p>
        </p:txBody>
      </p:sp>
      <p:sp>
        <p:nvSpPr>
          <p:cNvPr id="16"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Example </a:t>
            </a:r>
            <a:endParaRPr kumimoji="0" lang="en-GB"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7" name="Rectangle 10"/>
          <p:cNvSpPr>
            <a:spLocks noChangeArrowheads="1"/>
          </p:cNvSpPr>
          <p:nvPr/>
        </p:nvSpPr>
        <p:spPr bwMode="auto">
          <a:xfrm>
            <a:off x="152400" y="1447800"/>
            <a:ext cx="8839200" cy="3810000"/>
          </a:xfrm>
          <a:prstGeom prst="rect">
            <a:avLst/>
          </a:prstGeom>
          <a:noFill/>
          <a:ln w="28575">
            <a:noFill/>
            <a:miter lim="800000"/>
            <a:headEnd/>
            <a:tailEnd/>
          </a:ln>
        </p:spPr>
        <p:txBody>
          <a:bodyPr wrap="none" anchor="ctr"/>
          <a:lstStyle/>
          <a:p>
            <a:endParaRPr lang="en-US"/>
          </a:p>
        </p:txBody>
      </p:sp>
      <p:sp>
        <p:nvSpPr>
          <p:cNvPr id="22538" name="Rectangle 11"/>
          <p:cNvSpPr>
            <a:spLocks noChangeArrowheads="1"/>
          </p:cNvSpPr>
          <p:nvPr/>
        </p:nvSpPr>
        <p:spPr bwMode="auto">
          <a:xfrm>
            <a:off x="228600" y="990600"/>
            <a:ext cx="8534400" cy="5693866"/>
          </a:xfrm>
          <a:prstGeom prst="rect">
            <a:avLst/>
          </a:prstGeom>
          <a:noFill/>
          <a:ln w="9525">
            <a:noFill/>
            <a:miter lim="800000"/>
            <a:headEnd/>
            <a:tailEnd/>
          </a:ln>
        </p:spPr>
        <p:txBody>
          <a:bodyPr wrap="square">
            <a:spAutoFit/>
          </a:bodyPr>
          <a:lstStyle/>
          <a:p>
            <a:pPr algn="just"/>
            <a:r>
              <a:rPr lang="en-US" sz="2800" dirty="0" smtClean="0"/>
              <a:t>The signal-to-noise ratio is often given in decibels. Assume that </a:t>
            </a:r>
            <a:r>
              <a:rPr lang="en-US" sz="2800" dirty="0" err="1" smtClean="0"/>
              <a:t>SNRdB</a:t>
            </a:r>
            <a:r>
              <a:rPr lang="en-US" sz="2800" dirty="0" smtClean="0"/>
              <a:t> = 36 and the channel bandwidth is 2 </a:t>
            </a:r>
            <a:r>
              <a:rPr lang="en-US" sz="2800" dirty="0" err="1" smtClean="0"/>
              <a:t>MHz.</a:t>
            </a:r>
            <a:r>
              <a:rPr lang="en-US" sz="2800" dirty="0" smtClean="0"/>
              <a:t> The theoretical channel capacity can be calculated as</a:t>
            </a:r>
          </a:p>
          <a:p>
            <a:pPr algn="just"/>
            <a:endParaRPr lang="en-US" sz="2800" dirty="0" smtClean="0"/>
          </a:p>
          <a:p>
            <a:pPr algn="just"/>
            <a:endParaRPr lang="en-US" sz="2800" dirty="0" smtClean="0"/>
          </a:p>
          <a:p>
            <a:pPr algn="just"/>
            <a:r>
              <a:rPr lang="en-US" sz="2800" dirty="0" smtClean="0"/>
              <a:t>We have a channel with a 1-MHz bandwidth. The SNR for this channel is 63. What are the appropriate bit rate and signal level?</a:t>
            </a:r>
          </a:p>
          <a:p>
            <a:pPr algn="just"/>
            <a:r>
              <a:rPr lang="en-US" sz="2800" dirty="0" smtClean="0">
                <a:solidFill>
                  <a:schemeClr val="hlink"/>
                </a:solidFill>
              </a:rPr>
              <a:t>Solution</a:t>
            </a:r>
          </a:p>
          <a:p>
            <a:pPr algn="just"/>
            <a:r>
              <a:rPr lang="en-US" sz="2800" dirty="0" smtClean="0"/>
              <a:t>First, we use the Shannon formula to find the upper limit.</a:t>
            </a:r>
          </a:p>
          <a:p>
            <a:pPr algn="just"/>
            <a:endParaRPr lang="en-US" sz="2800" dirty="0" smtClean="0"/>
          </a:p>
        </p:txBody>
      </p:sp>
      <p:pic>
        <p:nvPicPr>
          <p:cNvPr id="22540" name="Picture 14"/>
          <p:cNvPicPr>
            <a:picLocks noChangeAspect="1" noChangeArrowheads="1"/>
          </p:cNvPicPr>
          <p:nvPr/>
        </p:nvPicPr>
        <p:blipFill>
          <a:blip r:embed="rId3" cstate="print"/>
          <a:srcRect/>
          <a:stretch>
            <a:fillRect/>
          </a:stretch>
        </p:blipFill>
        <p:spPr bwMode="auto">
          <a:xfrm>
            <a:off x="398463" y="2743200"/>
            <a:ext cx="8364537" cy="809625"/>
          </a:xfrm>
          <a:prstGeom prst="rect">
            <a:avLst/>
          </a:prstGeom>
          <a:noFill/>
          <a:ln w="57150" cmpd="thickThin">
            <a:solidFill>
              <a:schemeClr val="folHlink"/>
            </a:solidFill>
            <a:miter lim="800000"/>
            <a:headEnd/>
            <a:tailEnd/>
          </a:ln>
        </p:spPr>
      </p:pic>
      <p:sp>
        <p:nvSpPr>
          <p:cNvPr id="15"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Example </a:t>
            </a:r>
            <a:endParaRPr kumimoji="0" lang="en-GB"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pic>
        <p:nvPicPr>
          <p:cNvPr id="16" name="Picture 14"/>
          <p:cNvPicPr>
            <a:picLocks noChangeAspect="1" noChangeArrowheads="1"/>
          </p:cNvPicPr>
          <p:nvPr/>
        </p:nvPicPr>
        <p:blipFill>
          <a:blip r:embed="rId4" cstate="print"/>
          <a:srcRect/>
          <a:stretch>
            <a:fillRect/>
          </a:stretch>
        </p:blipFill>
        <p:spPr bwMode="auto">
          <a:xfrm>
            <a:off x="1447800" y="6019800"/>
            <a:ext cx="7370763" cy="441325"/>
          </a:xfrm>
          <a:prstGeom prst="rect">
            <a:avLst/>
          </a:prstGeom>
          <a:noFill/>
          <a:ln w="57150" cmpd="thickThin">
            <a:solidFill>
              <a:schemeClr val="folHlink"/>
            </a:solid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2"/>
          </p:nvPr>
        </p:nvSpPr>
        <p:spPr>
          <a:noFill/>
        </p:spPr>
        <p:txBody>
          <a:bodyPr/>
          <a:lstStyle/>
          <a:p>
            <a:r>
              <a:rPr lang="en-US" smtClean="0"/>
              <a:t>3.</a:t>
            </a:r>
            <a:fld id="{0F3428E1-ADC7-4121-8C80-EE48F0187876}" type="slidenum">
              <a:rPr lang="en-US" smtClean="0"/>
              <a:pPr/>
              <a:t>35</a:t>
            </a:fld>
            <a:endParaRPr lang="en-US" smtClean="0"/>
          </a:p>
        </p:txBody>
      </p:sp>
      <p:sp>
        <p:nvSpPr>
          <p:cNvPr id="24585" name="Rectangle 10"/>
          <p:cNvSpPr>
            <a:spLocks noChangeArrowheads="1"/>
          </p:cNvSpPr>
          <p:nvPr/>
        </p:nvSpPr>
        <p:spPr bwMode="auto">
          <a:xfrm>
            <a:off x="152400" y="1447800"/>
            <a:ext cx="8839200" cy="3810000"/>
          </a:xfrm>
          <a:prstGeom prst="rect">
            <a:avLst/>
          </a:prstGeom>
          <a:noFill/>
          <a:ln w="28575">
            <a:noFill/>
            <a:miter lim="800000"/>
            <a:headEnd/>
            <a:tailEnd/>
          </a:ln>
        </p:spPr>
        <p:txBody>
          <a:bodyPr wrap="none" anchor="ctr"/>
          <a:lstStyle/>
          <a:p>
            <a:endParaRPr lang="en-US"/>
          </a:p>
        </p:txBody>
      </p:sp>
      <p:sp>
        <p:nvSpPr>
          <p:cNvPr id="24586" name="Rectangle 11"/>
          <p:cNvSpPr>
            <a:spLocks noChangeArrowheads="1"/>
          </p:cNvSpPr>
          <p:nvPr/>
        </p:nvSpPr>
        <p:spPr bwMode="auto">
          <a:xfrm>
            <a:off x="228600" y="1447800"/>
            <a:ext cx="8534400" cy="1815882"/>
          </a:xfrm>
          <a:prstGeom prst="rect">
            <a:avLst/>
          </a:prstGeom>
          <a:noFill/>
          <a:ln w="9525">
            <a:noFill/>
            <a:miter lim="800000"/>
            <a:headEnd/>
            <a:tailEnd/>
          </a:ln>
        </p:spPr>
        <p:txBody>
          <a:bodyPr wrap="square">
            <a:spAutoFit/>
          </a:bodyPr>
          <a:lstStyle/>
          <a:p>
            <a:pPr algn="just"/>
            <a:r>
              <a:rPr lang="en-US" sz="2800" dirty="0" smtClean="0"/>
              <a:t>The Shannon formula gives us 6 Mbps, the upper limit. For better performance we choose something lower, 4 Mbps, for example. Then we use the </a:t>
            </a:r>
            <a:r>
              <a:rPr lang="en-US" sz="2800" dirty="0" err="1" smtClean="0"/>
              <a:t>Nyquist</a:t>
            </a:r>
            <a:r>
              <a:rPr lang="en-US" sz="2800" dirty="0" smtClean="0"/>
              <a:t> formula to find the number of signal levels.</a:t>
            </a:r>
          </a:p>
        </p:txBody>
      </p:sp>
      <p:pic>
        <p:nvPicPr>
          <p:cNvPr id="24588" name="Picture 14"/>
          <p:cNvPicPr>
            <a:picLocks noChangeAspect="1" noChangeArrowheads="1"/>
          </p:cNvPicPr>
          <p:nvPr/>
        </p:nvPicPr>
        <p:blipFill>
          <a:blip r:embed="rId3" cstate="print"/>
          <a:srcRect/>
          <a:stretch>
            <a:fillRect/>
          </a:stretch>
        </p:blipFill>
        <p:spPr bwMode="auto">
          <a:xfrm>
            <a:off x="2055813" y="3840163"/>
            <a:ext cx="5030787" cy="350837"/>
          </a:xfrm>
          <a:prstGeom prst="rect">
            <a:avLst/>
          </a:prstGeom>
          <a:noFill/>
          <a:ln w="57150" cmpd="thickThin">
            <a:solidFill>
              <a:schemeClr val="folHlink"/>
            </a:solidFill>
            <a:miter lim="800000"/>
            <a:headEnd/>
            <a:tailEnd/>
          </a:ln>
        </p:spPr>
      </p:pic>
      <p:sp>
        <p:nvSpPr>
          <p:cNvPr id="15"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Example </a:t>
            </a:r>
            <a:endParaRPr kumimoji="0" lang="en-GB"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a:t>
            </a:r>
            <a:endParaRPr lang="en-GB"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GB" dirty="0" smtClean="0"/>
              <a:t>Thus to summarize the relationship between bandwidth, data rate and channel capacity,</a:t>
            </a:r>
          </a:p>
          <a:p>
            <a:r>
              <a:rPr lang="en-GB" dirty="0" smtClean="0"/>
              <a:t>In general, greater the signal bandwidth, the higher the information-carrying capacity</a:t>
            </a:r>
          </a:p>
          <a:p>
            <a:r>
              <a:rPr lang="en-GB" dirty="0" smtClean="0"/>
              <a:t>But transmission system &amp; receiver’s capability limit the bandwidth that can be transmitted</a:t>
            </a:r>
          </a:p>
          <a:p>
            <a:r>
              <a:rPr lang="en-GB" dirty="0" smtClean="0"/>
              <a:t>Hence data rate depends </a:t>
            </a:r>
            <a:r>
              <a:rPr lang="en-GB" dirty="0" smtClean="0"/>
              <a:t>on Available </a:t>
            </a:r>
            <a:r>
              <a:rPr lang="en-GB" dirty="0" smtClean="0"/>
              <a:t>bandwidth for </a:t>
            </a:r>
            <a:r>
              <a:rPr lang="en-GB" dirty="0" smtClean="0"/>
              <a:t>transmission Channel </a:t>
            </a:r>
            <a:r>
              <a:rPr lang="en-GB" dirty="0" smtClean="0"/>
              <a:t>capacity and Signal-to-Noise </a:t>
            </a:r>
            <a:r>
              <a:rPr lang="en-GB" dirty="0" smtClean="0"/>
              <a:t>Ratio Receiver </a:t>
            </a:r>
            <a:r>
              <a:rPr lang="en-GB" dirty="0" smtClean="0"/>
              <a:t>Capability</a:t>
            </a:r>
          </a:p>
          <a:p>
            <a:r>
              <a:rPr lang="en-GB" dirty="0" smtClean="0"/>
              <a:t>More the frequency allotted,  more the channel bandwidth, more the processing capability of the receiver, greater the information transfer rate that can be achieved.</a:t>
            </a:r>
          </a:p>
          <a:p>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Facts </a:t>
            </a:r>
            <a:endParaRPr lang="en-GB" dirty="0"/>
          </a:p>
        </p:txBody>
      </p:sp>
      <p:sp>
        <p:nvSpPr>
          <p:cNvPr id="3" name="Content Placeholder 2"/>
          <p:cNvSpPr>
            <a:spLocks noGrp="1"/>
          </p:cNvSpPr>
          <p:nvPr>
            <p:ph idx="1"/>
          </p:nvPr>
        </p:nvSpPr>
        <p:spPr>
          <a:xfrm>
            <a:off x="152400" y="1219200"/>
            <a:ext cx="8839200" cy="5410200"/>
          </a:xfrm>
        </p:spPr>
        <p:txBody>
          <a:bodyPr>
            <a:normAutofit fontScale="62500" lnSpcReduction="20000"/>
          </a:bodyPr>
          <a:lstStyle/>
          <a:p>
            <a:r>
              <a:rPr lang="en-US" sz="4500" dirty="0" smtClean="0"/>
              <a:t>Increasing the levels of a signal may reduce the reliability of the system.</a:t>
            </a:r>
          </a:p>
          <a:p>
            <a:r>
              <a:rPr lang="en-US" sz="4500" dirty="0" smtClean="0"/>
              <a:t>The Shannon capacity gives us the upper limit; the </a:t>
            </a:r>
            <a:r>
              <a:rPr lang="en-US" sz="4500" dirty="0" err="1" smtClean="0"/>
              <a:t>Nyquist</a:t>
            </a:r>
            <a:r>
              <a:rPr lang="en-US" sz="4500" dirty="0" smtClean="0"/>
              <a:t> formula tells us how many signal levels we need.</a:t>
            </a:r>
          </a:p>
          <a:p>
            <a:r>
              <a:rPr lang="en-US" sz="4500" dirty="0" smtClean="0"/>
              <a:t>In networking, we use the term bandwidth in two contexts.</a:t>
            </a:r>
          </a:p>
          <a:p>
            <a:pPr algn="just"/>
            <a:r>
              <a:rPr lang="en-US" sz="4500" dirty="0" smtClean="0"/>
              <a:t>The first, bandwidth in hertz, refers to the range of frequencies in a composite signal or the range of frequencies that a channel can pass.</a:t>
            </a:r>
          </a:p>
          <a:p>
            <a:pPr algn="just"/>
            <a:r>
              <a:rPr lang="en-US" sz="4500" dirty="0" smtClean="0"/>
              <a:t>The second, bandwidth in bits per second, refers to the speed of bit transmission in a channel or link.</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Facts</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US" dirty="0" smtClean="0"/>
              <a:t>As the bandwidth increases, so too can the data rate.</a:t>
            </a:r>
          </a:p>
          <a:p>
            <a:pPr algn="just"/>
            <a:r>
              <a:rPr lang="en-US" dirty="0" smtClean="0"/>
              <a:t>Stated another way, to transmit a high data rate, we need a wide bandwidth.</a:t>
            </a:r>
          </a:p>
          <a:p>
            <a:pPr algn="just">
              <a:buNone/>
            </a:pPr>
            <a:r>
              <a:rPr lang="en-US" dirty="0" smtClean="0"/>
              <a:t>      OR</a:t>
            </a:r>
          </a:p>
          <a:p>
            <a:pPr algn="just"/>
            <a:r>
              <a:rPr lang="en-US" dirty="0" smtClean="0"/>
              <a:t>We need to use a signaling technique that has a high number of signal levels.</a:t>
            </a:r>
          </a:p>
          <a:p>
            <a:pPr algn="just"/>
            <a:r>
              <a:rPr lang="en-US" dirty="0" smtClean="0"/>
              <a:t>The bandwidth of a subscriber line is 4 kHz for voice or data. The bandwidth of this line for data transmission can be up to 56,000 bps using a sophisticated modem to change the digital signal to analog</a:t>
            </a:r>
            <a:endParaRPr lang="en-GB"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Assignment-1</a:t>
            </a:r>
            <a:endParaRPr lang="en-GB" dirty="0"/>
          </a:p>
        </p:txBody>
      </p:sp>
      <p:sp>
        <p:nvSpPr>
          <p:cNvPr id="3" name="Content Placeholder 2"/>
          <p:cNvSpPr>
            <a:spLocks noGrp="1"/>
          </p:cNvSpPr>
          <p:nvPr>
            <p:ph idx="1"/>
          </p:nvPr>
        </p:nvSpPr>
        <p:spPr/>
        <p:txBody>
          <a:bodyPr/>
          <a:lstStyle/>
          <a:p>
            <a:pPr>
              <a:lnSpc>
                <a:spcPct val="90000"/>
              </a:lnSpc>
            </a:pPr>
            <a:r>
              <a:rPr lang="en-US" dirty="0" smtClean="0"/>
              <a:t>How do you use the </a:t>
            </a:r>
            <a:r>
              <a:rPr lang="en-US" dirty="0" err="1" smtClean="0"/>
              <a:t>Nyquist</a:t>
            </a:r>
            <a:r>
              <a:rPr lang="en-US" dirty="0" smtClean="0"/>
              <a:t> formula?</a:t>
            </a:r>
          </a:p>
          <a:p>
            <a:pPr lvl="1">
              <a:lnSpc>
                <a:spcPct val="90000"/>
              </a:lnSpc>
            </a:pPr>
            <a:r>
              <a:rPr lang="en-US" dirty="0" smtClean="0"/>
              <a:t>4000 Hz, 8 signal levels, data rate?</a:t>
            </a:r>
          </a:p>
          <a:p>
            <a:pPr lvl="1">
              <a:lnSpc>
                <a:spcPct val="90000"/>
              </a:lnSpc>
            </a:pPr>
            <a:r>
              <a:rPr lang="en-US" dirty="0" smtClean="0"/>
              <a:t>50,000 bps data rate, 4000 Hz, how many signal levels?</a:t>
            </a:r>
          </a:p>
          <a:p>
            <a:pPr>
              <a:lnSpc>
                <a:spcPct val="90000"/>
              </a:lnSpc>
            </a:pPr>
            <a:r>
              <a:rPr lang="en-US" dirty="0" smtClean="0"/>
              <a:t>How do you use the Shannon formula?</a:t>
            </a:r>
          </a:p>
          <a:p>
            <a:pPr lvl="1">
              <a:lnSpc>
                <a:spcPct val="90000"/>
              </a:lnSpc>
            </a:pPr>
            <a:r>
              <a:rPr lang="en-US" dirty="0" smtClean="0"/>
              <a:t>8000 Hz, signal power = 20w, noise power = 0.002w, what is the data rate?</a:t>
            </a:r>
          </a:p>
          <a:p>
            <a:pPr lvl="1">
              <a:lnSpc>
                <a:spcPct val="90000"/>
              </a:lnSpc>
            </a:pPr>
            <a:r>
              <a:rPr lang="en-US" dirty="0" smtClean="0"/>
              <a:t>5000 Hz, signal power = 50w, data rate = 20000bps, what is the possible noise power?</a:t>
            </a:r>
          </a:p>
          <a:p>
            <a:pPr lvl="1">
              <a:lnSpc>
                <a:spcPct val="90000"/>
              </a:lnSpc>
            </a:pPr>
            <a:endParaRPr lang="en-US" dirty="0" smtClean="0"/>
          </a:p>
          <a:p>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Decibels </a:t>
            </a:r>
            <a:endParaRPr lang="en-GB" dirty="0"/>
          </a:p>
        </p:txBody>
      </p:sp>
      <p:sp>
        <p:nvSpPr>
          <p:cNvPr id="3" name="Content Placeholder 2"/>
          <p:cNvSpPr>
            <a:spLocks noGrp="1"/>
          </p:cNvSpPr>
          <p:nvPr>
            <p:ph idx="1"/>
          </p:nvPr>
        </p:nvSpPr>
        <p:spPr/>
        <p:txBody>
          <a:bodyPr/>
          <a:lstStyle/>
          <a:p>
            <a:r>
              <a:rPr lang="en-GB" dirty="0" err="1" smtClean="0"/>
              <a:t>Decibles</a:t>
            </a:r>
            <a:r>
              <a:rPr lang="en-GB" dirty="0" smtClean="0"/>
              <a:t> (dB) is measures of the relative strength of the two signals. </a:t>
            </a:r>
          </a:p>
          <a:p>
            <a:r>
              <a:rPr lang="en-GB" dirty="0" smtClean="0"/>
              <a:t>If P1 and P2 are signals strength at two different points sender (point1) and receiver (Point2) respectively is called dB. </a:t>
            </a:r>
          </a:p>
          <a:p>
            <a:pPr marL="365125" indent="-255588">
              <a:buFont typeface="Wingdings 3" pitchFamily="18" charset="2"/>
              <a:buChar char=""/>
            </a:pPr>
            <a:r>
              <a:rPr lang="en-US" dirty="0" err="1" smtClean="0"/>
              <a:t>N</a:t>
            </a:r>
            <a:r>
              <a:rPr lang="en-US" baseline="-25000" dirty="0" err="1" smtClean="0"/>
              <a:t>dB</a:t>
            </a:r>
            <a:r>
              <a:rPr lang="en-US" dirty="0" smtClean="0"/>
              <a:t> = 10 x log</a:t>
            </a:r>
            <a:r>
              <a:rPr lang="en-US" baseline="-25000" dirty="0" smtClean="0"/>
              <a:t>10</a:t>
            </a:r>
            <a:r>
              <a:rPr lang="en-US" dirty="0" smtClean="0"/>
              <a:t> (P2 / P1)</a:t>
            </a:r>
          </a:p>
          <a:p>
            <a:pPr marL="620713" lvl="1">
              <a:spcBef>
                <a:spcPts val="325"/>
              </a:spcBef>
              <a:buFont typeface="Verdana" pitchFamily="34" charset="0"/>
              <a:buChar char="◦"/>
            </a:pPr>
            <a:r>
              <a:rPr lang="en-US" dirty="0" smtClean="0"/>
              <a:t>P2 = ending power level in watts</a:t>
            </a:r>
          </a:p>
          <a:p>
            <a:pPr marL="620713" lvl="1">
              <a:spcBef>
                <a:spcPts val="325"/>
              </a:spcBef>
              <a:buFont typeface="Verdana" pitchFamily="34" charset="0"/>
              <a:buChar char="◦"/>
            </a:pPr>
            <a:r>
              <a:rPr lang="en-US" dirty="0" smtClean="0"/>
              <a:t>P1 = beginning power level in watts</a:t>
            </a:r>
          </a:p>
          <a:p>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Let the energy strength or power at point 2 is 1/10 with respect to point 1. Then attenuation in dB is </a:t>
            </a:r>
            <a:r>
              <a:rPr lang="en-US" dirty="0" smtClean="0"/>
              <a:t>10 x log</a:t>
            </a:r>
            <a:r>
              <a:rPr lang="en-US" baseline="-25000" dirty="0" smtClean="0"/>
              <a:t>10</a:t>
            </a:r>
            <a:r>
              <a:rPr lang="en-GB" dirty="0" smtClean="0"/>
              <a:t> (1/10) that is -10 dB. </a:t>
            </a:r>
          </a:p>
          <a:p>
            <a:r>
              <a:rPr lang="en-GB" dirty="0" smtClean="0"/>
              <a:t>It may be noted that the loss of power is represented by a negative sign. So we find that whenever there is attenuation by looking at the sign of that decibel value we can find out the level of attenuation and also you can identify that it is attenuation.</a:t>
            </a:r>
          </a:p>
          <a:p>
            <a:r>
              <a:rPr lang="en-GB" dirty="0" smtClean="0"/>
              <a:t>On the other hand let the gain as it passes through an amplifier is hundred times at point three with respect to point 2. Then the gain in dB is </a:t>
            </a:r>
            <a:r>
              <a:rPr lang="en-US" dirty="0" smtClean="0"/>
              <a:t>10 x log</a:t>
            </a:r>
            <a:r>
              <a:rPr lang="en-US" baseline="-25000" dirty="0" smtClean="0"/>
              <a:t>10</a:t>
            </a:r>
            <a:r>
              <a:rPr lang="en-GB" dirty="0" smtClean="0"/>
              <a:t> 100 /1 that is 20 dB. In this case as we find this is positive</a:t>
            </a:r>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dB (- and +)</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So whenever we amplify then we get a value which is positive and whenever attenuation occurs we get a value which is negative. </a:t>
            </a:r>
          </a:p>
          <a:p>
            <a:r>
              <a:rPr lang="en-GB" dirty="0" smtClean="0"/>
              <a:t>Now as it passes through several points say in other words a channel is in cascade with an amplifier then may be say from here there is another channel so in this way it can be cascaded. So what we can do is we can add up the dB values to find out the final attenuation or gain at a point 3 with respect to one. </a:t>
            </a:r>
          </a:p>
          <a:p>
            <a:r>
              <a:rPr lang="en-GB" dirty="0" smtClean="0"/>
              <a:t>For example, in this case say the signal strength at point 3 with respect to one can be obtained by adding the attenuation between P1 to P2 then amplification between 2 to 3 is equal to -10+ 20 is equal to 10 dB.</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dB in decimal ?</a:t>
            </a:r>
            <a:endParaRPr lang="en-GB" dirty="0"/>
          </a:p>
        </p:txBody>
      </p:sp>
      <p:sp>
        <p:nvSpPr>
          <p:cNvPr id="3" name="Content Placeholder 2"/>
          <p:cNvSpPr>
            <a:spLocks noGrp="1"/>
          </p:cNvSpPr>
          <p:nvPr>
            <p:ph idx="1"/>
          </p:nvPr>
        </p:nvSpPr>
        <p:spPr/>
        <p:txBody>
          <a:bodyPr/>
          <a:lstStyle/>
          <a:p>
            <a:r>
              <a:rPr lang="en-US" dirty="0" smtClean="0"/>
              <a:t>One reason that engineers use the decibel to measure the changes in the strength of a signal is that decibel numbers can be added (or subtracted) when we are measuring several points (cascading) instead of just two. In Figure a signal travels from point 1 to point 4. In this case, the decibel value can be calculated as</a:t>
            </a:r>
          </a:p>
          <a:p>
            <a:endParaRPr lang="en-GB" dirty="0"/>
          </a:p>
        </p:txBody>
      </p:sp>
      <p:pic>
        <p:nvPicPr>
          <p:cNvPr id="4" name="Picture 14"/>
          <p:cNvPicPr>
            <a:picLocks noChangeAspect="1" noChangeArrowheads="1"/>
          </p:cNvPicPr>
          <p:nvPr/>
        </p:nvPicPr>
        <p:blipFill>
          <a:blip r:embed="rId2" cstate="print"/>
          <a:srcRect/>
          <a:stretch>
            <a:fillRect/>
          </a:stretch>
        </p:blipFill>
        <p:spPr bwMode="auto">
          <a:xfrm>
            <a:off x="2667000" y="4648200"/>
            <a:ext cx="3821113" cy="431800"/>
          </a:xfrm>
          <a:prstGeom prst="rect">
            <a:avLst/>
          </a:prstGeom>
          <a:noFill/>
          <a:ln w="57150" cmpd="thinThick">
            <a:solidFill>
              <a:srgbClr val="3366FF"/>
            </a:solid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152400" y="5105400"/>
            <a:ext cx="8766175"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dBm</a:t>
            </a:r>
            <a:endParaRPr lang="en-GB" dirty="0"/>
          </a:p>
        </p:txBody>
      </p:sp>
      <p:sp>
        <p:nvSpPr>
          <p:cNvPr id="3" name="Content Placeholder 2"/>
          <p:cNvSpPr>
            <a:spLocks noGrp="1"/>
          </p:cNvSpPr>
          <p:nvPr>
            <p:ph idx="1"/>
          </p:nvPr>
        </p:nvSpPr>
        <p:spPr/>
        <p:txBody>
          <a:bodyPr/>
          <a:lstStyle/>
          <a:p>
            <a:pPr algn="just"/>
            <a:r>
              <a:rPr lang="en-US" dirty="0" smtClean="0"/>
              <a:t>Sometimes the decibel is used to measure signal power in </a:t>
            </a:r>
            <a:r>
              <a:rPr lang="en-US" dirty="0" err="1" smtClean="0"/>
              <a:t>milliwatts</a:t>
            </a:r>
            <a:r>
              <a:rPr lang="en-US" dirty="0" smtClean="0"/>
              <a:t>. In this case, it is referred to as </a:t>
            </a:r>
            <a:r>
              <a:rPr lang="en-US" dirty="0" err="1" smtClean="0"/>
              <a:t>dBm</a:t>
            </a:r>
            <a:r>
              <a:rPr lang="en-US" dirty="0" smtClean="0"/>
              <a:t> and is calculated as </a:t>
            </a:r>
            <a:r>
              <a:rPr lang="en-US" dirty="0" err="1" smtClean="0"/>
              <a:t>dBm</a:t>
            </a:r>
            <a:r>
              <a:rPr lang="en-US" dirty="0" smtClean="0"/>
              <a:t> = 10 x log</a:t>
            </a:r>
            <a:r>
              <a:rPr lang="en-US" baseline="-25000" dirty="0" smtClean="0"/>
              <a:t>10</a:t>
            </a:r>
            <a:r>
              <a:rPr lang="en-US" dirty="0" smtClean="0"/>
              <a:t> Pm , where Pm is the power in </a:t>
            </a:r>
            <a:r>
              <a:rPr lang="en-US" dirty="0" err="1" smtClean="0"/>
              <a:t>milliwatts</a:t>
            </a:r>
            <a:r>
              <a:rPr lang="en-US" dirty="0" smtClean="0"/>
              <a:t>. Calculate the power of a signal with </a:t>
            </a:r>
            <a:r>
              <a:rPr lang="en-US" dirty="0" err="1" smtClean="0"/>
              <a:t>dBm</a:t>
            </a:r>
            <a:r>
              <a:rPr lang="en-US" dirty="0" smtClean="0"/>
              <a:t> = −30.</a:t>
            </a:r>
          </a:p>
          <a:p>
            <a:pPr algn="just"/>
            <a:r>
              <a:rPr lang="en-US" dirty="0" smtClean="0"/>
              <a:t>Solution</a:t>
            </a:r>
          </a:p>
          <a:p>
            <a:pPr algn="just"/>
            <a:r>
              <a:rPr lang="en-US" dirty="0" smtClean="0"/>
              <a:t>We can calculate the power in the signal as</a:t>
            </a:r>
          </a:p>
          <a:p>
            <a:endParaRPr lang="en-GB" dirty="0"/>
          </a:p>
        </p:txBody>
      </p:sp>
      <p:pic>
        <p:nvPicPr>
          <p:cNvPr id="4" name="Picture 14"/>
          <p:cNvPicPr>
            <a:picLocks noChangeAspect="1" noChangeArrowheads="1"/>
          </p:cNvPicPr>
          <p:nvPr/>
        </p:nvPicPr>
        <p:blipFill>
          <a:blip r:embed="rId2" cstate="print"/>
          <a:srcRect/>
          <a:stretch>
            <a:fillRect/>
          </a:stretch>
        </p:blipFill>
        <p:spPr bwMode="auto">
          <a:xfrm>
            <a:off x="1989138" y="5835650"/>
            <a:ext cx="4945062" cy="869950"/>
          </a:xfrm>
          <a:prstGeom prst="rect">
            <a:avLst/>
          </a:prstGeom>
          <a:noFill/>
          <a:ln w="57150" cmpd="thickThin">
            <a:solidFill>
              <a:srgbClr val="3366FF"/>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Content Placeholder 2"/>
          <p:cNvSpPr>
            <a:spLocks noGrp="1"/>
          </p:cNvSpPr>
          <p:nvPr>
            <p:ph idx="1"/>
          </p:nvPr>
        </p:nvSpPr>
        <p:spPr>
          <a:xfrm>
            <a:off x="457200" y="1295400"/>
            <a:ext cx="8229600" cy="5013960"/>
          </a:xfrm>
        </p:spPr>
        <p:txBody>
          <a:bodyPr/>
          <a:lstStyle/>
          <a:p>
            <a:pPr algn="just"/>
            <a:r>
              <a:rPr lang="en-US" dirty="0" smtClean="0"/>
              <a:t>The loss in a cable is usually defined in decibels per kilometer (dB/km). If the signal at the beginning of a cable with −0.3 dB/km has a power of 2 </a:t>
            </a:r>
            <a:r>
              <a:rPr lang="en-US" dirty="0" err="1" smtClean="0"/>
              <a:t>mW</a:t>
            </a:r>
            <a:r>
              <a:rPr lang="en-US" dirty="0" smtClean="0"/>
              <a:t>, what is the power of the signal at 5 km?</a:t>
            </a:r>
          </a:p>
          <a:p>
            <a:pPr algn="just"/>
            <a:r>
              <a:rPr lang="en-US" dirty="0" smtClean="0"/>
              <a:t>Solution</a:t>
            </a:r>
          </a:p>
          <a:p>
            <a:pPr algn="just"/>
            <a:r>
              <a:rPr lang="en-US" dirty="0" smtClean="0"/>
              <a:t>The loss in the cable in decibels is 5 × (−0.3) = −1.5 dB. We can calculate the power as</a:t>
            </a:r>
          </a:p>
          <a:p>
            <a:endParaRPr lang="en-GB" dirty="0"/>
          </a:p>
        </p:txBody>
      </p:sp>
      <p:pic>
        <p:nvPicPr>
          <p:cNvPr id="4" name="Picture 14"/>
          <p:cNvPicPr>
            <a:picLocks noChangeAspect="1" noChangeArrowheads="1"/>
          </p:cNvPicPr>
          <p:nvPr/>
        </p:nvPicPr>
        <p:blipFill>
          <a:blip r:embed="rId2" cstate="print"/>
          <a:srcRect/>
          <a:stretch>
            <a:fillRect/>
          </a:stretch>
        </p:blipFill>
        <p:spPr bwMode="auto">
          <a:xfrm>
            <a:off x="2895600" y="4959350"/>
            <a:ext cx="4022725" cy="1898650"/>
          </a:xfrm>
          <a:prstGeom prst="rect">
            <a:avLst/>
          </a:prstGeom>
          <a:noFill/>
          <a:ln w="57150" cmpd="thinThick">
            <a:solidFill>
              <a:srgbClr val="3366FF"/>
            </a:solid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2502</TotalTime>
  <Words>3116</Words>
  <Application>Microsoft Office PowerPoint</Application>
  <PresentationFormat>On-screen Show (4:3)</PresentationFormat>
  <Paragraphs>205</Paragraphs>
  <Slides>39</Slides>
  <Notes>3</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Apex</vt:lpstr>
      <vt:lpstr>Data Communication  Transmission Impairments and channel capacity  Lecture-4 </vt:lpstr>
      <vt:lpstr>Impairments </vt:lpstr>
      <vt:lpstr>Attenuation </vt:lpstr>
      <vt:lpstr>Decibels </vt:lpstr>
      <vt:lpstr>Examples</vt:lpstr>
      <vt:lpstr>dB (- and +)</vt:lpstr>
      <vt:lpstr>Why dB in decimal ?</vt:lpstr>
      <vt:lpstr>dBm</vt:lpstr>
      <vt:lpstr>Example </vt:lpstr>
      <vt:lpstr>Distortion </vt:lpstr>
      <vt:lpstr>Distortion- example </vt:lpstr>
      <vt:lpstr>Noise </vt:lpstr>
      <vt:lpstr>Noise</vt:lpstr>
      <vt:lpstr>Signal to Noise Ratio (SNR or S/N)</vt:lpstr>
      <vt:lpstr>Signal to Noise RatiodB  (SNRdB or S/NdB)</vt:lpstr>
      <vt:lpstr>Signal to Noise RatiodB</vt:lpstr>
      <vt:lpstr>Example</vt:lpstr>
      <vt:lpstr>In nutshell </vt:lpstr>
      <vt:lpstr>Data rate limits</vt:lpstr>
      <vt:lpstr>Bandwidth</vt:lpstr>
      <vt:lpstr>Low pass and Band pass chanel </vt:lpstr>
      <vt:lpstr>Nyquist bit rate-noisless channel</vt:lpstr>
      <vt:lpstr>Channel Capacity</vt:lpstr>
      <vt:lpstr>Baud Rate</vt:lpstr>
      <vt:lpstr>Baud Rate</vt:lpstr>
      <vt:lpstr>Why Multiple Bits Per Baud?</vt:lpstr>
      <vt:lpstr>Baseband signal </vt:lpstr>
      <vt:lpstr>Bit rate </vt:lpstr>
      <vt:lpstr>Example </vt:lpstr>
      <vt:lpstr>Example </vt:lpstr>
      <vt:lpstr>Shannon capacity </vt:lpstr>
      <vt:lpstr>Example </vt:lpstr>
      <vt:lpstr>Slide 33</vt:lpstr>
      <vt:lpstr>Slide 34</vt:lpstr>
      <vt:lpstr>Slide 35</vt:lpstr>
      <vt:lpstr>Summary </vt:lpstr>
      <vt:lpstr>Facts </vt:lpstr>
      <vt:lpstr>Facts</vt:lpstr>
      <vt:lpstr>Assignment-1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  Introduction Lecture-1 </dc:title>
  <dc:creator>Hooriyah</dc:creator>
  <cp:lastModifiedBy>muzaffar</cp:lastModifiedBy>
  <cp:revision>161</cp:revision>
  <dcterms:created xsi:type="dcterms:W3CDTF">2006-08-16T00:00:00Z</dcterms:created>
  <dcterms:modified xsi:type="dcterms:W3CDTF">2015-09-21T06:41:56Z</dcterms:modified>
</cp:coreProperties>
</file>