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76" r:id="rId5"/>
    <p:sldId id="259" r:id="rId6"/>
    <p:sldId id="260" r:id="rId7"/>
    <p:sldId id="261" r:id="rId8"/>
    <p:sldId id="262" r:id="rId9"/>
    <p:sldId id="263"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9300F-4EE5-4D8D-B181-8853CEB6B5D0}" type="datetimeFigureOut">
              <a:rPr lang="en-GB" smtClean="0"/>
              <a:pPr/>
              <a:t>07/10/2015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A8753-2F23-4E6F-AA9C-92E296309E93}"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798A8753-2F23-4E6F-AA9C-92E296309E93}" type="slidenum">
              <a:rPr lang="en-GB" smtClean="0"/>
              <a:pPr/>
              <a:t>21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10/7/2015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10/7/2015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hmad@upesh.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Data Communication </a:t>
            </a:r>
            <a:br>
              <a:rPr lang="en-GB" dirty="0" smtClean="0"/>
            </a:br>
            <a:r>
              <a:rPr lang="en-GB" dirty="0" smtClean="0"/>
              <a:t>Guided Media </a:t>
            </a:r>
            <a:br>
              <a:rPr lang="en-GB" dirty="0" smtClean="0"/>
            </a:br>
            <a:r>
              <a:rPr lang="en-GB" dirty="0" smtClean="0"/>
              <a:t>Lecture-5 </a:t>
            </a:r>
            <a:endParaRPr lang="en-GB" dirty="0"/>
          </a:p>
        </p:txBody>
      </p:sp>
      <p:sp>
        <p:nvSpPr>
          <p:cNvPr id="3" name="Subtitle 2"/>
          <p:cNvSpPr>
            <a:spLocks noGrp="1"/>
          </p:cNvSpPr>
          <p:nvPr>
            <p:ph type="subTitle" idx="1"/>
          </p:nvPr>
        </p:nvSpPr>
        <p:spPr/>
        <p:txBody>
          <a:bodyPr>
            <a:normAutofit fontScale="77500" lnSpcReduction="20000"/>
          </a:bodyPr>
          <a:lstStyle/>
          <a:p>
            <a:r>
              <a:rPr lang="en-GB" dirty="0" smtClean="0"/>
              <a:t>Dr. </a:t>
            </a:r>
            <a:r>
              <a:rPr lang="en-GB" dirty="0" err="1" smtClean="0"/>
              <a:t>Naveed</a:t>
            </a:r>
            <a:r>
              <a:rPr lang="en-GB" dirty="0" smtClean="0"/>
              <a:t> Ahmad</a:t>
            </a:r>
          </a:p>
          <a:p>
            <a:r>
              <a:rPr lang="en-GB" dirty="0" smtClean="0"/>
              <a:t>Assistant Professor</a:t>
            </a:r>
          </a:p>
          <a:p>
            <a:r>
              <a:rPr lang="en-GB" dirty="0" smtClean="0"/>
              <a:t>Department of Computer Science</a:t>
            </a:r>
          </a:p>
          <a:p>
            <a:r>
              <a:rPr lang="en-GB" dirty="0" smtClean="0"/>
              <a:t>University of Peshawar</a:t>
            </a:r>
          </a:p>
          <a:p>
            <a:r>
              <a:rPr lang="en-GB" dirty="0" err="1" smtClean="0">
                <a:hlinkClick r:id="rId2"/>
              </a:rPr>
              <a:t>n.ahmad@upesh.edu.pk</a:t>
            </a:r>
            <a:endParaRPr lang="en-GB"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Shielded Twisted Pair cable- STP</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Has a metal foil or braided-mesh covering that encases each pair of insulated conductors .</a:t>
            </a:r>
          </a:p>
          <a:p>
            <a:r>
              <a:rPr lang="en-GB" dirty="0" smtClean="0"/>
              <a:t>The metal casing prevents the penetration of EM noise </a:t>
            </a:r>
          </a:p>
          <a:p>
            <a:r>
              <a:rPr lang="en-GB" dirty="0" smtClean="0"/>
              <a:t>It also can eliminate a phenomenon called Crosstalk, which is the undesired effect of one circuit (or channel) on another circuit (or channel) </a:t>
            </a:r>
          </a:p>
          <a:p>
            <a:r>
              <a:rPr lang="en-GB" dirty="0" smtClean="0"/>
              <a:t>Shielding each pair of twisted pair can eliminate most crosstalk </a:t>
            </a:r>
          </a:p>
          <a:p>
            <a:r>
              <a:rPr lang="en-GB" dirty="0" smtClean="0"/>
              <a:t>STP Cable has the same quality considerations and uses the same connectors as UTP but the shield must be connected to a ground </a:t>
            </a:r>
          </a:p>
          <a:p>
            <a:r>
              <a:rPr lang="en-GB" dirty="0" smtClean="0"/>
              <a:t> STP is more expensive than UTP but is less susceptible to noise </a:t>
            </a:r>
          </a:p>
          <a:p>
            <a:endParaRPr lang="en-GB" dirty="0" smtClean="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261938" y="4398963"/>
            <a:ext cx="8501062" cy="2459037"/>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1066800" y="36513"/>
            <a:ext cx="6553200" cy="438308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Coaxial</a:t>
            </a:r>
            <a:endParaRPr lang="en-GB" dirty="0"/>
          </a:p>
        </p:txBody>
      </p:sp>
      <p:sp>
        <p:nvSpPr>
          <p:cNvPr id="3" name="Content Placeholder 2"/>
          <p:cNvSpPr>
            <a:spLocks noGrp="1"/>
          </p:cNvSpPr>
          <p:nvPr>
            <p:ph idx="1"/>
          </p:nvPr>
        </p:nvSpPr>
        <p:spPr>
          <a:xfrm>
            <a:off x="457200" y="1143000"/>
            <a:ext cx="8229600" cy="5257800"/>
          </a:xfrm>
        </p:spPr>
        <p:txBody>
          <a:bodyPr>
            <a:normAutofit fontScale="92500" lnSpcReduction="10000"/>
          </a:bodyPr>
          <a:lstStyle/>
          <a:p>
            <a:r>
              <a:rPr lang="en-GB" dirty="0" smtClean="0"/>
              <a:t>Instead of having two wires, coaxial cable has a central core conductor of solid or stranded wire (usually copper) enclosed in an insulating sheath </a:t>
            </a:r>
          </a:p>
          <a:p>
            <a:r>
              <a:rPr lang="en-GB" dirty="0" smtClean="0"/>
              <a:t>This is in turn encased in an outer conductor of metal foil, braid or a combination of the two </a:t>
            </a:r>
          </a:p>
          <a:p>
            <a:r>
              <a:rPr lang="en-GB" dirty="0" smtClean="0"/>
              <a:t>The outer metallic wrapping serves both as a shield against Noise and as the second conductor which completes the circuit </a:t>
            </a:r>
          </a:p>
          <a:p>
            <a:r>
              <a:rPr lang="en-GB" dirty="0" smtClean="0"/>
              <a:t>This outer conductor is also enclosed in an insulating sheath and the whole cable is protected by a plastic cover .</a:t>
            </a:r>
          </a:p>
          <a:p>
            <a:r>
              <a:rPr lang="en-GB" dirty="0" smtClean="0"/>
              <a:t>Coax carries signals </a:t>
            </a:r>
            <a:r>
              <a:rPr lang="en-GB" dirty="0" err="1" smtClean="0"/>
              <a:t>signals</a:t>
            </a:r>
            <a:r>
              <a:rPr lang="en-GB" dirty="0" smtClean="0"/>
              <a:t> of higher frequency ranges than twisted pair cable </a:t>
            </a:r>
          </a:p>
          <a:p>
            <a:endParaRPr lang="en-GB" dirty="0" smtClean="0"/>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685800" y="1638300"/>
            <a:ext cx="7307263" cy="3165475"/>
          </a:xfrm>
          <a:prstGeom prst="rect">
            <a:avLst/>
          </a:prstGeom>
          <a:noFill/>
          <a:ln w="9525">
            <a:noFill/>
            <a:miter lim="800000"/>
            <a:headEnd/>
            <a:tailEnd/>
          </a:ln>
          <a:effectLst/>
        </p:spPr>
      </p:pic>
      <p:pic>
        <p:nvPicPr>
          <p:cNvPr id="5" name="Picture 8"/>
          <p:cNvPicPr>
            <a:picLocks noChangeAspect="1" noChangeArrowheads="1"/>
          </p:cNvPicPr>
          <p:nvPr/>
        </p:nvPicPr>
        <p:blipFill>
          <a:blip r:embed="rId3" cstate="print"/>
          <a:srcRect/>
          <a:stretch>
            <a:fillRect/>
          </a:stretch>
        </p:blipFill>
        <p:spPr bwMode="auto">
          <a:xfrm>
            <a:off x="1143000" y="5067300"/>
            <a:ext cx="6267450" cy="1714500"/>
          </a:xfrm>
          <a:prstGeom prst="rect">
            <a:avLst/>
          </a:prstGeom>
          <a:noFill/>
          <a:ln w="9525">
            <a:noFill/>
            <a:miter lim="800000"/>
            <a:headEnd/>
            <a:tailEnd/>
          </a:ln>
          <a:effectLst/>
        </p:spPr>
      </p:pic>
      <p:pic>
        <p:nvPicPr>
          <p:cNvPr id="12289" name="Picture 1"/>
          <p:cNvPicPr>
            <a:picLocks noChangeAspect="1" noChangeArrowheads="1"/>
          </p:cNvPicPr>
          <p:nvPr/>
        </p:nvPicPr>
        <p:blipFill>
          <a:blip r:embed="rId4" cstate="print"/>
          <a:srcRect/>
          <a:stretch>
            <a:fillRect/>
          </a:stretch>
        </p:blipFill>
        <p:spPr bwMode="auto">
          <a:xfrm>
            <a:off x="1438275" y="76200"/>
            <a:ext cx="6267450" cy="1447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Coaxial Cable Standards </a:t>
            </a:r>
            <a:br>
              <a:rPr lang="en-GB" dirty="0" smtClean="0"/>
            </a:br>
            <a:endParaRPr lang="en-GB" dirty="0"/>
          </a:p>
        </p:txBody>
      </p:sp>
      <p:sp>
        <p:nvSpPr>
          <p:cNvPr id="3" name="Content Placeholder 2"/>
          <p:cNvSpPr>
            <a:spLocks noGrp="1"/>
          </p:cNvSpPr>
          <p:nvPr>
            <p:ph idx="1"/>
          </p:nvPr>
        </p:nvSpPr>
        <p:spPr>
          <a:xfrm>
            <a:off x="457200" y="1219200"/>
            <a:ext cx="8229600" cy="5090160"/>
          </a:xfrm>
        </p:spPr>
        <p:txBody>
          <a:bodyPr>
            <a:normAutofit/>
          </a:bodyPr>
          <a:lstStyle/>
          <a:p>
            <a:r>
              <a:rPr lang="en-GB" sz="2200" dirty="0" smtClean="0"/>
              <a:t>Different coaxial cable designs are categorized by their Radio government ( RG ) ratings </a:t>
            </a:r>
          </a:p>
          <a:p>
            <a:r>
              <a:rPr lang="en-GB" sz="2200" dirty="0" smtClean="0"/>
              <a:t>Each RG number denotes a unique set of physical specifications, including </a:t>
            </a:r>
          </a:p>
          <a:p>
            <a:pPr lvl="1"/>
            <a:r>
              <a:rPr lang="en-GB" sz="2200" dirty="0" smtClean="0"/>
              <a:t>–the wire gauge of inner conductor </a:t>
            </a:r>
          </a:p>
          <a:p>
            <a:pPr lvl="1"/>
            <a:r>
              <a:rPr lang="en-GB" sz="2200" dirty="0" smtClean="0"/>
              <a:t>– the thickness and type of inner insulator </a:t>
            </a:r>
          </a:p>
          <a:p>
            <a:pPr lvl="1"/>
            <a:r>
              <a:rPr lang="en-GB" sz="2200" dirty="0" smtClean="0"/>
              <a:t>–Construction of the shield </a:t>
            </a:r>
          </a:p>
          <a:p>
            <a:pPr lvl="1"/>
            <a:r>
              <a:rPr lang="en-GB" sz="2200" dirty="0" smtClean="0"/>
              <a:t>–Size and type of outer casing </a:t>
            </a:r>
          </a:p>
          <a:p>
            <a:pPr lvl="1"/>
            <a:r>
              <a:rPr lang="en-GB" sz="2200" dirty="0" smtClean="0"/>
              <a:t>RG8, 9, 11,58 used for LAN</a:t>
            </a:r>
          </a:p>
          <a:p>
            <a:pPr lvl="1"/>
            <a:r>
              <a:rPr lang="en-GB" sz="2200" dirty="0" smtClean="0"/>
              <a:t>RG59 for TV</a:t>
            </a:r>
          </a:p>
          <a:p>
            <a:endParaRPr lang="en-GB" sz="2200" dirty="0"/>
          </a:p>
        </p:txBody>
      </p:sp>
      <p:pic>
        <p:nvPicPr>
          <p:cNvPr id="5" name="Picture 10"/>
          <p:cNvPicPr>
            <a:picLocks noChangeAspect="1" noChangeArrowheads="1"/>
          </p:cNvPicPr>
          <p:nvPr/>
        </p:nvPicPr>
        <p:blipFill>
          <a:blip r:embed="rId2" cstate="print"/>
          <a:srcRect/>
          <a:stretch>
            <a:fillRect/>
          </a:stretch>
        </p:blipFill>
        <p:spPr bwMode="auto">
          <a:xfrm>
            <a:off x="838200" y="5154612"/>
            <a:ext cx="7704138" cy="16271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Coaxial Cable Connectors </a:t>
            </a:r>
            <a:br>
              <a:rPr lang="en-GB" dirty="0" smtClean="0"/>
            </a:br>
            <a:endParaRPr lang="en-GB" dirty="0"/>
          </a:p>
        </p:txBody>
      </p:sp>
      <p:sp>
        <p:nvSpPr>
          <p:cNvPr id="3" name="Content Placeholder 2"/>
          <p:cNvSpPr>
            <a:spLocks noGrp="1"/>
          </p:cNvSpPr>
          <p:nvPr>
            <p:ph idx="1"/>
          </p:nvPr>
        </p:nvSpPr>
        <p:spPr>
          <a:xfrm>
            <a:off x="457200" y="1219200"/>
            <a:ext cx="8229600" cy="5638800"/>
          </a:xfrm>
        </p:spPr>
        <p:txBody>
          <a:bodyPr>
            <a:normAutofit fontScale="70000" lnSpcReduction="20000"/>
          </a:bodyPr>
          <a:lstStyle/>
          <a:p>
            <a:r>
              <a:rPr lang="en-GB" dirty="0" smtClean="0"/>
              <a:t>Over the years, a no. of connectors have been designed for use with coaxial cable </a:t>
            </a:r>
          </a:p>
          <a:p>
            <a:r>
              <a:rPr lang="en-GB" dirty="0" smtClean="0"/>
              <a:t>Most common of the connectors is called “BARREL connector” because of its shape </a:t>
            </a:r>
          </a:p>
          <a:p>
            <a:r>
              <a:rPr lang="en-GB" dirty="0" smtClean="0"/>
              <a:t>Of the barrel connectors, the most popular is the Bayonet Network Connector (BNC) </a:t>
            </a:r>
          </a:p>
          <a:p>
            <a:r>
              <a:rPr lang="en-GB" dirty="0" smtClean="0"/>
              <a:t>BNC connector pushes on and locks into place with half turn </a:t>
            </a:r>
          </a:p>
          <a:p>
            <a:r>
              <a:rPr lang="en-GB" dirty="0" smtClean="0"/>
              <a:t>Other types of barrel connectors either screw together and so require more effort to install or push on w/o locking which is less secure </a:t>
            </a:r>
          </a:p>
          <a:p>
            <a:r>
              <a:rPr lang="en-GB" dirty="0" smtClean="0"/>
              <a:t>Coaxial cables are familiar in Cable TV and VCR </a:t>
            </a:r>
            <a:r>
              <a:rPr lang="en-GB" dirty="0" err="1" smtClean="0"/>
              <a:t>hookups</a:t>
            </a:r>
            <a:r>
              <a:rPr lang="en-GB" dirty="0" smtClean="0"/>
              <a:t> that employ both threaded and clip on style </a:t>
            </a:r>
          </a:p>
          <a:p>
            <a:r>
              <a:rPr lang="en-GB" dirty="0" smtClean="0"/>
              <a:t>Two other commonly used connectors are </a:t>
            </a:r>
            <a:r>
              <a:rPr lang="en-GB" b="1" dirty="0" smtClean="0"/>
              <a:t>T-connectors and Terminators </a:t>
            </a:r>
          </a:p>
          <a:p>
            <a:r>
              <a:rPr lang="en-GB" b="1" dirty="0" smtClean="0"/>
              <a:t>T-connector (used in Thin Ethernet) allows a secondary cable or cables to branch off from a main line </a:t>
            </a:r>
          </a:p>
          <a:p>
            <a:r>
              <a:rPr lang="en-GB" b="1" dirty="0" smtClean="0"/>
              <a:t>Terminators are required for bus topologies where one main cable acts as a backbone with branches to several devices but does not itself terminate in a device </a:t>
            </a:r>
          </a:p>
          <a:p>
            <a:endParaRPr lang="en-GB" b="1" dirty="0" smtClean="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Optical </a:t>
            </a:r>
            <a:r>
              <a:rPr lang="en-GB" dirty="0" err="1" smtClean="0"/>
              <a:t>Fiber</a:t>
            </a:r>
            <a:r>
              <a:rPr lang="en-GB" dirty="0" smtClean="0"/>
              <a:t> </a:t>
            </a:r>
            <a:br>
              <a:rPr lang="en-GB" dirty="0" smtClean="0"/>
            </a:br>
            <a:endParaRPr lang="en-GB" dirty="0"/>
          </a:p>
        </p:txBody>
      </p:sp>
      <p:sp>
        <p:nvSpPr>
          <p:cNvPr id="3" name="Content Placeholder 2"/>
          <p:cNvSpPr>
            <a:spLocks noGrp="1"/>
          </p:cNvSpPr>
          <p:nvPr>
            <p:ph idx="1"/>
          </p:nvPr>
        </p:nvSpPr>
        <p:spPr>
          <a:xfrm>
            <a:off x="457200" y="1219200"/>
            <a:ext cx="8229600" cy="5090160"/>
          </a:xfrm>
        </p:spPr>
        <p:txBody>
          <a:bodyPr>
            <a:normAutofit/>
          </a:bodyPr>
          <a:lstStyle/>
          <a:p>
            <a:r>
              <a:rPr lang="en-GB" dirty="0" smtClean="0"/>
              <a:t>Until this point we have discussed conductive (metal) cables that transmit signals in the form of current </a:t>
            </a:r>
          </a:p>
          <a:p>
            <a:r>
              <a:rPr lang="en-GB" dirty="0" smtClean="0"/>
              <a:t>Optical </a:t>
            </a:r>
            <a:r>
              <a:rPr lang="en-GB" dirty="0" err="1" smtClean="0"/>
              <a:t>fiber</a:t>
            </a:r>
            <a:r>
              <a:rPr lang="en-GB" dirty="0" smtClean="0"/>
              <a:t> is made of glass or plastic </a:t>
            </a:r>
          </a:p>
          <a:p>
            <a:r>
              <a:rPr lang="en-GB" dirty="0" smtClean="0"/>
              <a:t>It transmits signals in the form of light </a:t>
            </a:r>
          </a:p>
          <a:p>
            <a:r>
              <a:rPr lang="en-GB" b="1" dirty="0" smtClean="0"/>
              <a:t>The Nature of Light The speed of light </a:t>
            </a:r>
          </a:p>
          <a:p>
            <a:r>
              <a:rPr lang="en-GB" dirty="0" smtClean="0"/>
              <a:t>300,000 Km/sec in a vacuum </a:t>
            </a:r>
          </a:p>
          <a:p>
            <a:r>
              <a:rPr lang="en-GB" dirty="0" smtClean="0"/>
              <a:t>Depends on the density of the medium through which it is travelling. </a:t>
            </a:r>
          </a:p>
          <a:p>
            <a:r>
              <a:rPr lang="en-GB" dirty="0" smtClean="0"/>
              <a:t>The higher the density, the slower the speed </a:t>
            </a:r>
          </a:p>
          <a:p>
            <a:endParaRPr lang="en-GB" dirty="0" smtClean="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Refraction </a:t>
            </a:r>
            <a:endParaRPr lang="en-GB" dirty="0"/>
          </a:p>
        </p:txBody>
      </p:sp>
      <p:sp>
        <p:nvSpPr>
          <p:cNvPr id="3" name="Content Placeholder 2"/>
          <p:cNvSpPr>
            <a:spLocks noGrp="1"/>
          </p:cNvSpPr>
          <p:nvPr>
            <p:ph idx="1"/>
          </p:nvPr>
        </p:nvSpPr>
        <p:spPr>
          <a:xfrm>
            <a:off x="457200" y="1143000"/>
            <a:ext cx="8229600" cy="5562600"/>
          </a:xfrm>
        </p:spPr>
        <p:txBody>
          <a:bodyPr>
            <a:normAutofit/>
          </a:bodyPr>
          <a:lstStyle/>
          <a:p>
            <a:r>
              <a:rPr lang="en-GB" dirty="0" smtClean="0"/>
              <a:t>Light travels in a straight line as long as it is moving through a single uniform structure </a:t>
            </a:r>
          </a:p>
          <a:p>
            <a:r>
              <a:rPr lang="en-GB" dirty="0" smtClean="0"/>
              <a:t>If a ray of light travelling through one substance enters another (more or less dense) substance, its speed changes abruptly causing the ray to change direction </a:t>
            </a:r>
          </a:p>
          <a:p>
            <a:r>
              <a:rPr lang="en-GB" dirty="0" smtClean="0"/>
              <a:t>This phenomenon is called Refraction </a:t>
            </a:r>
          </a:p>
          <a:p>
            <a:r>
              <a:rPr lang="en-GB" b="1" dirty="0" smtClean="0"/>
              <a:t>Example of Refraction </a:t>
            </a:r>
          </a:p>
          <a:p>
            <a:r>
              <a:rPr lang="en-GB" dirty="0" smtClean="0"/>
              <a:t>A pencil sticking out of a glass of water appears bent because the light by which we see it changes direction as it moves from air to water </a:t>
            </a: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Direction of Refraction </a:t>
            </a:r>
            <a:br>
              <a:rPr lang="en-GB" dirty="0" smtClean="0"/>
            </a:br>
            <a:endParaRPr lang="en-GB" dirty="0"/>
          </a:p>
        </p:txBody>
      </p:sp>
      <p:sp>
        <p:nvSpPr>
          <p:cNvPr id="3" name="Content Placeholder 2"/>
          <p:cNvSpPr>
            <a:spLocks noGrp="1"/>
          </p:cNvSpPr>
          <p:nvPr>
            <p:ph idx="1"/>
          </p:nvPr>
        </p:nvSpPr>
        <p:spPr>
          <a:xfrm>
            <a:off x="457200" y="1143000"/>
            <a:ext cx="8229600" cy="4709160"/>
          </a:xfrm>
        </p:spPr>
        <p:txBody>
          <a:bodyPr>
            <a:normAutofit/>
          </a:bodyPr>
          <a:lstStyle/>
          <a:p>
            <a:r>
              <a:rPr lang="en-GB" sz="2400" dirty="0" smtClean="0"/>
              <a:t>Direction in which a light is refracted depends upon the density of a medium .</a:t>
            </a:r>
          </a:p>
          <a:p>
            <a:r>
              <a:rPr lang="en-GB" sz="2400" dirty="0" smtClean="0"/>
              <a:t>A beam of light moves from a less dense into a more dense medium bend towards vertical axis </a:t>
            </a:r>
          </a:p>
          <a:p>
            <a:r>
              <a:rPr lang="en-GB" sz="2400" dirty="0" smtClean="0"/>
              <a:t>Incident angle is ‘I’ and Refracted angle is ‘R’ </a:t>
            </a:r>
          </a:p>
          <a:p>
            <a:endParaRPr lang="en-GB" sz="2400" dirty="0" smtClean="0"/>
          </a:p>
          <a:p>
            <a:endParaRPr lang="en-GB" sz="2400" dirty="0"/>
          </a:p>
        </p:txBody>
      </p:sp>
      <p:pic>
        <p:nvPicPr>
          <p:cNvPr id="1026" name="Picture 2"/>
          <p:cNvPicPr>
            <a:picLocks noChangeAspect="1" noChangeArrowheads="1"/>
          </p:cNvPicPr>
          <p:nvPr/>
        </p:nvPicPr>
        <p:blipFill>
          <a:blip r:embed="rId2" cstate="print"/>
          <a:srcRect/>
          <a:stretch>
            <a:fillRect/>
          </a:stretch>
        </p:blipFill>
        <p:spPr bwMode="auto">
          <a:xfrm>
            <a:off x="762000" y="3124200"/>
            <a:ext cx="7772400" cy="36004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normAutofit fontScale="90000"/>
          </a:bodyPr>
          <a:lstStyle/>
          <a:p>
            <a:r>
              <a:rPr lang="en-GB" dirty="0" smtClean="0"/>
              <a:t/>
            </a:r>
            <a:br>
              <a:rPr lang="en-GB" dirty="0" smtClean="0"/>
            </a:br>
            <a:r>
              <a:rPr lang="en-GB" dirty="0" smtClean="0"/>
              <a:t>Critical Angle </a:t>
            </a:r>
            <a:br>
              <a:rPr lang="en-GB" dirty="0" smtClean="0"/>
            </a:br>
            <a:endParaRPr lang="en-GB" dirty="0"/>
          </a:p>
        </p:txBody>
      </p:sp>
      <p:sp>
        <p:nvSpPr>
          <p:cNvPr id="3" name="Content Placeholder 2"/>
          <p:cNvSpPr>
            <a:spLocks noGrp="1"/>
          </p:cNvSpPr>
          <p:nvPr>
            <p:ph idx="1"/>
          </p:nvPr>
        </p:nvSpPr>
        <p:spPr>
          <a:xfrm>
            <a:off x="457200" y="990600"/>
            <a:ext cx="8229600" cy="5318760"/>
          </a:xfrm>
        </p:spPr>
        <p:txBody>
          <a:bodyPr>
            <a:normAutofit/>
          </a:bodyPr>
          <a:lstStyle/>
          <a:p>
            <a:r>
              <a:rPr lang="en-GB" sz="2400" dirty="0" smtClean="0"/>
              <a:t>We have a beam of light moving from a more dense to a less dense medium </a:t>
            </a:r>
          </a:p>
          <a:p>
            <a:r>
              <a:rPr lang="en-GB" sz="2400" dirty="0" smtClean="0"/>
              <a:t>We gradually increase the angle of incidence measured from vertical axis </a:t>
            </a:r>
          </a:p>
          <a:p>
            <a:r>
              <a:rPr lang="en-GB" sz="2400" dirty="0" smtClean="0"/>
              <a:t>As angle of incidence increases, so does the angle of refraction </a:t>
            </a:r>
          </a:p>
          <a:p>
            <a:r>
              <a:rPr lang="en-GB" sz="2400" dirty="0" smtClean="0"/>
              <a:t>The angle at which refracted line lies on the horizontal axis is called critical angle. </a:t>
            </a:r>
          </a:p>
          <a:p>
            <a:endParaRPr lang="en-GB" sz="2400" dirty="0"/>
          </a:p>
        </p:txBody>
      </p:sp>
      <p:pic>
        <p:nvPicPr>
          <p:cNvPr id="2050" name="Picture 2"/>
          <p:cNvPicPr>
            <a:picLocks noChangeAspect="1" noChangeArrowheads="1"/>
          </p:cNvPicPr>
          <p:nvPr/>
        </p:nvPicPr>
        <p:blipFill>
          <a:blip r:embed="rId2" cstate="print"/>
          <a:srcRect/>
          <a:stretch>
            <a:fillRect/>
          </a:stretch>
        </p:blipFill>
        <p:spPr bwMode="auto">
          <a:xfrm>
            <a:off x="457200" y="4191000"/>
            <a:ext cx="8305800" cy="2524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Guided Media </a:t>
            </a:r>
            <a:endParaRPr lang="en-GB" dirty="0"/>
          </a:p>
        </p:txBody>
      </p:sp>
      <p:sp>
        <p:nvSpPr>
          <p:cNvPr id="3" name="Content Placeholder 2"/>
          <p:cNvSpPr>
            <a:spLocks noGrp="1"/>
          </p:cNvSpPr>
          <p:nvPr>
            <p:ph idx="1"/>
          </p:nvPr>
        </p:nvSpPr>
        <p:spPr/>
        <p:txBody>
          <a:bodyPr/>
          <a:lstStyle/>
          <a:p>
            <a:r>
              <a:rPr lang="en-GB" dirty="0" smtClean="0"/>
              <a:t>Guided Media, are those media that provide a conduit from one device to another.</a:t>
            </a:r>
          </a:p>
          <a:p>
            <a:r>
              <a:rPr lang="en-GB" dirty="0" smtClean="0"/>
              <a:t>guided transmission media where waves are guided along a solid medium such as copper, twisted pair, copper coaxial cable or optical </a:t>
            </a:r>
            <a:r>
              <a:rPr lang="en-GB" dirty="0" err="1" smtClean="0"/>
              <a:t>fiber</a:t>
            </a:r>
            <a:r>
              <a:rPr lang="en-GB" dirty="0" smtClean="0"/>
              <a:t> </a:t>
            </a:r>
          </a:p>
          <a:p>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381000" y="4343400"/>
            <a:ext cx="8277225" cy="23812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Reflection </a:t>
            </a:r>
            <a:br>
              <a:rPr lang="en-GB" dirty="0" smtClean="0"/>
            </a:br>
            <a:endParaRPr lang="en-GB" dirty="0"/>
          </a:p>
        </p:txBody>
      </p:sp>
      <p:sp>
        <p:nvSpPr>
          <p:cNvPr id="3" name="Content Placeholder 2"/>
          <p:cNvSpPr>
            <a:spLocks noGrp="1"/>
          </p:cNvSpPr>
          <p:nvPr>
            <p:ph idx="1"/>
          </p:nvPr>
        </p:nvSpPr>
        <p:spPr>
          <a:xfrm>
            <a:off x="457200" y="1143000"/>
            <a:ext cx="8229600" cy="5166360"/>
          </a:xfrm>
        </p:spPr>
        <p:txBody>
          <a:bodyPr/>
          <a:lstStyle/>
          <a:p>
            <a:r>
              <a:rPr lang="en-GB" dirty="0" smtClean="0"/>
              <a:t>When angle of incidence becomes greater than critical angle, reflection occurs </a:t>
            </a:r>
          </a:p>
          <a:p>
            <a:r>
              <a:rPr lang="en-GB" dirty="0" smtClean="0"/>
              <a:t>Light no longer passes into the less denser medium but is reflected back into the same medium </a:t>
            </a:r>
          </a:p>
          <a:p>
            <a:r>
              <a:rPr lang="en-GB" dirty="0" smtClean="0"/>
              <a:t>The Angle of Incidence (I) = Angle of Reflection (R) </a:t>
            </a:r>
          </a:p>
          <a:p>
            <a:endParaRPr lang="en-GB" dirty="0"/>
          </a:p>
        </p:txBody>
      </p:sp>
      <p:pic>
        <p:nvPicPr>
          <p:cNvPr id="3074" name="Picture 2"/>
          <p:cNvPicPr>
            <a:picLocks noChangeAspect="1" noChangeArrowheads="1"/>
          </p:cNvPicPr>
          <p:nvPr/>
        </p:nvPicPr>
        <p:blipFill>
          <a:blip r:embed="rId2" cstate="print"/>
          <a:srcRect/>
          <a:stretch>
            <a:fillRect/>
          </a:stretch>
        </p:blipFill>
        <p:spPr bwMode="auto">
          <a:xfrm>
            <a:off x="1676400" y="3914775"/>
            <a:ext cx="6172200" cy="29432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GB" dirty="0" smtClean="0"/>
              <a:t/>
            </a:r>
            <a:br>
              <a:rPr lang="en-GB" dirty="0" smtClean="0"/>
            </a:br>
            <a:r>
              <a:rPr lang="en-GB" dirty="0" smtClean="0"/>
              <a:t>Optical Fibers &amp; Reflection </a:t>
            </a:r>
            <a:br>
              <a:rPr lang="en-GB" dirty="0" smtClean="0"/>
            </a:br>
            <a:endParaRPr lang="en-GB" dirty="0"/>
          </a:p>
        </p:txBody>
      </p:sp>
      <p:sp>
        <p:nvSpPr>
          <p:cNvPr id="3" name="Content Placeholder 2"/>
          <p:cNvSpPr>
            <a:spLocks noGrp="1"/>
          </p:cNvSpPr>
          <p:nvPr>
            <p:ph idx="1"/>
          </p:nvPr>
        </p:nvSpPr>
        <p:spPr>
          <a:xfrm>
            <a:off x="457200" y="990600"/>
            <a:ext cx="8229600" cy="5715000"/>
          </a:xfrm>
        </p:spPr>
        <p:txBody>
          <a:bodyPr>
            <a:normAutofit/>
          </a:bodyPr>
          <a:lstStyle/>
          <a:p>
            <a:r>
              <a:rPr lang="en-GB" dirty="0" smtClean="0"/>
              <a:t>Optical fibers use Reflection to guide light through a channel </a:t>
            </a:r>
          </a:p>
          <a:p>
            <a:r>
              <a:rPr lang="en-GB" dirty="0" smtClean="0"/>
              <a:t>A glass or plastic CORE is surrounded by a CLADDING of less dense glass or plastic </a:t>
            </a:r>
          </a:p>
          <a:p>
            <a:r>
              <a:rPr lang="en-GB" dirty="0" smtClean="0"/>
              <a:t>The difference in the density of CORE and CLADDING is such that the beam of light moving through the core is reflected off the cladding </a:t>
            </a:r>
          </a:p>
          <a:p>
            <a:r>
              <a:rPr lang="en-GB" dirty="0" smtClean="0"/>
              <a:t>Information is encoded onto a beam of light as a series of ON-OFF flashes that represent 1 and 0 bits </a:t>
            </a: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Propagation Modes </a:t>
            </a:r>
            <a:br>
              <a:rPr lang="en-GB" dirty="0" smtClean="0"/>
            </a:br>
            <a:endParaRPr lang="en-GB" dirty="0"/>
          </a:p>
        </p:txBody>
      </p:sp>
      <p:pic>
        <p:nvPicPr>
          <p:cNvPr id="4098" name="Picture 2"/>
          <p:cNvPicPr>
            <a:picLocks noChangeAspect="1" noChangeArrowheads="1"/>
          </p:cNvPicPr>
          <p:nvPr/>
        </p:nvPicPr>
        <p:blipFill>
          <a:blip r:embed="rId2" cstate="print"/>
          <a:srcRect/>
          <a:stretch>
            <a:fillRect/>
          </a:stretch>
        </p:blipFill>
        <p:spPr bwMode="auto">
          <a:xfrm>
            <a:off x="761999" y="1600200"/>
            <a:ext cx="7772401" cy="49625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Fiber</a:t>
            </a:r>
            <a:r>
              <a:rPr lang="en-GB" dirty="0" smtClean="0"/>
              <a:t> Optic </a:t>
            </a:r>
            <a:endParaRPr lang="en-GB" dirty="0"/>
          </a:p>
        </p:txBody>
      </p:sp>
      <p:sp>
        <p:nvSpPr>
          <p:cNvPr id="3" name="Content Placeholder 2"/>
          <p:cNvSpPr>
            <a:spLocks noGrp="1"/>
          </p:cNvSpPr>
          <p:nvPr>
            <p:ph idx="1"/>
          </p:nvPr>
        </p:nvSpPr>
        <p:spPr/>
        <p:txBody>
          <a:bodyPr>
            <a:normAutofit lnSpcReduction="10000"/>
          </a:bodyPr>
          <a:lstStyle/>
          <a:p>
            <a:r>
              <a:rPr lang="en-GB" dirty="0" err="1" smtClean="0"/>
              <a:t>Fiber</a:t>
            </a:r>
            <a:r>
              <a:rPr lang="en-GB" dirty="0" smtClean="0"/>
              <a:t> Technology supports two modes for the propagation of light </a:t>
            </a:r>
          </a:p>
          <a:p>
            <a:r>
              <a:rPr lang="en-GB" dirty="0" smtClean="0"/>
              <a:t>Multimode </a:t>
            </a:r>
          </a:p>
          <a:p>
            <a:r>
              <a:rPr lang="en-GB" dirty="0" smtClean="0"/>
              <a:t>Single Mode </a:t>
            </a:r>
          </a:p>
          <a:p>
            <a:r>
              <a:rPr lang="en-GB" dirty="0" smtClean="0"/>
              <a:t>Each of these modes require </a:t>
            </a:r>
            <a:r>
              <a:rPr lang="en-GB" dirty="0" err="1" smtClean="0"/>
              <a:t>fiber</a:t>
            </a:r>
            <a:r>
              <a:rPr lang="en-GB" dirty="0" smtClean="0"/>
              <a:t> with different physical characteristics </a:t>
            </a:r>
          </a:p>
          <a:p>
            <a:r>
              <a:rPr lang="en-GB" dirty="0" smtClean="0"/>
              <a:t>There are two further sub categories of Multimode </a:t>
            </a:r>
            <a:r>
              <a:rPr lang="en-GB" dirty="0" err="1" smtClean="0"/>
              <a:t>Fiber</a:t>
            </a:r>
            <a:r>
              <a:rPr lang="en-GB" dirty="0" smtClean="0"/>
              <a:t>: </a:t>
            </a:r>
          </a:p>
          <a:p>
            <a:r>
              <a:rPr lang="en-GB" dirty="0" smtClean="0"/>
              <a:t> Multimode Step-Index </a:t>
            </a:r>
            <a:r>
              <a:rPr lang="en-GB" dirty="0" err="1" smtClean="0"/>
              <a:t>Fiber</a:t>
            </a:r>
            <a:r>
              <a:rPr lang="en-GB" dirty="0" smtClean="0"/>
              <a:t> </a:t>
            </a:r>
          </a:p>
          <a:p>
            <a:r>
              <a:rPr lang="en-GB" dirty="0" smtClean="0"/>
              <a:t> Multimode Graded-Index </a:t>
            </a:r>
            <a:r>
              <a:rPr lang="en-GB" dirty="0" err="1" smtClean="0"/>
              <a:t>Fiber</a:t>
            </a:r>
            <a:r>
              <a:rPr lang="en-GB" dirty="0" smtClean="0"/>
              <a:t> </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Multimode </a:t>
            </a:r>
            <a:r>
              <a:rPr lang="en-GB" dirty="0" err="1" smtClean="0"/>
              <a:t>Fiber</a:t>
            </a:r>
            <a:r>
              <a:rPr lang="en-GB" dirty="0" smtClean="0"/>
              <a:t> </a:t>
            </a:r>
            <a:br>
              <a:rPr lang="en-GB" dirty="0" smtClean="0"/>
            </a:br>
            <a:endParaRPr lang="en-GB" dirty="0"/>
          </a:p>
        </p:txBody>
      </p:sp>
      <p:sp>
        <p:nvSpPr>
          <p:cNvPr id="3" name="Content Placeholder 2"/>
          <p:cNvSpPr>
            <a:spLocks noGrp="1"/>
          </p:cNvSpPr>
          <p:nvPr>
            <p:ph idx="1"/>
          </p:nvPr>
        </p:nvSpPr>
        <p:spPr/>
        <p:txBody>
          <a:bodyPr/>
          <a:lstStyle/>
          <a:p>
            <a:r>
              <a:rPr lang="en-GB" dirty="0" smtClean="0"/>
              <a:t>Multiple beams from a light source move through the core in different paths </a:t>
            </a:r>
          </a:p>
          <a:p>
            <a:r>
              <a:rPr lang="en-GB" dirty="0" smtClean="0"/>
              <a:t>Two types of the Multimode </a:t>
            </a:r>
            <a:r>
              <a:rPr lang="en-GB" dirty="0" err="1" smtClean="0"/>
              <a:t>fiber</a:t>
            </a:r>
            <a:r>
              <a:rPr lang="en-GB" dirty="0" smtClean="0"/>
              <a:t>: </a:t>
            </a:r>
          </a:p>
          <a:p>
            <a:r>
              <a:rPr lang="en-GB" dirty="0" smtClean="0"/>
              <a:t>Multimode Step Index </a:t>
            </a:r>
            <a:r>
              <a:rPr lang="en-GB" dirty="0" err="1" smtClean="0"/>
              <a:t>Fiber</a:t>
            </a:r>
            <a:r>
              <a:rPr lang="en-GB" dirty="0" smtClean="0"/>
              <a:t> </a:t>
            </a:r>
          </a:p>
          <a:p>
            <a:r>
              <a:rPr lang="en-GB" dirty="0" smtClean="0"/>
              <a:t>Multimode Graded Index </a:t>
            </a:r>
            <a:r>
              <a:rPr lang="en-GB" dirty="0" err="1" smtClean="0"/>
              <a:t>Fiber</a:t>
            </a:r>
            <a:r>
              <a:rPr lang="en-GB" dirty="0" smtClean="0"/>
              <a:t> </a:t>
            </a:r>
          </a:p>
          <a:p>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1600200" y="4343400"/>
            <a:ext cx="5857875" cy="22193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Multimode </a:t>
            </a:r>
            <a:r>
              <a:rPr lang="en-GB" dirty="0" err="1" smtClean="0"/>
              <a:t>Fiber</a:t>
            </a:r>
            <a:r>
              <a:rPr lang="en-GB" dirty="0" smtClean="0"/>
              <a:t> </a:t>
            </a:r>
            <a:r>
              <a:rPr lang="en-GB" dirty="0" err="1" smtClean="0"/>
              <a:t>step</a:t>
            </a:r>
            <a:r>
              <a:rPr lang="en-GB" dirty="0" err="1" smtClean="0">
                <a:sym typeface="Wingdings" pitchFamily="2" charset="2"/>
              </a:rPr>
              <a:t>index</a:t>
            </a:r>
            <a:r>
              <a:rPr lang="en-GB" dirty="0" smtClean="0"/>
              <a:t> </a:t>
            </a:r>
            <a:r>
              <a:rPr lang="en-GB" dirty="0" smtClean="0"/>
              <a:t/>
            </a:r>
            <a:br>
              <a:rPr lang="en-GB" dirty="0" smtClean="0"/>
            </a:br>
            <a:endParaRPr lang="en-GB"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GB" dirty="0" smtClean="0"/>
              <a:t>Density of the CORE remains constant from the </a:t>
            </a:r>
            <a:r>
              <a:rPr lang="en-GB" dirty="0" err="1" smtClean="0"/>
              <a:t>center</a:t>
            </a:r>
            <a:r>
              <a:rPr lang="en-GB" dirty="0" smtClean="0"/>
              <a:t> to the edges </a:t>
            </a:r>
          </a:p>
          <a:p>
            <a:r>
              <a:rPr lang="en-GB" dirty="0" smtClean="0"/>
              <a:t>A beam of light moves through this constant density in a straight line until it reaches the interface of the core and the cladding </a:t>
            </a:r>
          </a:p>
          <a:p>
            <a:r>
              <a:rPr lang="en-GB" dirty="0" smtClean="0"/>
              <a:t>At the interface, there is an abrupt change to lower density, that alters the angle of the beam’s motion </a:t>
            </a:r>
            <a:r>
              <a:rPr lang="en-GB" dirty="0" smtClean="0"/>
              <a:t> Step </a:t>
            </a:r>
            <a:r>
              <a:rPr lang="en-GB" dirty="0" smtClean="0"/>
              <a:t>Index</a:t>
            </a:r>
            <a:r>
              <a:rPr lang="en-GB" dirty="0" smtClean="0">
                <a:sym typeface="Wingdings" pitchFamily="2" charset="2"/>
              </a:rPr>
              <a:t> </a:t>
            </a:r>
            <a:r>
              <a:rPr lang="en-GB" dirty="0" smtClean="0"/>
              <a:t>Suddenness </a:t>
            </a:r>
            <a:r>
              <a:rPr lang="en-GB" dirty="0" smtClean="0"/>
              <a:t>of this change </a:t>
            </a:r>
          </a:p>
          <a:p>
            <a:r>
              <a:rPr lang="en-GB" dirty="0" smtClean="0"/>
              <a:t>Some beams travel straight and reach the destination without reflecting </a:t>
            </a:r>
          </a:p>
          <a:p>
            <a:r>
              <a:rPr lang="en-GB" dirty="0" smtClean="0"/>
              <a:t>Some strike the interface of core and cladding at an angle smaller than critical angle and penetrate cladding and are lost .</a:t>
            </a:r>
          </a:p>
          <a:p>
            <a:r>
              <a:rPr lang="en-GB" dirty="0" smtClean="0"/>
              <a:t>Others hit edge of the core at angles greater than critical angle and bounce back and forth to the destination </a:t>
            </a:r>
          </a:p>
          <a:p>
            <a:endParaRPr lang="en-GB" dirty="0" smtClean="0"/>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Disadvantage of Multimode Step-Index </a:t>
            </a:r>
            <a:r>
              <a:rPr lang="en-GB" dirty="0" err="1" smtClean="0"/>
              <a:t>Fiber</a:t>
            </a:r>
            <a:r>
              <a:rPr lang="en-GB" dirty="0" smtClean="0"/>
              <a:t> </a:t>
            </a:r>
            <a:br>
              <a:rPr lang="en-GB" dirty="0" smtClean="0"/>
            </a:br>
            <a:endParaRPr lang="en-GB" dirty="0"/>
          </a:p>
        </p:txBody>
      </p:sp>
      <p:sp>
        <p:nvSpPr>
          <p:cNvPr id="3" name="Content Placeholder 2"/>
          <p:cNvSpPr>
            <a:spLocks noGrp="1"/>
          </p:cNvSpPr>
          <p:nvPr>
            <p:ph idx="1"/>
          </p:nvPr>
        </p:nvSpPr>
        <p:spPr>
          <a:xfrm>
            <a:off x="457200" y="1600200"/>
            <a:ext cx="8229600" cy="5029200"/>
          </a:xfrm>
        </p:spPr>
        <p:txBody>
          <a:bodyPr>
            <a:normAutofit fontScale="92500"/>
          </a:bodyPr>
          <a:lstStyle/>
          <a:p>
            <a:r>
              <a:rPr lang="en-GB" dirty="0" smtClean="0"/>
              <a:t>Each beams angle is equal to its angle of reflection </a:t>
            </a:r>
          </a:p>
          <a:p>
            <a:r>
              <a:rPr lang="en-GB" dirty="0" smtClean="0"/>
              <a:t>If I is small, R is small and the beam will require more bounces and it will take more time to reach the destination </a:t>
            </a:r>
          </a:p>
          <a:p>
            <a:r>
              <a:rPr lang="en-GB" dirty="0" smtClean="0"/>
              <a:t>If I is large, R is large and beam will reach destination quickly </a:t>
            </a:r>
          </a:p>
          <a:p>
            <a:r>
              <a:rPr lang="en-GB" dirty="0" smtClean="0"/>
              <a:t>In other words there is a difference is Path Lengths that results into a distortion at the receiver </a:t>
            </a:r>
          </a:p>
          <a:p>
            <a:r>
              <a:rPr lang="en-GB" dirty="0" smtClean="0"/>
              <a:t>This distortion limits the data rate and make Multimode Step index </a:t>
            </a:r>
            <a:r>
              <a:rPr lang="en-GB" dirty="0" err="1" smtClean="0"/>
              <a:t>fiber</a:t>
            </a:r>
            <a:r>
              <a:rPr lang="en-GB" dirty="0" smtClean="0"/>
              <a:t> inadequate for precise applications </a:t>
            </a:r>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Multimode Graded-Index </a:t>
            </a:r>
            <a:r>
              <a:rPr lang="en-GB" dirty="0" err="1" smtClean="0"/>
              <a:t>Fiber</a:t>
            </a:r>
            <a:r>
              <a:rPr lang="en-GB" dirty="0" smtClean="0"/>
              <a:t> </a:t>
            </a:r>
            <a:br>
              <a:rPr lang="en-GB" dirty="0" smtClean="0"/>
            </a:br>
            <a:endParaRPr lang="en-GB" dirty="0"/>
          </a:p>
        </p:txBody>
      </p:sp>
      <p:sp>
        <p:nvSpPr>
          <p:cNvPr id="3" name="Content Placeholder 2"/>
          <p:cNvSpPr>
            <a:spLocks noGrp="1"/>
          </p:cNvSpPr>
          <p:nvPr>
            <p:ph idx="1"/>
          </p:nvPr>
        </p:nvSpPr>
        <p:spPr>
          <a:xfrm>
            <a:off x="457200" y="1066800"/>
            <a:ext cx="8229600" cy="5242560"/>
          </a:xfrm>
        </p:spPr>
        <p:txBody>
          <a:bodyPr>
            <a:normAutofit/>
          </a:bodyPr>
          <a:lstStyle/>
          <a:p>
            <a:r>
              <a:rPr lang="en-GB" sz="2000" dirty="0" smtClean="0"/>
              <a:t>The solution to the above problem is Multimode Graded Index </a:t>
            </a:r>
            <a:r>
              <a:rPr lang="en-GB" sz="2000" dirty="0" err="1" smtClean="0"/>
              <a:t>Fiber</a:t>
            </a:r>
            <a:r>
              <a:rPr lang="en-GB" sz="2000" dirty="0" smtClean="0"/>
              <a:t> </a:t>
            </a:r>
          </a:p>
          <a:p>
            <a:r>
              <a:rPr lang="en-GB" sz="2000" dirty="0" smtClean="0"/>
              <a:t>A grade index </a:t>
            </a:r>
            <a:r>
              <a:rPr lang="en-GB" sz="2000" dirty="0" err="1" smtClean="0"/>
              <a:t>fiber</a:t>
            </a:r>
            <a:r>
              <a:rPr lang="en-GB" sz="2000" dirty="0" smtClean="0"/>
              <a:t> is the one with varying densities </a:t>
            </a:r>
          </a:p>
          <a:p>
            <a:r>
              <a:rPr lang="en-GB" sz="2000" dirty="0" smtClean="0"/>
              <a:t>Density is highest at the </a:t>
            </a:r>
            <a:r>
              <a:rPr lang="en-GB" sz="2000" dirty="0" err="1" smtClean="0"/>
              <a:t>center</a:t>
            </a:r>
            <a:r>
              <a:rPr lang="en-GB" sz="2000" dirty="0" smtClean="0"/>
              <a:t> of the core and decreases gradually to its lowest at the edge.</a:t>
            </a:r>
          </a:p>
          <a:p>
            <a:r>
              <a:rPr lang="en-GB" sz="2000" dirty="0" smtClean="0"/>
              <a:t>The signal is introduced at the </a:t>
            </a:r>
            <a:r>
              <a:rPr lang="en-GB" sz="2000" dirty="0" err="1" smtClean="0"/>
              <a:t>center</a:t>
            </a:r>
            <a:r>
              <a:rPr lang="en-GB" sz="2000" dirty="0" smtClean="0"/>
              <a:t> of the core </a:t>
            </a:r>
          </a:p>
          <a:p>
            <a:r>
              <a:rPr lang="en-GB" sz="2000" dirty="0" smtClean="0"/>
              <a:t>The </a:t>
            </a:r>
            <a:r>
              <a:rPr lang="en-GB" sz="2000" dirty="0" err="1" smtClean="0"/>
              <a:t>horiz</a:t>
            </a:r>
            <a:r>
              <a:rPr lang="en-GB" sz="2000" dirty="0" smtClean="0"/>
              <a:t> beams move straight to the receiver </a:t>
            </a:r>
          </a:p>
          <a:p>
            <a:r>
              <a:rPr lang="en-GB" sz="2000" dirty="0" smtClean="0"/>
              <a:t>Beams at other angles moves through the series of constantly changing densities </a:t>
            </a:r>
          </a:p>
          <a:p>
            <a:r>
              <a:rPr lang="en-GB" sz="2000" dirty="0" smtClean="0"/>
              <a:t>Each density difference causes each beam to refract into a curve </a:t>
            </a:r>
          </a:p>
          <a:p>
            <a:r>
              <a:rPr lang="en-GB" sz="2000" dirty="0" smtClean="0"/>
              <a:t>Signal can be reconstructed with far greater precision as all the beams reach the receiver at almost the same time </a:t>
            </a:r>
          </a:p>
          <a:p>
            <a:pPr>
              <a:buNone/>
            </a:pPr>
            <a:r>
              <a:rPr lang="en-GB" sz="2000" dirty="0" smtClean="0"/>
              <a:t> </a:t>
            </a:r>
          </a:p>
          <a:p>
            <a:endParaRPr lang="en-GB" sz="2000" dirty="0"/>
          </a:p>
        </p:txBody>
      </p:sp>
      <p:pic>
        <p:nvPicPr>
          <p:cNvPr id="6146" name="Picture 2"/>
          <p:cNvPicPr>
            <a:picLocks noChangeAspect="1" noChangeArrowheads="1"/>
          </p:cNvPicPr>
          <p:nvPr/>
        </p:nvPicPr>
        <p:blipFill>
          <a:blip r:embed="rId2" cstate="print"/>
          <a:srcRect/>
          <a:stretch>
            <a:fillRect/>
          </a:stretch>
        </p:blipFill>
        <p:spPr bwMode="auto">
          <a:xfrm>
            <a:off x="1295400" y="5562600"/>
            <a:ext cx="6429375" cy="1295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Single Mode </a:t>
            </a:r>
            <a:r>
              <a:rPr lang="en-GB" dirty="0" err="1" smtClean="0"/>
              <a:t>Fiber</a:t>
            </a:r>
            <a:r>
              <a:rPr lang="en-GB" dirty="0" smtClean="0"/>
              <a:t> </a:t>
            </a:r>
            <a:br>
              <a:rPr lang="en-GB" dirty="0" smtClean="0"/>
            </a:br>
            <a:endParaRPr lang="en-GB" dirty="0"/>
          </a:p>
        </p:txBody>
      </p:sp>
      <p:sp>
        <p:nvSpPr>
          <p:cNvPr id="3" name="Content Placeholder 2"/>
          <p:cNvSpPr>
            <a:spLocks noGrp="1"/>
          </p:cNvSpPr>
          <p:nvPr>
            <p:ph idx="1"/>
          </p:nvPr>
        </p:nvSpPr>
        <p:spPr>
          <a:xfrm>
            <a:off x="457200" y="1219200"/>
            <a:ext cx="8229600" cy="5090160"/>
          </a:xfrm>
        </p:spPr>
        <p:txBody>
          <a:bodyPr>
            <a:normAutofit/>
          </a:bodyPr>
          <a:lstStyle/>
          <a:p>
            <a:r>
              <a:rPr lang="en-GB" sz="2400" dirty="0" smtClean="0"/>
              <a:t>Uses step index </a:t>
            </a:r>
            <a:r>
              <a:rPr lang="en-GB" sz="2400" dirty="0" err="1" smtClean="0"/>
              <a:t>fiber</a:t>
            </a:r>
            <a:r>
              <a:rPr lang="en-GB" sz="2400" dirty="0" smtClean="0"/>
              <a:t> and a highly focused source of light that limits beams to a small range of angles all close to the horizontal </a:t>
            </a:r>
          </a:p>
          <a:p>
            <a:r>
              <a:rPr lang="en-GB" sz="2400" dirty="0" smtClean="0"/>
              <a:t>Single Mode </a:t>
            </a:r>
            <a:r>
              <a:rPr lang="en-GB" sz="2400" dirty="0" err="1" smtClean="0"/>
              <a:t>fiber</a:t>
            </a:r>
            <a:r>
              <a:rPr lang="en-GB" sz="2400" dirty="0" smtClean="0"/>
              <a:t> is manufactured with a much smaller Diameter than Multimode </a:t>
            </a:r>
          </a:p>
          <a:p>
            <a:r>
              <a:rPr lang="en-GB" sz="2400" dirty="0" smtClean="0"/>
              <a:t>All of the beams arrive at the destination together and can be recombined without distortion to the signal </a:t>
            </a:r>
          </a:p>
          <a:p>
            <a:endParaRPr lang="en-GB" sz="2400" dirty="0"/>
          </a:p>
        </p:txBody>
      </p:sp>
      <p:pic>
        <p:nvPicPr>
          <p:cNvPr id="7170" name="Picture 2"/>
          <p:cNvPicPr>
            <a:picLocks noChangeAspect="1" noChangeArrowheads="1"/>
          </p:cNvPicPr>
          <p:nvPr/>
        </p:nvPicPr>
        <p:blipFill>
          <a:blip r:embed="rId2" cstate="print"/>
          <a:srcRect/>
          <a:stretch>
            <a:fillRect/>
          </a:stretch>
        </p:blipFill>
        <p:spPr bwMode="auto">
          <a:xfrm>
            <a:off x="1295400" y="4114800"/>
            <a:ext cx="7391400" cy="2590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err="1" smtClean="0"/>
              <a:t>Fiber</a:t>
            </a:r>
            <a:r>
              <a:rPr lang="en-GB" dirty="0" smtClean="0"/>
              <a:t> optic Cable Composition </a:t>
            </a:r>
            <a:br>
              <a:rPr lang="en-GB" dirty="0" smtClean="0"/>
            </a:br>
            <a:endParaRPr lang="en-GB" dirty="0"/>
          </a:p>
        </p:txBody>
      </p:sp>
      <p:sp>
        <p:nvSpPr>
          <p:cNvPr id="3" name="Content Placeholder 2"/>
          <p:cNvSpPr>
            <a:spLocks noGrp="1"/>
          </p:cNvSpPr>
          <p:nvPr>
            <p:ph idx="1"/>
          </p:nvPr>
        </p:nvSpPr>
        <p:spPr>
          <a:xfrm>
            <a:off x="457200" y="1143000"/>
            <a:ext cx="8229600" cy="5334000"/>
          </a:xfrm>
        </p:spPr>
        <p:txBody>
          <a:bodyPr>
            <a:normAutofit/>
          </a:bodyPr>
          <a:lstStyle/>
          <a:p>
            <a:r>
              <a:rPr lang="en-GB" sz="2000" dirty="0" smtClean="0"/>
              <a:t>A core is surrounded by cladding forming the </a:t>
            </a:r>
            <a:r>
              <a:rPr lang="en-GB" sz="2000" dirty="0" err="1" smtClean="0"/>
              <a:t>Fiber</a:t>
            </a:r>
            <a:r>
              <a:rPr lang="en-GB" sz="2000" dirty="0" smtClean="0"/>
              <a:t>. </a:t>
            </a:r>
          </a:p>
          <a:p>
            <a:r>
              <a:rPr lang="en-GB" sz="2000" dirty="0" smtClean="0"/>
              <a:t>In most cases, </a:t>
            </a:r>
            <a:r>
              <a:rPr lang="en-GB" sz="2000" dirty="0" err="1" smtClean="0"/>
              <a:t>fiber</a:t>
            </a:r>
            <a:r>
              <a:rPr lang="en-GB" sz="2000" dirty="0" smtClean="0"/>
              <a:t> is covered by a Buffer layer that protects it from moisture. </a:t>
            </a:r>
          </a:p>
          <a:p>
            <a:r>
              <a:rPr lang="en-GB" sz="2000" dirty="0" smtClean="0"/>
              <a:t>Finally the entire cable is encased in an outer jacket </a:t>
            </a:r>
          </a:p>
          <a:p>
            <a:r>
              <a:rPr lang="en-GB" sz="2000" dirty="0" smtClean="0"/>
              <a:t>Both core and cladding can be made of either glass or plastic but must be of different densities </a:t>
            </a:r>
          </a:p>
          <a:p>
            <a:r>
              <a:rPr lang="en-GB" sz="2000" dirty="0" smtClean="0"/>
              <a:t>In addition the inner core must be ultra pure and completely regular in size and shape </a:t>
            </a:r>
          </a:p>
          <a:p>
            <a:r>
              <a:rPr lang="en-GB" sz="2000" dirty="0" smtClean="0"/>
              <a:t>Chemical differences in material and even small variations in the size or shape of the core alter the angle of reflection and distort the signals </a:t>
            </a:r>
            <a:endParaRPr lang="en-GB" sz="2000" dirty="0"/>
          </a:p>
        </p:txBody>
      </p:sp>
      <p:pic>
        <p:nvPicPr>
          <p:cNvPr id="4" name="Picture 6"/>
          <p:cNvPicPr>
            <a:picLocks noChangeAspect="1" noChangeArrowheads="1"/>
          </p:cNvPicPr>
          <p:nvPr/>
        </p:nvPicPr>
        <p:blipFill>
          <a:blip r:embed="rId2" cstate="print"/>
          <a:srcRect/>
          <a:stretch>
            <a:fillRect/>
          </a:stretch>
        </p:blipFill>
        <p:spPr bwMode="auto">
          <a:xfrm>
            <a:off x="2187575" y="4572000"/>
            <a:ext cx="6499225" cy="2209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lstStyle/>
          <a:p>
            <a:r>
              <a:rPr lang="en-GB" dirty="0" smtClean="0"/>
              <a:t>Twisted Pair Cable</a:t>
            </a:r>
            <a:endParaRPr lang="en-GB" dirty="0"/>
          </a:p>
        </p:txBody>
      </p:sp>
      <p:sp>
        <p:nvSpPr>
          <p:cNvPr id="3" name="Content Placeholder 2"/>
          <p:cNvSpPr>
            <a:spLocks noGrp="1"/>
          </p:cNvSpPr>
          <p:nvPr>
            <p:ph idx="1"/>
          </p:nvPr>
        </p:nvSpPr>
        <p:spPr>
          <a:xfrm>
            <a:off x="0" y="1066800"/>
            <a:ext cx="8229600" cy="5242560"/>
          </a:xfrm>
        </p:spPr>
        <p:txBody>
          <a:bodyPr>
            <a:normAutofit/>
          </a:bodyPr>
          <a:lstStyle/>
          <a:p>
            <a:r>
              <a:rPr lang="en-GB" dirty="0" smtClean="0"/>
              <a:t>A twisted pair cable consists of two insulated copper wires arranged in a regular spiral pattern.</a:t>
            </a:r>
          </a:p>
          <a:p>
            <a:r>
              <a:rPr lang="en-GB" dirty="0" smtClean="0"/>
              <a:t>Typically a number of pairs are bundled together into a cable by wrapping them in a tough protective sheath.</a:t>
            </a:r>
          </a:p>
          <a:p>
            <a:r>
              <a:rPr lang="en-GB" dirty="0" smtClean="0"/>
              <a:t>Twisted pair comes in two forms: </a:t>
            </a:r>
          </a:p>
          <a:p>
            <a:pPr>
              <a:buNone/>
            </a:pPr>
            <a:r>
              <a:rPr lang="en-GB" dirty="0" smtClean="0"/>
              <a:t>–Unshielded Twisted Pair (UTP) cable </a:t>
            </a:r>
          </a:p>
          <a:p>
            <a:pPr>
              <a:buNone/>
            </a:pPr>
            <a:r>
              <a:rPr lang="en-GB" dirty="0" smtClean="0"/>
              <a:t>–Shielded Twisted Pair (STP) cable </a:t>
            </a:r>
          </a:p>
          <a:p>
            <a:endParaRPr lang="en-GB" dirty="0" smtClean="0"/>
          </a:p>
          <a:p>
            <a:endParaRPr lang="en-GB" dirty="0" smtClean="0"/>
          </a:p>
          <a:p>
            <a:endParaRPr lang="en-GB" dirty="0" smtClean="0"/>
          </a:p>
          <a:p>
            <a:endParaRPr lang="en-GB" dirty="0" smtClean="0"/>
          </a:p>
          <a:p>
            <a:endParaRPr lang="en-GB" dirty="0" smtClean="0"/>
          </a:p>
          <a:p>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1295400" y="5391150"/>
            <a:ext cx="5143500" cy="1466850"/>
          </a:xfrm>
          <a:prstGeom prst="rect">
            <a:avLst/>
          </a:prstGeom>
          <a:noFill/>
          <a:ln w="9525">
            <a:noFill/>
            <a:miter lim="800000"/>
            <a:headEnd/>
            <a:tailEnd/>
          </a:ln>
        </p:spPr>
      </p:pic>
      <p:pic>
        <p:nvPicPr>
          <p:cNvPr id="2052" name="Picture 4" descr="http://www.sharonencyclo.com/wp-content/uploads/2015/03/twisted-pair-telephone-cable.jpg"/>
          <p:cNvPicPr>
            <a:picLocks noChangeAspect="1" noChangeArrowheads="1"/>
          </p:cNvPicPr>
          <p:nvPr/>
        </p:nvPicPr>
        <p:blipFill>
          <a:blip r:embed="rId3" cstate="print"/>
          <a:srcRect/>
          <a:stretch>
            <a:fillRect/>
          </a:stretch>
        </p:blipFill>
        <p:spPr bwMode="auto">
          <a:xfrm rot="5156756">
            <a:off x="6075824" y="2277967"/>
            <a:ext cx="4724400" cy="1152526"/>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err="1" smtClean="0"/>
              <a:t>Fiber</a:t>
            </a:r>
            <a:r>
              <a:rPr lang="en-GB" dirty="0" smtClean="0"/>
              <a:t> optic Cable Composition </a:t>
            </a:r>
            <a:br>
              <a:rPr lang="en-GB" dirty="0" smtClean="0"/>
            </a:b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Some applications can handle a certain amount of distortion and their cables can be made cheaply but others depend on complete uniformity .</a:t>
            </a:r>
          </a:p>
          <a:p>
            <a:r>
              <a:rPr lang="en-GB" dirty="0" smtClean="0"/>
              <a:t>The outer jacket can be made of several materials including Teflon, Plastic  Fibrous Plastic, metal tubing.</a:t>
            </a:r>
          </a:p>
          <a:p>
            <a:r>
              <a:rPr lang="en-GB" dirty="0" smtClean="0"/>
              <a:t>Each of these materials have purpose. </a:t>
            </a:r>
          </a:p>
          <a:p>
            <a:r>
              <a:rPr lang="en-GB" dirty="0" smtClean="0"/>
              <a:t>Plastic is lightweight and cheap but do not provide structural strength and can emit fumes when burnt </a:t>
            </a:r>
          </a:p>
          <a:p>
            <a:r>
              <a:rPr lang="en-GB" dirty="0" smtClean="0"/>
              <a:t>Metal tubing provides strength but is costly </a:t>
            </a:r>
          </a:p>
          <a:p>
            <a:r>
              <a:rPr lang="en-GB" dirty="0" smtClean="0"/>
              <a:t>Teflon is lightweight and can be used in open air but it is expensive and does not increase cable strength .</a:t>
            </a:r>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Light sources for optical cable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For </a:t>
            </a:r>
            <a:r>
              <a:rPr lang="en-GB" dirty="0" err="1" smtClean="0"/>
              <a:t>tx</a:t>
            </a:r>
            <a:r>
              <a:rPr lang="en-GB" dirty="0" smtClean="0"/>
              <a:t> to occur the sending device must have a light source and the receiving device with a photosensitive cell (photodiode) </a:t>
            </a:r>
          </a:p>
          <a:p>
            <a:r>
              <a:rPr lang="en-GB" dirty="0" smtClean="0"/>
              <a:t>Photodiode converts the light into current usable by the computer .</a:t>
            </a:r>
          </a:p>
          <a:p>
            <a:r>
              <a:rPr lang="en-GB" dirty="0" smtClean="0"/>
              <a:t>The light source can be LED or ILD.</a:t>
            </a:r>
          </a:p>
          <a:p>
            <a:r>
              <a:rPr lang="en-GB" dirty="0" smtClean="0"/>
              <a:t>LED:- Cheaper but provide Unfocused light that strikes the boundaries of channel at uncontrollable angles. Limited to short distance use.</a:t>
            </a:r>
          </a:p>
          <a:p>
            <a:r>
              <a:rPr lang="en-GB" dirty="0" smtClean="0"/>
              <a:t>Laser:- can be focussed to a narrow range allowing control over angle of incident. </a:t>
            </a:r>
          </a:p>
          <a:p>
            <a:endParaRPr lang="en-GB"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Fiber</a:t>
            </a:r>
            <a:r>
              <a:rPr lang="en-GB" dirty="0" smtClean="0"/>
              <a:t> optic cable connector </a:t>
            </a:r>
            <a:endParaRPr lang="en-GB" dirty="0"/>
          </a:p>
        </p:txBody>
      </p:sp>
      <p:sp>
        <p:nvSpPr>
          <p:cNvPr id="3" name="Content Placeholder 2"/>
          <p:cNvSpPr>
            <a:spLocks noGrp="1"/>
          </p:cNvSpPr>
          <p:nvPr>
            <p:ph idx="1"/>
          </p:nvPr>
        </p:nvSpPr>
        <p:spPr>
          <a:xfrm>
            <a:off x="381000" y="1295400"/>
            <a:ext cx="8229600" cy="4709160"/>
          </a:xfrm>
        </p:spPr>
        <p:txBody>
          <a:bodyPr>
            <a:normAutofit/>
          </a:bodyPr>
          <a:lstStyle/>
          <a:p>
            <a:r>
              <a:rPr lang="en-GB" sz="2400" dirty="0" smtClean="0"/>
              <a:t>If connector is over tight two cores can be compressed and angle of reflection of the signal will be altered. </a:t>
            </a:r>
          </a:p>
          <a:p>
            <a:r>
              <a:rPr lang="en-GB" sz="2400" dirty="0" smtClean="0"/>
              <a:t>All of popular connectors are Barrel shaped that come in male and female versions </a:t>
            </a:r>
          </a:p>
          <a:p>
            <a:r>
              <a:rPr lang="en-GB" sz="2400" dirty="0" smtClean="0"/>
              <a:t>The cable has a male connector that fixes into a female connector attached to the devices to be connected. </a:t>
            </a:r>
          </a:p>
          <a:p>
            <a:endParaRPr lang="en-GB" sz="2400" dirty="0" smtClean="0"/>
          </a:p>
          <a:p>
            <a:endParaRPr lang="en-GB" sz="2400" dirty="0" smtClean="0"/>
          </a:p>
          <a:p>
            <a:endParaRPr lang="en-GB" sz="2400" dirty="0"/>
          </a:p>
        </p:txBody>
      </p:sp>
      <p:pic>
        <p:nvPicPr>
          <p:cNvPr id="4" name="Picture 6"/>
          <p:cNvPicPr>
            <a:picLocks noChangeAspect="1" noChangeArrowheads="1"/>
          </p:cNvPicPr>
          <p:nvPr/>
        </p:nvPicPr>
        <p:blipFill>
          <a:blip r:embed="rId2" cstate="print"/>
          <a:srcRect/>
          <a:stretch>
            <a:fillRect/>
          </a:stretch>
        </p:blipFill>
        <p:spPr bwMode="auto">
          <a:xfrm>
            <a:off x="93662" y="3657600"/>
            <a:ext cx="8593138" cy="32766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a:t>
            </a:r>
            <a:r>
              <a:rPr lang="en-GB" dirty="0" err="1" smtClean="0"/>
              <a:t>fiber</a:t>
            </a:r>
            <a:r>
              <a:rPr lang="en-GB" dirty="0" smtClean="0"/>
              <a:t> optic </a:t>
            </a:r>
            <a:endParaRPr lang="en-GB"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GB" b="1" dirty="0" smtClean="0"/>
              <a:t>Noise Resistance: </a:t>
            </a:r>
          </a:p>
          <a:p>
            <a:r>
              <a:rPr lang="en-GB" dirty="0" smtClean="0"/>
              <a:t>Because </a:t>
            </a:r>
            <a:r>
              <a:rPr lang="en-GB" dirty="0" err="1" smtClean="0"/>
              <a:t>fiber</a:t>
            </a:r>
            <a:r>
              <a:rPr lang="en-GB" dirty="0" smtClean="0"/>
              <a:t> uses light rather than electricity, noise is not a factor .</a:t>
            </a:r>
          </a:p>
          <a:p>
            <a:r>
              <a:rPr lang="en-GB" dirty="0" smtClean="0"/>
              <a:t>External light the only form of possible interference is blocked from the channel by the Outer jacket .</a:t>
            </a:r>
          </a:p>
          <a:p>
            <a:r>
              <a:rPr lang="en-GB" b="1" dirty="0" smtClean="0"/>
              <a:t>Less Signal Attenuation </a:t>
            </a:r>
          </a:p>
          <a:p>
            <a:r>
              <a:rPr lang="en-GB" dirty="0" err="1" smtClean="0"/>
              <a:t>Fiber</a:t>
            </a:r>
            <a:r>
              <a:rPr lang="en-GB" dirty="0" smtClean="0"/>
              <a:t> optic Transmission distance is significantly greater than other media. </a:t>
            </a:r>
          </a:p>
          <a:p>
            <a:r>
              <a:rPr lang="en-GB" dirty="0" smtClean="0"/>
              <a:t>A signal can run miles w/o regeneration </a:t>
            </a:r>
          </a:p>
          <a:p>
            <a:r>
              <a:rPr lang="en-GB" b="1" dirty="0" smtClean="0"/>
              <a:t>Higher Bandwidth</a:t>
            </a:r>
          </a:p>
          <a:p>
            <a:r>
              <a:rPr lang="en-GB" dirty="0" smtClean="0"/>
              <a:t>Can support higher BWs and higher data rates</a:t>
            </a:r>
          </a:p>
          <a:p>
            <a:r>
              <a:rPr lang="en-GB" dirty="0" smtClean="0"/>
              <a:t> High rates are not utilized by absence of signal generation and reception technology. </a:t>
            </a:r>
            <a:endParaRPr lang="en-GB" b="1" dirty="0" smtClean="0"/>
          </a:p>
          <a:p>
            <a:endParaRPr lang="en-GB" dirty="0" smtClean="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DisAdvantages</a:t>
            </a:r>
            <a:r>
              <a:rPr lang="en-GB" dirty="0" smtClean="0"/>
              <a:t> of </a:t>
            </a:r>
            <a:r>
              <a:rPr lang="en-GB" dirty="0" err="1" smtClean="0"/>
              <a:t>fiber</a:t>
            </a:r>
            <a:r>
              <a:rPr lang="en-GB" dirty="0" smtClean="0"/>
              <a:t> optic </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COST</a:t>
            </a:r>
          </a:p>
          <a:p>
            <a:r>
              <a:rPr lang="en-GB" dirty="0" smtClean="0"/>
              <a:t>Expensive </a:t>
            </a:r>
          </a:p>
          <a:p>
            <a:r>
              <a:rPr lang="en-GB" dirty="0" smtClean="0"/>
              <a:t>No impurities or imperfections can be tolerated, so manufacturing is costly. </a:t>
            </a:r>
          </a:p>
          <a:p>
            <a:r>
              <a:rPr lang="en-GB" dirty="0" smtClean="0"/>
              <a:t>Laser light sources can be expensive </a:t>
            </a:r>
          </a:p>
          <a:p>
            <a:r>
              <a:rPr lang="en-GB" b="1" dirty="0" smtClean="0"/>
              <a:t>INSTALLATION </a:t>
            </a:r>
          </a:p>
          <a:p>
            <a:r>
              <a:rPr lang="en-GB" dirty="0" smtClean="0"/>
              <a:t>Roughness &amp; Cracking of core cannot be tolerated .</a:t>
            </a:r>
          </a:p>
          <a:p>
            <a:r>
              <a:rPr lang="en-GB" dirty="0" smtClean="0"/>
              <a:t>All connections must be perfectly </a:t>
            </a:r>
            <a:r>
              <a:rPr lang="en-GB" dirty="0" err="1" smtClean="0"/>
              <a:t>alligned</a:t>
            </a:r>
            <a:r>
              <a:rPr lang="en-GB" dirty="0" smtClean="0"/>
              <a:t>.</a:t>
            </a:r>
          </a:p>
          <a:p>
            <a:r>
              <a:rPr lang="en-GB" b="1" dirty="0" smtClean="0"/>
              <a:t>Fragility </a:t>
            </a:r>
          </a:p>
          <a:p>
            <a:r>
              <a:rPr lang="en-GB" dirty="0" smtClean="0"/>
              <a:t>Glass </a:t>
            </a:r>
            <a:r>
              <a:rPr lang="en-GB" dirty="0" err="1" smtClean="0"/>
              <a:t>fiber</a:t>
            </a:r>
            <a:r>
              <a:rPr lang="en-GB" dirty="0" smtClean="0"/>
              <a:t> is very fragile </a:t>
            </a:r>
          </a:p>
          <a:p>
            <a:r>
              <a:rPr lang="en-GB" dirty="0" smtClean="0"/>
              <a:t>Can not be used in extreme conditions where hardware portability is required. </a:t>
            </a:r>
          </a:p>
          <a:p>
            <a:endParaRPr lang="en-GB" b="1"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Twisted Pair cable </a:t>
            </a:r>
            <a:endParaRPr lang="en-GB" dirty="0"/>
          </a:p>
        </p:txBody>
      </p:sp>
      <p:pic>
        <p:nvPicPr>
          <p:cNvPr id="4" name="Picture 6"/>
          <p:cNvPicPr>
            <a:picLocks noChangeAspect="1" noChangeArrowheads="1"/>
          </p:cNvPicPr>
          <p:nvPr/>
        </p:nvPicPr>
        <p:blipFill>
          <a:blip r:embed="rId2" cstate="print"/>
          <a:srcRect/>
          <a:stretch>
            <a:fillRect/>
          </a:stretch>
        </p:blipFill>
        <p:spPr bwMode="auto">
          <a:xfrm>
            <a:off x="304800" y="5119688"/>
            <a:ext cx="8610600" cy="1204912"/>
          </a:xfrm>
          <a:prstGeom prst="rect">
            <a:avLst/>
          </a:prstGeom>
          <a:noFill/>
          <a:ln w="9525">
            <a:noFill/>
            <a:miter lim="800000"/>
            <a:headEnd/>
            <a:tailEnd/>
          </a:ln>
          <a:effectLst/>
        </p:spPr>
      </p:pic>
      <p:pic>
        <p:nvPicPr>
          <p:cNvPr id="5" name="Picture 8"/>
          <p:cNvPicPr>
            <a:picLocks noChangeAspect="1" noChangeArrowheads="1"/>
          </p:cNvPicPr>
          <p:nvPr/>
        </p:nvPicPr>
        <p:blipFill>
          <a:blip r:embed="rId3" cstate="print"/>
          <a:srcRect/>
          <a:stretch>
            <a:fillRect/>
          </a:stretch>
        </p:blipFill>
        <p:spPr bwMode="auto">
          <a:xfrm>
            <a:off x="1524000" y="1828800"/>
            <a:ext cx="5830888" cy="2943225"/>
          </a:xfrm>
          <a:prstGeom prst="rect">
            <a:avLst/>
          </a:prstGeom>
          <a:noFill/>
          <a:ln w="9525">
            <a:solidFill>
              <a:schemeClr val="tx1"/>
            </a:solidFill>
            <a:miter lim="800000"/>
            <a:headEnd/>
            <a:tailEnd/>
          </a:ln>
          <a:effectLst>
            <a:outerShdw dist="107763" dir="2700000" algn="ctr" rotWithShape="0">
              <a:srgbClr val="80808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twisting </a:t>
            </a:r>
            <a:endParaRPr lang="en-GB" dirty="0"/>
          </a:p>
        </p:txBody>
      </p:sp>
      <p:sp>
        <p:nvSpPr>
          <p:cNvPr id="3" name="Content Placeholder 2"/>
          <p:cNvSpPr>
            <a:spLocks noGrp="1"/>
          </p:cNvSpPr>
          <p:nvPr>
            <p:ph idx="1"/>
          </p:nvPr>
        </p:nvSpPr>
        <p:spPr>
          <a:xfrm>
            <a:off x="457200" y="1143000"/>
            <a:ext cx="8229600" cy="5562600"/>
          </a:xfrm>
        </p:spPr>
        <p:txBody>
          <a:bodyPr>
            <a:normAutofit fontScale="85000" lnSpcReduction="10000"/>
          </a:bodyPr>
          <a:lstStyle/>
          <a:p>
            <a:r>
              <a:rPr lang="en-GB" dirty="0" smtClean="0"/>
              <a:t>Now you may be asking what is the need for twisting, why we are twisting the wires, why not just put two wires as it is, what is the need for twisting. </a:t>
            </a:r>
          </a:p>
          <a:p>
            <a:r>
              <a:rPr lang="en-GB" dirty="0" smtClean="0"/>
              <a:t>The need for twisting arises because of a phenomenon called crosstalk.</a:t>
            </a:r>
          </a:p>
          <a:p>
            <a:r>
              <a:rPr lang="en-GB" dirty="0" smtClean="0"/>
              <a:t>Thus signal passing in one pair of wire will induce signal in another pair of wire. </a:t>
            </a:r>
          </a:p>
          <a:p>
            <a:r>
              <a:rPr lang="en-GB" dirty="0" smtClean="0"/>
              <a:t>So in our somewhat experience of telephone system we know that whenever we are talking in the background if you listen carefully you can here some conversation and that conversation we normally call as crosstalk. </a:t>
            </a:r>
          </a:p>
          <a:p>
            <a:r>
              <a:rPr lang="en-GB" dirty="0" smtClean="0"/>
              <a:t>The crosstalk is arising because the adjacent pairs are inducing some signal in the twisted pair of wire while the conversation is on between both speakers.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it reduces the crosstalk? </a:t>
            </a:r>
            <a:endParaRPr lang="en-GB" dirty="0"/>
          </a:p>
        </p:txBody>
      </p:sp>
      <p:sp>
        <p:nvSpPr>
          <p:cNvPr id="3" name="Content Placeholder 2"/>
          <p:cNvSpPr>
            <a:spLocks noGrp="1"/>
          </p:cNvSpPr>
          <p:nvPr>
            <p:ph idx="1"/>
          </p:nvPr>
        </p:nvSpPr>
        <p:spPr/>
        <p:txBody>
          <a:bodyPr>
            <a:normAutofit lnSpcReduction="10000"/>
          </a:bodyPr>
          <a:lstStyle/>
          <a:p>
            <a:r>
              <a:rPr lang="en-GB" dirty="0" smtClean="0"/>
              <a:t>Current is flowing in one direction in one way and it is flowing in the reverse direction in another way. </a:t>
            </a:r>
          </a:p>
          <a:p>
            <a:r>
              <a:rPr lang="en-GB" dirty="0" smtClean="0"/>
              <a:t>And if they are twisted together actually the field induced by this wire will be just opposite to the field induced by the other wire that means they will cancel out each other. </a:t>
            </a:r>
          </a:p>
          <a:p>
            <a:r>
              <a:rPr lang="en-GB" dirty="0" smtClean="0"/>
              <a:t>So what is happening in this case is the twisting is actually </a:t>
            </a:r>
            <a:r>
              <a:rPr lang="en-GB" dirty="0" err="1" smtClean="0"/>
              <a:t>canceling</a:t>
            </a:r>
            <a:r>
              <a:rPr lang="en-GB" dirty="0" smtClean="0"/>
              <a:t> out the interferences between adjacent pairs of wires. In other words it is minimizing crosstalk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GB" dirty="0" smtClean="0"/>
              <a:t>Categories </a:t>
            </a:r>
            <a:endParaRPr lang="en-GB" dirty="0"/>
          </a:p>
        </p:txBody>
      </p:sp>
      <p:sp>
        <p:nvSpPr>
          <p:cNvPr id="3" name="Content Placeholder 2"/>
          <p:cNvSpPr>
            <a:spLocks noGrp="1"/>
          </p:cNvSpPr>
          <p:nvPr>
            <p:ph idx="1"/>
          </p:nvPr>
        </p:nvSpPr>
        <p:spPr>
          <a:xfrm>
            <a:off x="457200" y="990600"/>
            <a:ext cx="8229600" cy="4861560"/>
          </a:xfrm>
        </p:spPr>
        <p:txBody>
          <a:bodyPr>
            <a:normAutofit/>
          </a:bodyPr>
          <a:lstStyle/>
          <a:p>
            <a:r>
              <a:rPr lang="en-GB" sz="2000" dirty="0" smtClean="0"/>
              <a:t>you may be asking that whether the number of twist per inch play any role? That means number of twist per some length say per inch or per feet whatever it may be does it play an important role? Yes, actually tighter twisting provides much better performance but also it increases the cost. </a:t>
            </a:r>
          </a:p>
          <a:p>
            <a:endParaRPr lang="en-GB" sz="2000" dirty="0"/>
          </a:p>
        </p:txBody>
      </p:sp>
      <p:graphicFrame>
        <p:nvGraphicFramePr>
          <p:cNvPr id="4" name="Group 3"/>
          <p:cNvGraphicFramePr>
            <a:graphicFrameLocks/>
          </p:cNvGraphicFramePr>
          <p:nvPr/>
        </p:nvGraphicFramePr>
        <p:xfrm>
          <a:off x="990600" y="2667000"/>
          <a:ext cx="6946900" cy="4023360"/>
        </p:xfrm>
        <a:graphic>
          <a:graphicData uri="http://schemas.openxmlformats.org/drawingml/2006/table">
            <a:tbl>
              <a:tblPr/>
              <a:tblGrid>
                <a:gridCol w="1152525"/>
                <a:gridCol w="1438275"/>
                <a:gridCol w="1606550"/>
                <a:gridCol w="2749550"/>
              </a:tblGrid>
              <a:tr h="3241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969696"/>
                            </a:outerShdw>
                          </a:effectLst>
                          <a:latin typeface="Times New Roman" pitchFamily="18" charset="0"/>
                          <a:cs typeface="Arial" pitchFamily="34" charset="0"/>
                        </a:rPr>
                        <a:t>Category</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969696"/>
                            </a:outerShdw>
                          </a:effectLst>
                          <a:latin typeface="Times New Roman" pitchFamily="18" charset="0"/>
                          <a:cs typeface="Arial" pitchFamily="34" charset="0"/>
                        </a:rPr>
                        <a:t>Bandwidth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969696"/>
                            </a:outerShdw>
                          </a:effectLst>
                          <a:latin typeface="Times New Roman" pitchFamily="18" charset="0"/>
                          <a:cs typeface="Arial" pitchFamily="34" charset="0"/>
                        </a:rPr>
                        <a:t>Digital/Analog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969696"/>
                            </a:outerShdw>
                          </a:effectLst>
                          <a:latin typeface="Times New Roman" pitchFamily="18" charset="0"/>
                          <a:cs typeface="Arial" pitchFamily="34" charset="0"/>
                        </a:rPr>
                        <a:t>Use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cs typeface="Arial" pitchFamily="34" charset="0"/>
                        </a:rPr>
                        <a:t>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very low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Analog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Telephone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cs typeface="Arial" pitchFamily="34" charset="0"/>
                        </a:rPr>
                        <a:t>2</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pitchFamily="34" charset="0"/>
                        </a:rPr>
                        <a:t>     &lt; 2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pitchFamily="34" charset="0"/>
                        </a:rPr>
                        <a:t>Analog/digital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4Mbps token ring</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pitchFamily="34" charset="0"/>
                        </a:rPr>
                        <a:t>3</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     16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10-100 Mbps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cs typeface="Arial" pitchFamily="34" charset="0"/>
                        </a:rPr>
                        <a:t>4</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     20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16 Mbps token ring</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cs typeface="Arial" pitchFamily="34" charset="0"/>
                        </a:rPr>
                        <a:t>5</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   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100 – 1000 Mbps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pitchFamily="34" charset="0"/>
                        </a:rPr>
                        <a:t>5E</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100 – 1000 Mbps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pitchFamily="34" charset="0"/>
                        </a:rPr>
                        <a:t>6</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   250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 – 10 Gbps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pitchFamily="34" charset="0"/>
                        </a:rPr>
                        <a:t>6A</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500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 – 10 Gbps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pitchFamily="34" charset="0"/>
                        </a:rPr>
                        <a:t>7</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   600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10 Gbps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66FF"/>
                    </a:solidFill>
                  </a:tcPr>
                </a:tc>
              </a:tr>
              <a:tr h="324196">
                <a:tc>
                  <a:txBody>
                    <a:bodyPr/>
                    <a:lstStyle/>
                    <a:p>
                      <a:pPr marL="0" marR="0" lvl="0" indent="0" algn="ctr" defTabSz="914400" rtl="0" eaLnBrk="1" fontAlgn="base" latinLnBrk="0" hangingPunct="1">
                        <a:lnSpc>
                          <a:spcPct val="100000"/>
                        </a:lnSpc>
                        <a:spcBef>
                          <a:spcPts val="19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cs typeface="Arial" pitchFamily="34" charset="0"/>
                        </a:rPr>
                        <a:t>7A</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1000 MHz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pitchFamily="34" charset="0"/>
                        </a:rPr>
                        <a:t>Digital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pitchFamily="34" charset="0"/>
                        </a:rPr>
                        <a:t>40-100 </a:t>
                      </a:r>
                      <a:r>
                        <a:rPr kumimoji="0" lang="en-US" sz="18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cs typeface="Arial" pitchFamily="34" charset="0"/>
                        </a:rPr>
                        <a:t>Gbps</a:t>
                      </a: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pitchFamily="34" charset="0"/>
                        </a:rPr>
                        <a:t> Ethernet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Unshielded Twisted Pair cable- UTP</a:t>
            </a:r>
            <a:endParaRPr lang="en-GB" dirty="0"/>
          </a:p>
        </p:txBody>
      </p:sp>
      <p:sp>
        <p:nvSpPr>
          <p:cNvPr id="3" name="Content Placeholder 2"/>
          <p:cNvSpPr>
            <a:spLocks noGrp="1"/>
          </p:cNvSpPr>
          <p:nvPr>
            <p:ph idx="1"/>
          </p:nvPr>
        </p:nvSpPr>
        <p:spPr/>
        <p:txBody>
          <a:bodyPr/>
          <a:lstStyle/>
          <a:p>
            <a:r>
              <a:rPr lang="en-GB" dirty="0" smtClean="0"/>
              <a:t>UTP cable is the most common type of Telecommunication Medium in use today </a:t>
            </a:r>
          </a:p>
          <a:p>
            <a:r>
              <a:rPr lang="en-GB" dirty="0" smtClean="0"/>
              <a:t>Although mostly used in Telephone systems,, its frequency range is suitable for transmitting both data and voice,</a:t>
            </a:r>
          </a:p>
          <a:p>
            <a:r>
              <a:rPr lang="en-GB" dirty="0" smtClean="0"/>
              <a:t>Its cheap, flexible and easy to install </a:t>
            </a:r>
          </a:p>
          <a:p>
            <a:r>
              <a:rPr lang="en-GB" dirty="0" smtClean="0"/>
              <a:t>Higher grades of UTP are used in many LAN technologies including Ethernet and Token Ring.</a:t>
            </a:r>
          </a:p>
          <a:p>
            <a:r>
              <a:rPr lang="en-GB" dirty="0" smtClean="0"/>
              <a:t>UTP comes in different categories.  </a:t>
            </a:r>
          </a:p>
          <a:p>
            <a:endParaRPr lang="en-GB" dirty="0" smtClean="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UTP Connectors </a:t>
            </a:r>
            <a:br>
              <a:rPr lang="en-GB" dirty="0" smtClean="0"/>
            </a:br>
            <a:endParaRPr lang="en-GB" dirty="0"/>
          </a:p>
        </p:txBody>
      </p:sp>
      <p:sp>
        <p:nvSpPr>
          <p:cNvPr id="3" name="Content Placeholder 2"/>
          <p:cNvSpPr>
            <a:spLocks noGrp="1"/>
          </p:cNvSpPr>
          <p:nvPr>
            <p:ph idx="1"/>
          </p:nvPr>
        </p:nvSpPr>
        <p:spPr>
          <a:xfrm>
            <a:off x="457200" y="1143000"/>
            <a:ext cx="8229600" cy="4709160"/>
          </a:xfrm>
        </p:spPr>
        <p:txBody>
          <a:bodyPr>
            <a:normAutofit/>
          </a:bodyPr>
          <a:lstStyle/>
          <a:p>
            <a:r>
              <a:rPr lang="en-GB" sz="2200" dirty="0" smtClean="0"/>
              <a:t>UTP is mostly connected to the networked devices via a type of snap-in plug like that used with telephone jacks </a:t>
            </a:r>
          </a:p>
          <a:p>
            <a:r>
              <a:rPr lang="en-GB" sz="2200" dirty="0" smtClean="0"/>
              <a:t>Connectors are either male (plug) or female (the receptacle) </a:t>
            </a:r>
          </a:p>
          <a:p>
            <a:r>
              <a:rPr lang="en-GB" sz="2200" dirty="0" smtClean="0"/>
              <a:t>Male connectors snap into female connectors and have a repressible tab (key) that locks them in place </a:t>
            </a:r>
          </a:p>
          <a:p>
            <a:endParaRPr lang="en-GB" sz="2200" dirty="0"/>
          </a:p>
        </p:txBody>
      </p:sp>
      <p:pic>
        <p:nvPicPr>
          <p:cNvPr id="15361" name="Picture 1"/>
          <p:cNvPicPr>
            <a:picLocks noChangeAspect="1" noChangeArrowheads="1"/>
          </p:cNvPicPr>
          <p:nvPr/>
        </p:nvPicPr>
        <p:blipFill>
          <a:blip r:embed="rId2" cstate="print"/>
          <a:srcRect/>
          <a:stretch>
            <a:fillRect/>
          </a:stretch>
        </p:blipFill>
        <p:spPr bwMode="auto">
          <a:xfrm>
            <a:off x="914400" y="5029200"/>
            <a:ext cx="7105650" cy="18288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1366838" y="2971800"/>
            <a:ext cx="6481762" cy="1981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1998</TotalTime>
  <Words>2312</Words>
  <Application>Microsoft Office PowerPoint</Application>
  <PresentationFormat>On-screen Show (4:3)</PresentationFormat>
  <Paragraphs>243</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Apex</vt:lpstr>
      <vt:lpstr>Data Communication  Guided Media  Lecture-5 </vt:lpstr>
      <vt:lpstr>Guided Media </vt:lpstr>
      <vt:lpstr>Twisted Pair Cable</vt:lpstr>
      <vt:lpstr>Twisted Pair cable </vt:lpstr>
      <vt:lpstr>Why twisting </vt:lpstr>
      <vt:lpstr>how it reduces the crosstalk? </vt:lpstr>
      <vt:lpstr>Categories </vt:lpstr>
      <vt:lpstr>Unshielded Twisted Pair cable- UTP</vt:lpstr>
      <vt:lpstr> UTP Connectors  </vt:lpstr>
      <vt:lpstr>Shielded Twisted Pair cable- STP</vt:lpstr>
      <vt:lpstr>Slide 11</vt:lpstr>
      <vt:lpstr>Coaxial</vt:lpstr>
      <vt:lpstr>Slide 13</vt:lpstr>
      <vt:lpstr> Coaxial Cable Standards  </vt:lpstr>
      <vt:lpstr> Coaxial Cable Connectors  </vt:lpstr>
      <vt:lpstr> Optical Fiber  </vt:lpstr>
      <vt:lpstr>Refraction </vt:lpstr>
      <vt:lpstr> Direction of Refraction  </vt:lpstr>
      <vt:lpstr> Critical Angle  </vt:lpstr>
      <vt:lpstr> Reflection  </vt:lpstr>
      <vt:lpstr> Optical Fibers &amp; Reflection  </vt:lpstr>
      <vt:lpstr> Propagation Modes  </vt:lpstr>
      <vt:lpstr>Fiber Optic </vt:lpstr>
      <vt:lpstr> Multimode Fiber  </vt:lpstr>
      <vt:lpstr> Multimode Fiber stepindex  </vt:lpstr>
      <vt:lpstr> Disadvantage of Multimode Step-Index Fiber  </vt:lpstr>
      <vt:lpstr> Multimode Graded-Index Fiber  </vt:lpstr>
      <vt:lpstr> Single Mode Fiber  </vt:lpstr>
      <vt:lpstr> Fiber optic Cable Composition  </vt:lpstr>
      <vt:lpstr> Fiber optic Cable Composition  </vt:lpstr>
      <vt:lpstr>Light sources for optical cable </vt:lpstr>
      <vt:lpstr>Fiber optic cable connector </vt:lpstr>
      <vt:lpstr>Advantages of fiber optic </vt:lpstr>
      <vt:lpstr>DisAdvantages of fiber optic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Guided Media  Lecture-5 </dc:title>
  <dc:creator>Hooriyah</dc:creator>
  <cp:lastModifiedBy>muzaffar</cp:lastModifiedBy>
  <cp:revision>230</cp:revision>
  <dcterms:created xsi:type="dcterms:W3CDTF">2006-08-16T00:00:00Z</dcterms:created>
  <dcterms:modified xsi:type="dcterms:W3CDTF">2015-10-07T02:27:24Z</dcterms:modified>
</cp:coreProperties>
</file>