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5" r:id="rId4"/>
    <p:sldId id="264" r:id="rId5"/>
    <p:sldId id="276" r:id="rId6"/>
    <p:sldId id="273" r:id="rId7"/>
    <p:sldId id="277" r:id="rId8"/>
    <p:sldId id="282" r:id="rId9"/>
    <p:sldId id="278" r:id="rId10"/>
    <p:sldId id="279" r:id="rId11"/>
    <p:sldId id="280" r:id="rId12"/>
    <p:sldId id="281" r:id="rId13"/>
    <p:sldId id="275" r:id="rId14"/>
    <p:sldId id="266" r:id="rId15"/>
    <p:sldId id="268" r:id="rId16"/>
    <p:sldId id="269" r:id="rId17"/>
    <p:sldId id="257" r:id="rId18"/>
    <p:sldId id="258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8351" autoAdjust="0"/>
  </p:normalViewPr>
  <p:slideViewPr>
    <p:cSldViewPr snapToGrid="0">
      <p:cViewPr varScale="1">
        <p:scale>
          <a:sx n="69" d="100"/>
          <a:sy n="69" d="100"/>
        </p:scale>
        <p:origin x="213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51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9D9A-7F36-4294-BCB8-C8EF53DD1C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446DA-F797-4438-8F76-FB01D726B1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TW" sz="2400" dirty="0" err="1"/>
            <a:t>World</a:t>
          </a:r>
          <a:r>
            <a:rPr lang="en-US" sz="2400" dirty="0" err="1"/>
            <a:t>Wallet</a:t>
          </a:r>
          <a:r>
            <a:rPr lang="en-US" sz="2400" dirty="0"/>
            <a:t>: Personal wallet that’s created automatically when you verify your identity with World App.</a:t>
          </a:r>
        </a:p>
      </dgm:t>
    </dgm:pt>
    <dgm:pt modelId="{C8E264EA-C07E-411B-9167-D5086E181278}" type="parTrans" cxnId="{F4BBE3A5-5CC6-4009-860D-3490FF45A82A}">
      <dgm:prSet/>
      <dgm:spPr/>
      <dgm:t>
        <a:bodyPr/>
        <a:lstStyle/>
        <a:p>
          <a:endParaRPr lang="en-US"/>
        </a:p>
      </dgm:t>
    </dgm:pt>
    <dgm:pt modelId="{FA42297D-9396-43F5-843E-20E0191D82E3}" type="sibTrans" cxnId="{F4BBE3A5-5CC6-4009-860D-3490FF45A82A}">
      <dgm:prSet/>
      <dgm:spPr/>
      <dgm:t>
        <a:bodyPr/>
        <a:lstStyle/>
        <a:p>
          <a:endParaRPr lang="en-US"/>
        </a:p>
      </dgm:t>
    </dgm:pt>
    <dgm:pt modelId="{9D8DA5CF-B2E5-4832-97A7-6F7890685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IntentPay</a:t>
          </a:r>
          <a:r>
            <a:rPr lang="en-US" sz="2400" dirty="0"/>
            <a:t>: Lets users send crypto payments or buy tokens without needing gas token or understanding blockchains.</a:t>
          </a:r>
        </a:p>
      </dgm:t>
    </dgm:pt>
    <dgm:pt modelId="{EDFC81FA-2A65-43D5-84F8-4E0AF55445C7}" type="parTrans" cxnId="{354CCFC8-17A9-47B0-BC44-4D84CC9C136F}">
      <dgm:prSet/>
      <dgm:spPr/>
      <dgm:t>
        <a:bodyPr/>
        <a:lstStyle/>
        <a:p>
          <a:endParaRPr lang="en-US"/>
        </a:p>
      </dgm:t>
    </dgm:pt>
    <dgm:pt modelId="{6C0A1DFC-2710-4F94-B60C-2966531456F1}" type="sibTrans" cxnId="{354CCFC8-17A9-47B0-BC44-4D84CC9C136F}">
      <dgm:prSet/>
      <dgm:spPr/>
      <dgm:t>
        <a:bodyPr/>
        <a:lstStyle/>
        <a:p>
          <a:endParaRPr lang="en-US"/>
        </a:p>
      </dgm:t>
    </dgm:pt>
    <dgm:pt modelId="{5159A069-E216-4E9C-81D0-7FF028C4A68D}" type="pres">
      <dgm:prSet presAssocID="{CEEE9D9A-7F36-4294-BCB8-C8EF53DD1C0A}" presName="root" presStyleCnt="0">
        <dgm:presLayoutVars>
          <dgm:dir/>
          <dgm:resizeHandles val="exact"/>
        </dgm:presLayoutVars>
      </dgm:prSet>
      <dgm:spPr/>
    </dgm:pt>
    <dgm:pt modelId="{D38DC94C-F504-4FD6-839B-F5C1A31920F7}" type="pres">
      <dgm:prSet presAssocID="{569446DA-F797-4438-8F76-FB01D726B157}" presName="compNode" presStyleCnt="0"/>
      <dgm:spPr/>
    </dgm:pt>
    <dgm:pt modelId="{A717F017-5DDF-4CB8-B9E0-177C2DE5EA03}" type="pres">
      <dgm:prSet presAssocID="{569446DA-F797-4438-8F76-FB01D726B157}" presName="bgRect" presStyleLbl="bgShp" presStyleIdx="0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E6EBFF94-9B2E-407F-9763-FAEA64F74680}" type="pres">
      <dgm:prSet presAssocID="{569446DA-F797-4438-8F76-FB01D726B1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80E29E5E-8CF9-48CF-8C9F-FE83E8C86980}" type="pres">
      <dgm:prSet presAssocID="{569446DA-F797-4438-8F76-FB01D726B157}" presName="spaceRect" presStyleCnt="0"/>
      <dgm:spPr/>
    </dgm:pt>
    <dgm:pt modelId="{560FE51C-0728-4C0B-81BB-FFF150C910D9}" type="pres">
      <dgm:prSet presAssocID="{569446DA-F797-4438-8F76-FB01D726B157}" presName="parTx" presStyleLbl="revTx" presStyleIdx="0" presStyleCnt="2">
        <dgm:presLayoutVars>
          <dgm:chMax val="0"/>
          <dgm:chPref val="0"/>
        </dgm:presLayoutVars>
      </dgm:prSet>
      <dgm:spPr/>
    </dgm:pt>
    <dgm:pt modelId="{9D0DCCD9-4FD6-4CFA-81C2-6AF588C11D39}" type="pres">
      <dgm:prSet presAssocID="{FA42297D-9396-43F5-843E-20E0191D82E3}" presName="sibTrans" presStyleCnt="0"/>
      <dgm:spPr/>
    </dgm:pt>
    <dgm:pt modelId="{3FABB762-D4DC-4E1C-B0C9-649BC5AAED98}" type="pres">
      <dgm:prSet presAssocID="{9D8DA5CF-B2E5-4832-97A7-6F7890685BF9}" presName="compNode" presStyleCnt="0"/>
      <dgm:spPr/>
    </dgm:pt>
    <dgm:pt modelId="{6EB22B66-52BE-4DFD-92B3-D0BC790781BA}" type="pres">
      <dgm:prSet presAssocID="{9D8DA5CF-B2E5-4832-97A7-6F7890685BF9}" presName="bgRect" presStyleLbl="bgShp" presStyleIdx="1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0853F5B0-9E5A-405C-917B-9F8F4B1A37A4}" type="pres">
      <dgm:prSet presAssocID="{9D8DA5CF-B2E5-4832-97A7-6F7890685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997F265E-2261-48A0-B645-1014CEB36139}" type="pres">
      <dgm:prSet presAssocID="{9D8DA5CF-B2E5-4832-97A7-6F7890685BF9}" presName="spaceRect" presStyleCnt="0"/>
      <dgm:spPr/>
    </dgm:pt>
    <dgm:pt modelId="{23BB5C35-FC71-4298-8FA1-71A8E8DDF815}" type="pres">
      <dgm:prSet presAssocID="{9D8DA5CF-B2E5-4832-97A7-6F7890685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A7A4A-021C-48C2-9919-1D44D140538F}" type="presOf" srcId="{569446DA-F797-4438-8F76-FB01D726B157}" destId="{560FE51C-0728-4C0B-81BB-FFF150C910D9}" srcOrd="0" destOrd="0" presId="urn:microsoft.com/office/officeart/2018/2/layout/IconVerticalSolidList"/>
    <dgm:cxn modelId="{F4BBE3A5-5CC6-4009-860D-3490FF45A82A}" srcId="{CEEE9D9A-7F36-4294-BCB8-C8EF53DD1C0A}" destId="{569446DA-F797-4438-8F76-FB01D726B157}" srcOrd="0" destOrd="0" parTransId="{C8E264EA-C07E-411B-9167-D5086E181278}" sibTransId="{FA42297D-9396-43F5-843E-20E0191D82E3}"/>
    <dgm:cxn modelId="{709E8BB3-E9B2-4FE9-847E-DE3299702D2C}" type="presOf" srcId="{9D8DA5CF-B2E5-4832-97A7-6F7890685BF9}" destId="{23BB5C35-FC71-4298-8FA1-71A8E8DDF815}" srcOrd="0" destOrd="0" presId="urn:microsoft.com/office/officeart/2018/2/layout/IconVerticalSolidList"/>
    <dgm:cxn modelId="{39CB84BC-62A3-4597-B257-A895D11C988C}" type="presOf" srcId="{CEEE9D9A-7F36-4294-BCB8-C8EF53DD1C0A}" destId="{5159A069-E216-4E9C-81D0-7FF028C4A68D}" srcOrd="0" destOrd="0" presId="urn:microsoft.com/office/officeart/2018/2/layout/IconVerticalSolidList"/>
    <dgm:cxn modelId="{354CCFC8-17A9-47B0-BC44-4D84CC9C136F}" srcId="{CEEE9D9A-7F36-4294-BCB8-C8EF53DD1C0A}" destId="{9D8DA5CF-B2E5-4832-97A7-6F7890685BF9}" srcOrd="1" destOrd="0" parTransId="{EDFC81FA-2A65-43D5-84F8-4E0AF55445C7}" sibTransId="{6C0A1DFC-2710-4F94-B60C-2966531456F1}"/>
    <dgm:cxn modelId="{23B94C5C-AF0B-4D52-B084-6979A3732BA4}" type="presParOf" srcId="{5159A069-E216-4E9C-81D0-7FF028C4A68D}" destId="{D38DC94C-F504-4FD6-839B-F5C1A31920F7}" srcOrd="0" destOrd="0" presId="urn:microsoft.com/office/officeart/2018/2/layout/IconVerticalSolidList"/>
    <dgm:cxn modelId="{718A6C48-8450-4820-B54F-D363C0219C9B}" type="presParOf" srcId="{D38DC94C-F504-4FD6-839B-F5C1A31920F7}" destId="{A717F017-5DDF-4CB8-B9E0-177C2DE5EA03}" srcOrd="0" destOrd="0" presId="urn:microsoft.com/office/officeart/2018/2/layout/IconVerticalSolidList"/>
    <dgm:cxn modelId="{391F97FD-5E13-42ED-BB52-B372A12F5334}" type="presParOf" srcId="{D38DC94C-F504-4FD6-839B-F5C1A31920F7}" destId="{E6EBFF94-9B2E-407F-9763-FAEA64F74680}" srcOrd="1" destOrd="0" presId="urn:microsoft.com/office/officeart/2018/2/layout/IconVerticalSolidList"/>
    <dgm:cxn modelId="{348C47AA-901C-4B1D-A7F9-8E37B5AA028C}" type="presParOf" srcId="{D38DC94C-F504-4FD6-839B-F5C1A31920F7}" destId="{80E29E5E-8CF9-48CF-8C9F-FE83E8C86980}" srcOrd="2" destOrd="0" presId="urn:microsoft.com/office/officeart/2018/2/layout/IconVerticalSolidList"/>
    <dgm:cxn modelId="{9F8D0083-96EB-4672-ACE4-EF86E70E44D5}" type="presParOf" srcId="{D38DC94C-F504-4FD6-839B-F5C1A31920F7}" destId="{560FE51C-0728-4C0B-81BB-FFF150C910D9}" srcOrd="3" destOrd="0" presId="urn:microsoft.com/office/officeart/2018/2/layout/IconVerticalSolidList"/>
    <dgm:cxn modelId="{D642243D-A27F-47A1-9169-213644907552}" type="presParOf" srcId="{5159A069-E216-4E9C-81D0-7FF028C4A68D}" destId="{9D0DCCD9-4FD6-4CFA-81C2-6AF588C11D39}" srcOrd="1" destOrd="0" presId="urn:microsoft.com/office/officeart/2018/2/layout/IconVerticalSolidList"/>
    <dgm:cxn modelId="{DD5A0E4D-65E6-4442-8A4A-5C5690C1983A}" type="presParOf" srcId="{5159A069-E216-4E9C-81D0-7FF028C4A68D}" destId="{3FABB762-D4DC-4E1C-B0C9-649BC5AAED98}" srcOrd="2" destOrd="0" presId="urn:microsoft.com/office/officeart/2018/2/layout/IconVerticalSolidList"/>
    <dgm:cxn modelId="{7669BF91-7E8F-4EBF-9B90-77482085FD80}" type="presParOf" srcId="{3FABB762-D4DC-4E1C-B0C9-649BC5AAED98}" destId="{6EB22B66-52BE-4DFD-92B3-D0BC790781BA}" srcOrd="0" destOrd="0" presId="urn:microsoft.com/office/officeart/2018/2/layout/IconVerticalSolidList"/>
    <dgm:cxn modelId="{2D355C74-826C-4010-BF0F-D6B05A926479}" type="presParOf" srcId="{3FABB762-D4DC-4E1C-B0C9-649BC5AAED98}" destId="{0853F5B0-9E5A-405C-917B-9F8F4B1A37A4}" srcOrd="1" destOrd="0" presId="urn:microsoft.com/office/officeart/2018/2/layout/IconVerticalSolidList"/>
    <dgm:cxn modelId="{E00A6EA6-32BB-4211-940F-98AA85A6303A}" type="presParOf" srcId="{3FABB762-D4DC-4E1C-B0C9-649BC5AAED98}" destId="{997F265E-2261-48A0-B645-1014CEB36139}" srcOrd="2" destOrd="0" presId="urn:microsoft.com/office/officeart/2018/2/layout/IconVerticalSolidList"/>
    <dgm:cxn modelId="{8B50D24D-C9B2-4C6D-9860-9C1D06E4307E}" type="presParOf" srcId="{3FABB762-D4DC-4E1C-B0C9-649BC5AAED98}" destId="{23BB5C35-FC71-4298-8FA1-71A8E8DDF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F017-5DDF-4CB8-B9E0-177C2DE5EA0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6EBFF94-9B2E-407F-9763-FAEA64F7468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E51C-0728-4C0B-81BB-FFF150C910D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World</a:t>
          </a:r>
          <a:r>
            <a:rPr lang="en-US" sz="2400" kern="1200" dirty="0" err="1"/>
            <a:t>Wallet</a:t>
          </a:r>
          <a:r>
            <a:rPr lang="en-US" sz="2400" kern="1200" dirty="0"/>
            <a:t>: Personal wallet that’s created automatically when you verify your identity with World App.</a:t>
          </a:r>
        </a:p>
      </dsp:txBody>
      <dsp:txXfrm>
        <a:off x="1507738" y="707092"/>
        <a:ext cx="9007861" cy="1305401"/>
      </dsp:txXfrm>
    </dsp:sp>
    <dsp:sp modelId="{6EB22B66-52BE-4DFD-92B3-D0BC790781B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853F5B0-9E5A-405C-917B-9F8F4B1A37A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B5C35-FC71-4298-8FA1-71A8E8DDF81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IntentPay</a:t>
          </a:r>
          <a:r>
            <a:rPr lang="en-US" sz="2400" kern="1200" dirty="0"/>
            <a:t>: Lets users send crypto payments or buy tokens without needing gas token or understanding blockchains.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F6639-B911-5436-2D59-E03327D90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48573-197B-5404-2289-8994965D1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9C0B-2B20-47AC-8644-3500627C582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C512-16F9-E868-D340-46DB17915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EF99-E135-D897-15CF-4CCCD2144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7AB1-3A05-4ABD-935F-A3ED10E1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9571-4C8A-4D19-836B-4461728002F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4132-4807-4C3F-BC94-48D83633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Hi everyone! Today I’m excited to introduce </a:t>
            </a:r>
            <a:r>
              <a:rPr lang="en-US" b="1" dirty="0"/>
              <a:t>Intent Pay</a:t>
            </a:r>
            <a:r>
              <a:rPr lang="en-US" dirty="0"/>
              <a:t> </a:t>
            </a:r>
            <a:r>
              <a:rPr lang="en-US" strike="sngStrike" dirty="0"/>
              <a:t>— a simple and easy way to access crypto payments and DeFi, even if you’ve never touched a wallet or used blockchain before.</a:t>
            </a:r>
          </a:p>
          <a:p>
            <a:r>
              <a:rPr lang="en-US" dirty="0"/>
              <a:t>By combining the power of </a:t>
            </a:r>
            <a:r>
              <a:rPr lang="en-US" b="1" dirty="0"/>
              <a:t>World App</a:t>
            </a:r>
            <a:r>
              <a:rPr lang="en-US" dirty="0"/>
              <a:t>, </a:t>
            </a:r>
            <a:r>
              <a:rPr lang="en-US" b="1" dirty="0"/>
              <a:t>1inch</a:t>
            </a:r>
            <a:r>
              <a:rPr lang="en-US" dirty="0"/>
              <a:t>, and </a:t>
            </a:r>
            <a:r>
              <a:rPr lang="en-US" b="1" dirty="0"/>
              <a:t>Circle</a:t>
            </a:r>
            <a:r>
              <a:rPr lang="en-US" dirty="0"/>
              <a:t>, Intent Pay lets anyone pay or trade — with zero technical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Now, instead of walking through every step here,</a:t>
            </a:r>
            <a:br>
              <a:rPr lang="en-US" dirty="0"/>
            </a:br>
            <a:r>
              <a:rPr lang="en-US" dirty="0"/>
              <a:t>I’m going to show you these two journeys — </a:t>
            </a:r>
            <a:r>
              <a:rPr lang="en-US" b="1" dirty="0"/>
              <a:t>Intent Pay and Intent Wallet</a:t>
            </a:r>
            <a:r>
              <a:rPr lang="en-US" dirty="0"/>
              <a:t> — live in the demo.</a:t>
            </a:r>
          </a:p>
          <a:p>
            <a:pPr>
              <a:buNone/>
            </a:pPr>
            <a:r>
              <a:rPr lang="en-US" dirty="0"/>
              <a:t>You’ll see how easy it is to make a cross-chain payment with no wallet, and how a user can instantly onboard into DeFi with just USDC.</a:t>
            </a:r>
          </a:p>
          <a:p>
            <a:r>
              <a:rPr lang="en-US" dirty="0"/>
              <a:t>So keep these flows in mind as we head into the demo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more advanced users, Intent Wallet is created automatically with your World App login.</a:t>
            </a:r>
          </a:p>
          <a:p>
            <a:pPr>
              <a:buNone/>
            </a:pPr>
            <a:r>
              <a:rPr lang="en-US" dirty="0"/>
              <a:t>You fund it with USDC, then use it to swap, transfer, and interact with DeFi.</a:t>
            </a:r>
          </a:p>
          <a:p>
            <a:r>
              <a:rPr lang="en-US" dirty="0"/>
              <a:t>It’s self-custodial, gas-free, and multi-chain — but still </a:t>
            </a:r>
            <a:r>
              <a:rPr lang="en-US" dirty="0" err="1"/>
              <a:t>passwordless</a:t>
            </a:r>
            <a:r>
              <a:rPr lang="en-US" dirty="0"/>
              <a:t> and easy to manage.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Here’s a common situation.</a:t>
            </a:r>
            <a:br>
              <a:rPr lang="en-US" dirty="0"/>
            </a:br>
            <a:r>
              <a:rPr lang="en-US" dirty="0"/>
              <a:t>Alice is an NFT creator and wants to be paid in USDC on Solana.</a:t>
            </a:r>
          </a:p>
          <a:p>
            <a:pPr>
              <a:buNone/>
            </a:pPr>
            <a:r>
              <a:rPr lang="en-US" dirty="0"/>
              <a:t>But Bob, her buyer, only has ETH on Ethereum. He doesn’t know how to bridge, swap, or even if it’s safe to try.</a:t>
            </a:r>
          </a:p>
          <a:p>
            <a:r>
              <a:rPr lang="en-US" dirty="0"/>
              <a:t>The result? The deal falls apart — not because of value, but because of friction.</a:t>
            </a:r>
            <a:br>
              <a:rPr lang="en-US" dirty="0"/>
            </a:br>
            <a:r>
              <a:rPr lang="en-US" dirty="0"/>
              <a:t>Intent Pay solves exactly this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 is the problem, Web3 is still too complicated for beginner.</a:t>
            </a:r>
          </a:p>
          <a:p>
            <a:pPr>
              <a:buNone/>
            </a:pPr>
            <a:r>
              <a:rPr lang="en-US" dirty="0"/>
              <a:t>Setting up wallets, managing gas tokens, and swapping across chains require multiple steps and tools.</a:t>
            </a:r>
          </a:p>
          <a:p>
            <a:r>
              <a:rPr lang="en-US" dirty="0"/>
              <a:t>And worst of all, people are scared they’ll make a mistake or get scammed.</a:t>
            </a:r>
            <a:br>
              <a:rPr lang="en-US" dirty="0"/>
            </a:br>
            <a:r>
              <a:rPr lang="en-US" dirty="0"/>
              <a:t>These are the real barriers to mainstream adoption.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Our solution has two parts.</a:t>
            </a:r>
          </a:p>
          <a:p>
            <a:pPr>
              <a:buNone/>
            </a:pPr>
            <a:r>
              <a:rPr lang="en-US" b="1" dirty="0" err="1"/>
              <a:t>WorldWallet</a:t>
            </a:r>
            <a:r>
              <a:rPr lang="en-US" dirty="0"/>
              <a:t> is a personal wallet that’s created automatically when you verify your identity with World App</a:t>
            </a:r>
          </a:p>
          <a:p>
            <a:pPr>
              <a:buNone/>
            </a:pPr>
            <a:r>
              <a:rPr lang="en-US" b="1" dirty="0" err="1"/>
              <a:t>IntentPay</a:t>
            </a:r>
            <a:r>
              <a:rPr lang="en-US" dirty="0"/>
              <a:t> lets users send payments or buy tokens without needing gas token at all.</a:t>
            </a:r>
          </a:p>
          <a:p>
            <a:r>
              <a:rPr lang="en-US" dirty="0"/>
              <a:t>Just choose what you want to send — we handle the rest: swapping, bridging, and delivery.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Technically, the backend is powered by Circle Paymaster, with CCTP for cross-chain USDC, and 1inch Fusion+ for optimal swaps.</a:t>
            </a:r>
          </a:p>
          <a:p>
            <a:pPr>
              <a:buNone/>
            </a:pPr>
            <a:r>
              <a:rPr lang="en-US" dirty="0"/>
              <a:t>But none of this complexity is exposed to users.</a:t>
            </a:r>
          </a:p>
          <a:p>
            <a:r>
              <a:rPr lang="en-US" dirty="0"/>
              <a:t>We’ve designed a smart routing engine that makes the best decisions automatically — while keeping the experience simple and safe.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trike="sngStrike" dirty="0"/>
              <a:t>Now, instead of walking through every step here,</a:t>
            </a:r>
            <a:br>
              <a:rPr lang="en-US" strike="sngStrike" dirty="0"/>
            </a:br>
            <a:r>
              <a:rPr lang="en-US" dirty="0"/>
              <a:t>I’m going to show you </a:t>
            </a:r>
            <a:r>
              <a:rPr lang="en-US" b="1" dirty="0"/>
              <a:t>Intent Pay</a:t>
            </a:r>
            <a:r>
              <a:rPr lang="zh-TW" altLang="en-US" b="1" dirty="0"/>
              <a:t> </a:t>
            </a:r>
            <a:r>
              <a:rPr lang="en-US" altLang="zh-TW" b="1" dirty="0"/>
              <a:t>journey </a:t>
            </a:r>
            <a:r>
              <a:rPr lang="en-US" dirty="0"/>
              <a:t>— live in the demo.</a:t>
            </a:r>
          </a:p>
          <a:p>
            <a:pPr>
              <a:buNone/>
            </a:pPr>
            <a:r>
              <a:rPr lang="en-US" strike="sngStrike" dirty="0"/>
              <a:t>You’ll see how easy it is to make a cross-chain payment with no wallet, and how a user can instantly onboard into DeFi with just USDC.</a:t>
            </a:r>
          </a:p>
          <a:p>
            <a:r>
              <a:rPr lang="en-US" dirty="0"/>
              <a:t>So keep these flows in mind as we head into the demo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Here’s how Intent Pay works in real life:</a:t>
            </a:r>
          </a:p>
          <a:p>
            <a:pPr>
              <a:buNone/>
            </a:pPr>
            <a:r>
              <a:rPr lang="en-US" dirty="0"/>
              <a:t>You authenticate with World App, pick a destination token and chain, enter the recipient address, and pay with WLD or USDC.</a:t>
            </a:r>
          </a:p>
          <a:p>
            <a:r>
              <a:rPr lang="en-US" dirty="0"/>
              <a:t>That’s it.</a:t>
            </a:r>
            <a:br>
              <a:rPr lang="en-US" dirty="0"/>
            </a:br>
            <a:r>
              <a:rPr lang="en-US" dirty="0"/>
              <a:t>Behind the scenes, we handle the swap, routing, gas, and delivery — across chains.</a:t>
            </a:r>
            <a:br>
              <a:rPr lang="en-US" dirty="0"/>
            </a:br>
            <a:r>
              <a:rPr lang="en-US" dirty="0"/>
              <a:t>The user only sees a simple, clean interface.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trike="sngStrike" dirty="0"/>
              <a:t>That’s how Intent Pay works — simple, secure, and chain-agnostic.</a:t>
            </a:r>
          </a:p>
          <a:p>
            <a:pPr>
              <a:buNone/>
            </a:pPr>
            <a:r>
              <a:rPr lang="en-US" dirty="0"/>
              <a:t>Now it’s time to show you the product in action.</a:t>
            </a:r>
          </a:p>
          <a:p>
            <a:r>
              <a:rPr lang="en-US" strike="sngStrike" dirty="0"/>
              <a:t>I’ll walk you through a live demo of both </a:t>
            </a:r>
            <a:r>
              <a:rPr lang="en-US" b="1" strike="sngStrike" dirty="0"/>
              <a:t>Intent Pay</a:t>
            </a:r>
            <a:r>
              <a:rPr lang="en-US" strike="sngStrike" dirty="0"/>
              <a:t> and </a:t>
            </a:r>
            <a:r>
              <a:rPr lang="en-US" b="1" strike="sngStrike" dirty="0"/>
              <a:t>Intent Wallet</a:t>
            </a:r>
            <a:r>
              <a:rPr lang="en-US" strike="sngStrike" dirty="0"/>
              <a:t>, so you can see how effortless DeFi can truly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multi-chain system like </a:t>
            </a:r>
            <a:r>
              <a:rPr lang="en-US" dirty="0" err="1"/>
              <a:t>IntentPay</a:t>
            </a:r>
            <a:r>
              <a:rPr lang="en-US" dirty="0"/>
              <a:t>, we hold USDC across chains like Ethereum, Base, and </a:t>
            </a:r>
            <a:r>
              <a:rPr lang="en-US" altLang="zh-TW" dirty="0" err="1"/>
              <a:t>Avax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But user demand varies — one chain may get heavy usage while another sits idle.</a:t>
            </a:r>
            <a:br>
              <a:rPr lang="en-US" dirty="0"/>
            </a:br>
            <a:r>
              <a:rPr lang="en-US" dirty="0"/>
              <a:t>Sometimes, 1inch selects a different chain for the best swap route.</a:t>
            </a:r>
            <a:br>
              <a:rPr lang="en-US" dirty="0"/>
            </a:br>
            <a:r>
              <a:rPr lang="en-US" dirty="0"/>
              <a:t>To ensure smooth execution, we rebalance USDC across chains using CCTP, so every chain has enough liquidity when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“MEV protection means your swaps are executed fairly, without bots stealing value from your transaction. It’s like private checkout for DeFi.”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09-84B8-1560-1734-28DED012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982-C2A8-BCDB-D3ED-B8124BAB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7AB3-758B-B21E-863D-887765D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A092-3F89-CDD9-2839-308B082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CF49-0D67-C577-12ED-BC88D89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B43-2FF3-E3F2-CBE0-F7A74818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4284-09D6-87BE-4E2A-2B227458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CB05-C568-68ED-B931-D1A161F4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3746-61E3-BE30-FC6A-FDF3A0C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C458-3658-F0E6-82DE-CFEC462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53A8-EE82-D92E-A493-957DA141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A46D-C603-6862-0203-ECF8863A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5E34-D4A6-8465-3262-691B98A4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BB97-09C2-A520-42E3-1096C1CD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C8A2-BC75-AA0E-6262-B4D8233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154-3B10-A899-C1D9-5AFCEF00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4DD-32B5-AFB2-9ADE-C0BDA597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DD62-E094-10CD-6CE8-A25AB5E7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CCB-D226-BA74-2192-C106D23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C5C4-FCDE-0C9C-3AE2-00BE17A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130-48FF-3019-F74A-19EEE44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315A-6014-E9AF-943B-A130295C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9D71-F66A-AD89-6BB5-BB31E3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6579-97AB-0E28-4BDB-A2FB0ACD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9118-2F17-8E00-8DAD-905DF45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7D7-866B-958E-BB74-11B97BC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F595-9D26-2DF7-A8FB-AED8E31D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16C9-A641-9722-6DB1-0DB98299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1E9-16DE-BB93-C863-9F83E96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FEDE-82A9-E01A-9CE1-C717A9E7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EADC-5362-062F-F2E0-0A18A60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659-6861-B2D5-FCAD-F97C2F77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8028-E7F8-9C79-008F-08143BC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814D-2DBC-50C3-8FC4-0320CA16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20EDC-3431-1A3B-9512-1DE27930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E54ED-E60F-A267-3E6A-B774E637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59E8C-E315-BD8E-D14E-B41D55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C33A4-730B-7BDF-3EE0-2B038AA6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76EB-2216-2E3B-ED7F-09B2B107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AD51-75FD-EE02-9078-3A0839B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7707C-CA3C-A704-1243-B31E01B1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E81B-7B08-C7FE-92A5-63F82E9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ED73-50A4-1566-DE41-0DF5385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D20D-BDE6-471C-DD44-002E92C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094E-77ED-C1DB-3135-A94386A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86DF-BB9A-1249-5A0D-D87BE44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C6-863E-A3FE-129D-BF017F1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AB1E-3102-E570-0890-316162EE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E562-85A9-A509-83A7-2F8E672D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199D-1D65-723A-389A-C1E937B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A40F-A16C-CB28-E16E-705626A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0709-B521-65EF-B1C0-E774DA6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611-9F81-7E59-DD91-552EF72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4CE8-CCCB-1D54-5F6C-2F878CA5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A4A2-66E4-65D6-0315-431EDA5C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5E08-8716-7A39-FE86-5838427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9DDF-1622-4370-037E-2B478889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F7C3-13D5-09BE-1661-A9A2472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5A709-4E3C-9804-45DE-0E1C98D9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2D6F-B306-B4B6-C49E-E3257575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34B6-E0CD-249F-7254-95E272F1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9373-DCD0-99D6-C4D0-95D2040B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7633-FB2E-A2EF-30C3-D35D3C446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F81F-C661-D4F4-2791-AA97B5FF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Autofit/>
          </a:bodyPr>
          <a:lstStyle/>
          <a:p>
            <a:r>
              <a:rPr lang="en-US" sz="7200" dirty="0" err="1"/>
              <a:t>IntentPay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58F6-DA45-E91B-5E9C-04385E8A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5138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No need to understand blockchain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black and white circle with a letter e&#10;&#10;AI-generated content may be incorrect.">
            <a:extLst>
              <a:ext uri="{FF2B5EF4-FFF2-40B4-BE49-F238E27FC236}">
                <a16:creationId xmlns:a16="http://schemas.microsoft.com/office/drawing/2014/main" id="{C972132D-3BD9-C11F-3751-26DF3D04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54" y="3230595"/>
            <a:ext cx="2354862" cy="2354862"/>
          </a:xfrm>
          <a:prstGeom prst="rect">
            <a:avLst/>
          </a:prstGeom>
        </p:spPr>
      </p:pic>
      <p:pic>
        <p:nvPicPr>
          <p:cNvPr id="30" name="Picture 2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7C6B2BC-B72C-5675-32C9-3FF2F7A59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84" y="3342210"/>
            <a:ext cx="2354862" cy="2354862"/>
          </a:xfrm>
          <a:prstGeom prst="rect">
            <a:avLst/>
          </a:prstGeom>
        </p:spPr>
      </p:pic>
      <p:pic>
        <p:nvPicPr>
          <p:cNvPr id="28" name="Picture 27" descr="A logo of a unicorn&#10;&#10;AI-generated content may be incorrect.">
            <a:extLst>
              <a:ext uri="{FF2B5EF4-FFF2-40B4-BE49-F238E27FC236}">
                <a16:creationId xmlns:a16="http://schemas.microsoft.com/office/drawing/2014/main" id="{D9BE8415-3F06-97E0-266F-16770EE96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0" y="3342210"/>
            <a:ext cx="2354862" cy="2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F83C-1DFC-57DC-4A17-24AEC834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tools did you use,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DBEB-9306-9818-921C-1A5790C7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choose </a:t>
            </a:r>
          </a:p>
          <a:p>
            <a:r>
              <a:rPr lang="en-US" b="1" dirty="0"/>
              <a:t>World App</a:t>
            </a:r>
            <a:r>
              <a:rPr lang="en-US" dirty="0"/>
              <a:t> provides human identity (World ID) and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1inch Fusion+</a:t>
            </a:r>
            <a:r>
              <a:rPr lang="en-US" dirty="0"/>
              <a:t> gives us MEV-protected token swaps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Circle Modular Wallet</a:t>
            </a:r>
            <a:r>
              <a:rPr lang="en-US" dirty="0"/>
              <a:t> lets us create wallets and pay gas with USDC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CCTP v2</a:t>
            </a:r>
            <a:r>
              <a:rPr lang="en-US" dirty="0"/>
              <a:t> powers fast, secure cross-chain USDC transfers for Re-balancing our </a:t>
            </a:r>
            <a:r>
              <a:rPr lang="en-US" dirty="0" err="1"/>
              <a:t>PayMaster</a:t>
            </a:r>
            <a:r>
              <a:rPr lang="en-US" dirty="0"/>
              <a:t> account</a:t>
            </a:r>
          </a:p>
          <a:p>
            <a:pPr marL="0" indent="0">
              <a:buNone/>
            </a:pPr>
            <a:r>
              <a:rPr lang="en-US" dirty="0"/>
              <a:t>All of these tools work together to remove friction, without compromising on security or decentralization.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496E-286F-27FE-A69B-2FB6BE7A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challenges did you solve,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71D-0BE0-6DB8-91F3-F6E78680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We faced two major challenges while building </a:t>
            </a:r>
            <a:r>
              <a:rPr lang="en-US" dirty="0" err="1"/>
              <a:t>IntentPay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The first was chain and tooling compatibility. </a:t>
            </a:r>
            <a:r>
              <a:rPr lang="en-US" dirty="0"/>
              <a:t>1inch only supports swaps on </a:t>
            </a:r>
            <a:r>
              <a:rPr lang="en-US" dirty="0" err="1"/>
              <a:t>mainnet</a:t>
            </a:r>
            <a:r>
              <a:rPr lang="en-US" dirty="0"/>
              <a:t>, so we had to specifically apply for access to Circle </a:t>
            </a:r>
            <a:r>
              <a:rPr lang="en-US" b="1" dirty="0"/>
              <a:t>Modular Wallet infrastructure on </a:t>
            </a:r>
            <a:r>
              <a:rPr lang="en-US" b="1" dirty="0" err="1"/>
              <a:t>mainnet</a:t>
            </a:r>
            <a:r>
              <a:rPr lang="en-US" dirty="0"/>
              <a:t>, just to make those trades possible.</a:t>
            </a:r>
          </a:p>
          <a:p>
            <a:pPr>
              <a:buNone/>
            </a:pPr>
            <a:r>
              <a:rPr lang="en-US" dirty="0"/>
              <a:t>At the same time, </a:t>
            </a:r>
            <a:r>
              <a:rPr lang="en-US" b="1" dirty="0"/>
              <a:t>CCTP v2</a:t>
            </a:r>
            <a:r>
              <a:rPr lang="en-US" dirty="0"/>
              <a:t>, which we use for cross-chain USDC, works well — but its supported chains don’t yet support </a:t>
            </a:r>
            <a:r>
              <a:rPr lang="en-US" b="1" dirty="0"/>
              <a:t>Circle Paymaster</a:t>
            </a:r>
            <a:r>
              <a:rPr lang="en-US" dirty="0"/>
              <a:t>, which we rely on for gasless transactions.</a:t>
            </a:r>
          </a:p>
          <a:p>
            <a:pPr>
              <a:buNone/>
            </a:pPr>
            <a:r>
              <a:rPr lang="en-US" dirty="0"/>
              <a:t>That meant we had to </a:t>
            </a:r>
            <a:r>
              <a:rPr lang="en-US" b="1" dirty="0"/>
              <a:t>custom-handle chain-by-chain routing</a:t>
            </a:r>
            <a:r>
              <a:rPr lang="en-US" dirty="0"/>
              <a:t>, separating the logic for Paymaster-supported chains and non-supported ones.</a:t>
            </a:r>
            <a:br>
              <a:rPr lang="en-US" dirty="0"/>
            </a:br>
            <a:r>
              <a:rPr lang="en-US" dirty="0"/>
              <a:t>It added a lot of complexity — but once those technologies roll out across more chains, the whole service will become smoother and more unified.</a:t>
            </a:r>
          </a:p>
          <a:p>
            <a:pPr>
              <a:buNone/>
            </a:pPr>
            <a:r>
              <a:rPr lang="en-US" b="1" dirty="0"/>
              <a:t>The second challenge was documentation.</a:t>
            </a:r>
            <a:br>
              <a:rPr lang="en-US" dirty="0"/>
            </a:br>
            <a:r>
              <a:rPr lang="en-US" dirty="0"/>
              <a:t>With limited time during the hackathon and some tools still in beta, documentation was either outdated or missing.</a:t>
            </a:r>
          </a:p>
          <a:p>
            <a:pPr>
              <a:buNone/>
            </a:pPr>
            <a:r>
              <a:rPr lang="en-US" dirty="0"/>
              <a:t>We had to rely heavily on </a:t>
            </a:r>
            <a:r>
              <a:rPr lang="en-US" b="1" dirty="0"/>
              <a:t>trial and error, reading code examples, and reverse-engineering endpoints</a:t>
            </a:r>
            <a:r>
              <a:rPr lang="en-US" dirty="0"/>
              <a:t> just to get some key features to work.</a:t>
            </a:r>
          </a:p>
          <a:p>
            <a:r>
              <a:rPr lang="en-US" dirty="0"/>
              <a:t>But we pushed through, and now we have a working demo across multiple chains — with a clear path to production once the ecosystem catches up.</a:t>
            </a:r>
          </a:p>
        </p:txBody>
      </p:sp>
    </p:spTree>
    <p:extLst>
      <p:ext uri="{BB962C8B-B14F-4D97-AF65-F5344CB8AC3E}">
        <p14:creationId xmlns:p14="http://schemas.microsoft.com/office/powerpoint/2010/main" val="166423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67BA-24DF-EAE5-0176-15B72904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AA8F-EDFC-7CF3-1AF4-61655AFE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will demo rebalance technic</a:t>
            </a:r>
          </a:p>
          <a:p>
            <a:r>
              <a:rPr lang="en-US" dirty="0"/>
              <a:t>In a multi-chain system like </a:t>
            </a:r>
            <a:r>
              <a:rPr lang="en-US" dirty="0" err="1"/>
              <a:t>IntentPay</a:t>
            </a:r>
            <a:r>
              <a:rPr lang="en-US" dirty="0"/>
              <a:t>, we hold USDC across chains like Ethereum, Base, and </a:t>
            </a:r>
            <a:r>
              <a:rPr lang="en-US" dirty="0" err="1"/>
              <a:t>Arbitrum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But user demand varies — one chain may get heavy usage while another sits idle.</a:t>
            </a:r>
            <a:br>
              <a:rPr lang="en-US" dirty="0"/>
            </a:br>
            <a:r>
              <a:rPr lang="en-US" dirty="0"/>
              <a:t>Sometimes, 1inch selects a different chain for the best swap route.</a:t>
            </a:r>
            <a:br>
              <a:rPr lang="en-US" dirty="0"/>
            </a:br>
            <a:r>
              <a:rPr lang="en-US" dirty="0"/>
              <a:t>To ensure smooth execution, we rebalance USDC across chains using CCTP, so every chain has enough liquidity when needed.</a:t>
            </a:r>
          </a:p>
        </p:txBody>
      </p:sp>
    </p:spTree>
    <p:extLst>
      <p:ext uri="{BB962C8B-B14F-4D97-AF65-F5344CB8AC3E}">
        <p14:creationId xmlns:p14="http://schemas.microsoft.com/office/powerpoint/2010/main" val="38596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12E3C-73CE-3748-B8B2-F5716313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DE455B08-CEB9-583D-8D08-831DCD85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34347" y="171202"/>
            <a:ext cx="4142232" cy="414223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E4233C6-76B8-06E2-E105-9B00F050C1FA}"/>
              </a:ext>
            </a:extLst>
          </p:cNvPr>
          <p:cNvSpPr txBox="1">
            <a:spLocks/>
          </p:cNvSpPr>
          <p:nvPr/>
        </p:nvSpPr>
        <p:spPr>
          <a:xfrm>
            <a:off x="804672" y="9325"/>
            <a:ext cx="543389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</a:t>
            </a:r>
            <a:r>
              <a:rPr lang="en-US" altLang="zh-TW" sz="3600" dirty="0" err="1">
                <a:solidFill>
                  <a:schemeClr val="tx2"/>
                </a:solidFill>
              </a:rPr>
              <a:t>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E41D7-F233-530F-9EC1-00E5554DD20F}"/>
              </a:ext>
            </a:extLst>
          </p:cNvPr>
          <p:cNvSpPr/>
          <p:nvPr/>
        </p:nvSpPr>
        <p:spPr>
          <a:xfrm>
            <a:off x="1964606" y="1512872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C5B8AC-CC20-0F90-7FED-6B5F746AD6EF}"/>
              </a:ext>
            </a:extLst>
          </p:cNvPr>
          <p:cNvSpPr/>
          <p:nvPr/>
        </p:nvSpPr>
        <p:spPr>
          <a:xfrm>
            <a:off x="1539035" y="2538465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 Wallet created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DEFA27-AE35-539C-F739-1479A9267FB8}"/>
              </a:ext>
            </a:extLst>
          </p:cNvPr>
          <p:cNvSpPr/>
          <p:nvPr/>
        </p:nvSpPr>
        <p:spPr>
          <a:xfrm>
            <a:off x="2068502" y="3684848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Fund with USDC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0AD4E9-030C-1058-1008-64E501EC0BC4}"/>
              </a:ext>
            </a:extLst>
          </p:cNvPr>
          <p:cNvSpPr/>
          <p:nvPr/>
        </p:nvSpPr>
        <p:spPr>
          <a:xfrm>
            <a:off x="1757953" y="4673272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Swap, transfer, use DeFi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7DD66D-5194-1E3A-55F6-F95157BE6D50}"/>
              </a:ext>
            </a:extLst>
          </p:cNvPr>
          <p:cNvSpPr/>
          <p:nvPr/>
        </p:nvSpPr>
        <p:spPr>
          <a:xfrm>
            <a:off x="1579673" y="5652635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Gas-free + cross-chain ready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BCF510-4206-DD70-9843-6CEF8E4BEC3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3180714" y="2242318"/>
            <a:ext cx="0" cy="2961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03A46-6BAF-574A-8BC1-CAC3E2CF200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3178436" y="3366355"/>
            <a:ext cx="2278" cy="31849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04323D-6302-7BC9-E943-055BBB94CFC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178436" y="4345718"/>
            <a:ext cx="0" cy="32755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8674A6-36F2-E463-5F1A-1605EB9AC97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3178436" y="5353228"/>
            <a:ext cx="0" cy="29940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E521209-5960-E519-E291-1DA79198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438" y="3951738"/>
            <a:ext cx="3185647" cy="228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Self-custodial: </a:t>
            </a:r>
          </a:p>
          <a:p>
            <a:r>
              <a:rPr lang="en-US" dirty="0">
                <a:solidFill>
                  <a:schemeClr val="tx2"/>
                </a:solidFill>
              </a:rPr>
              <a:t>No passwords</a:t>
            </a:r>
          </a:p>
          <a:p>
            <a:r>
              <a:rPr lang="en-US" dirty="0">
                <a:solidFill>
                  <a:schemeClr val="tx2"/>
                </a:solidFill>
              </a:rPr>
              <a:t>Gas-free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>
                <a:solidFill>
                  <a:schemeClr val="tx2"/>
                </a:solidFill>
              </a:rPr>
              <a:t>Multi-chain ready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8F96-E812-AD2D-B22B-CB51F06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88E-F4E8-2C32-7DF2-7BF0FA83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 Wallet Needed: You don’t need MetaMask or Phantom. It just works inside World App.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Pay with WLD or USDC: Use tokens you already have from World App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Cross-Chain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Works across Ethereum, Base, </a:t>
            </a:r>
            <a:r>
              <a:rPr lang="en-US" sz="1800" dirty="0" err="1">
                <a:solidFill>
                  <a:schemeClr val="tx2"/>
                </a:solidFill>
              </a:rPr>
              <a:t>Arbitrum</a:t>
            </a:r>
            <a:r>
              <a:rPr lang="en-US" sz="1800" dirty="0">
                <a:solidFill>
                  <a:schemeClr val="tx2"/>
                </a:solidFill>
              </a:rPr>
              <a:t>, Solana, 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Token</a:t>
            </a:r>
            <a:r>
              <a:rPr lang="en-US" sz="1800" dirty="0">
                <a:solidFill>
                  <a:schemeClr val="tx2"/>
                </a:solidFill>
              </a:rPr>
              <a:t>-less for You: You don’t need to have gas tokens like ETH or MATIC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Simple UX: Just choose what to send and to whom. No blockchain knowledge required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50271B78-5E27-A199-089C-5E899228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9647E-63B3-847E-8423-3DD1B6E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1BC1-68C6-0609-3C91-438A6FB0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IntentWallet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0E7-16BA-760E-1C2E-46C8FDC7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Self-custodial: The user owns the wallet — it's not held by a company.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 passwords: Authenticated using World App identity (Wallet Auth via SIWE)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Gas-free: All transactions use USDC (via Circle Paymaster), no need to hold ETH/MATIC/etc.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Multi-chain ready: Works across Base, </a:t>
            </a:r>
            <a:r>
              <a:rPr lang="en-US" altLang="zh-TW" sz="1800" dirty="0" err="1">
                <a:solidFill>
                  <a:schemeClr val="tx2"/>
                </a:solidFill>
              </a:rPr>
              <a:t>Arbitrum</a:t>
            </a:r>
            <a:r>
              <a:rPr lang="en-US" altLang="zh-TW" sz="1800" dirty="0">
                <a:solidFill>
                  <a:schemeClr val="tx2"/>
                </a:solidFill>
              </a:rPr>
              <a:t>, Avalanche, etc.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8656D30C-2EFD-50B7-D163-217F6D596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65E-E3A6-DAD7-211D-0260E96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78B5-B272-1C5F-6F7A-96E01E05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3A8-477A-FD07-D8F5-861E0F51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6020-2E14-E16C-6CD4-97A3EF5C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我們正在打造一套基於 </a:t>
            </a:r>
            <a:r>
              <a:rPr lang="en-US" altLang="zh-TW" b="1" dirty="0"/>
              <a:t>World App mini-app </a:t>
            </a:r>
            <a:r>
              <a:rPr lang="zh-TW" altLang="en-US" dirty="0"/>
              <a:t>生態系 的「</a:t>
            </a:r>
            <a:r>
              <a:rPr lang="en-US" altLang="zh-TW" b="1" dirty="0"/>
              <a:t>Intent-based</a:t>
            </a:r>
            <a:r>
              <a:rPr lang="en-US" altLang="zh-TW" dirty="0"/>
              <a:t> </a:t>
            </a:r>
            <a:r>
              <a:rPr lang="zh-TW" altLang="en-US" dirty="0"/>
              <a:t>跨鏈支付模組」，透過 </a:t>
            </a:r>
            <a:r>
              <a:rPr lang="en-US" altLang="zh-TW" b="1" dirty="0"/>
              <a:t>1inch </a:t>
            </a:r>
            <a:r>
              <a:rPr lang="zh-TW" altLang="en-US" b="1" dirty="0"/>
              <a:t>聚合 </a:t>
            </a:r>
            <a:r>
              <a:rPr lang="en-US" altLang="zh-TW" b="1" dirty="0"/>
              <a:t>DEX</a:t>
            </a:r>
            <a:r>
              <a:rPr lang="zh-TW" altLang="en-US" dirty="0"/>
              <a:t>、跨鏈協議 </a:t>
            </a:r>
            <a:r>
              <a:rPr lang="en-US" altLang="zh-TW" b="1" dirty="0"/>
              <a:t>CCTPv2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b="1" dirty="0"/>
              <a:t>Circle Modular Wallet </a:t>
            </a:r>
            <a:r>
              <a:rPr lang="zh-TW" altLang="en-US" dirty="0"/>
              <a:t>技術，讓使用者在無需理解鏈與幣種的情況下，一鍵完成任何資產的任意支付，並實現自主資產管理。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506-152F-AC38-9C11-1AAFCDC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App Mini App + Intent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227-0A6F-7E42-FAAB-99D5E89A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我們透過 </a:t>
            </a:r>
            <a:r>
              <a:rPr lang="en-US" altLang="zh-TW" dirty="0" err="1"/>
              <a:t>Worldcoin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Mini App </a:t>
            </a:r>
            <a:r>
              <a:rPr lang="zh-TW" altLang="en-US" dirty="0"/>
              <a:t>架構，實作一個原生整合的 </a:t>
            </a:r>
            <a:r>
              <a:rPr lang="en-US" altLang="zh-TW" dirty="0"/>
              <a:t>World Payment </a:t>
            </a:r>
            <a:r>
              <a:rPr lang="zh-TW" altLang="en-US" dirty="0"/>
              <a:t>體驗入口。</a:t>
            </a:r>
            <a:endParaRPr lang="en-US" altLang="zh-TW" dirty="0"/>
          </a:p>
          <a:p>
            <a:r>
              <a:rPr lang="zh-TW" altLang="en-US" dirty="0"/>
              <a:t>使用者只需發出簡單「</a:t>
            </a:r>
            <a:r>
              <a:rPr lang="en-US" altLang="zh-TW" dirty="0"/>
              <a:t>Intent</a:t>
            </a:r>
            <a:r>
              <a:rPr lang="zh-TW" altLang="en-US" dirty="0"/>
              <a:t>（支付意圖）」，例如：「我要用我有的資產，支付 </a:t>
            </a:r>
            <a:r>
              <a:rPr lang="en-US" altLang="zh-TW" dirty="0"/>
              <a:t>10 USDC </a:t>
            </a:r>
            <a:r>
              <a:rPr lang="zh-TW" altLang="en-US" dirty="0"/>
              <a:t>給某個 </a:t>
            </a:r>
            <a:r>
              <a:rPr lang="en-US" altLang="zh-TW" dirty="0"/>
              <a:t>Solana </a:t>
            </a:r>
            <a:r>
              <a:rPr lang="zh-TW" altLang="en-US" dirty="0"/>
              <a:t>地址」系統自動處理：跨鏈、換幣、發送，無需用戶理解所持資產與目標資產是否在同一鏈上。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D44C-EC0A-20CB-795B-8B82AAE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1inch </a:t>
            </a:r>
            <a:r>
              <a:rPr lang="zh-TW" altLang="en-US" dirty="0"/>
              <a:t>聚合器 </a:t>
            </a:r>
            <a:r>
              <a:rPr lang="en-US" altLang="zh-TW" dirty="0"/>
              <a:t>+ </a:t>
            </a:r>
            <a:r>
              <a:rPr lang="en-US" dirty="0"/>
              <a:t>CCTP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59B4-993A-0DE8-92C3-AE728B38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多鏈最佳化 </a:t>
            </a:r>
            <a:r>
              <a:rPr lang="en-US" dirty="0"/>
              <a:t>Intent Pay</a:t>
            </a:r>
          </a:p>
          <a:p>
            <a:r>
              <a:rPr lang="zh-TW" altLang="en-US" dirty="0"/>
              <a:t>我們作為中介撮合者，整合：</a:t>
            </a:r>
            <a:endParaRPr lang="en-US" altLang="zh-TW" dirty="0"/>
          </a:p>
          <a:p>
            <a:pPr lvl="1"/>
            <a:r>
              <a:rPr lang="en-US" altLang="zh-TW" dirty="0"/>
              <a:t>1inch </a:t>
            </a:r>
            <a:r>
              <a:rPr lang="zh-TW" altLang="en-US" dirty="0"/>
              <a:t>聚合器：找出最佳交易路徑與價格（支援多鏈 </a:t>
            </a:r>
            <a:r>
              <a:rPr lang="en-US" altLang="zh-TW" dirty="0"/>
              <a:t>DEX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Circle CCTP V2</a:t>
            </a:r>
            <a:r>
              <a:rPr lang="zh-TW" altLang="en-US" dirty="0"/>
              <a:t>：用於精確、高安全性地橋接 </a:t>
            </a:r>
            <a:r>
              <a:rPr lang="en-US" altLang="zh-TW" dirty="0"/>
              <a:t>USDC </a:t>
            </a:r>
            <a:r>
              <a:rPr lang="zh-TW" altLang="en-US" dirty="0"/>
              <a:t>到目標鏈</a:t>
            </a:r>
            <a:endParaRPr lang="en-US" altLang="zh-TW" dirty="0"/>
          </a:p>
          <a:p>
            <a:r>
              <a:rPr lang="zh-TW" altLang="en-US" dirty="0"/>
              <a:t>這樣就能讓用戶用任意資產（</a:t>
            </a:r>
            <a:r>
              <a:rPr lang="en-US" altLang="zh-TW" dirty="0"/>
              <a:t>ETH</a:t>
            </a:r>
            <a:r>
              <a:rPr lang="zh-TW" altLang="en-US" dirty="0"/>
              <a:t>、</a:t>
            </a:r>
            <a:r>
              <a:rPr lang="en-US" altLang="zh-TW" dirty="0"/>
              <a:t>ARB</a:t>
            </a:r>
            <a:r>
              <a:rPr lang="zh-TW" altLang="en-US" dirty="0"/>
              <a:t>、</a:t>
            </a:r>
            <a:r>
              <a:rPr lang="en-US" altLang="zh-TW" dirty="0"/>
              <a:t>MATIC</a:t>
            </a:r>
            <a:r>
              <a:rPr lang="zh-TW" altLang="en-US" dirty="0"/>
              <a:t>、</a:t>
            </a:r>
            <a:r>
              <a:rPr lang="en-US" altLang="zh-TW" dirty="0"/>
              <a:t>BNB </a:t>
            </a:r>
            <a:r>
              <a:rPr lang="zh-TW" altLang="en-US" dirty="0"/>
              <a:t>等）支付給任意鏈上收款人（例如 </a:t>
            </a:r>
            <a:r>
              <a:rPr lang="en-US" altLang="zh-TW" dirty="0"/>
              <a:t>Solana </a:t>
            </a:r>
            <a:r>
              <a:rPr lang="zh-TW" altLang="en-US" dirty="0"/>
              <a:t>上的 </a:t>
            </a:r>
            <a:r>
              <a:rPr lang="en-US" altLang="zh-TW" dirty="0"/>
              <a:t>meme </a:t>
            </a:r>
            <a:r>
              <a:rPr lang="zh-TW" altLang="en-US" dirty="0"/>
              <a:t>幣），無需自己做換幣與橋接操作。</a:t>
            </a:r>
            <a:endParaRPr lang="en-US" altLang="zh-TW" dirty="0"/>
          </a:p>
          <a:p>
            <a:r>
              <a:rPr lang="zh-TW" altLang="en-US" dirty="0"/>
              <a:t>我們在過程中收取微薄手續費（例如 </a:t>
            </a:r>
            <a:r>
              <a:rPr lang="en-US" altLang="zh-TW" dirty="0"/>
              <a:t>0.3~0.5%</a:t>
            </a:r>
            <a:r>
              <a:rPr lang="zh-TW" altLang="en-US" dirty="0"/>
              <a:t>），作為 </a:t>
            </a:r>
            <a:r>
              <a:rPr lang="en-US" altLang="zh-TW" dirty="0"/>
              <a:t>Intent </a:t>
            </a:r>
            <a:r>
              <a:rPr lang="zh-TW" altLang="en-US" dirty="0"/>
              <a:t>撮合與執行服務費。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DA30B-73A6-B75D-D254-CD3F043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Scenario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B507FF-4222-D333-CC47-F4D7DB05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30" y="2640736"/>
            <a:ext cx="2382125" cy="360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08E61-E694-86BA-416C-8850209F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543" y="2640736"/>
            <a:ext cx="2382124" cy="360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81434-4D6F-B20B-CFC3-28D6CFF1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04" y="2640738"/>
            <a:ext cx="2174590" cy="360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0C4A6-4C80-9533-34CF-396D69157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2640736"/>
            <a:ext cx="2373101" cy="3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669C-36C1-C722-CC42-91D38B8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Modular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68E4-C34E-BDDB-7527-FE49DC1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跨鏈資產統一檢視（即使資產散落各鏈）</a:t>
            </a:r>
            <a:endParaRPr lang="en-US" altLang="zh-TW" dirty="0"/>
          </a:p>
          <a:p>
            <a:r>
              <a:rPr lang="zh-TW" altLang="en-US" dirty="0"/>
              <a:t>可與 </a:t>
            </a:r>
            <a:r>
              <a:rPr lang="en-US" altLang="zh-TW" dirty="0"/>
              <a:t>World ID </a:t>
            </a:r>
            <a:r>
              <a:rPr lang="zh-TW" altLang="en-US" dirty="0"/>
              <a:t>綁定實名／人類身份，提升安全與信任</a:t>
            </a:r>
            <a:endParaRPr lang="en-US" altLang="zh-TW" dirty="0"/>
          </a:p>
          <a:p>
            <a:r>
              <a:rPr lang="zh-TW" altLang="en-US" dirty="0"/>
              <a:t>這讓用戶不再需要記住多條鏈的私鑰、助記詞，也不怕資產遺失或遺忘</a:t>
            </a:r>
            <a:endParaRPr lang="en-US" altLang="zh-TW" dirty="0"/>
          </a:p>
          <a:p>
            <a:r>
              <a:rPr lang="en-US" dirty="0"/>
              <a:t>Intent Wallet</a:t>
            </a:r>
          </a:p>
        </p:txBody>
      </p:sp>
    </p:spTree>
    <p:extLst>
      <p:ext uri="{BB962C8B-B14F-4D97-AF65-F5344CB8AC3E}">
        <p14:creationId xmlns:p14="http://schemas.microsoft.com/office/powerpoint/2010/main" val="173622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A6D-1067-06CB-4E23-36A0947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4454-AED7-0AA6-A52E-4C9FB06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用戶零感知、多鏈任意支付	不懂鏈、不懂幣也能完成支付</a:t>
            </a:r>
            <a:endParaRPr lang="en-US" altLang="zh-TW" dirty="0"/>
          </a:p>
          <a:p>
            <a:r>
              <a:rPr lang="en-US" altLang="zh-TW" dirty="0"/>
              <a:t>Intent </a:t>
            </a:r>
            <a:r>
              <a:rPr lang="zh-TW" altLang="en-US" dirty="0"/>
              <a:t>撮合 </a:t>
            </a:r>
            <a:r>
              <a:rPr lang="en-US" altLang="zh-TW" dirty="0"/>
              <a:t>+ </a:t>
            </a:r>
            <a:r>
              <a:rPr lang="zh-TW" altLang="en-US" dirty="0"/>
              <a:t>最佳價格執行</a:t>
            </a:r>
            <a:r>
              <a:rPr lang="en-US" altLang="zh-TW" dirty="0"/>
              <a:t>: </a:t>
            </a:r>
            <a:r>
              <a:rPr lang="zh-TW" altLang="en-US" dirty="0"/>
              <a:t>結合 </a:t>
            </a:r>
            <a:r>
              <a:rPr lang="en-US" altLang="zh-TW" dirty="0"/>
              <a:t>1inch + CCTP </a:t>
            </a:r>
            <a:r>
              <a:rPr lang="zh-TW" altLang="en-US" dirty="0"/>
              <a:t>的路由與效率</a:t>
            </a:r>
            <a:endParaRPr lang="en-US" altLang="zh-TW" dirty="0"/>
          </a:p>
          <a:p>
            <a:r>
              <a:rPr lang="zh-TW" altLang="en-US" dirty="0"/>
              <a:t>資產由 </a:t>
            </a:r>
            <a:r>
              <a:rPr lang="en-US" altLang="zh-TW" dirty="0"/>
              <a:t>Modular Wallet </a:t>
            </a:r>
            <a:r>
              <a:rPr lang="zh-TW" altLang="en-US" dirty="0"/>
              <a:t>管理</a:t>
            </a:r>
            <a:r>
              <a:rPr lang="en-US" altLang="zh-TW" dirty="0"/>
              <a:t>: </a:t>
            </a:r>
            <a:r>
              <a:rPr lang="zh-TW" altLang="en-US" dirty="0"/>
              <a:t>提供安全、可擴展、可與 </a:t>
            </a:r>
            <a:r>
              <a:rPr lang="en-US" altLang="zh-TW" dirty="0"/>
              <a:t>World ID </a:t>
            </a:r>
            <a:r>
              <a:rPr lang="zh-TW" altLang="en-US" dirty="0"/>
              <a:t>整合的錢包方案</a:t>
            </a:r>
            <a:endParaRPr lang="en-US" altLang="zh-TW" dirty="0"/>
          </a:p>
          <a:p>
            <a:r>
              <a:rPr lang="zh-TW" altLang="en-US" dirty="0"/>
              <a:t>商業模式</a:t>
            </a:r>
            <a:r>
              <a:rPr lang="en-US" altLang="zh-TW" dirty="0"/>
              <a:t>: Intent </a:t>
            </a:r>
            <a:r>
              <a:rPr lang="zh-TW" altLang="en-US" dirty="0"/>
              <a:t>撮合收取低額手續費，按交易量穩定營收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A42B-67F5-BC1F-46A5-62DC825E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Problem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2D5B6A-DB69-F2B4-DBCA-3F387A110BB8}"/>
              </a:ext>
            </a:extLst>
          </p:cNvPr>
          <p:cNvSpPr/>
          <p:nvPr/>
        </p:nvSpPr>
        <p:spPr>
          <a:xfrm>
            <a:off x="4420232" y="1252052"/>
            <a:ext cx="3300984" cy="2057203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numCol="1"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Web3 is too complex for the average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1C3EEE-0307-DD62-0FE2-9A966AF0141A}"/>
              </a:ext>
            </a:extLst>
          </p:cNvPr>
          <p:cNvSpPr/>
          <p:nvPr/>
        </p:nvSpPr>
        <p:spPr>
          <a:xfrm>
            <a:off x="8071126" y="1252052"/>
            <a:ext cx="3620542" cy="2057203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Wallet setup &amp; gas tokens are major barriers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3E19E-84BC-AA5D-4FDC-DEDF8D2A7120}"/>
              </a:ext>
            </a:extLst>
          </p:cNvPr>
          <p:cNvSpPr/>
          <p:nvPr/>
        </p:nvSpPr>
        <p:spPr>
          <a:xfrm>
            <a:off x="4420232" y="3655982"/>
            <a:ext cx="3300984" cy="2068778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Cross-chain swaps require multiple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97EA1-5D62-B73D-2996-20712D374510}"/>
              </a:ext>
            </a:extLst>
          </p:cNvPr>
          <p:cNvSpPr/>
          <p:nvPr/>
        </p:nvSpPr>
        <p:spPr>
          <a:xfrm>
            <a:off x="8071126" y="3655983"/>
            <a:ext cx="3559530" cy="2068778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Users fear getting scammed or making mistakes</a:t>
            </a:r>
          </a:p>
        </p:txBody>
      </p:sp>
    </p:spTree>
    <p:extLst>
      <p:ext uri="{BB962C8B-B14F-4D97-AF65-F5344CB8AC3E}">
        <p14:creationId xmlns:p14="http://schemas.microsoft.com/office/powerpoint/2010/main" val="15148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3EE-DC30-506A-DFC6-F724991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6F70A-5563-88E0-68D9-B78335508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00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322F-803C-07C0-EC05-B0330F89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E2FC-7392-881B-BCEE-4DC3C36D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29" y="267616"/>
            <a:ext cx="4509730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6EEFAB58-45F3-6182-DC21-3000CE10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561" y="4910117"/>
            <a:ext cx="2127468" cy="212746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phic 2" descr="Wallet with solid fill">
            <a:extLst>
              <a:ext uri="{FF2B5EF4-FFF2-40B4-BE49-F238E27FC236}">
                <a16:creationId xmlns:a16="http://schemas.microsoft.com/office/drawing/2014/main" id="{6B3E1284-02B4-ACB9-BFEA-F67B41C77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10323053" y="41134"/>
            <a:ext cx="1737038" cy="173703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1230BE-7191-39C9-15C3-A602AC985934}"/>
              </a:ext>
            </a:extLst>
          </p:cNvPr>
          <p:cNvSpPr/>
          <p:nvPr/>
        </p:nvSpPr>
        <p:spPr>
          <a:xfrm>
            <a:off x="4808503" y="146432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Payment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DF8990-51FC-9A2D-D4D2-F06BFF228ACF}"/>
              </a:ext>
            </a:extLst>
          </p:cNvPr>
          <p:cNvCxnSpPr>
            <a:cxnSpLocks/>
          </p:cNvCxnSpPr>
          <p:nvPr/>
        </p:nvCxnSpPr>
        <p:spPr>
          <a:xfrm>
            <a:off x="1888827" y="2814125"/>
            <a:ext cx="869984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0BB193-89FE-58DA-81EF-78ABBE68E15E}"/>
              </a:ext>
            </a:extLst>
          </p:cNvPr>
          <p:cNvSpPr/>
          <p:nvPr/>
        </p:nvSpPr>
        <p:spPr>
          <a:xfrm>
            <a:off x="2243688" y="1466586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USDC/WLD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6D7EC-3C43-BA66-FFC2-137431910968}"/>
              </a:ext>
            </a:extLst>
          </p:cNvPr>
          <p:cNvSpPr txBox="1"/>
          <p:nvPr/>
        </p:nvSpPr>
        <p:spPr>
          <a:xfrm>
            <a:off x="10146890" y="2187131"/>
            <a:ext cx="160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User-side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2FCB25-5212-EF00-C80B-7B03348CAA35}"/>
              </a:ext>
            </a:extLst>
          </p:cNvPr>
          <p:cNvSpPr txBox="1"/>
          <p:nvPr/>
        </p:nvSpPr>
        <p:spPr>
          <a:xfrm>
            <a:off x="9453716" y="2896170"/>
            <a:ext cx="230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Developer-side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B8FB011-00DD-6C00-A62F-362812AD1F3D}"/>
              </a:ext>
            </a:extLst>
          </p:cNvPr>
          <p:cNvSpPr/>
          <p:nvPr/>
        </p:nvSpPr>
        <p:spPr>
          <a:xfrm>
            <a:off x="2243688" y="4972712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Paymaster</a:t>
            </a:r>
          </a:p>
          <a:p>
            <a:pPr algn="ctr"/>
            <a:r>
              <a:rPr lang="en-US" dirty="0"/>
              <a:t>(Base)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82C229-E9A0-9919-565E-ADB1551EE508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3265014" y="2426314"/>
            <a:ext cx="0" cy="786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DA12AF1-F8BC-7ABC-29E4-D39F408D9D59}"/>
              </a:ext>
            </a:extLst>
          </p:cNvPr>
          <p:cNvSpPr/>
          <p:nvPr/>
        </p:nvSpPr>
        <p:spPr>
          <a:xfrm>
            <a:off x="7429572" y="5312543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1inch Fusion+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E9024A6-6609-9826-4D41-C04BBBC8689B}"/>
              </a:ext>
            </a:extLst>
          </p:cNvPr>
          <p:cNvSpPr/>
          <p:nvPr/>
        </p:nvSpPr>
        <p:spPr>
          <a:xfrm>
            <a:off x="4918659" y="4261391"/>
            <a:ext cx="4741608" cy="23818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F0E58C5-1744-C911-E1A7-86605950D984}"/>
              </a:ext>
            </a:extLst>
          </p:cNvPr>
          <p:cNvSpPr/>
          <p:nvPr/>
        </p:nvSpPr>
        <p:spPr>
          <a:xfrm>
            <a:off x="5156478" y="5312543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CCTP v2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A189E2-41E4-DC26-7089-A468D4DB819C}"/>
              </a:ext>
            </a:extLst>
          </p:cNvPr>
          <p:cNvSpPr txBox="1"/>
          <p:nvPr/>
        </p:nvSpPr>
        <p:spPr>
          <a:xfrm>
            <a:off x="5872221" y="4413049"/>
            <a:ext cx="28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Smart treasury + route optimization 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7756C-3700-AEDE-EA85-9BAA6F89E950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286339" y="5452323"/>
            <a:ext cx="632320" cy="2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B6D97-1304-B9A7-19D4-1CA85DBC35C2}"/>
              </a:ext>
            </a:extLst>
          </p:cNvPr>
          <p:cNvSpPr/>
          <p:nvPr/>
        </p:nvSpPr>
        <p:spPr>
          <a:xfrm>
            <a:off x="2243688" y="3212600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Wallet </a:t>
            </a:r>
          </a:p>
          <a:p>
            <a:pPr algn="ctr"/>
            <a:r>
              <a:rPr lang="en-US" dirty="0"/>
              <a:t>(World Chain)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6AAF9B3-E538-B275-C7F3-A33DFA81B152}"/>
              </a:ext>
            </a:extLst>
          </p:cNvPr>
          <p:cNvSpPr/>
          <p:nvPr/>
        </p:nvSpPr>
        <p:spPr>
          <a:xfrm>
            <a:off x="3133689" y="4360103"/>
            <a:ext cx="262649" cy="4586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7CBEC4-6904-B7C2-44DF-E1D8D4443D38}"/>
              </a:ext>
            </a:extLst>
          </p:cNvPr>
          <p:cNvSpPr/>
          <p:nvPr/>
        </p:nvSpPr>
        <p:spPr>
          <a:xfrm>
            <a:off x="7373318" y="146432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 Pay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AB3D0-9AEF-566B-0969-F96A7F036469}"/>
              </a:ext>
            </a:extLst>
          </p:cNvPr>
          <p:cNvCxnSpPr>
            <a:stCxn id="13" idx="1"/>
            <a:endCxn id="26" idx="3"/>
          </p:cNvCxnSpPr>
          <p:nvPr/>
        </p:nvCxnSpPr>
        <p:spPr>
          <a:xfrm flipH="1">
            <a:off x="4286339" y="1944191"/>
            <a:ext cx="522164" cy="2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56E255-7356-0916-4959-00F38BCA9F3A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6851154" y="1944191"/>
            <a:ext cx="522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E6DD3-328E-A326-BAFB-3C8A0803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412B-7567-FF02-0444-9430355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32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A2DDE6EC-D085-E91F-AE91-562BF3CC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400010" y="364607"/>
            <a:ext cx="3620021" cy="362002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6ACFE4-B3A8-6C3C-1D7D-C06B5EF07475}"/>
              </a:ext>
            </a:extLst>
          </p:cNvPr>
          <p:cNvSpPr/>
          <p:nvPr/>
        </p:nvSpPr>
        <p:spPr>
          <a:xfrm>
            <a:off x="2115945" y="1353876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078D00-BDB7-4E80-DFD2-1A7EEF139F51}"/>
              </a:ext>
            </a:extLst>
          </p:cNvPr>
          <p:cNvSpPr/>
          <p:nvPr/>
        </p:nvSpPr>
        <p:spPr>
          <a:xfrm>
            <a:off x="1690373" y="2445702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destination chain/token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22BA0-359F-3358-DAA7-E6E4F0BA3968}"/>
              </a:ext>
            </a:extLst>
          </p:cNvPr>
          <p:cNvSpPr/>
          <p:nvPr/>
        </p:nvSpPr>
        <p:spPr>
          <a:xfrm>
            <a:off x="2222118" y="3635972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recipient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EE737-5611-8C9C-6A6E-EBAA5A5EFDEE}"/>
              </a:ext>
            </a:extLst>
          </p:cNvPr>
          <p:cNvSpPr/>
          <p:nvPr/>
        </p:nvSpPr>
        <p:spPr>
          <a:xfrm>
            <a:off x="1911569" y="4716203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with WLD/</a:t>
            </a:r>
            <a:r>
              <a:rPr lang="en-US" dirty="0" err="1">
                <a:solidFill>
                  <a:schemeClr val="tx1"/>
                </a:solidFill>
              </a:rPr>
              <a:t>USDC.e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739C9-A115-35E8-8716-B98796C650F8}"/>
              </a:ext>
            </a:extLst>
          </p:cNvPr>
          <p:cNvSpPr/>
          <p:nvPr/>
        </p:nvSpPr>
        <p:spPr>
          <a:xfrm>
            <a:off x="1733289" y="5815520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auto-swaps, routes, and delivers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6709-7259-5E71-6A0F-7CB8935C5D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332052" y="2083322"/>
            <a:ext cx="1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F6BE0-3D64-F7A0-2E88-2F52EB422B4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32052" y="3273592"/>
            <a:ext cx="0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26AA4-CC5F-307C-6C3A-C2CE4272757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332052" y="4296842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72F10-CCD8-377B-5752-BD688F1C2A3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332052" y="5396159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FF26BB-BBDC-F770-4234-CBAE1324F224}"/>
              </a:ext>
            </a:extLst>
          </p:cNvPr>
          <p:cNvSpPr txBox="1"/>
          <p:nvPr/>
        </p:nvSpPr>
        <p:spPr>
          <a:xfrm>
            <a:off x="7479830" y="4019875"/>
            <a:ext cx="4295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No Wallet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Pay with WLD or USDC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2"/>
                </a:solidFill>
              </a:rPr>
              <a:t>Token</a:t>
            </a:r>
            <a:r>
              <a:rPr lang="en-US" sz="2800" dirty="0">
                <a:solidFill>
                  <a:schemeClr val="tx2"/>
                </a:solidFill>
              </a:rPr>
              <a:t>-less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Simple UX</a:t>
            </a:r>
          </a:p>
        </p:txBody>
      </p:sp>
    </p:spTree>
    <p:extLst>
      <p:ext uri="{BB962C8B-B14F-4D97-AF65-F5344CB8AC3E}">
        <p14:creationId xmlns:p14="http://schemas.microsoft.com/office/powerpoint/2010/main" val="18604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E9073-D482-3DF4-14B6-3DF72EB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EDA9EF95-5E34-1639-9E06-E707A03D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0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441D677-C70F-95EE-6B3A-CF0AB44F4C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85" y="2276776"/>
            <a:ext cx="3676054" cy="367605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A logo of a unicorn&#10;&#10;AI-generated content may be incorrect.">
            <a:extLst>
              <a:ext uri="{FF2B5EF4-FFF2-40B4-BE49-F238E27FC236}">
                <a16:creationId xmlns:a16="http://schemas.microsoft.com/office/drawing/2014/main" id="{027A2AF7-BC6D-3673-D0BB-1FF4CC845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07" y="1435818"/>
            <a:ext cx="1778271" cy="177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A6C5A-D97D-8EE4-3893-D9B2A09A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Re-Balancing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EAF59E-51B4-6AD2-82AF-C35AF24BD895}"/>
              </a:ext>
            </a:extLst>
          </p:cNvPr>
          <p:cNvSpPr/>
          <p:nvPr/>
        </p:nvSpPr>
        <p:spPr>
          <a:xfrm>
            <a:off x="4613349" y="2276776"/>
            <a:ext cx="1383126" cy="759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27B1C5-498C-1561-D337-8DE098C8518B}"/>
              </a:ext>
            </a:extLst>
          </p:cNvPr>
          <p:cNvSpPr/>
          <p:nvPr/>
        </p:nvSpPr>
        <p:spPr>
          <a:xfrm>
            <a:off x="2423166" y="4966855"/>
            <a:ext cx="1323110" cy="727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EBA328-81A7-CD8E-EADA-C5364C097BB0}"/>
              </a:ext>
            </a:extLst>
          </p:cNvPr>
          <p:cNvSpPr/>
          <p:nvPr/>
        </p:nvSpPr>
        <p:spPr>
          <a:xfrm>
            <a:off x="6863550" y="4966855"/>
            <a:ext cx="1323110" cy="727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Avax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B019602-AC5A-5484-933A-42AC5AFCC563}"/>
              </a:ext>
            </a:extLst>
          </p:cNvPr>
          <p:cNvSpPr/>
          <p:nvPr/>
        </p:nvSpPr>
        <p:spPr>
          <a:xfrm rot="17505252">
            <a:off x="3219467" y="3724502"/>
            <a:ext cx="1243397" cy="4156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3CEF336-6A95-C572-3176-66A413EDD0C4}"/>
              </a:ext>
            </a:extLst>
          </p:cNvPr>
          <p:cNvSpPr/>
          <p:nvPr/>
        </p:nvSpPr>
        <p:spPr>
          <a:xfrm rot="3978980">
            <a:off x="6118676" y="3730500"/>
            <a:ext cx="1260055" cy="4156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45FA7D7-5ED2-470F-F69C-9209C77AE498}"/>
              </a:ext>
            </a:extLst>
          </p:cNvPr>
          <p:cNvSpPr/>
          <p:nvPr/>
        </p:nvSpPr>
        <p:spPr>
          <a:xfrm>
            <a:off x="4541419" y="5197782"/>
            <a:ext cx="1526988" cy="4156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8FF2C-640B-5E4B-3163-22A2E541C47E}"/>
              </a:ext>
            </a:extLst>
          </p:cNvPr>
          <p:cNvSpPr txBox="1"/>
          <p:nvPr/>
        </p:nvSpPr>
        <p:spPr>
          <a:xfrm>
            <a:off x="4541418" y="3853193"/>
            <a:ext cx="152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CCPT v2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42C8E-2653-4F9B-6FDC-A1B9E2610800}"/>
              </a:ext>
            </a:extLst>
          </p:cNvPr>
          <p:cNvSpPr txBox="1"/>
          <p:nvPr/>
        </p:nvSpPr>
        <p:spPr>
          <a:xfrm>
            <a:off x="6863550" y="1540124"/>
            <a:ext cx="329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1inch selects a different chain for the best swap route</a:t>
            </a:r>
          </a:p>
        </p:txBody>
      </p:sp>
    </p:spTree>
    <p:extLst>
      <p:ext uri="{BB962C8B-B14F-4D97-AF65-F5344CB8AC3E}">
        <p14:creationId xmlns:p14="http://schemas.microsoft.com/office/powerpoint/2010/main" val="11991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F5D-7861-3975-1FB1-A45E9590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What inspired your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6361-DECA-F3B2-9158-5B8DEAD7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with a simple observation:</a:t>
            </a:r>
          </a:p>
          <a:p>
            <a:pPr marL="0" indent="0">
              <a:buNone/>
            </a:pPr>
            <a:r>
              <a:rPr lang="en-US" dirty="0"/>
              <a:t>Most people don't use DeFi — not because they don't want to, but because it’s too complicated. Wallet setup, gas tokens, bridging, token swaps — these steps create friction and fear. We asked ourselves: “What if users didn’t need to know any of that? ”That’s how </a:t>
            </a:r>
            <a:r>
              <a:rPr lang="en-US" dirty="0" err="1"/>
              <a:t>IntentPay</a:t>
            </a:r>
            <a:r>
              <a:rPr lang="en-US" dirty="0"/>
              <a:t> was born: </a:t>
            </a:r>
            <a:r>
              <a:rPr lang="en-US" b="1" dirty="0"/>
              <a:t>a way to let anyone interact with DeFi by just saying what they want to do, and letting the system handle the rest.</a:t>
            </a:r>
          </a:p>
        </p:txBody>
      </p:sp>
    </p:spTree>
    <p:extLst>
      <p:ext uri="{BB962C8B-B14F-4D97-AF65-F5344CB8AC3E}">
        <p14:creationId xmlns:p14="http://schemas.microsoft.com/office/powerpoint/2010/main" val="386827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2078</Words>
  <Application>Microsoft Office PowerPoint</Application>
  <PresentationFormat>Widescreen</PresentationFormat>
  <Paragraphs>153</Paragraphs>
  <Slides>21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IntentPay</vt:lpstr>
      <vt:lpstr>Scenario</vt:lpstr>
      <vt:lpstr>The Problem</vt:lpstr>
      <vt:lpstr>Our Solution</vt:lpstr>
      <vt:lpstr>How It Works</vt:lpstr>
      <vt:lpstr>User Journey: IntentPay</vt:lpstr>
      <vt:lpstr>Demo Time</vt:lpstr>
      <vt:lpstr>Re-Balancing</vt:lpstr>
      <vt:lpstr>Q1: What inspired your project?</vt:lpstr>
      <vt:lpstr>Q2: What tools did you use, and why?</vt:lpstr>
      <vt:lpstr>Q3: What challenges did you solve, and how?</vt:lpstr>
      <vt:lpstr>PowerPoint Presentation</vt:lpstr>
      <vt:lpstr>PowerPoint Presentation</vt:lpstr>
      <vt:lpstr>IntentPay</vt:lpstr>
      <vt:lpstr>IntentWallet</vt:lpstr>
      <vt:lpstr>Business Model</vt:lpstr>
      <vt:lpstr>Vision</vt:lpstr>
      <vt:lpstr>World App Mini App + Intent Payment</vt:lpstr>
      <vt:lpstr>1inch 聚合器 + CCTP V2</vt:lpstr>
      <vt:lpstr>Circle Modular Wallet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Hsu(洪徐永)</dc:creator>
  <cp:lastModifiedBy>Shane Hsu(洪徐永)</cp:lastModifiedBy>
  <cp:revision>78</cp:revision>
  <dcterms:created xsi:type="dcterms:W3CDTF">2025-04-05T06:49:21Z</dcterms:created>
  <dcterms:modified xsi:type="dcterms:W3CDTF">2025-04-05T20:37:59Z</dcterms:modified>
</cp:coreProperties>
</file>