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8" r:id="rId3"/>
    <p:sldId id="257" r:id="rId4"/>
    <p:sldId id="277" r:id="rId5"/>
    <p:sldId id="258" r:id="rId6"/>
    <p:sldId id="282" r:id="rId7"/>
    <p:sldId id="260" r:id="rId8"/>
    <p:sldId id="259" r:id="rId9"/>
    <p:sldId id="264" r:id="rId10"/>
    <p:sldId id="280" r:id="rId11"/>
    <p:sldId id="267" r:id="rId12"/>
    <p:sldId id="281" r:id="rId13"/>
    <p:sldId id="265" r:id="rId14"/>
    <p:sldId id="266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6836" autoAdjust="0"/>
  </p:normalViewPr>
  <p:slideViewPr>
    <p:cSldViewPr snapToGrid="0">
      <p:cViewPr>
        <p:scale>
          <a:sx n="100" d="100"/>
          <a:sy n="100" d="100"/>
        </p:scale>
        <p:origin x="58" y="-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EF7C-6DF3-4A70-89CD-C55C919DFC04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39D6-E62A-42D8-AB4F-C51B3E31E5A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51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Musisz zachować informacje o prawach autorskich w plikach źródłowych. Oznacza to, że wszelkie istniejące noty o prawach autorskich muszą pozostać nienaruszone.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Musisz dołączyć kopię licencji Apache 2.0 do każdego dystrybuowanego egzemplarza oprogramowania.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zmieniasz pliki źródłowe, musisz zaznaczyć, że zostały zmienione. To pomaga w identyfikacji, które części kodu zostały zmodyfikowane przez użytkowników.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64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01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34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01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2778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Pokazać na przykładzie 02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50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03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07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999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04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25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Analiza konfiguracji wyjścia dla diody LED lub dla przycisku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79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1. Zephyr to system operacyjny czasu rzeczywistego (RTOS), który jest zoptymalizowany pod kątem niskiego zużycia pamięci i mocy, co czyni go idealnym dla urządzeń o ograniczonych zasobach.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2. System oferuje elastyczną architekturę, która pozwala na łatwe dodawanie lub usuwanie funkcji, co umożliwia dostosowanie go do różnych zastosowań.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3. Zephyr obsługuje wiele platform sprzętowych i architektur, co sprawia, że jest wszechstronny i może być używany w różnorodnych projektach.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4.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oferuje wsparcie dla różnych protokołów sieciowych, w tym IPv4, IPv6, Bluetooth, Wi-Fi i innych, co umożliwia łatwą komunikację między urządzeniami.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5. </a:t>
            </a:r>
            <a:r>
              <a:rPr lang="pl-PL" dirty="0" err="1"/>
              <a:t>Zephyr</a:t>
            </a:r>
            <a:r>
              <a:rPr lang="pl-PL" dirty="0"/>
              <a:t> zawiera wbudowane mechanizmy bezpieczeństwa, takie jak kontrola dostępu i zarządzanie pamięcią, co zwiększa bezpieczeństwo aplikacji działających na tym systemie.</a:t>
            </a:r>
          </a:p>
          <a:p>
            <a:endParaRPr lang="pl-PL" dirty="0"/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1.Dostosowywanie Zephyr do specyficznych potrzeb projektu może wymagać zaawansowanej wiedzy, co może być wyzwaniem dla mniej doświadczonych programistów.</a:t>
            </a:r>
          </a:p>
          <a:p>
            <a:r>
              <a:rPr lang="pl-PL" dirty="0"/>
              <a:t>2. Chociaż dokumentacja Zephyr jest coraz lepsza, niektórzy użytkownicy mogą napotkać trudności w znalezieniu wystarczających informacji na temat zaawansowanych funkcji lub problemów.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62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OS oferuje mechanizmy do tworzenia, usuwania i zarządzania zadaniami (wątkami). Wątki mogą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priorytetyzowane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 pozwala na kontrolowanie kolejności ich wykonywania.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zapewnia różne mechanizmy synchronizacji, takie jak semafory,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muteksy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bariery, które pomagają w koordynacji działań między wątkami.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 err="1"/>
              <a:t>Zephyr</a:t>
            </a:r>
            <a:r>
              <a:rPr lang="pl-PL" dirty="0"/>
              <a:t> OS oferuje kolejki wiadomości i mechanizmy publikacji/subskrypcji, które umożliwiają wymianę danych między różnymi częściami aplikacji.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System obsługuje dynamiczne przydzielanie pamięci oraz mechanizmy ochrony pamięci, co jest kluczowe dla stabilności i bezpieczeństwa aplikacji.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 err="1"/>
              <a:t>Zephyr</a:t>
            </a:r>
            <a:r>
              <a:rPr lang="pl-PL" dirty="0"/>
              <a:t> OS pozwala na definiowanie i obsługę przerwań sprzętowych, co jest istotne dla aplikacji czasu rzeczywistego.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System oferuje mechanizmy zarządzania energią, które pomagają w optymalizacji zużycia energii przez urządzenie, co jest szczególnie ważne w aplikacjach </a:t>
            </a:r>
            <a:r>
              <a:rPr lang="pl-PL" dirty="0" err="1"/>
              <a:t>IoT</a:t>
            </a:r>
            <a:endParaRPr lang="pl-PL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l-PL" dirty="0"/>
              <a:t>System zawiera mechanizmy bezpieczeństwa, takie jak kontrola dostępu i szyfrowanie danych, które pomagają chronić aplikacje przed nieautoryzowanym dostępem.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l-PL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pl-PL" dirty="0"/>
          </a:p>
          <a:p>
            <a:pPr marL="228600" indent="-228600"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7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Virtuoso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RTOS (Real-Time Operating System) został opracowany przez firmę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Eonic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Systems, a jego początki sięgają lat 90. XX wieku. Był to jeden z pierwszych systemów operacyjnych czasu rzeczywistego, który został zaprojektowany z myślą o zastosowaniach wbudowanych.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2001 roku firma Wind River Systems nabyła belgijską firmę programistyczną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Eonic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Systems, dewelopera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Virtuoso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listopadzie 2015 roku Wind River Systems zmienił nazwę systemu operacyjnego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udostępnił go jako open-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bez opłat licencyjnych. W porównaniu do innego systemu RTOS firmy Wind River,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VxWorks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miał znacznie mniejsze potrzeby pamięciowe, co czyniło go szczególnie odpowiednim dla czujników i urządzeń wbudowanych o jednofunkcyjnym zastosowaniu.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mógł zmieścić się w zaledwie 4 KB pamięci, podczas gdy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VxWorks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potrzebował 200 KB lub więcej.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lutym 2016 roku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stał się hostowanym projektem współpracy Fundacji Linux pod nazwą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Wind River Systems przekazał jądro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ale nadal dostarczał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swoim klientom, pobierając opłaty za usługi w chmurze. W rezultacie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Rocket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stał się "w zasadzie komercyjną wersją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6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Wskazać C:\Program </a:t>
            </a:r>
            <a:r>
              <a:rPr lang="pl-PL" dirty="0" err="1"/>
              <a:t>Files</a:t>
            </a:r>
            <a:r>
              <a:rPr lang="pl-PL" dirty="0"/>
              <a:t>\7-Zip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01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12A5-6DA0-C60E-1450-8A169DF9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EB9B282-C34D-B77C-E329-DBD6676E8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FECF6FA-4155-0F30-0DCA-2801BC7F9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8A71CD2-0A47-69BF-D3AE-FAF5909DF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43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1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Zarządzanie wieloma repozytoriami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West pozwala na zarządzanie projektami, które składają się z wielu repozytoriów. Dzięki temu można łatwo pobierać, aktualizować i synchronizować wszystkie potrzebne komponenty projektu.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Manifesty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West wykorzystuje manifesty (pliki YAML), które określają strukturę projektu, jego zależności oraz wersje komponentów. Manifesty są kluczowe dla automatyzacji procesu konfiguracji projektu.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3.Automatyzacja procesu budowania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West integruje się z narzędziami budowania, takimi 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aby zautomatyzować proces kompilacji projektu. Dzięki temu można łatwo skonfigurować i zbudować projekt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Zephyr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poziomu linii poleceń.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4.Rozszerzalność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West jest zaprojektowany jako narzędzie rozszerzalne, co oznacza, że można dodawać własne polecenia i rozszerzenia, aby dostosować jego funkcjonalność do specyficznych potrzeb projektu.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5.Integracja z Git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West integruje się z systemem kontroli wersji Git, co pozwala na efektywne zarządzanie wersjami kodu, tworzenie gałęzi, zatwierdzanie zmian i inne operacje związane z kontrolą wersji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72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Wersja manifestu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Określa wersję specyfikacji manifestu. Pomaga to w zapewnieniu kompatybilności między różnymi wersjami </a:t>
            </a:r>
            <a:r>
              <a:rPr lang="pl-PL" dirty="0"/>
              <a:t>west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Domyślne ustawienia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Sekcja </a:t>
            </a:r>
            <a:r>
              <a:rPr lang="pl-PL" dirty="0" err="1"/>
              <a:t>defaults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określa domyślne wartości dla różnych parametrów, takich jak zdalne repozytorium, które mogą być używane przez projekty.</a:t>
            </a:r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Zdalne repozytoria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Sekcja </a:t>
            </a:r>
            <a:r>
              <a:rPr lang="pl-PL" dirty="0" err="1"/>
              <a:t>remotes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definiuje zdalne repozytoria, z których będą pobierane komponenty projektu. Każde zdalne repozytorium ma nazwę i bazowy URL.</a:t>
            </a:r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Projekty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Sekcja </a:t>
            </a:r>
            <a:r>
              <a:rPr lang="pl-PL" dirty="0" err="1"/>
              <a:t>projects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zawiera listę projektów, które są częścią głównego projektu. Dla każdego projektu określa się nazwę, ścieżkę do repozytorium, wersję (lub gałąź/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oraz opcjonalnie zdalne repozytorium</a:t>
            </a:r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Sekcja </a:t>
            </a:r>
            <a:r>
              <a:rPr lang="pl-PL" dirty="0" err="1"/>
              <a:t>self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określa ścieżkę do głównego projektu, który zawiera manifest. Jest to używane przez </a:t>
            </a:r>
            <a:r>
              <a:rPr lang="pl-PL" dirty="0"/>
              <a:t>west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 identyfikacji głównego katalogu projektu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56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Załaduj Hello Word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F39D6-E62A-42D8-AB4F-C51B3E31E5A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8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82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8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88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86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3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17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3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25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18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83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572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19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83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9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9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9566-6FC8-4428-BF51-A6AB4F8A2BFD}" type="datetimeFigureOut">
              <a:rPr lang="pl-PL" smtClean="0"/>
              <a:t>18.07.2025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A0347D-3BEE-408F-ACE3-9DDEA4E2B5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003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develop/west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zephyrproject.org/latest/develop/west/workspa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develop/west/build-flash-debug.html#configuration-options" TargetMode="External"/><Relationship Id="rId2" Type="http://schemas.openxmlformats.org/officeDocument/2006/relationships/hyperlink" Target="https://docs.zephyrproject.org/latest/sample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developer-tools/usb-to-uart-bridge-vcp-driv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v3.2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build/kconfig/menuconfig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zephyrproject.org/latest/service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build/dts/index.html#devicetree-guid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build/dts/howto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doxygen/html/index.html" TargetMode="External"/><Relationship Id="rId2" Type="http://schemas.openxmlformats.org/officeDocument/2006/relationships/hyperlink" Target="https://docs.zephyrproject.org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zephyrproject.org/latest/samples/drivers/drivers.html" TargetMode="External"/><Relationship Id="rId2" Type="http://schemas.openxmlformats.org/officeDocument/2006/relationships/hyperlink" Target="https://docs.zephyrproject.org/latest/boar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phyrproject.org/project-memb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cs.zephyrproject.org/latest/develop/getting_started/index.html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awnHymel/introduction-to-zephyr" TargetMode="External"/><Relationship Id="rId5" Type="http://schemas.openxmlformats.org/officeDocument/2006/relationships/hyperlink" Target="https://github.com/zephyrproject-rtos/sdk-ng" TargetMode="External"/><Relationship Id="rId4" Type="http://schemas.openxmlformats.org/officeDocument/2006/relationships/hyperlink" Target="https://github.com/zephyrproject-rtos/zephy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FBD6E-BCDE-72B3-DD0B-7FBF31CBD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Zephyr OS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34F4BE-F9E1-8AF3-A11D-CA59D9AEE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/>
              <a:t>Adrian Wójcik-Mróz</a:t>
            </a:r>
          </a:p>
          <a:p>
            <a:endParaRPr lang="pl-PL" dirty="0"/>
          </a:p>
        </p:txBody>
      </p:sp>
      <p:pic>
        <p:nvPicPr>
          <p:cNvPr id="1026" name="Picture 2" descr="Zephyr (operating system) - Wikipedia">
            <a:extLst>
              <a:ext uri="{FF2B5EF4-FFF2-40B4-BE49-F238E27FC236}">
                <a16:creationId xmlns:a16="http://schemas.microsoft.com/office/drawing/2014/main" id="{80AABB63-67AC-FB84-00ED-C71286FB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67" y="820154"/>
            <a:ext cx="2937226" cy="152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Tech Academy">
            <a:extLst>
              <a:ext uri="{FF2B5EF4-FFF2-40B4-BE49-F238E27FC236}">
                <a16:creationId xmlns:a16="http://schemas.microsoft.com/office/drawing/2014/main" id="{BB398FCE-7941-90CE-07C3-13C58979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60" y="5808713"/>
            <a:ext cx="3123414" cy="8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E3994-35BF-2D19-DAD8-1DA2B20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Narzędzie WEST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DA9FA0-8C90-EE62-827D-4B1D260A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Narzędzie do zarządzania projektami i budowania. Zaprojektowane tak aby ułatwić pracę z projektami </a:t>
            </a:r>
            <a:r>
              <a:rPr lang="pl-PL" dirty="0" err="1"/>
              <a:t>Zephyr</a:t>
            </a:r>
            <a:r>
              <a:rPr lang="pl-PL" dirty="0"/>
              <a:t>.</a:t>
            </a:r>
          </a:p>
          <a:p>
            <a:r>
              <a:rPr lang="pl-PL" b="1" dirty="0"/>
              <a:t>Zarządzanie wieloma repozytoriami</a:t>
            </a:r>
          </a:p>
          <a:p>
            <a:r>
              <a:rPr lang="pl-PL" b="1" dirty="0"/>
              <a:t>Manifesty</a:t>
            </a:r>
          </a:p>
          <a:p>
            <a:r>
              <a:rPr lang="pl-PL" b="1" dirty="0"/>
              <a:t>Automatyzacja procesu budowania</a:t>
            </a:r>
          </a:p>
          <a:p>
            <a:r>
              <a:rPr lang="pl-PL" b="1" dirty="0"/>
              <a:t>Rozszerzalność</a:t>
            </a:r>
          </a:p>
          <a:p>
            <a:r>
              <a:rPr lang="pl-PL" b="1" dirty="0"/>
              <a:t>Integracja z Git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>
                <a:hlinkClick r:id="rId3"/>
              </a:rPr>
              <a:t>https://docs.zephyrproject.org/latest/develop/west/index.html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</p:txBody>
      </p:sp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31B0976D-4A71-3521-D8AF-093D1D0A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93EFF8-157C-97D8-1AB1-06835F62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Przestrzeń robocza - workspace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0DE8DC-DAD9-65DC-0EB8-39D91433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Obszar roboczy po wykonaniu wszystkich operacji opisanych w przodowniku wprowadzającym wygląda następująco:</a:t>
            </a:r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32F2031B-BAFD-28E6-892B-6E7FD20D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6950AF0D-024F-C43C-035A-F1F161D7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52" y="2901583"/>
            <a:ext cx="5401429" cy="3219899"/>
          </a:xfrm>
          <a:prstGeom prst="rect">
            <a:avLst/>
          </a:prstGeom>
        </p:spPr>
      </p:pic>
      <p:pic>
        <p:nvPicPr>
          <p:cNvPr id="11" name="Picture 4" descr="InterTech Academy">
            <a:extLst>
              <a:ext uri="{FF2B5EF4-FFF2-40B4-BE49-F238E27FC236}">
                <a16:creationId xmlns:a16="http://schemas.microsoft.com/office/drawing/2014/main" id="{678DBFF2-21FE-57A2-C22E-FCDD42E2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2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1F41E-5710-49C9-2C48-670A765E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Repozytorium manifestu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BE2B5D-03C3-04FC-C2D4-07487761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Manifest definiuje strukturę projektu, jego komponenty i zależności</a:t>
            </a:r>
          </a:p>
          <a:p>
            <a:pPr lvl="1"/>
            <a:r>
              <a:rPr lang="pl-PL" dirty="0"/>
              <a:t>Wersja</a:t>
            </a:r>
          </a:p>
          <a:p>
            <a:pPr lvl="1"/>
            <a:r>
              <a:rPr lang="pl-PL" dirty="0"/>
              <a:t>Domyśle ustawienia</a:t>
            </a:r>
          </a:p>
          <a:p>
            <a:pPr lvl="1"/>
            <a:r>
              <a:rPr lang="pl-PL" dirty="0"/>
              <a:t>Zdalne repozytoria</a:t>
            </a:r>
          </a:p>
          <a:p>
            <a:pPr lvl="1"/>
            <a:r>
              <a:rPr lang="pl-PL" dirty="0"/>
              <a:t>Projekty</a:t>
            </a:r>
          </a:p>
          <a:p>
            <a:pPr lvl="1"/>
            <a:r>
              <a:rPr lang="pl-PL" dirty="0" err="1"/>
              <a:t>Self</a:t>
            </a:r>
            <a:endParaRPr lang="pl-PL" dirty="0"/>
          </a:p>
          <a:p>
            <a:r>
              <a:rPr lang="pl-PL" dirty="0"/>
              <a:t>Workspace zawiera dokładnie jedno repozytorium manifestu</a:t>
            </a:r>
          </a:p>
          <a:p>
            <a:r>
              <a:rPr lang="pl-PL" dirty="0"/>
              <a:t>Lokalizacja manifestu jest skonfigurowana w lokalnym pliku w folderze .west</a:t>
            </a:r>
          </a:p>
          <a:p>
            <a:r>
              <a:rPr lang="pl-PL" dirty="0"/>
              <a:t>Można skonfigurować WEST tak aby używał dowolnego repozytorium GIT jak repozytorium manifestu</a:t>
            </a:r>
          </a:p>
          <a:p>
            <a:r>
              <a:rPr lang="pl-PL" dirty="0"/>
              <a:t>Standardowo repozytorium manifestu jest repozytorium z </a:t>
            </a:r>
            <a:r>
              <a:rPr lang="pl-PL" dirty="0" err="1"/>
              <a:t>Zephyr</a:t>
            </a:r>
            <a:r>
              <a:rPr lang="pl-PL" dirty="0"/>
              <a:t>,</a:t>
            </a:r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BF495FA7-6625-BBAE-1A3A-F331A158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2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AB381-F7D1-187B-E57F-E9F55DF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Topologia Workspace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0025BE98-64C6-8D62-BE77-F3A4E52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T1: Topologia gwiazdy -  Zephyr jako repozytorium manifestu:</a:t>
            </a:r>
            <a:br>
              <a:rPr lang="pl-PL" dirty="0"/>
            </a:br>
            <a:r>
              <a:rPr lang="pl-PL" dirty="0">
                <a:latin typeface="Aptos Display" panose="020B0004020202020204" pitchFamily="34" charset="0"/>
              </a:rPr>
              <a:t>Repozytorium Zephyr pełni rolę centralnego repozytorium i określa swoje moduły (projekty zewnętrzne) w pliku </a:t>
            </a:r>
            <a:r>
              <a:rPr lang="pl-PL" dirty="0" err="1">
                <a:latin typeface="Aptos Display" panose="020B0004020202020204" pitchFamily="34" charset="0"/>
              </a:rPr>
              <a:t>west.yml</a:t>
            </a:r>
            <a:endParaRPr lang="pl-PL" dirty="0">
              <a:latin typeface="Aptos Display" panose="020B0004020202020204" pitchFamily="34" charset="0"/>
            </a:endParaRPr>
          </a:p>
          <a:p>
            <a:r>
              <a:rPr lang="pl-PL" dirty="0"/>
              <a:t>T2: Topologia gwiazdy - aplikacja jako repozytorium manifestu:</a:t>
            </a:r>
            <a:br>
              <a:rPr lang="pl-PL" dirty="0"/>
            </a:br>
            <a:r>
              <a:rPr lang="pl-PL" dirty="0">
                <a:latin typeface="Aptos Display" panose="020B0004020202020204" pitchFamily="34" charset="0"/>
              </a:rPr>
              <a:t>Repozytorium zawierające aplikację Zephyr pełni rolę centralnego repozytorium i wskazuje inne projekty potrzebne do jej zbudowania w pliku </a:t>
            </a:r>
            <a:r>
              <a:rPr lang="pl-PL" dirty="0" err="1">
                <a:latin typeface="Aptos Display" panose="020B0004020202020204" pitchFamily="34" charset="0"/>
              </a:rPr>
              <a:t>west.yml</a:t>
            </a:r>
            <a:r>
              <a:rPr lang="pl-PL" dirty="0">
                <a:latin typeface="Aptos Display" panose="020B0004020202020204" pitchFamily="34" charset="0"/>
              </a:rPr>
              <a:t>.</a:t>
            </a:r>
          </a:p>
          <a:p>
            <a:r>
              <a:rPr lang="pl-PL" dirty="0"/>
              <a:t>T3: Topologia lasu - wolnostojące repozytorium manifestów</a:t>
            </a:r>
            <a:br>
              <a:rPr lang="pl-PL" dirty="0"/>
            </a:br>
            <a:r>
              <a:rPr lang="pl-PL" dirty="0">
                <a:latin typeface="Aptos Display" panose="020B0004020202020204" pitchFamily="34" charset="0"/>
              </a:rPr>
              <a:t>Repozytorium manifestu  nie zawiera kodu źródłowego </a:t>
            </a:r>
            <a:r>
              <a:rPr lang="pl-PL" dirty="0" err="1">
                <a:latin typeface="Aptos Display" panose="020B0004020202020204" pitchFamily="34" charset="0"/>
              </a:rPr>
              <a:t>Zephyra</a:t>
            </a:r>
            <a:r>
              <a:rPr lang="pl-PL" dirty="0">
                <a:latin typeface="Aptos Display" panose="020B0004020202020204" pitchFamily="34" charset="0"/>
              </a:rPr>
              <a:t> i określa listę projektów znajdujących się na tym samym poziomie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https://docs.zephyrproject.org/latest/develop/west/workspaces.html</a:t>
            </a: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  <a:p>
            <a:endParaRPr lang="pl-PL" dirty="0"/>
          </a:p>
        </p:txBody>
      </p:sp>
      <p:pic>
        <p:nvPicPr>
          <p:cNvPr id="3" name="Picture 2" descr="Zephyr (operating system) - Wikipedia">
            <a:extLst>
              <a:ext uri="{FF2B5EF4-FFF2-40B4-BE49-F238E27FC236}">
                <a16:creationId xmlns:a16="http://schemas.microsoft.com/office/drawing/2014/main" id="{EB6ED7F6-CFE4-7BAF-EC99-05F3FD62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78AEE4C9-4983-DC9B-FDD4-DC1E2320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1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14A3B0-8565-FC6B-1ACC-1E3559C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aplikację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CB98F6-F2C3-D37E-3D86-6A240882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Zephyr OS wyposażony jest w dużą ilość przykładowych aplikacji: </a:t>
            </a:r>
            <a:br>
              <a:rPr lang="pl-PL" dirty="0"/>
            </a:br>
            <a:r>
              <a:rPr lang="pl-PL" dirty="0">
                <a:hlinkClick r:id="rId2"/>
              </a:rPr>
              <a:t>https://docs.zephyrproject.org/latest/samples/index.html</a:t>
            </a:r>
            <a:endParaRPr lang="pl-PL" dirty="0"/>
          </a:p>
          <a:p>
            <a:endParaRPr lang="pl-PL" dirty="0"/>
          </a:p>
          <a:p>
            <a:r>
              <a:rPr lang="pl-PL" dirty="0"/>
              <a:t>Aby zbudować wybraną prykładową aplikccję musimy wejśc do katalogu zephyr</a:t>
            </a:r>
          </a:p>
          <a:p>
            <a:r>
              <a:rPr lang="pl-PL" dirty="0"/>
              <a:t>Następnie wywyołujemy kamende „west build” w następujący sposób:</a:t>
            </a:r>
            <a:br>
              <a:rPr lang="pl-PL" dirty="0"/>
            </a:br>
            <a:br>
              <a:rPr lang="pl-PL" dirty="0">
                <a:solidFill>
                  <a:schemeClr val="accent1"/>
                </a:solidFill>
              </a:rPr>
            </a:br>
            <a:r>
              <a:rPr lang="pl-PL" i="1" dirty="0">
                <a:solidFill>
                  <a:schemeClr val="accent1"/>
                </a:solidFill>
              </a:rPr>
              <a:t>w</a:t>
            </a:r>
            <a:r>
              <a:rPr lang="en-US" i="1" dirty="0">
                <a:solidFill>
                  <a:schemeClr val="accent1"/>
                </a:solidFill>
              </a:rPr>
              <a:t>est build -b esp32s3_devkitc/esp32s3/procpu samples/hello_world </a:t>
            </a:r>
            <a:br>
              <a:rPr lang="pl-PL" dirty="0"/>
            </a:br>
            <a:br>
              <a:rPr lang="pl-PL" dirty="0"/>
            </a:br>
            <a:endParaRPr lang="pl-PL" dirty="0"/>
          </a:p>
          <a:p>
            <a:r>
              <a:rPr lang="pl-PL" dirty="0">
                <a:hlinkClick r:id="rId3"/>
              </a:rPr>
              <a:t>https://docs.zephyrproject.org/latest/develop/west/build-flash-debug.html#configuration-options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7E30CA91-92BC-EFFE-B56F-6583B8A5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39EE2F48-0085-4798-A187-DACC1846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4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41F6CA-5FA8-5B5C-1756-B0A66FA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Załadowanie przykładowego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5A9B5-E63A-CF4E-7548-A2043AA0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załadować kod do ESP32S Devkit C będziemy potrzebować sterownik do portu szeregowego: </a:t>
            </a:r>
            <a:r>
              <a:rPr lang="pl-PL" dirty="0">
                <a:hlinkClick r:id="rId3"/>
              </a:rPr>
              <a:t>https://www.silabs.com/developer-tools/usb-to-uart-bridge-vcp-drivers</a:t>
            </a:r>
            <a:endParaRPr lang="pl-PL" dirty="0"/>
          </a:p>
          <a:p>
            <a:r>
              <a:rPr lang="pl-PL" dirty="0"/>
              <a:t>Przydatne będą także dwa narzędzia pythona: </a:t>
            </a:r>
            <a:br>
              <a:rPr lang="pl-PL" dirty="0"/>
            </a:br>
            <a:r>
              <a:rPr lang="en-US" dirty="0"/>
              <a:t>esptool==4.8.1</a:t>
            </a:r>
            <a:br>
              <a:rPr lang="pl-PL" dirty="0"/>
            </a:br>
            <a:r>
              <a:rPr lang="en-US" dirty="0"/>
              <a:t>pyserial==3.5</a:t>
            </a:r>
            <a:r>
              <a:rPr lang="pl-PL" dirty="0"/>
              <a:t> (można też wykorzystac Putty lub TeraTerm)</a:t>
            </a:r>
          </a:p>
          <a:p>
            <a:r>
              <a:rPr lang="pl-PL" dirty="0"/>
              <a:t>Wgrywamy nasz kod funkcja „</a:t>
            </a:r>
            <a:r>
              <a:rPr lang="pl-PL" i="1" dirty="0">
                <a:solidFill>
                  <a:schemeClr val="accent1"/>
                </a:solidFill>
              </a:rPr>
              <a:t>west flash</a:t>
            </a:r>
            <a:r>
              <a:rPr lang="pl-PL" dirty="0"/>
              <a:t>”</a:t>
            </a:r>
          </a:p>
          <a:p>
            <a:r>
              <a:rPr lang="pl-PL" dirty="0"/>
              <a:t>Działanie naszego kodu możemy obejrzeć korzystając z </a:t>
            </a:r>
            <a:r>
              <a:rPr lang="pl-PL" dirty="0" err="1"/>
              <a:t>pyserial</a:t>
            </a:r>
            <a:r>
              <a:rPr lang="pl-PL" dirty="0"/>
              <a:t> następujący sposób: </a:t>
            </a:r>
            <a:br>
              <a:rPr lang="pl-PL" dirty="0"/>
            </a:br>
            <a:r>
              <a:rPr lang="pl-PL" i="1" dirty="0">
                <a:solidFill>
                  <a:schemeClr val="accent1"/>
                </a:solidFill>
              </a:rPr>
              <a:t>python -m serial.tools.miniterm "COM9" 115200 --exit-char=32</a:t>
            </a:r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B4A8CC39-4127-8BB3-2A09-70451F43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EC038389-994F-1BFE-8F7E-47295557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371E47-8CA0-545C-DF23-BCBE33C2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Pierwsza aplikacja w Zephyr 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3A8FF1-5D61-615C-9FEE-8ABFC246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Kiedy tworzymy nową aplikację musimy utworzyć co najmniej trzy pliki:</a:t>
            </a:r>
          </a:p>
          <a:p>
            <a:r>
              <a:rPr lang="pl-PL" dirty="0" err="1"/>
              <a:t>prj.conf</a:t>
            </a:r>
            <a:r>
              <a:rPr lang="pl-PL" dirty="0"/>
              <a:t> - Plik konfiguracyjny </a:t>
            </a:r>
            <a:r>
              <a:rPr lang="pl-PL" dirty="0" err="1"/>
              <a:t>Zephyr</a:t>
            </a:r>
            <a:r>
              <a:rPr lang="pl-PL" dirty="0"/>
              <a:t> OS, który określa opcje konfiguracyjne dla projektu.</a:t>
            </a:r>
          </a:p>
          <a:p>
            <a:r>
              <a:rPr lang="pl-PL" dirty="0"/>
              <a:t>CMakeLists.txt -ten plik jest używany przez </a:t>
            </a:r>
            <a:r>
              <a:rPr lang="pl-PL" dirty="0" err="1"/>
              <a:t>CMake</a:t>
            </a:r>
            <a:r>
              <a:rPr lang="pl-PL" dirty="0"/>
              <a:t> do konfiguracji procesu budowania. Powinien zawierać podstawowe informacje o projekcie i jego zależnościach.</a:t>
            </a:r>
          </a:p>
          <a:p>
            <a:r>
              <a:rPr lang="pl-PL" dirty="0" err="1"/>
              <a:t>main.c</a:t>
            </a:r>
            <a:r>
              <a:rPr lang="pl-PL" dirty="0"/>
              <a:t> - Główny plik źródłowy aplikacji, który zawiera funkcję </a:t>
            </a:r>
            <a:r>
              <a:rPr lang="pl-PL" dirty="0" err="1"/>
              <a:t>main</a:t>
            </a:r>
            <a:r>
              <a:rPr lang="pl-PL" dirty="0"/>
              <a:t>() i logikę aplikacji.</a:t>
            </a:r>
          </a:p>
          <a:p>
            <a:endParaRPr lang="pl-PL" dirty="0"/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  <p:pic>
        <p:nvPicPr>
          <p:cNvPr id="6" name="Picture 2" descr="Zephyr (operating system) - Wikipedia">
            <a:extLst>
              <a:ext uri="{FF2B5EF4-FFF2-40B4-BE49-F238E27FC236}">
                <a16:creationId xmlns:a16="http://schemas.microsoft.com/office/drawing/2014/main" id="{B16ED393-0023-846C-A1AF-EE197CD0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67F70A1D-B699-4C41-B7CD-AA083FEB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6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39099-4DEC-78C6-4DE8-F97282C2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powinien zawierać CmakeList.txt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49253-DFC5-10B4-8149-DC80FC1E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Minimalna wymagana wersja </a:t>
            </a:r>
            <a:r>
              <a:rPr lang="pl-PL" dirty="0" err="1"/>
              <a:t>Cmake</a:t>
            </a:r>
            <a:br>
              <a:rPr lang="pl-PL" dirty="0"/>
            </a:br>
            <a:r>
              <a:rPr lang="pl-PL" dirty="0" err="1"/>
              <a:t>cmake_minimum_required</a:t>
            </a:r>
            <a:r>
              <a:rPr lang="pl-PL" dirty="0"/>
              <a:t>(VERSION 3.20.0)</a:t>
            </a:r>
          </a:p>
          <a:p>
            <a:r>
              <a:rPr lang="pl-PL" dirty="0"/>
              <a:t>Znalezienie pakietu </a:t>
            </a:r>
            <a:r>
              <a:rPr lang="pl-PL" dirty="0" err="1"/>
              <a:t>Zephyr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find_package</a:t>
            </a:r>
            <a:r>
              <a:rPr lang="pl-PL" dirty="0"/>
              <a:t>(</a:t>
            </a:r>
            <a:r>
              <a:rPr lang="pl-PL" dirty="0" err="1"/>
              <a:t>Zephyr</a:t>
            </a:r>
            <a:r>
              <a:rPr lang="pl-PL" dirty="0"/>
              <a:t> REQUIRED HINTS $ENV{ZEPHYR_BASE})</a:t>
            </a:r>
          </a:p>
          <a:p>
            <a:r>
              <a:rPr lang="pl-PL" dirty="0"/>
              <a:t>Nazwa projektu</a:t>
            </a:r>
            <a:br>
              <a:rPr lang="pl-PL" dirty="0"/>
            </a:br>
            <a:r>
              <a:rPr lang="pl-PL" dirty="0" err="1"/>
              <a:t>project</a:t>
            </a:r>
            <a:r>
              <a:rPr lang="pl-PL" dirty="0"/>
              <a:t>(</a:t>
            </a:r>
            <a:r>
              <a:rPr lang="pl-PL" dirty="0" err="1"/>
              <a:t>my_application</a:t>
            </a:r>
            <a:r>
              <a:rPr lang="pl-PL" dirty="0"/>
              <a:t>) </a:t>
            </a:r>
          </a:p>
          <a:p>
            <a:r>
              <a:rPr lang="pl-PL" dirty="0"/>
              <a:t>Dodanie źródeł </a:t>
            </a:r>
            <a:r>
              <a:rPr lang="pl-PL" dirty="0" err="1"/>
              <a:t>aplikacj</a:t>
            </a:r>
            <a:br>
              <a:rPr lang="pl-PL" dirty="0"/>
            </a:br>
            <a:r>
              <a:rPr lang="pl-PL" dirty="0" err="1"/>
              <a:t>target_sources</a:t>
            </a:r>
            <a:r>
              <a:rPr lang="pl-PL" dirty="0"/>
              <a:t>(</a:t>
            </a:r>
            <a:r>
              <a:rPr lang="pl-PL" dirty="0" err="1"/>
              <a:t>app</a:t>
            </a:r>
            <a:r>
              <a:rPr lang="pl-PL" dirty="0"/>
              <a:t> PRIVATE </a:t>
            </a:r>
            <a:r>
              <a:rPr lang="pl-PL" dirty="0" err="1"/>
              <a:t>src</a:t>
            </a:r>
            <a:r>
              <a:rPr lang="pl-PL" dirty="0"/>
              <a:t>/</a:t>
            </a:r>
            <a:r>
              <a:rPr lang="pl-PL" dirty="0" err="1"/>
              <a:t>main.c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https://cmake.org/cmake/help/v3.20/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FAEA2553-C00E-5268-1CE7-BC5F16A6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DB13877E-A1B5-428A-B315-4A764533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39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0AB83F-ED9B-E2BB-4DA0-94BFFA23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 </a:t>
            </a:r>
            <a:r>
              <a:rPr lang="pl-PL" dirty="0" err="1"/>
              <a:t>prj.conf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76F3EB-AA8A-3C10-7B75-66690202A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754"/>
            <a:ext cx="8596668" cy="4861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/>
              <a:t>prj.conf</a:t>
            </a:r>
            <a:r>
              <a:rPr lang="pl-PL" dirty="0"/>
              <a:t> w </a:t>
            </a:r>
            <a:r>
              <a:rPr lang="pl-PL" dirty="0" err="1"/>
              <a:t>Zephyr</a:t>
            </a:r>
            <a:r>
              <a:rPr lang="pl-PL" dirty="0"/>
              <a:t> OS jest kluczowym elementem konfiguracji projektu. Służy do definiowania opcji konfiguracyjnych, które wpływają na sposób działania systemu operacyjnego oraz aplikacji</a:t>
            </a:r>
          </a:p>
          <a:p>
            <a:r>
              <a:rPr lang="pl-PL" dirty="0"/>
              <a:t>Konfiguracja Opcji Systemowych</a:t>
            </a:r>
          </a:p>
          <a:p>
            <a:r>
              <a:rPr lang="pl-PL" dirty="0"/>
              <a:t>Zarządzanie Zasobami</a:t>
            </a:r>
          </a:p>
          <a:p>
            <a:r>
              <a:rPr lang="pl-PL" dirty="0"/>
              <a:t>Dostosowywanie Bibliotek</a:t>
            </a:r>
          </a:p>
          <a:p>
            <a:r>
              <a:rPr lang="pl-PL" dirty="0"/>
              <a:t>Zarządzanie Logowaniem</a:t>
            </a:r>
          </a:p>
          <a:p>
            <a:r>
              <a:rPr lang="pl-PL" dirty="0"/>
              <a:t>Ustawienia Specyficzne dla Płytki</a:t>
            </a:r>
          </a:p>
          <a:p>
            <a:pPr marL="0" indent="0">
              <a:buNone/>
            </a:pPr>
            <a:endParaRPr lang="pl-PL" b="1" i="1" dirty="0"/>
          </a:p>
          <a:p>
            <a:pPr marL="0" indent="0">
              <a:buNone/>
            </a:pPr>
            <a:r>
              <a:rPr lang="pl-PL" i="1" dirty="0">
                <a:solidFill>
                  <a:schemeClr val="accent1"/>
                </a:solidFill>
              </a:rPr>
              <a:t>w</a:t>
            </a:r>
            <a:r>
              <a:rPr lang="en-US" i="1" dirty="0" err="1">
                <a:solidFill>
                  <a:schemeClr val="accent1"/>
                </a:solidFill>
              </a:rPr>
              <a:t>est</a:t>
            </a:r>
            <a:r>
              <a:rPr lang="en-US" i="1" dirty="0">
                <a:solidFill>
                  <a:schemeClr val="accent1"/>
                </a:solidFill>
              </a:rPr>
              <a:t> build -b esp32s3_devkitc/esp32s3/</a:t>
            </a:r>
            <a:r>
              <a:rPr lang="en-US" i="1" dirty="0" err="1">
                <a:solidFill>
                  <a:schemeClr val="accent1"/>
                </a:solidFill>
              </a:rPr>
              <a:t>procpu</a:t>
            </a:r>
            <a:r>
              <a:rPr lang="pl-PL" i="1" dirty="0">
                <a:solidFill>
                  <a:schemeClr val="accent1"/>
                </a:solidFill>
              </a:rPr>
              <a:t> –t </a:t>
            </a:r>
            <a:r>
              <a:rPr lang="pl-PL" i="1" dirty="0" err="1">
                <a:solidFill>
                  <a:schemeClr val="accent1"/>
                </a:solidFill>
              </a:rPr>
              <a:t>menuconfig</a:t>
            </a:r>
            <a:endParaRPr lang="pl-P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chemeClr val="accent1"/>
                </a:solidFill>
              </a:rPr>
              <a:t>w</a:t>
            </a:r>
            <a:r>
              <a:rPr lang="en-US" i="1" dirty="0" err="1">
                <a:solidFill>
                  <a:schemeClr val="accent1"/>
                </a:solidFill>
              </a:rPr>
              <a:t>est</a:t>
            </a:r>
            <a:r>
              <a:rPr lang="en-US" i="1" dirty="0">
                <a:solidFill>
                  <a:schemeClr val="accent1"/>
                </a:solidFill>
              </a:rPr>
              <a:t> build -b esp32s3_devkitc/esp32s3/</a:t>
            </a:r>
            <a:r>
              <a:rPr lang="en-US" i="1" dirty="0" err="1">
                <a:solidFill>
                  <a:schemeClr val="accent1"/>
                </a:solidFill>
              </a:rPr>
              <a:t>procpu</a:t>
            </a:r>
            <a:r>
              <a:rPr lang="pl-PL" i="1" dirty="0">
                <a:solidFill>
                  <a:schemeClr val="accent1"/>
                </a:solidFill>
              </a:rPr>
              <a:t> –t </a:t>
            </a:r>
            <a:r>
              <a:rPr lang="pl-PL" i="1" dirty="0" err="1">
                <a:solidFill>
                  <a:schemeClr val="accent1"/>
                </a:solidFill>
              </a:rPr>
              <a:t>guiconfig</a:t>
            </a:r>
            <a:r>
              <a:rPr lang="pl-PL" i="1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pl-P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chemeClr val="accent1"/>
                </a:solidFill>
                <a:hlinkClick r:id="rId3"/>
              </a:rPr>
              <a:t>https://docs.zephyrproject.org/latest/build/kconfig/menuconfig.html</a:t>
            </a:r>
            <a:endParaRPr lang="pl-P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i="1" dirty="0">
                <a:solidFill>
                  <a:schemeClr val="accent1"/>
                </a:solidFill>
                <a:hlinkClick r:id="rId4"/>
              </a:rPr>
              <a:t>https://docs.zephyrproject.org/latest/services/index.html</a:t>
            </a:r>
            <a:endParaRPr lang="pl-P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l-PL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4BB0AE-4C0C-46B3-562E-FFA1A8B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Pliki *.</a:t>
            </a:r>
            <a:r>
              <a:rPr lang="pl-PL" dirty="0" err="1"/>
              <a:t>conf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DB05B4-5AC4-5AB2-5AB9-A86483F6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Można stworzyć wiele różnych plików *.</a:t>
            </a:r>
            <a:r>
              <a:rPr lang="pl-PL" dirty="0" err="1"/>
              <a:t>conf</a:t>
            </a:r>
            <a:r>
              <a:rPr lang="pl-PL" dirty="0"/>
              <a:t>, aby testować różne koniuracje sterowników. Należy umieścić je w folderze „</a:t>
            </a:r>
            <a:r>
              <a:rPr lang="pl-PL" dirty="0" err="1"/>
              <a:t>boards</a:t>
            </a:r>
            <a:r>
              <a:rPr lang="pl-PL" dirty="0"/>
              <a:t>”. Wówczas komendę budowania projektu wywołuje się z dodatkowym parametrem:</a:t>
            </a:r>
            <a:br>
              <a:rPr lang="pl-PL" dirty="0"/>
            </a:br>
            <a:r>
              <a:rPr lang="pl-PL" sz="1700" i="1" dirty="0">
                <a:solidFill>
                  <a:schemeClr val="accent1"/>
                </a:solidFill>
              </a:rPr>
              <a:t>west </a:t>
            </a:r>
            <a:r>
              <a:rPr lang="pl-PL" sz="1700" i="1" dirty="0" err="1">
                <a:solidFill>
                  <a:schemeClr val="accent1"/>
                </a:solidFill>
              </a:rPr>
              <a:t>build</a:t>
            </a:r>
            <a:r>
              <a:rPr lang="pl-PL" sz="1700" i="1" dirty="0">
                <a:solidFill>
                  <a:schemeClr val="accent1"/>
                </a:solidFill>
              </a:rPr>
              <a:t> – b esp32s3/esp32s3/</a:t>
            </a:r>
            <a:r>
              <a:rPr lang="pl-PL" sz="1700" i="1" dirty="0" err="1">
                <a:solidFill>
                  <a:schemeClr val="accent1"/>
                </a:solidFill>
              </a:rPr>
              <a:t>procpu</a:t>
            </a:r>
            <a:r>
              <a:rPr lang="pl-PL" sz="1700" i="1" dirty="0">
                <a:solidFill>
                  <a:schemeClr val="accent1"/>
                </a:solidFill>
              </a:rPr>
              <a:t> -- -DEXTRA_CONF_FILE=</a:t>
            </a:r>
            <a:r>
              <a:rPr lang="pl-PL" sz="1700" i="1" dirty="0" err="1">
                <a:solidFill>
                  <a:schemeClr val="accent1"/>
                </a:solidFill>
              </a:rPr>
              <a:t>boards</a:t>
            </a:r>
            <a:r>
              <a:rPr lang="pl-PL" sz="1700" i="1" dirty="0">
                <a:solidFill>
                  <a:schemeClr val="accent1"/>
                </a:solidFill>
              </a:rPr>
              <a:t>/</a:t>
            </a:r>
            <a:r>
              <a:rPr lang="pl-PL" sz="1700" i="1" dirty="0" err="1">
                <a:solidFill>
                  <a:schemeClr val="accent1"/>
                </a:solidFill>
              </a:rPr>
              <a:t>file.conf</a:t>
            </a:r>
            <a:endParaRPr lang="pl-PL" sz="1700" i="1" dirty="0">
              <a:solidFill>
                <a:schemeClr val="accent1"/>
              </a:solidFill>
            </a:endParaRPr>
          </a:p>
          <a:p>
            <a:r>
              <a:rPr lang="pl-PL" dirty="0"/>
              <a:t>Wówczas plik </a:t>
            </a:r>
            <a:r>
              <a:rPr lang="pl-PL" dirty="0" err="1"/>
              <a:t>prj.conf</a:t>
            </a:r>
            <a:r>
              <a:rPr lang="pl-PL" dirty="0"/>
              <a:t> także zostanie uwzględniony a </a:t>
            </a:r>
            <a:r>
              <a:rPr lang="pl-PL" dirty="0" err="1"/>
              <a:t>file.conf</a:t>
            </a:r>
            <a:r>
              <a:rPr lang="pl-PL" dirty="0"/>
              <a:t> będzie dodawał dodatkową konfiguracje</a:t>
            </a:r>
          </a:p>
          <a:p>
            <a:r>
              <a:rPr lang="pl-PL" dirty="0"/>
              <a:t>Jeśli natomiast nazwiemy ten plik tak samo jak plik *.</a:t>
            </a:r>
            <a:r>
              <a:rPr lang="pl-PL" dirty="0" err="1"/>
              <a:t>dts</a:t>
            </a:r>
            <a:r>
              <a:rPr lang="pl-PL" dirty="0"/>
              <a:t> płytki, którą programujemy i umieścimy w folderze </a:t>
            </a:r>
            <a:r>
              <a:rPr lang="pl-PL" dirty="0" err="1"/>
              <a:t>boards</a:t>
            </a:r>
            <a:r>
              <a:rPr lang="pl-PL" dirty="0"/>
              <a:t>, zostanie on automatycznie dodany przy kompilacji projektu dla tej konkretnej płytki:</a:t>
            </a:r>
            <a:br>
              <a:rPr lang="pl-PL" dirty="0"/>
            </a:br>
            <a:r>
              <a:rPr lang="pl-PL" sz="1700" i="1" dirty="0">
                <a:solidFill>
                  <a:schemeClr val="accent1"/>
                </a:solidFill>
              </a:rPr>
              <a:t>esp32s3_devkitc_procpu.conf</a:t>
            </a:r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BD846307-3B46-30E7-7AC6-09BF8E2A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65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B61912-4BD0-34AB-2798-69C3C3E5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Zephyr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EC0964-FCB9-CDDF-7945-28F1C05C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Otwartoźródłowy system operacyjny czasu rzeczywistego</a:t>
            </a:r>
          </a:p>
          <a:p>
            <a:r>
              <a:rPr lang="pl-PL" dirty="0"/>
              <a:t>Stanowi konkurencje dla </a:t>
            </a:r>
            <a:r>
              <a:rPr lang="pl-PL" dirty="0" err="1"/>
              <a:t>VxWorks</a:t>
            </a:r>
            <a:r>
              <a:rPr lang="pl-PL" dirty="0"/>
              <a:t>, RT-</a:t>
            </a:r>
            <a:r>
              <a:rPr lang="pl-PL" dirty="0" err="1"/>
              <a:t>Thread</a:t>
            </a:r>
            <a:r>
              <a:rPr lang="pl-PL" dirty="0"/>
              <a:t>, </a:t>
            </a:r>
            <a:r>
              <a:rPr lang="pl-PL" dirty="0" err="1"/>
              <a:t>NuttX</a:t>
            </a:r>
            <a:endParaRPr lang="pl-PL" dirty="0"/>
          </a:p>
          <a:p>
            <a:r>
              <a:rPr lang="pl-PL" dirty="0"/>
              <a:t>Rozwijany przez Fundację Linux</a:t>
            </a:r>
          </a:p>
          <a:p>
            <a:r>
              <a:rPr lang="pl-PL" dirty="0"/>
              <a:t>Przeznaczony głównie na mikrokontrolery</a:t>
            </a:r>
          </a:p>
          <a:p>
            <a:r>
              <a:rPr lang="pl-PL" dirty="0"/>
              <a:t>Przeznaczony dla systemów wbudowanych z ograniczonymi zasobami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8381B885-ADFE-2D10-AA01-41C455EC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9A5E1245-F1D4-7AF3-AB03-6AED48D37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5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996A46-4291-1A7A-D439-DEA7E826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DeviceTree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BBB75F-1883-EE09-DF28-E37CEAD5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Jest to hierarchiczna struktura danych, która służy do opisywania sprzętu.</a:t>
            </a:r>
          </a:p>
          <a:p>
            <a:r>
              <a:rPr lang="pl-PL" dirty="0" err="1"/>
              <a:t>Zephyr</a:t>
            </a:r>
            <a:r>
              <a:rPr lang="pl-PL" dirty="0"/>
              <a:t> OS wykorzystuje </a:t>
            </a:r>
            <a:r>
              <a:rPr lang="pl-PL" dirty="0" err="1"/>
              <a:t>DeviceTree</a:t>
            </a:r>
            <a:r>
              <a:rPr lang="pl-PL" dirty="0"/>
              <a:t> dwojako:</a:t>
            </a:r>
          </a:p>
          <a:p>
            <a:pPr lvl="1"/>
            <a:r>
              <a:rPr lang="pl-PL" dirty="0"/>
              <a:t>Do zapewniania początkowej konfiguracji sprzętu</a:t>
            </a:r>
          </a:p>
          <a:p>
            <a:pPr lvl="1"/>
            <a:r>
              <a:rPr lang="pl-PL" dirty="0"/>
              <a:t>Do przypisania do sprzętu konkretnych sterowników</a:t>
            </a:r>
          </a:p>
          <a:p>
            <a:pPr lvl="1"/>
            <a:endParaRPr lang="pl-PL" dirty="0"/>
          </a:p>
          <a:p>
            <a:pPr marL="457200" lvl="1" indent="0">
              <a:buNone/>
            </a:pPr>
            <a:r>
              <a:rPr lang="pl-PL" dirty="0">
                <a:hlinkClick r:id="rId3"/>
              </a:rPr>
              <a:t>https://docs.zephyrproject.org/latest/build/dts/index.html#devicetree-guide</a:t>
            </a:r>
            <a:endParaRPr lang="pl-PL" dirty="0"/>
          </a:p>
          <a:p>
            <a:pPr marL="457200" lvl="1" indent="0">
              <a:buNone/>
            </a:pPr>
            <a:endParaRPr lang="pl-PL" dirty="0"/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7675A27E-07ED-7CBB-2BFD-E394CE7E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6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CC61C9-1680-1C83-189F-A1D85A42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*.</a:t>
            </a:r>
            <a:r>
              <a:rPr lang="pl-PL" dirty="0" err="1"/>
              <a:t>overlay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869582-03BB-A543-1620-5514A2A8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6033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Używany do modyfikacji lub rozszerzenia konfiguracji </a:t>
            </a:r>
            <a:r>
              <a:rPr lang="pl-PL" dirty="0" err="1"/>
              <a:t>DeviceTree</a:t>
            </a:r>
            <a:r>
              <a:rPr lang="pl-PL" dirty="0"/>
              <a:t> dla specyficznej aplikacji. Jest to sposób na dodanie lub nadpisanie węzłów i właściwości w głównym pliku </a:t>
            </a:r>
            <a:r>
              <a:rPr lang="pl-PL" dirty="0" err="1"/>
              <a:t>DeviceTree</a:t>
            </a:r>
            <a:r>
              <a:rPr lang="pl-PL" dirty="0"/>
              <a:t>. Pozwala na:</a:t>
            </a:r>
          </a:p>
          <a:p>
            <a:r>
              <a:rPr lang="pl-PL" dirty="0"/>
              <a:t>Dostosowanie Konfiguracji Sprzętu</a:t>
            </a:r>
          </a:p>
          <a:p>
            <a:r>
              <a:rPr lang="pl-PL" dirty="0"/>
              <a:t>Zapewnia modularność</a:t>
            </a:r>
          </a:p>
          <a:p>
            <a:r>
              <a:rPr lang="pl-PL" dirty="0"/>
              <a:t>Gwarantuje bezpieczeństwo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Aby zbudować projekt z zastosowaniem wybranego pliku </a:t>
            </a:r>
            <a:r>
              <a:rPr lang="pl-PL" dirty="0" err="1"/>
              <a:t>myfile.overlay</a:t>
            </a:r>
            <a:r>
              <a:rPr lang="pl-PL" dirty="0"/>
              <a:t> należy dodać następujący parametr:</a:t>
            </a:r>
          </a:p>
          <a:p>
            <a:pPr marL="0" indent="0">
              <a:buNone/>
            </a:pPr>
            <a:r>
              <a:rPr lang="pl-PL" sz="1700" i="1" dirty="0">
                <a:solidFill>
                  <a:schemeClr val="accent1"/>
                </a:solidFill>
              </a:rPr>
              <a:t>west </a:t>
            </a:r>
            <a:r>
              <a:rPr lang="pl-PL" sz="1700" i="1" dirty="0" err="1">
                <a:solidFill>
                  <a:schemeClr val="accent1"/>
                </a:solidFill>
              </a:rPr>
              <a:t>build</a:t>
            </a:r>
            <a:r>
              <a:rPr lang="pl-PL" sz="1700" i="1" dirty="0">
                <a:solidFill>
                  <a:schemeClr val="accent1"/>
                </a:solidFill>
              </a:rPr>
              <a:t> –b esp32s3_devkitc/esp32s3/</a:t>
            </a:r>
            <a:r>
              <a:rPr lang="pl-PL" sz="1700" i="1" dirty="0" err="1">
                <a:solidFill>
                  <a:schemeClr val="accent1"/>
                </a:solidFill>
              </a:rPr>
              <a:t>procpu</a:t>
            </a:r>
            <a:r>
              <a:rPr lang="pl-PL" sz="1700" i="1" dirty="0">
                <a:solidFill>
                  <a:schemeClr val="accent1"/>
                </a:solidFill>
              </a:rPr>
              <a:t> -- -DDTC_OVERLAY_FILE=</a:t>
            </a:r>
            <a:r>
              <a:rPr lang="pl-PL" sz="1700" i="1" dirty="0" err="1">
                <a:solidFill>
                  <a:schemeClr val="accent1"/>
                </a:solidFill>
              </a:rPr>
              <a:t>myfile.overlay</a:t>
            </a:r>
            <a:r>
              <a:rPr lang="pl-PL" sz="1700" i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E8371358-C06B-E9D1-27E1-A4E889F9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32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0997-1BFF-74AE-8171-CBA9EC37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9BF2E3-255C-66CB-6203-060B40EA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*.</a:t>
            </a:r>
            <a:r>
              <a:rPr lang="pl-PL" dirty="0" err="1"/>
              <a:t>overlay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5BBB9A-083C-57DA-E644-D156604F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8329"/>
            <a:ext cx="9427366" cy="4363033"/>
          </a:xfrm>
        </p:spPr>
        <p:txBody>
          <a:bodyPr>
            <a:normAutofit/>
          </a:bodyPr>
          <a:lstStyle/>
          <a:p>
            <a:r>
              <a:rPr lang="pl-PL" dirty="0"/>
              <a:t>Można także dodać plik .</a:t>
            </a:r>
            <a:r>
              <a:rPr lang="pl-PL" dirty="0" err="1"/>
              <a:t>overlay</a:t>
            </a:r>
            <a:r>
              <a:rPr lang="pl-PL" dirty="0"/>
              <a:t> w wewnątrz pliku CMakeLists.txt</a:t>
            </a:r>
            <a:endParaRPr lang="pl-PL" sz="1600" dirty="0"/>
          </a:p>
          <a:p>
            <a:pPr marL="457200" lvl="1" indent="0">
              <a:buNone/>
            </a:pPr>
            <a:r>
              <a:rPr lang="pl-PL" sz="1500" i="1" dirty="0" err="1">
                <a:solidFill>
                  <a:schemeClr val="accent1"/>
                </a:solidFill>
              </a:rPr>
              <a:t>cmake_minimum_required</a:t>
            </a:r>
            <a:r>
              <a:rPr lang="pl-PL" sz="1500" i="1" dirty="0">
                <a:solidFill>
                  <a:schemeClr val="accent1"/>
                </a:solidFill>
              </a:rPr>
              <a:t>(VERSION 3.20.0)</a:t>
            </a:r>
            <a:br>
              <a:rPr lang="pl-PL" sz="1500" i="1" dirty="0">
                <a:solidFill>
                  <a:schemeClr val="accent1"/>
                </a:solidFill>
              </a:rPr>
            </a:br>
            <a:r>
              <a:rPr lang="pl-PL" sz="1500" i="1" dirty="0">
                <a:solidFill>
                  <a:schemeClr val="accent1"/>
                </a:solidFill>
              </a:rPr>
              <a:t>set(DTC_OVERLAY_FILE ${CMAKE_CURRENT_SOURCE_DIR}/</a:t>
            </a:r>
            <a:r>
              <a:rPr lang="pl-PL" sz="1500" i="1" dirty="0" err="1">
                <a:solidFill>
                  <a:schemeClr val="accent1"/>
                </a:solidFill>
              </a:rPr>
              <a:t>board</a:t>
            </a:r>
            <a:r>
              <a:rPr lang="pl-PL" sz="1500" i="1" dirty="0">
                <a:solidFill>
                  <a:schemeClr val="accent1"/>
                </a:solidFill>
              </a:rPr>
              <a:t>/</a:t>
            </a:r>
            <a:r>
              <a:rPr lang="pl-PL" sz="1500" i="1" dirty="0" err="1">
                <a:solidFill>
                  <a:schemeClr val="accent1"/>
                </a:solidFill>
              </a:rPr>
              <a:t>myfile.overlay</a:t>
            </a:r>
            <a:r>
              <a:rPr lang="pl-PL" sz="1500" i="1" dirty="0">
                <a:solidFill>
                  <a:schemeClr val="accent1"/>
                </a:solidFill>
              </a:rPr>
              <a:t>)</a:t>
            </a:r>
            <a:br>
              <a:rPr lang="pl-PL" sz="1500" i="1" dirty="0">
                <a:solidFill>
                  <a:schemeClr val="accent1"/>
                </a:solidFill>
              </a:rPr>
            </a:br>
            <a:r>
              <a:rPr lang="pl-PL" sz="1500" i="1" dirty="0" err="1">
                <a:solidFill>
                  <a:schemeClr val="accent1"/>
                </a:solidFill>
              </a:rPr>
              <a:t>find_package</a:t>
            </a:r>
            <a:r>
              <a:rPr lang="pl-PL" sz="1500" i="1" dirty="0">
                <a:solidFill>
                  <a:schemeClr val="accent1"/>
                </a:solidFill>
              </a:rPr>
              <a:t>(</a:t>
            </a:r>
            <a:r>
              <a:rPr lang="pl-PL" sz="1500" i="1" dirty="0" err="1">
                <a:solidFill>
                  <a:schemeClr val="accent1"/>
                </a:solidFill>
              </a:rPr>
              <a:t>Zephyr</a:t>
            </a:r>
            <a:r>
              <a:rPr lang="pl-PL" sz="1500" i="1" dirty="0">
                <a:solidFill>
                  <a:schemeClr val="accent1"/>
                </a:solidFill>
              </a:rPr>
              <a:t> REQUIRED HINTS $ENV{ZEPHYR_BASE})</a:t>
            </a:r>
            <a:br>
              <a:rPr lang="pl-PL" sz="1500" i="1" dirty="0">
                <a:solidFill>
                  <a:schemeClr val="accent1"/>
                </a:solidFill>
              </a:rPr>
            </a:br>
            <a:r>
              <a:rPr lang="pl-PL" sz="1500" i="1" dirty="0" err="1">
                <a:solidFill>
                  <a:schemeClr val="accent1"/>
                </a:solidFill>
              </a:rPr>
              <a:t>project</a:t>
            </a:r>
            <a:r>
              <a:rPr lang="pl-PL" sz="1500" i="1" dirty="0">
                <a:solidFill>
                  <a:schemeClr val="accent1"/>
                </a:solidFill>
              </a:rPr>
              <a:t>(</a:t>
            </a:r>
            <a:r>
              <a:rPr lang="pl-PL" sz="1500" i="1" dirty="0" err="1">
                <a:solidFill>
                  <a:schemeClr val="accent1"/>
                </a:solidFill>
              </a:rPr>
              <a:t>projektname</a:t>
            </a:r>
            <a:r>
              <a:rPr lang="pl-PL" sz="1500" i="1" dirty="0">
                <a:solidFill>
                  <a:schemeClr val="accent1"/>
                </a:solidFill>
              </a:rPr>
              <a:t>)</a:t>
            </a:r>
            <a:br>
              <a:rPr lang="pl-PL" sz="1500" i="1" dirty="0">
                <a:solidFill>
                  <a:schemeClr val="accent1"/>
                </a:solidFill>
              </a:rPr>
            </a:br>
            <a:r>
              <a:rPr lang="pl-PL" sz="1500" i="1" dirty="0" err="1">
                <a:solidFill>
                  <a:schemeClr val="accent1"/>
                </a:solidFill>
              </a:rPr>
              <a:t>target_sources</a:t>
            </a:r>
            <a:r>
              <a:rPr lang="pl-PL" sz="1500" i="1" dirty="0">
                <a:solidFill>
                  <a:schemeClr val="accent1"/>
                </a:solidFill>
              </a:rPr>
              <a:t>(</a:t>
            </a:r>
            <a:r>
              <a:rPr lang="pl-PL" sz="1500" i="1" dirty="0" err="1">
                <a:solidFill>
                  <a:schemeClr val="accent1"/>
                </a:solidFill>
              </a:rPr>
              <a:t>app</a:t>
            </a:r>
            <a:r>
              <a:rPr lang="pl-PL" sz="1500" i="1" dirty="0">
                <a:solidFill>
                  <a:schemeClr val="accent1"/>
                </a:solidFill>
              </a:rPr>
              <a:t> PRIVATE </a:t>
            </a:r>
            <a:r>
              <a:rPr lang="pl-PL" sz="1500" i="1" dirty="0" err="1">
                <a:solidFill>
                  <a:schemeClr val="accent1"/>
                </a:solidFill>
              </a:rPr>
              <a:t>src</a:t>
            </a:r>
            <a:r>
              <a:rPr lang="pl-PL" sz="1500" i="1" dirty="0">
                <a:solidFill>
                  <a:schemeClr val="accent1"/>
                </a:solidFill>
              </a:rPr>
              <a:t>/</a:t>
            </a:r>
            <a:r>
              <a:rPr lang="pl-PL" sz="1500" i="1" dirty="0" err="1">
                <a:solidFill>
                  <a:schemeClr val="accent1"/>
                </a:solidFill>
              </a:rPr>
              <a:t>main.c</a:t>
            </a:r>
            <a:r>
              <a:rPr lang="pl-PL" sz="1500" i="1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pl-PL" sz="1500" i="1" dirty="0">
              <a:solidFill>
                <a:schemeClr val="accent1"/>
              </a:solidFill>
            </a:endParaRPr>
          </a:p>
          <a:p>
            <a:r>
              <a:rPr lang="pl-PL" dirty="0"/>
              <a:t>Najwygodniej plik *.</a:t>
            </a:r>
            <a:r>
              <a:rPr lang="pl-PL" dirty="0" err="1"/>
              <a:t>overlay</a:t>
            </a:r>
            <a:r>
              <a:rPr lang="pl-PL" dirty="0"/>
              <a:t> nazwać tak samo jak nazwa płytki, w naszym przypadku „esp32s3_devkitc_procpu.overlay” i umieścić w folderze „</a:t>
            </a:r>
            <a:r>
              <a:rPr lang="pl-PL" dirty="0" err="1"/>
              <a:t>boards</a:t>
            </a:r>
            <a:r>
              <a:rPr lang="pl-PL" dirty="0"/>
              <a:t>”. Wówczas zostanie on automatycznie dodany podczas kompilacji, jeśli kompilacja będzie dotyczyć tej płytki</a:t>
            </a:r>
          </a:p>
        </p:txBody>
      </p:sp>
    </p:spTree>
    <p:extLst>
      <p:ext uri="{BB962C8B-B14F-4D97-AF65-F5344CB8AC3E}">
        <p14:creationId xmlns:p14="http://schemas.microsoft.com/office/powerpoint/2010/main" val="1787798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A5F5B9-A254-8FD0-4975-69FE7F3C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*.</a:t>
            </a:r>
            <a:r>
              <a:rPr lang="pl-PL" dirty="0" err="1"/>
              <a:t>overlay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934A2C-D1C7-CBE8-3D9D-EEFA03B5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Na czym bazować:</a:t>
            </a:r>
          </a:p>
          <a:p>
            <a:r>
              <a:rPr lang="pl-PL" dirty="0"/>
              <a:t>Dokumentacja </a:t>
            </a:r>
            <a:r>
              <a:rPr lang="pl-PL" dirty="0">
                <a:hlinkClick r:id="rId3"/>
              </a:rPr>
              <a:t>https://docs.zephyrproject.org/latest/build/dts/howtos.html</a:t>
            </a:r>
            <a:endParaRPr lang="pl-PL" dirty="0"/>
          </a:p>
          <a:p>
            <a:r>
              <a:rPr lang="pl-PL" dirty="0"/>
              <a:t>Na istniejących już plikach *.</a:t>
            </a:r>
            <a:r>
              <a:rPr lang="pl-PL" dirty="0" err="1"/>
              <a:t>dts</a:t>
            </a:r>
            <a:r>
              <a:rPr lang="pl-PL" dirty="0"/>
              <a:t> dostępnych w katalogu </a:t>
            </a:r>
            <a:r>
              <a:rPr lang="pl-PL" dirty="0" err="1"/>
              <a:t>Zephyr</a:t>
            </a:r>
            <a:endParaRPr lang="pl-PL" dirty="0"/>
          </a:p>
          <a:p>
            <a:r>
              <a:rPr lang="pl-PL" dirty="0"/>
              <a:t>Warto także zajrzeć do plików *.</a:t>
            </a:r>
            <a:r>
              <a:rPr lang="pl-PL" dirty="0" err="1"/>
              <a:t>dsti</a:t>
            </a:r>
            <a:r>
              <a:rPr lang="pl-PL" dirty="0"/>
              <a:t>, które definiują wspólne elementy konfiguracji dla wielu płytek</a:t>
            </a:r>
          </a:p>
          <a:p>
            <a:r>
              <a:rPr lang="pl-PL" dirty="0"/>
              <a:t>Pliki *.</a:t>
            </a:r>
            <a:r>
              <a:rPr lang="pl-PL" dirty="0" err="1"/>
              <a:t>yaml</a:t>
            </a:r>
            <a:r>
              <a:rPr lang="pl-PL" dirty="0"/>
              <a:t> definiujące powiązania </a:t>
            </a:r>
            <a:r>
              <a:rPr lang="pl-PL" dirty="0" err="1"/>
              <a:t>Devicetree</a:t>
            </a: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A8FE2D31-4A00-1DE3-9B63-E5DD2D41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1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5D7C2-0E41-99FB-EBB0-A75E6FFD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Najistotniejsze linki i katalogi w </a:t>
            </a:r>
            <a:r>
              <a:rPr lang="pl-PL" dirty="0" err="1"/>
              <a:t>Zephyr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D8100F-536B-4B62-8719-98D8F3E8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44113" cy="3880773"/>
          </a:xfrm>
        </p:spPr>
        <p:txBody>
          <a:bodyPr/>
          <a:lstStyle/>
          <a:p>
            <a:r>
              <a:rPr lang="pl-PL" dirty="0"/>
              <a:t>Dokumentacja </a:t>
            </a:r>
            <a:r>
              <a:rPr lang="pl-PL" dirty="0" err="1"/>
              <a:t>Zephyr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https://docs.zephyrproject.org/latest/index.html</a:t>
            </a:r>
            <a:endParaRPr lang="pl-PL" dirty="0"/>
          </a:p>
          <a:p>
            <a:r>
              <a:rPr lang="pl-PL" dirty="0"/>
              <a:t>Dokumentacja API </a:t>
            </a:r>
            <a:r>
              <a:rPr lang="pl-PL" dirty="0">
                <a:hlinkClick r:id="rId3"/>
              </a:rPr>
              <a:t>https://docs.zephyrproject.org/latest/doxygen/html/index.html</a:t>
            </a:r>
            <a:endParaRPr lang="pl-PL" dirty="0"/>
          </a:p>
          <a:p>
            <a:r>
              <a:rPr lang="pl-PL" dirty="0"/>
              <a:t>Katalog </a:t>
            </a: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boards</a:t>
            </a:r>
            <a:r>
              <a:rPr lang="pl-PL" dirty="0"/>
              <a:t> – pliki </a:t>
            </a:r>
            <a:r>
              <a:rPr lang="pl-PL" dirty="0" err="1"/>
              <a:t>DeviceTree</a:t>
            </a:r>
            <a:r>
              <a:rPr lang="pl-PL" dirty="0"/>
              <a:t> dla wspieranych płytek</a:t>
            </a:r>
          </a:p>
          <a:p>
            <a:r>
              <a:rPr lang="pl-PL" dirty="0"/>
              <a:t>Katalog </a:t>
            </a: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samples</a:t>
            </a:r>
            <a:r>
              <a:rPr lang="pl-PL" dirty="0"/>
              <a:t> – przykładowe aplikację, szczególnie warto zajrzeć do:</a:t>
            </a:r>
            <a:br>
              <a:rPr lang="pl-PL" dirty="0"/>
            </a:b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samples</a:t>
            </a:r>
            <a:r>
              <a:rPr lang="pl-PL" dirty="0"/>
              <a:t>\</a:t>
            </a:r>
            <a:r>
              <a:rPr lang="pl-PL" dirty="0" err="1"/>
              <a:t>drivers</a:t>
            </a:r>
            <a:r>
              <a:rPr lang="pl-PL" dirty="0"/>
              <a:t> – </a:t>
            </a:r>
            <a:r>
              <a:rPr lang="pl-PL" dirty="0" err="1"/>
              <a:t>przykłdy</a:t>
            </a:r>
            <a:r>
              <a:rPr lang="pl-PL" dirty="0"/>
              <a:t> wykorzystania różnych driverów</a:t>
            </a:r>
          </a:p>
          <a:p>
            <a:r>
              <a:rPr lang="pl-PL" dirty="0"/>
              <a:t>Katalog </a:t>
            </a: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dts</a:t>
            </a:r>
            <a:r>
              <a:rPr lang="pl-PL" dirty="0"/>
              <a:t>\</a:t>
            </a:r>
            <a:r>
              <a:rPr lang="pl-PL" dirty="0" err="1"/>
              <a:t>bindings</a:t>
            </a:r>
            <a:r>
              <a:rPr lang="pl-PL" dirty="0"/>
              <a:t> – pliki YAML, przydatne do tworzenie </a:t>
            </a:r>
            <a:r>
              <a:rPr lang="pl-PL" dirty="0" err="1"/>
              <a:t>DeviceTree</a:t>
            </a:r>
            <a:endParaRPr lang="pl-PL" dirty="0"/>
          </a:p>
          <a:p>
            <a:r>
              <a:rPr lang="pl-PL" dirty="0"/>
              <a:t>Katalog </a:t>
            </a: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iclude</a:t>
            </a:r>
            <a:r>
              <a:rPr lang="pl-PL" dirty="0"/>
              <a:t>\</a:t>
            </a:r>
            <a:r>
              <a:rPr lang="pl-PL" dirty="0" err="1"/>
              <a:t>zephyr</a:t>
            </a:r>
            <a:r>
              <a:rPr lang="pl-PL" dirty="0"/>
              <a:t>\</a:t>
            </a:r>
            <a:r>
              <a:rPr lang="pl-PL" dirty="0" err="1"/>
              <a:t>dt-bindings</a:t>
            </a:r>
            <a:r>
              <a:rPr lang="pl-PL" dirty="0"/>
              <a:t> – pliki nagłówkowe wykorzystywane do tworzenia </a:t>
            </a:r>
            <a:r>
              <a:rPr lang="pl-PL" dirty="0" err="1"/>
              <a:t>DeviceTree</a:t>
            </a:r>
            <a:endParaRPr lang="pl-PL" dirty="0"/>
          </a:p>
          <a:p>
            <a:r>
              <a:rPr lang="pl-PL" dirty="0"/>
              <a:t>Chat GPT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4" descr="InterTech Academy">
            <a:extLst>
              <a:ext uri="{FF2B5EF4-FFF2-40B4-BE49-F238E27FC236}">
                <a16:creationId xmlns:a16="http://schemas.microsoft.com/office/drawing/2014/main" id="{8D4FD8DC-60FB-1E55-5FF2-287D6A2F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91C2B-95BF-33BA-5861-8FA2A1B6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Zephyr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5A7F3-873F-6C10-6EF9-424A6A0A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Udostępnia odpowiednio skonfigurowane wersje systemów dla wielu pytek developerskich różnych producentów: </a:t>
            </a:r>
            <a:r>
              <a:rPr lang="pl-PL" dirty="0">
                <a:hlinkClick r:id="rId2"/>
              </a:rPr>
              <a:t>https://docs.zephyrproject.org/latest/boards/index.html#</a:t>
            </a:r>
            <a:endParaRPr lang="pl-PL" dirty="0"/>
          </a:p>
          <a:p>
            <a:r>
              <a:rPr lang="pl-PL" dirty="0"/>
              <a:t>Oferuje dużą ilość bibliotek: sterowniki urządzeń, stosy sieciowe, sterowniki graficzne: </a:t>
            </a:r>
            <a:r>
              <a:rPr lang="pl-PL" dirty="0">
                <a:hlinkClick r:id="rId3"/>
              </a:rPr>
              <a:t>https://docs.zephyrproject.org/latest/samples/drivers/drivers.html</a:t>
            </a:r>
            <a:endParaRPr lang="pl-PL" dirty="0"/>
          </a:p>
          <a:p>
            <a:r>
              <a:rPr lang="pl-PL" dirty="0"/>
              <a:t>Zephyr jest dystrybuowany na licencji Apache 2.0, co oznacza, że jest darmowy i można go swobodnie modyfikować i używać. 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AFA64F33-B00C-F803-3F3B-89A77F2B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E3B7928C-1110-1DAF-A7CD-AA1F8D16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2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2ABB12-2F52-5E0B-90F3-6347076C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Licencja Apache 2.0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28C497-8627-3796-D4BB-DA9D108F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Wymagania dotyczące licencji Apache 2.0 :</a:t>
            </a:r>
          </a:p>
          <a:p>
            <a:r>
              <a:rPr lang="pl-PL" dirty="0"/>
              <a:t>Zachowanie Informacji o Prawach Autorskich</a:t>
            </a:r>
          </a:p>
          <a:p>
            <a:r>
              <a:rPr lang="pl-PL" dirty="0"/>
              <a:t>Zachowanie Informacji o Licencji</a:t>
            </a:r>
          </a:p>
          <a:p>
            <a:r>
              <a:rPr lang="pl-PL" dirty="0"/>
              <a:t>Oświadczenie o Zmianach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2D6B4C-7C83-DBF9-1B35-942D45CE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34" y="4531467"/>
            <a:ext cx="3492586" cy="15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0BBB2-50DF-C2E1-CD58-FD1B2BB1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są zalety i wyzwania Zephyr OS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FAC8E9-BD79-44A8-BE3D-4FBA5F3E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Zalety</a:t>
            </a:r>
          </a:p>
          <a:p>
            <a:r>
              <a:rPr lang="pl-PL" b="1" dirty="0"/>
              <a:t>Lekkość i wydajność</a:t>
            </a:r>
          </a:p>
          <a:p>
            <a:r>
              <a:rPr lang="pl-PL" dirty="0"/>
              <a:t> </a:t>
            </a:r>
            <a:r>
              <a:rPr lang="pl-PL" b="1" dirty="0"/>
              <a:t>Modularność</a:t>
            </a:r>
          </a:p>
          <a:p>
            <a:r>
              <a:rPr lang="pl-PL" dirty="0"/>
              <a:t> </a:t>
            </a:r>
            <a:r>
              <a:rPr lang="pl-PL" b="1" dirty="0"/>
              <a:t>Wsparcie dla różnych architektur</a:t>
            </a:r>
          </a:p>
          <a:p>
            <a:r>
              <a:rPr lang="pl-PL" b="1" dirty="0"/>
              <a:t>Zaawansowane Funkcje Sieciowe</a:t>
            </a:r>
          </a:p>
          <a:p>
            <a:r>
              <a:rPr lang="pl-PL" dirty="0"/>
              <a:t> </a:t>
            </a:r>
            <a:r>
              <a:rPr lang="pl-PL" b="1" dirty="0"/>
              <a:t>Bezpieczeństwo</a:t>
            </a:r>
          </a:p>
          <a:p>
            <a:pPr marL="0" indent="0">
              <a:buNone/>
            </a:pPr>
            <a:r>
              <a:rPr lang="pl-PL" b="1" dirty="0"/>
              <a:t>Wyzwania:</a:t>
            </a:r>
          </a:p>
          <a:p>
            <a:r>
              <a:rPr lang="pl-PL" b="1" dirty="0"/>
              <a:t>Złożoność konfiguracji</a:t>
            </a:r>
          </a:p>
          <a:p>
            <a:r>
              <a:rPr lang="pl-PL" dirty="0"/>
              <a:t>Dokumentacja</a:t>
            </a:r>
            <a:endParaRPr lang="pl-PL" b="1" dirty="0"/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DF4CED0D-3BCC-300D-96F3-25A8C9F5F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984E7E43-D897-9226-4D09-9119B556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219FDF-A7D6-AA1C-7B39-5B9322D6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Mechanizmy RTOS w </a:t>
            </a:r>
            <a:r>
              <a:rPr lang="pl-PL" dirty="0" err="1"/>
              <a:t>Zephyr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CCCBA1-A232-5620-F37F-B98DA3E7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Zarządzanie zadaniami (wątkami)</a:t>
            </a:r>
          </a:p>
          <a:p>
            <a:r>
              <a:rPr lang="pl-PL" b="1" dirty="0"/>
              <a:t>Synchronizacja wątków</a:t>
            </a:r>
          </a:p>
          <a:p>
            <a:r>
              <a:rPr lang="pl-PL" b="1" dirty="0"/>
              <a:t>Komunikacja między zadaniami</a:t>
            </a:r>
          </a:p>
          <a:p>
            <a:r>
              <a:rPr lang="pl-PL" b="1" dirty="0"/>
              <a:t>Zarządzanie pamięcią</a:t>
            </a:r>
          </a:p>
          <a:p>
            <a:r>
              <a:rPr lang="pl-PL" b="1" dirty="0"/>
              <a:t>Obsługa przerwań</a:t>
            </a:r>
            <a:endParaRPr lang="pl-PL" dirty="0"/>
          </a:p>
          <a:p>
            <a:r>
              <a:rPr lang="pl-PL" b="1" dirty="0"/>
              <a:t>Zarządzanie energią</a:t>
            </a:r>
            <a:endParaRPr lang="pl-PL" dirty="0"/>
          </a:p>
          <a:p>
            <a:r>
              <a:rPr lang="pl-PL" b="1"/>
              <a:t>Bezpieczeństwo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3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35EF3B-12E6-D80B-7AB1-5E9D57B5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systemu Zephyr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F4F12C-8319-2867-31EE-3D04140A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1993 –</a:t>
            </a:r>
            <a:r>
              <a:rPr lang="pl-PL" dirty="0" err="1"/>
              <a:t>Virtuoso</a:t>
            </a:r>
            <a:r>
              <a:rPr lang="pl-PL" dirty="0"/>
              <a:t> RTOS opracowany przez </a:t>
            </a:r>
            <a:r>
              <a:rPr lang="pl-PL" dirty="0" err="1"/>
              <a:t>Eonic</a:t>
            </a:r>
            <a:r>
              <a:rPr lang="pl-PL" dirty="0"/>
              <a:t> System</a:t>
            </a:r>
          </a:p>
          <a:p>
            <a:r>
              <a:rPr lang="pl-PL" dirty="0"/>
              <a:t>2001 – </a:t>
            </a:r>
            <a:r>
              <a:rPr lang="pl-PL" dirty="0" err="1"/>
              <a:t>Eonic</a:t>
            </a:r>
            <a:r>
              <a:rPr lang="pl-PL" dirty="0"/>
              <a:t> System zostaje przejęty przez Wind River</a:t>
            </a:r>
          </a:p>
          <a:p>
            <a:r>
              <a:rPr lang="pl-PL" dirty="0"/>
              <a:t>2015 – Ukazuje się Open Source </a:t>
            </a:r>
            <a:r>
              <a:rPr lang="pl-PL" dirty="0" err="1"/>
              <a:t>Virtuoso</a:t>
            </a:r>
            <a:r>
              <a:rPr lang="pl-PL" dirty="0"/>
              <a:t> pod nazwą „</a:t>
            </a:r>
            <a:r>
              <a:rPr lang="pl-PL" dirty="0" err="1"/>
              <a:t>Rocket</a:t>
            </a:r>
            <a:r>
              <a:rPr lang="pl-PL" dirty="0"/>
              <a:t>”</a:t>
            </a:r>
          </a:p>
          <a:p>
            <a:r>
              <a:rPr lang="pl-PL" dirty="0"/>
              <a:t>2016 – Linux </a:t>
            </a:r>
            <a:r>
              <a:rPr lang="pl-PL" dirty="0" err="1"/>
              <a:t>Fundation</a:t>
            </a:r>
            <a:r>
              <a:rPr lang="pl-PL" dirty="0"/>
              <a:t> ogłasza projekt Zephyr oparty na systemie </a:t>
            </a:r>
            <a:r>
              <a:rPr lang="pl-PL" dirty="0" err="1"/>
              <a:t>Rocket</a:t>
            </a:r>
            <a:endParaRPr lang="pl-PL" dirty="0"/>
          </a:p>
          <a:p>
            <a:r>
              <a:rPr lang="pl-PL" dirty="0"/>
              <a:t>2024 – Wychodzi </a:t>
            </a:r>
            <a:r>
              <a:rPr lang="pl-PL" dirty="0" err="1"/>
              <a:t>wercja</a:t>
            </a:r>
            <a:r>
              <a:rPr lang="pl-PL" dirty="0"/>
              <a:t> v4.0 systemu Zephyr  ( partnerzy: </a:t>
            </a:r>
            <a:r>
              <a:rPr lang="pl-PL" dirty="0">
                <a:hlinkClick r:id="rId3"/>
              </a:rPr>
              <a:t>https://zephyrproject.org/project-members/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97F43551-82C4-22F5-3569-97A8840C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C9ADA09B-3C4B-F9E8-E252-5EED7C4F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1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7C3299-85D4-7FAE-453F-174B3FE3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zacząć przygodę z Zephyr?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3D5773-58F3-2421-696E-8843AAAF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1. Lokalne zainstalowanie systemu Zephyr :</a:t>
            </a:r>
            <a:br>
              <a:rPr lang="pl-PL" dirty="0"/>
            </a:br>
            <a:r>
              <a:rPr lang="pl-PL" dirty="0">
                <a:hlinkClick r:id="rId3"/>
              </a:rPr>
              <a:t>https://docs.zephyrproject.org/latest/develop/getting_started/index.html</a:t>
            </a:r>
            <a:endParaRPr lang="pl-PL" dirty="0"/>
          </a:p>
          <a:p>
            <a:r>
              <a:rPr lang="pl-PL" dirty="0"/>
              <a:t>Zephyr OS: </a:t>
            </a:r>
            <a:r>
              <a:rPr lang="pl-PL" dirty="0">
                <a:hlinkClick r:id="rId4"/>
              </a:rPr>
              <a:t>https://github.com/zephyrproject-rtos/zephyr</a:t>
            </a:r>
            <a:br>
              <a:rPr lang="pl-PL" dirty="0"/>
            </a:br>
            <a:r>
              <a:rPr lang="pl-PL" dirty="0"/>
              <a:t>Jest to kod źródłowy który zostanie zbudowany i połączony z aplikacją utworzoną dla systemu Zephyr</a:t>
            </a:r>
          </a:p>
          <a:p>
            <a:r>
              <a:rPr lang="pl-PL" dirty="0"/>
              <a:t>Zephyr SDK: </a:t>
            </a:r>
            <a:r>
              <a:rPr lang="pl-PL" dirty="0">
                <a:hlinkClick r:id="rId5"/>
              </a:rPr>
              <a:t>https://github.com/zephyrproject-rtos/sdk-ng</a:t>
            </a:r>
            <a:br>
              <a:rPr lang="pl-PL" dirty="0"/>
            </a:br>
            <a:r>
              <a:rPr lang="pl-PL" dirty="0"/>
              <a:t>Zawiera narzędzia oraz </a:t>
            </a:r>
            <a:r>
              <a:rPr lang="pl-PL" dirty="0" err="1"/>
              <a:t>toolchainy</a:t>
            </a:r>
            <a:r>
              <a:rPr lang="pl-PL" dirty="0"/>
              <a:t> potrzebne do zbudowania aplikacji </a:t>
            </a:r>
          </a:p>
          <a:p>
            <a:pPr marL="0" indent="0">
              <a:buNone/>
            </a:pPr>
            <a:r>
              <a:rPr lang="pl-PL" dirty="0"/>
              <a:t>2. Wykorzystanie </a:t>
            </a:r>
            <a:r>
              <a:rPr lang="pl-PL" dirty="0" err="1"/>
              <a:t>Dockera</a:t>
            </a:r>
            <a:r>
              <a:rPr lang="pl-PL" dirty="0"/>
              <a:t> oraz pobranie obrazu dla </a:t>
            </a:r>
            <a:r>
              <a:rPr lang="pl-PL" dirty="0" err="1"/>
              <a:t>Dockera</a:t>
            </a:r>
            <a:r>
              <a:rPr lang="pl-PL" dirty="0"/>
              <a:t> z systemem Zephyr:</a:t>
            </a:r>
          </a:p>
          <a:p>
            <a:pPr marL="0" indent="0">
              <a:buNone/>
            </a:pPr>
            <a:r>
              <a:rPr lang="pl-PL" dirty="0">
                <a:hlinkClick r:id="rId6"/>
              </a:rPr>
              <a:t>https://github.com/ShawnHymel/introduction-to-zephyr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9D9D5C9D-963B-A163-FB0D-E5512103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terTech Academy">
            <a:extLst>
              <a:ext uri="{FF2B5EF4-FFF2-40B4-BE49-F238E27FC236}">
                <a16:creationId xmlns:a16="http://schemas.microsoft.com/office/drawing/2014/main" id="{AF79C839-F30E-1FE4-75A8-11263740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16" y="6081468"/>
            <a:ext cx="2221128" cy="5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21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125F6-C1DF-2B67-5B16-41285ECD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88FCA-9C2B-624B-5E9D-114B9BEA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Konfiguracja Visual Studio Code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EDFA61-322E-0FBE-89A5-871CB627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83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Rozszerzenie, które warto zainstalować:</a:t>
            </a:r>
          </a:p>
          <a:p>
            <a:pPr marL="0" indent="0">
              <a:buNone/>
            </a:pPr>
            <a:endParaRPr lang="pl-PL" b="1" dirty="0"/>
          </a:p>
          <a:p>
            <a:r>
              <a:rPr lang="pl-PL" b="1" dirty="0"/>
              <a:t>C/C++ for Visual Studio </a:t>
            </a:r>
            <a:r>
              <a:rPr lang="pl-PL" b="1" dirty="0" err="1"/>
              <a:t>Code</a:t>
            </a:r>
            <a:endParaRPr lang="pl-PL" b="1" dirty="0"/>
          </a:p>
          <a:p>
            <a:pPr marL="0" indent="0">
              <a:buNone/>
            </a:pPr>
            <a:endParaRPr lang="pl-PL" b="1" dirty="0"/>
          </a:p>
          <a:p>
            <a:r>
              <a:rPr lang="pl-PL" b="1" dirty="0" err="1"/>
              <a:t>CMake</a:t>
            </a:r>
            <a:r>
              <a:rPr lang="pl-PL" b="1" dirty="0"/>
              <a:t> Tools</a:t>
            </a:r>
          </a:p>
          <a:p>
            <a:endParaRPr lang="pl-PL" b="1" dirty="0"/>
          </a:p>
          <a:p>
            <a:r>
              <a:rPr lang="pl-PL" b="1" dirty="0" err="1"/>
              <a:t>nRF</a:t>
            </a:r>
            <a:r>
              <a:rPr lang="pl-PL" b="1" dirty="0"/>
              <a:t> </a:t>
            </a:r>
            <a:r>
              <a:rPr lang="pl-PL" b="1" dirty="0" err="1"/>
              <a:t>DeviceTree</a:t>
            </a:r>
            <a:endParaRPr lang="pl-PL" b="1" dirty="0"/>
          </a:p>
          <a:p>
            <a:endParaRPr lang="pl-PL" b="1" dirty="0"/>
          </a:p>
          <a:p>
            <a:r>
              <a:rPr lang="pl-PL" b="1" dirty="0" err="1"/>
              <a:t>Hex</a:t>
            </a:r>
            <a:r>
              <a:rPr lang="pl-PL" b="1" dirty="0"/>
              <a:t> Editor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EC93B5E-BA16-165F-FBC9-7A267807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869"/>
          <a:stretch>
            <a:fillRect/>
          </a:stretch>
        </p:blipFill>
        <p:spPr>
          <a:xfrm>
            <a:off x="4975668" y="2092163"/>
            <a:ext cx="3324689" cy="78115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3125879-1AC6-C60C-1141-2FCD8BF2FF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18"/>
          <a:stretch>
            <a:fillRect/>
          </a:stretch>
        </p:blipFill>
        <p:spPr>
          <a:xfrm>
            <a:off x="4956615" y="3063709"/>
            <a:ext cx="3343742" cy="8002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5C23582-D23B-30FA-9A1C-491F3F2AE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614" y="4095754"/>
            <a:ext cx="3329451" cy="78115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DFE0534-5614-528F-7700-2767A52181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374"/>
          <a:stretch>
            <a:fillRect/>
          </a:stretch>
        </p:blipFill>
        <p:spPr>
          <a:xfrm>
            <a:off x="4894693" y="5257800"/>
            <a:ext cx="3391371" cy="800212"/>
          </a:xfrm>
          <a:prstGeom prst="rect">
            <a:avLst/>
          </a:prstGeom>
        </p:spPr>
      </p:pic>
      <p:pic>
        <p:nvPicPr>
          <p:cNvPr id="4" name="Picture 2" descr="Zephyr (operating system) - Wikipedia">
            <a:extLst>
              <a:ext uri="{FF2B5EF4-FFF2-40B4-BE49-F238E27FC236}">
                <a16:creationId xmlns:a16="http://schemas.microsoft.com/office/drawing/2014/main" id="{3A3BA70B-AC24-1863-82F3-1F52B2D0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7" y="5848892"/>
            <a:ext cx="1630837" cy="8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74377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C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3644</TotalTime>
  <Words>2494</Words>
  <Application>Microsoft Office PowerPoint</Application>
  <PresentationFormat>Panoramiczny</PresentationFormat>
  <Paragraphs>226</Paragraphs>
  <Slides>24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Aptos Display</vt:lpstr>
      <vt:lpstr>Arial</vt:lpstr>
      <vt:lpstr>Calibri</vt:lpstr>
      <vt:lpstr>Trebuchet MS</vt:lpstr>
      <vt:lpstr>Wingdings</vt:lpstr>
      <vt:lpstr>Wingdings 3</vt:lpstr>
      <vt:lpstr>Faseta</vt:lpstr>
      <vt:lpstr>Wprowadzenie do Zephyr OS </vt:lpstr>
      <vt:lpstr>Czym jest Zephyr?</vt:lpstr>
      <vt:lpstr>Czym jest Zephyr?</vt:lpstr>
      <vt:lpstr>Licencja Apache 2.0</vt:lpstr>
      <vt:lpstr>Jakie są zalety i wyzwania Zephyr OS</vt:lpstr>
      <vt:lpstr>Mechanizmy RTOS w Zephyr </vt:lpstr>
      <vt:lpstr>Historia systemu Zephyr</vt:lpstr>
      <vt:lpstr>Jak zacząć przygodę z Zephyr?</vt:lpstr>
      <vt:lpstr>Konfiguracja Visual Studio Code</vt:lpstr>
      <vt:lpstr>Narzędzie WEST</vt:lpstr>
      <vt:lpstr>Przestrzeń robocza - workspace</vt:lpstr>
      <vt:lpstr>Repozytorium manifestu</vt:lpstr>
      <vt:lpstr>Topologia Workspace</vt:lpstr>
      <vt:lpstr>Przykładowe aplikację</vt:lpstr>
      <vt:lpstr>Załadowanie przykładowego programu</vt:lpstr>
      <vt:lpstr>Pierwsza aplikacja w Zephyr OS</vt:lpstr>
      <vt:lpstr>Co powinien zawierać CmakeList.txt</vt:lpstr>
      <vt:lpstr>Plik prj.conf</vt:lpstr>
      <vt:lpstr>Pliki *.conf</vt:lpstr>
      <vt:lpstr>DeviceTree</vt:lpstr>
      <vt:lpstr>*.overlay file</vt:lpstr>
      <vt:lpstr>*.overlay file</vt:lpstr>
      <vt:lpstr>*.overlay file</vt:lpstr>
      <vt:lpstr>Najistotniejsze linki i katalogi w Zephyr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Wójcik</dc:creator>
  <cp:lastModifiedBy>Wojcik - Mroz, Adrian</cp:lastModifiedBy>
  <cp:revision>51</cp:revision>
  <dcterms:created xsi:type="dcterms:W3CDTF">2025-07-12T10:01:52Z</dcterms:created>
  <dcterms:modified xsi:type="dcterms:W3CDTF">2025-07-19T03:15:11Z</dcterms:modified>
</cp:coreProperties>
</file>