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1390" r:id="rId5"/>
    <p:sldId id="1673" r:id="rId7"/>
    <p:sldId id="1684" r:id="rId8"/>
    <p:sldId id="1674" r:id="rId9"/>
    <p:sldId id="1696" r:id="rId10"/>
    <p:sldId id="1688" r:id="rId11"/>
    <p:sldId id="1704" r:id="rId12"/>
    <p:sldId id="1675" r:id="rId13"/>
    <p:sldId id="1698" r:id="rId14"/>
    <p:sldId id="1699" r:id="rId15"/>
    <p:sldId id="1700" r:id="rId16"/>
    <p:sldId id="1701" r:id="rId17"/>
    <p:sldId id="1702" r:id="rId18"/>
    <p:sldId id="1703" r:id="rId19"/>
    <p:sldId id="1676" r:id="rId20"/>
    <p:sldId id="1691" r:id="rId21"/>
    <p:sldId id="1714" r:id="rId22"/>
    <p:sldId id="1715" r:id="rId23"/>
    <p:sldId id="1716" r:id="rId24"/>
    <p:sldId id="1717" r:id="rId25"/>
    <p:sldId id="171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A9ED"/>
    <a:srgbClr val="9C8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1231" autoAdjust="0"/>
  </p:normalViewPr>
  <p:slideViewPr>
    <p:cSldViewPr snapToGrid="0" showGuides="1">
      <p:cViewPr varScale="1">
        <p:scale>
          <a:sx n="68" d="100"/>
          <a:sy n="68" d="100"/>
        </p:scale>
        <p:origin x="-595" y="-72"/>
      </p:cViewPr>
      <p:guideLst>
        <p:guide orient="horz" pos="2140"/>
        <p:guide pos="3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0192C-E408-4B29-9940-B5078C59D6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https://github.com/lhseven/springboot-vue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A0F522-03D1-42E1-855D-EC856A6D470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FA324A-95A7-4196-8FA6-900CDC43647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https://github.com/lhseven/springboot-vue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35CAD6-57FF-40BA-9155-BFE526E66865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128639-3238-440D-88C8-0E024BAA761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https://github.com/lhseven/springboot-vue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46177F-677A-4AAC-85C1-452B6AF9F0E5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C7034E-1E92-4FB6-9519-4785300FDDF6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 smtClean="0"/>
              <a:t>1.Windows</a:t>
            </a:r>
            <a:r>
              <a:rPr lang="zh-CN" altLang="en-US" b="1" dirty="0" smtClean="0"/>
              <a:t>下</a:t>
            </a:r>
            <a:endParaRPr lang="zh-CN" altLang="en-US" b="1" dirty="0" smtClean="0"/>
          </a:p>
          <a:p>
            <a:r>
              <a:rPr lang="zh-CN" altLang="en-US" b="1" dirty="0" smtClean="0"/>
              <a:t>启动服务</a:t>
            </a:r>
            <a:endParaRPr lang="zh-CN" altLang="en-US" b="1" dirty="0" smtClean="0"/>
          </a:p>
          <a:p>
            <a:r>
              <a:rPr lang="en-US" altLang="zh-CN" dirty="0" err="1" smtClean="0"/>
              <a:t>mysqld</a:t>
            </a:r>
            <a:r>
              <a:rPr lang="en-US" altLang="zh-CN" dirty="0" smtClean="0"/>
              <a:t> --console</a:t>
            </a:r>
            <a:r>
              <a:rPr lang="zh-CN" altLang="en-US" dirty="0" smtClean="0"/>
              <a:t>　　</a:t>
            </a:r>
            <a:br>
              <a:rPr lang="zh-CN" altLang="en-US" dirty="0" smtClean="0"/>
            </a:br>
            <a:r>
              <a:rPr lang="zh-CN" altLang="en-US" dirty="0" smtClean="0"/>
              <a:t>或　　</a:t>
            </a:r>
            <a:r>
              <a:rPr lang="en-US" altLang="zh-CN" dirty="0" smtClean="0"/>
              <a:t>net start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　　</a:t>
            </a:r>
            <a:endParaRPr lang="zh-CN" altLang="en-US" dirty="0" smtClean="0"/>
          </a:p>
          <a:p>
            <a:r>
              <a:rPr lang="zh-CN" altLang="en-US" b="1" dirty="0" smtClean="0"/>
              <a:t>关闭服务</a:t>
            </a:r>
            <a:endParaRPr lang="zh-CN" altLang="en-US" b="1" dirty="0" smtClean="0"/>
          </a:p>
          <a:p>
            <a:r>
              <a:rPr lang="en-US" altLang="zh-CN" dirty="0" err="1" smtClean="0"/>
              <a:t>mysqladmin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shudown</a:t>
            </a:r>
            <a:r>
              <a:rPr lang="zh-CN" altLang="en-US" dirty="0" smtClean="0"/>
              <a:t>　　</a:t>
            </a:r>
            <a:br>
              <a:rPr lang="zh-CN" altLang="en-US" dirty="0" smtClean="0"/>
            </a:br>
            <a:r>
              <a:rPr lang="zh-CN" altLang="en-US" dirty="0" smtClean="0"/>
              <a:t>或　　</a:t>
            </a:r>
            <a:r>
              <a:rPr lang="en-US" altLang="zh-CN" dirty="0" smtClean="0"/>
              <a:t>net stop </a:t>
            </a:r>
            <a:r>
              <a:rPr lang="en-US" altLang="zh-CN" dirty="0" err="1" smtClean="0"/>
              <a:t>mysql</a:t>
            </a:r>
            <a:endParaRPr lang="en-US" altLang="zh-CN" dirty="0"/>
          </a:p>
        </p:txBody>
      </p:sp>
      <p:sp>
        <p:nvSpPr>
          <p:cNvPr id="34820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213299-913F-4731-97B6-0320343C4DAA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402895-0AF3-46DC-BC56-DE30427D6476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入门 </a:t>
            </a:r>
            <a:r>
              <a:rPr lang="en-US" altLang="zh-CN" dirty="0" smtClean="0"/>
              <a:t>https://www.cnblogs.com/benjieqiang/p/11183580.html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https://blog.csdn.net/jianyuwuyi/article/details/101769510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50CB37-CC53-481F-90D9-4E15EA6CD8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Axios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是一个基于 </a:t>
            </a:r>
            <a:r>
              <a:rPr lang="en-US" altLang="zh-CN" dirty="0" smtClean="0"/>
              <a:t>Promise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库，可以用在浏览器和 </a:t>
            </a:r>
            <a:r>
              <a:rPr lang="en-US" altLang="zh-CN" dirty="0" smtClean="0"/>
              <a:t>node.js 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、在项目根目录安装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执行命令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，安装</a:t>
            </a:r>
            <a:r>
              <a:rPr lang="en-US" altLang="zh-CN" dirty="0" smtClean="0"/>
              <a:t>element 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执行命令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element-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 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79554-556A-471D-8F37-48421D120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Navicat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https://pan.baidu.com/s/1h9WySz-WrULU48AhMWe-hw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提取码：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eenw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https://www.cnblogs.com/benjieqiang/p/11183580.html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A24126-EEA2-4246-9E85-D9EC884AB9FF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FBFBB3-8E1D-4480-8840-F23EA7458D50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https://github.com/lhseven/springboot-vue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06935D-386A-4315-8BAB-2523CE4051E6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BD02B0-F3E5-4243-A78D-988811945964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9" y="304800"/>
            <a:ext cx="137974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593222"/>
            <a:ext cx="9347200" cy="498598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3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en-US" altLang="zh-CN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2" y="1101224"/>
            <a:ext cx="9313333" cy="4093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en-US" altLang="zh-CN" noProof="0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4724400"/>
            <a:ext cx="114681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1126"/>
            <a:ext cx="12192000" cy="198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372" y="218927"/>
            <a:ext cx="10464800" cy="47089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381" y="1027642"/>
            <a:ext cx="11239619" cy="53476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36720" y="6486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6D0EF053-3FB7-463C-907C-4D7A9BF8B332}" type="slidenum">
              <a:rPr lang="zh-CN" altLang="en-US" smtClean="0"/>
            </a:fld>
            <a:r>
              <a:rPr lang="zh-CN" altLang="en-US"/>
              <a:t>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36720" y="6486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6D0EF053-3FB7-463C-907C-4D7A9BF8B332}" type="slidenum">
              <a:rPr lang="zh-CN" altLang="en-US" smtClean="0"/>
            </a:fld>
            <a:r>
              <a:rPr lang="zh-CN" altLang="en-US"/>
              <a:t>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10381"/>
            <a:ext cx="10464800" cy="47089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1485" y="1143000"/>
            <a:ext cx="5143500" cy="5092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85" y="1143000"/>
            <a:ext cx="5143500" cy="5092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14902"/>
            <a:ext cx="10363200" cy="4708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36907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27777"/>
            <a:ext cx="5386917" cy="4298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36907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27777"/>
            <a:ext cx="5389033" cy="4298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10381"/>
            <a:ext cx="10464800" cy="47089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95918"/>
            <a:ext cx="10363200" cy="523220"/>
          </a:xfrm>
          <a:prstGeom prst="rect">
            <a:avLst/>
          </a:prstGeom>
        </p:spPr>
        <p:txBody>
          <a:bodyPr/>
          <a:lstStyle>
            <a:lvl1pPr algn="l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066801"/>
            <a:ext cx="6815667" cy="50593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066801"/>
            <a:ext cx="4011084" cy="5059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7083" y="181105"/>
            <a:ext cx="10464800" cy="47089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61484" y="1025496"/>
            <a:ext cx="10490200" cy="52102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09550"/>
            <a:ext cx="10464800" cy="471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9" y="304800"/>
            <a:ext cx="137974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593222"/>
            <a:ext cx="9347200" cy="498598"/>
          </a:xfrm>
        </p:spPr>
        <p:txBody>
          <a:bodyPr anchor="t"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3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en-US" altLang="zh-CN" noProof="0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2" y="1101224"/>
            <a:ext cx="9313333" cy="409343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en-US" altLang="zh-CN" noProof="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4724400"/>
            <a:ext cx="114681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1130"/>
            <a:ext cx="12192000" cy="198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172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</a:t>
            </a:r>
            <a:fld id="{6D0EF053-3FB7-463C-907C-4D7A9BF8B332}" type="slidenum">
              <a:rPr lang="zh-CN" altLang="en-US" dirty="0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720" y="1044735"/>
            <a:ext cx="11114280" cy="5304790"/>
          </a:xfrm>
        </p:spPr>
        <p:txBody>
          <a:bodyPr/>
          <a:lstStyle>
            <a:lvl1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2pPr>
            <a:lvl3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3pPr>
            <a:lvl4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4pPr>
            <a:lvl5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172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</a:t>
            </a:r>
            <a:fld id="{6D0EF053-3FB7-463C-907C-4D7A9BF8B332}" type="slidenum">
              <a:rPr lang="zh-CN" altLang="en-US" dirty="0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172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</a:t>
            </a:r>
            <a:fld id="{6D0EF053-3FB7-463C-907C-4D7A9BF8B332}" type="slidenum">
              <a:rPr lang="zh-CN" altLang="en-US" dirty="0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0197" y="1143000"/>
            <a:ext cx="5557732" cy="5257800"/>
          </a:xfrm>
        </p:spPr>
        <p:txBody>
          <a:bodyPr/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63" y="1143000"/>
            <a:ext cx="5557732" cy="5257800"/>
          </a:xfrm>
        </p:spPr>
        <p:txBody>
          <a:bodyPr/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78827"/>
            <a:ext cx="10363200" cy="523220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066805"/>
            <a:ext cx="6815667" cy="505936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066805"/>
            <a:ext cx="4011084" cy="5059363"/>
          </a:xfrm>
        </p:spPr>
        <p:txBody>
          <a:bodyPr/>
          <a:lstStyle>
            <a:lvl1pPr marL="0" indent="0">
              <a:buNone/>
              <a:defRPr sz="28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660" y="240925"/>
            <a:ext cx="10464800" cy="47089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89959" y="1139261"/>
            <a:ext cx="11405787" cy="5150444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64E7-C5AE-460B-B3BC-CCE6E1E8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B8F3-60AE-4BAB-A2ED-579FD68347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 userDrawn="1"/>
        </p:nvSpPr>
        <p:spPr bwMode="gray">
          <a:xfrm>
            <a:off x="0" y="6469886"/>
            <a:ext cx="12192000" cy="1"/>
          </a:xfrm>
          <a:prstGeom prst="line">
            <a:avLst/>
          </a:prstGeom>
          <a:noFill/>
          <a:ln w="44450">
            <a:gradFill>
              <a:gsLst>
                <a:gs pos="0">
                  <a:srgbClr val="F1F1F1"/>
                </a:gs>
                <a:gs pos="28416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2800">
              <a:solidFill>
                <a:srgbClr val="333333"/>
              </a:solidFill>
            </a:endParaRPr>
          </a:p>
        </p:txBody>
      </p:sp>
      <p:sp>
        <p:nvSpPr>
          <p:cNvPr id="13" name="TextBox 2"/>
          <p:cNvSpPr txBox="1"/>
          <p:nvPr userDrawn="1"/>
        </p:nvSpPr>
        <p:spPr>
          <a:xfrm>
            <a:off x="1" y="6514897"/>
            <a:ext cx="45656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北京交通大学网络科学与智能系统研究所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2"/>
          <p:cNvSpPr txBox="1"/>
          <p:nvPr userDrawn="1"/>
        </p:nvSpPr>
        <p:spPr>
          <a:xfrm>
            <a:off x="6679488" y="6530285"/>
            <a:ext cx="5398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Institute of Network Science and Intelligent Systems @ BJTU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36720" y="6486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6D0EF053-3FB7-463C-907C-4D7A9BF8B332}" type="slidenum">
              <a:rPr lang="zh-CN" altLang="en-US" dirty="0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92100" indent="-29210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999999"/>
        </a:buClr>
        <a:buSzPct val="80000"/>
        <a:buFont typeface="Arial" panose="020B0604020202020204" pitchFamily="34" charset="0"/>
        <a:buChar char="►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940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999999"/>
        </a:buClr>
        <a:buFont typeface="Arial" panose="020B0604020202020204" pitchFamily="34" charset="0"/>
        <a:buChar char="●"/>
        <a:defRPr sz="2400" b="1">
          <a:solidFill>
            <a:schemeClr val="tx1"/>
          </a:solidFill>
          <a:latin typeface="+mn-lt"/>
        </a:defRPr>
      </a:lvl2pPr>
      <a:lvl3pPr marL="1024255" indent="-224155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999999"/>
        </a:buClr>
        <a:buFont typeface="Arial" panose="020B0604020202020204" pitchFamily="34" charset="0"/>
        <a:buChar char="○"/>
        <a:defRPr sz="2000" b="1">
          <a:solidFill>
            <a:schemeClr val="tx1"/>
          </a:solidFill>
          <a:latin typeface="+mn-lt"/>
        </a:defRPr>
      </a:lvl3pPr>
      <a:lvl4pPr marL="1371600" indent="-23368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999999"/>
        </a:buClr>
        <a:buSzPct val="120000"/>
        <a:buFont typeface="Arial" panose="020B0604020202020204" pitchFamily="34" charset="0"/>
        <a:buChar char="+"/>
        <a:defRPr sz="1800" b="1">
          <a:solidFill>
            <a:schemeClr val="tx1"/>
          </a:solidFill>
          <a:latin typeface="+mn-lt"/>
        </a:defRPr>
      </a:lvl4pPr>
      <a:lvl5pPr marL="1710055" indent="-224155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999999"/>
        </a:buClr>
        <a:buFont typeface="Arial" panose="020B0604020202020204" pitchFamily="34" charset="0"/>
        <a:buChar char="–"/>
        <a:defRPr sz="1800" b="1">
          <a:solidFill>
            <a:schemeClr val="tx1"/>
          </a:solidFill>
          <a:latin typeface="+mn-lt"/>
        </a:defRPr>
      </a:lvl5pPr>
      <a:lvl6pPr marL="21672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6pPr>
      <a:lvl7pPr marL="26244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7pPr>
      <a:lvl8pPr marL="30816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8pPr>
      <a:lvl9pPr marL="35388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5376" y="199797"/>
            <a:ext cx="10464800" cy="4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355" y="1044735"/>
            <a:ext cx="11182645" cy="533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gray">
          <a:xfrm>
            <a:off x="0" y="6495524"/>
            <a:ext cx="12192000" cy="1"/>
          </a:xfrm>
          <a:prstGeom prst="line">
            <a:avLst/>
          </a:prstGeom>
          <a:noFill/>
          <a:ln w="44450">
            <a:gradFill>
              <a:gsLst>
                <a:gs pos="0">
                  <a:srgbClr val="F1F1F1"/>
                </a:gs>
                <a:gs pos="28416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2800">
              <a:solidFill>
                <a:srgbClr val="333333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6514897"/>
            <a:ext cx="45656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北京交通大学网络科学与智能系统研究所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125" cy="83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 userDrawn="1"/>
        </p:nvCxnSpPr>
        <p:spPr bwMode="auto">
          <a:xfrm>
            <a:off x="0" y="888763"/>
            <a:ext cx="12192000" cy="1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rgbClr val="00206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2"/>
          <p:cNvSpPr txBox="1"/>
          <p:nvPr userDrawn="1"/>
        </p:nvSpPr>
        <p:spPr>
          <a:xfrm>
            <a:off x="6679488" y="6530285"/>
            <a:ext cx="5398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Institute of Network Science and Intelligent Systems @ BJTU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92100" indent="-292100" algn="l" rtl="0" eaLnBrk="0" fontAlgn="base" hangingPunct="0">
        <a:lnSpc>
          <a:spcPct val="95000"/>
        </a:lnSpc>
        <a:spcBef>
          <a:spcPct val="60000"/>
        </a:spcBef>
        <a:spcAft>
          <a:spcPct val="15000"/>
        </a:spcAft>
        <a:buClr>
          <a:srgbClr val="0070C0"/>
        </a:buClr>
        <a:buSzPct val="80000"/>
        <a:buFont typeface="Arial" panose="020B0604020202020204" pitchFamily="34" charset="0"/>
        <a:buChar char="►"/>
        <a:defRPr sz="2800" b="1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794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rgbClr val="6699FF"/>
        </a:buClr>
        <a:buFont typeface="Arial" panose="020B0604020202020204" pitchFamily="34" charset="0"/>
        <a:buChar char="●"/>
        <a:defRPr sz="2400" b="1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23620" indent="-22352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66FFFF"/>
        </a:buClr>
        <a:buFont typeface="Arial" panose="020B0604020202020204" pitchFamily="34" charset="0"/>
        <a:buChar char="○"/>
        <a:defRPr sz="2000" b="1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371600" indent="-233045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SzPct val="120000"/>
        <a:buFont typeface="Arial" panose="020B0604020202020204" pitchFamily="34" charset="0"/>
        <a:buChar char="+"/>
        <a:defRPr sz="1800" b="1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709420" indent="-22352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800" b="1">
          <a:solidFill>
            <a:srgbClr val="080808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166620" indent="-22352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6pPr>
      <a:lvl7pPr marL="2623820" indent="-22352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7pPr>
      <a:lvl8pPr marL="3081020" indent="-22352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8pPr>
      <a:lvl9pPr marL="3538220" indent="-22352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3.xml"/><Relationship Id="rId2" Type="http://schemas.openxmlformats.org/officeDocument/2006/relationships/tags" Target="../tags/tag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3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3.xml"/><Relationship Id="rId2" Type="http://schemas.openxmlformats.org/officeDocument/2006/relationships/tags" Target="../tags/tag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3.xml"/><Relationship Id="rId5" Type="http://schemas.openxmlformats.org/officeDocument/2006/relationships/tags" Target="../tags/tag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hyperlink" Target="https://baike.baidu.com/item/MVC%E6%A1%86%E6%9E%B6/9241230?fr=aladdin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7.xml"/><Relationship Id="rId2" Type="http://schemas.openxmlformats.org/officeDocument/2006/relationships/image" Target="../media/image16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7.png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7.png"/><Relationship Id="rId3" Type="http://schemas.openxmlformats.org/officeDocument/2006/relationships/hyperlink" Target="https://element.eleme.cn/#/zh-CN" TargetMode="External"/><Relationship Id="rId2" Type="http://schemas.openxmlformats.org/officeDocument/2006/relationships/hyperlink" Target="http://nodejs.cn/" TargetMode="External"/><Relationship Id="rId1" Type="http://schemas.openxmlformats.org/officeDocument/2006/relationships/hyperlink" Target="https://cn.vuejs.org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3.xml"/><Relationship Id="rId4" Type="http://schemas.openxmlformats.org/officeDocument/2006/relationships/tags" Target="../tags/tag1.xml"/><Relationship Id="rId3" Type="http://schemas.openxmlformats.org/officeDocument/2006/relationships/hyperlink" Target="https://blog.csdn.net/qq_40303031/article/details/88935262?utm_medium=distribute.pc_relevant_t0.none-task-blog-BlogCommendFromMachineLearnPai2-1.nonecase&amp;depth_1-utm_source=distribute.pc_relevant_t0.none-task-blog-BlogCommendFromMachineLearnPai2-1.nonecase" TargetMode="External"/><Relationship Id="rId2" Type="http://schemas.openxmlformats.org/officeDocument/2006/relationships/hyperlink" Target="https://www.cnblogs.com/windowsxpxp/p/11479046.html" TargetMode="External"/><Relationship Id="rId1" Type="http://schemas.openxmlformats.org/officeDocument/2006/relationships/hyperlink" Target="https://blog.csdn.net/linshaolun0701/article/details/902872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758177" y="640139"/>
            <a:ext cx="10987405" cy="3446492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36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lang="zh-CN" altLang="en-US" kern="0" dirty="0" smtClean="0">
                <a:solidFill>
                  <a:schemeClr val="tx1">
                    <a:lumMod val="50000"/>
                  </a:schemeClr>
                </a:solidFill>
              </a:rPr>
              <a:t>基于</a:t>
            </a:r>
            <a:r>
              <a:rPr lang="en-US" altLang="zh-CN" kern="0" dirty="0" err="1">
                <a:solidFill>
                  <a:schemeClr val="tx1">
                    <a:lumMod val="50000"/>
                  </a:schemeClr>
                </a:solidFill>
              </a:rPr>
              <a:t>Vue</a:t>
            </a:r>
            <a:r>
              <a:rPr lang="zh-CN" altLang="en-US" kern="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kern="0" dirty="0" err="1" smtClean="0">
                <a:solidFill>
                  <a:schemeClr val="tx1">
                    <a:lumMod val="50000"/>
                  </a:schemeClr>
                </a:solidFill>
              </a:rPr>
              <a:t>Springboot</a:t>
            </a:r>
            <a:r>
              <a:rPr lang="zh-CN" altLang="en-US" kern="0" dirty="0" smtClean="0">
                <a:solidFill>
                  <a:schemeClr val="tx1">
                    <a:lumMod val="50000"/>
                  </a:schemeClr>
                </a:solidFill>
              </a:rPr>
              <a:t>的</a:t>
            </a:r>
            <a:endParaRPr lang="en-US" altLang="zh-CN" kern="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lang="en-US" altLang="zh-CN" kern="0" dirty="0" smtClean="0">
                <a:solidFill>
                  <a:schemeClr val="tx1">
                    <a:lumMod val="50000"/>
                  </a:schemeClr>
                </a:solidFill>
              </a:rPr>
              <a:t>Web</a:t>
            </a:r>
            <a:r>
              <a:rPr lang="zh-CN" altLang="en-US" kern="0" dirty="0">
                <a:solidFill>
                  <a:schemeClr val="tx1">
                    <a:lumMod val="50000"/>
                  </a:schemeClr>
                </a:solidFill>
              </a:rPr>
              <a:t>系统开发培训</a:t>
            </a:r>
            <a:endParaRPr lang="zh-CN" altLang="en-US" kern="0" dirty="0">
              <a:solidFill>
                <a:schemeClr val="tx1">
                  <a:lumMod val="50000"/>
                </a:schemeClr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2393741"/>
            <a:ext cx="2783840" cy="196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data:image/jpeg;base64,/9j/4AAQSkZJRgABAQEAYABgAAD/4QAiRXhpZgAATU0AKgAAAAgAAQESAAMAAAABAAEAAAAAAAD/2wBDAAIBAQIBAQICAgICAgICAwUDAwMDAwYEBAMFBwYHBwcGBwcICQsJCAgKCAcHCg0KCgsMDAwMBwkODw0MDgsMDAz/2wBDAQICAgMDAwYDAwYMCAcIDAwMDAwMDAwMDAwMDAwMDAwMDAwMDAwMDAwMDAwMDAwMDAwMDAwMDAwMDAwMDAwMDAz/wAARCADtAdgDAREAAhEBAxEB/8QAHgABAAEEAwEBAAAAAAAAAAAAAAgDBgcJBAUKAQL/xABeEAABAwEFAgYKCgwKCAcAAAADAAQFBgECBwgTCRESFCMzQ1MKFSEkMTI3Y3N0FiI0OEFRUnF1syU1QkRUYWJyg5Oj0xcYGTlXgZGVscMmKDZVZGV2ghonKZahweP/xAAcAQEAAQUBAQAAAAAAAAAAAAAABQEDBAYHAgj/xAAvEQACAQMEAQQCAQQCAwEAAAAAAQIDBBEFEiExBhMiMkEzUTQUIyRhBxVCcYEW/9oADAMBAAIRAxEAPwDf4gCAIAgCAIAgCAIAgCAIAgCAIAgCAIAgCAIAgCAIAgCAIAgCAID5bbZbYvO0p2cZwYYg8Mixa1dU1lh1NiyyE+ZraRuqZqJxB0WBj3qTTI/v8ouc6z5ZnKRrWoeQvpGL6R2l1e05M8KSIxkmfD3EuXxqGsvKmpERS8hkpE4suuYSIzA0UOXjeT6NwDqiLpemaxG4hwbTZ6mqpkyzu2KWox92SWfKyVFlHkIAgCAIAgCAIAgCAIAgCAIAgCAIAgCAIAgCAIAgCAIAgCAIAgCAIAgCAIAgCAIAgCAIAgCAIAgCAIAgCAIAgCAW27rEYOPbe5JKTyj1SLIzCPDtMJqgI190cQJp/wBigtWk4xeCL1Cbing1BWGIYuoTnFwO/nuk8/s53XqKTeQsClhPgxUokstk1LOrcSqja2XycQsj9Xgec1F1HwmUp8M2nQYNy5Ngt29vXV4wUTeJ+1FVCgQBAEAQBAEAQBAEAQBAEAQBAEAQBAEAQBAEAQBAEAQBAEAQBAEAQBAEAQBAEAQBAEAQBAEAQBAEAQBAEAQBAEAQDdvVEDr5FmOSYECceoMo9MlxWa1NSi0eZRTWGa281mRWo8PqiePoBi5mYN0TUHoD1CiXJNb8ak22kaPf6S5N4MV0vgHWdWy42rKnJYhL/wDw61y28fnGWGiOt9Fnno2FZL8rw8u1EE41pkl3/KOCf5a6p4xpLoRyzbtM010nkzzdvcKxbfJ84RPTWEVV6KBAEAQBAEAQBAEAQBAEAQBAEAQBAEAQBAEAQBAEAQBAEAQBAFTICqAqZQCqAgCAJkBAEAVMoBVAQBAFTKA3quQEAQBAEAQBAEAVMgb1UBAFThg4xA3T2e3VivShUXKLLjGXZxgwoGfiBHc/MGsD/rKec4PcaMUcm1vvtUrRSpwwi9vS6Km+yy6rVKTlNnmTyVVfKBAFTICqAgG9AEAQBAEAQBAEAQBAEAQBAEAQBAEAQBAFRg4123fYrNKcp/IQpKHLOLJPwsg6jgg7lwX3d9Vq3dCivcyxXqxX2YvrTOZh9QnJvp5qQn5HKKEqeR28V2RktXivstA203w4D4j+RJZ6so6p5XbrjJYetwRy4jaS4YSxdO2WcAJ5xmRUpeRUZPsyYa1Sl9mRaVzF0ZW18dkbPRTohfuNTlFL0daoNdmTG/pSXZfIHAi+JbYpFTo1fizKpVIn7t8RG5U/iXpQUuj9b94llxlnk8QOgrCvoyg4gj6UdCZNReEhCKMvNShS7Zj17uNPswqTaU4ZN33F78o5J+XYBQlPyCjST5I+Gswzgy1hritA4swfHoGQC+Z+b6NS2m6jSupZTJGldxqdF222XbbNykcSqdmTsSOG7kgMBEIa+MYxfd31YqVKNBe5lidSMTFVd53sP8PiEuPpxreIPxrAcqoSt5LSjxkjZ6xFPBYL3akUCE3AuXpIg+s01EVvLYJ8Mx5azE58DtNsN5cumZ25Zekbq5b+XQqvEmXIa1Fsy3QePFK4jDH2omGTohOjsJyi2G31C2qrLkZ1PUYS+y9bl2y26pSkoPpmbti0fbbtlquyj+goFVInoeBVbBZGJ+MEDg/A9sZuRGxb/HbzhVGXuoUrRZbMG4u4w7MUNdpXhm9fcXuSjgf5fF1BLyajVljJgLWYJ4M4UrWEdW0MN9GuhvWhfEIMi2K1uoVumStKtGr0dqMtltizp7ILlmQ6aXJY2IWP1JYVhISanGLK+Lo9XlP1ahr3UbaksqRHT1CMTGBtpjhmIvA7ZOSXOs4uoCXl0KbwjFlrcEZSwpxnp7GaH49ByI3zf8XOCU/p2t07pbUzNtdQjV6L6tvbrLfxKRl/Z9xnyWUY5xazI0fgq13zkwNqTq7nKFURd61Rt+2R1a5pQ+yz4HaA4YVNJDaBqDSIXwa4CDGsCn5FRqvstQ1SkvszTGTDeYa3DAIMgy+JfufCtitbqNZe0kIVVU6ObdNduWLIqJQ5LrjtRj3FrMhSODbTfNyo2xOrHyhFB3+tUbbtmDXu6UfssejdoDhvV0vY1DOEbkLf3D42PTGsK38lo1XjJix1WkuMmbGL1vJtbhgEGQZObv3FsFKUa73RZMQqRqLKObq2XbvgWTJwisNicVFZLLrbHSl8PR/ZaXYstL7i+TlFGVtWoQXZHT1GMTGErtIMNI0unbKO3BPNsyKFreT0YPGTFlrcF9lJrtNsNDG07z56P8vi6rT8roS+z1DWqUuMmRaFzO0XicEfaucZmIXmx3yaZFIUteoz+zLhf0pdMyCByM9nctUvSuIV+mZMJxZUV6T9Mv7iorh5CAp226io6Z5xk+W22XbO6vMpRj2eliPZb1VYkwdDMdaYkmbEfxnIo+41ahBdmPUu6Ufsw3VW0kw3psmmOScPieYGteuPKaEHhMwJ6tSX2dJ/Km0J1Ul+rWIvLqZZ/wC4gd3Tm0fw8qMox9siMyF6wavx8tpv7H/cRMx0piLD1sy1ot+zej+MBNRbJaapQuPiyRoX8JFwXb3BUjJSXxM5xU+Tr6knmtNRl906MNu3HyhL99Yd9dRt45kY9a4jTWWYJqXaSYdQUxxXjxHGlf3EvjH4Frc/KqcXgiqmtQi8IvrCHM7SeNTW3tHKCcX+o5slizrTWIVX2XLbUo1GZTWykuLe7ZaqNgxLmLzNweXGkuOyRNV2b3O1HzpVrWt67C2g9pgajfqnHg14Y35uK0x1fk41IkYx/RsQE0xrkGpeQV7ib2s0i51mTlgxYoB1riX2Rcq0nyF49GtL7LEpyYV6NStH7PEadWPOSozeEZm1AEIInWDWVHUa8fsyY1qsfsyxhPnQr3Cco+LTBJKP6g/KqWtfJK9vJbmStHWpp4Jm5Vs+kHjo4HDvg9pag/B73Nl9Gun6J5JC4itxtFlqe9ckjLL24Vlq21P2Nk3B+1s1sbR3Gp9XWMLinxmJ2nhuTtH8ZFxrzHVp0ptRZpGu3coywiOK0JXdaouzWJV5ReTN+RLF19h1jtDsRuCdr5onFnFzolt/jV/VozWWbFpd8+Msn9jVmGg8CaRJKTDjd1dyznCrp+oeRQo0/b2bNcahtia8cwWdCqsdZMg+NEiYfo2gCLlereQ1683hmsXeryzhGIFrstRqT+yFlWkwseVScnyyw6kgr0Zzj8WXPUlHk5kPPOqbda8c6I2J8sZNNXI311B5TKrUZxJLZcdpHOUW7HF1hb22jfwvpBLddG8unOSjJmxWeuSk0mTzw9xCjcSKdbykO6E9ZuvAS58K6rp96q8M5NvtLhVFkudSZllE9ukK298KtVZYi2eZPCNVOdbF59ijjtMDO4LbHwrgjJvc6NcS8gv6tZtZNA1G9byjD60yjOtCWcmt/wBRNvJKPZo4+koqtHlOPXWnGPh6g9QnNEXQNB1+Ufkzb9I1F/bLzzZbR8jNy4gKJJ7bmySX7tZ2seUyUWosv6nrTgsRIaz1SSVVShHUk6I+cF6S+RczuNRupvlmrT1CcjhqlGtNv3MxZVptmXMl+Lz7CzHOHIK+Tib9wNk4H6RbPompzoXUY5Nj0Su93LNl2JNV+wrD+Ul/wJuQq7Fql1mz3r9G4V7lxg2aja8ruRxMrGQmJQxHDh0TU9uuF6he1q7ayc0vLuq2+Tp1Ewr1qT7MSlOq3nJO3Zc42Oqkhn9NSRyOO19zjDfU6Ia614XqcqzwzeNAvZVHhkoMTqp9hFASkpus7xbkJcW663cOnTbRsl/W2xbRqKrutZLEiqJCYlTEcPHRNTlFwTU72tXbWTl93dVW3ydOoy3q1qTzkxKTqt5yTx2a2ZDtxQEnAzj3eSnOUunOTo113xXWt9BubN10rUW1iTLUzY7SR26duIShiaDcfJkkus9GorVvKJQquKY1TWnDhERZ6edVI615F2RyQvSEJqLRKur16jayatPUJyOGsGfrT5yYsqs5BWIKvF9niNOqnlM5DN4RkXUAQgyC6QakKd7Wj9mVGvVj9kgssu0Fn8LX7eOqI5JaF+MnOiW26N5NOEkmyesNXlJpM2H0FXDHEKmGcrGnG5YPh6gyXPhXV9Pu/wCrgpG62lT1I5Ljs7timDICpkHCevRs2xDEJp3BePfVq4uFTjlniTUVlkMc120dBTsg4g6L0nLwXJkfX+i9Guaa75HKm2os1PVNWdNtRZDqtsSJzEeVI6nJVy+IXrCLndbWK9R9ms1LurL7OjUXUdaby2YM/Vk+wqxlP9lz1pBX1Of7K+tIuTDjF+fwnmBuoOUcMiD6O4TklI6Zq1e0mm2ZlvqMovsnzlJz3scarBwc5px1R2eIPo3S67o3lEKsEpm32GqZWGzHm1MxmfR4oik2jgjccgPjDjT6VQ/l2qNQ9rMbWLtqPBCVcnp3c6km8mkSuJSkXBhlXT7DKq4+YjjEbnak1PaKcsNWnB9knY3Dhzk3LXvbW9xfQtOWOGdMlH3FvV/VzWgqTfzD4mmzYgIUiwNQuFRi5Mt31ZU4Gp7HHFqVxqxBkJiRNqDITvcfVDXDtc1L1W1k59e3XqZLLWr0FltkVGlnk5kbGvp90MDUBHLgvRjHqLPs6NWq8JFynTqT4SL8Z5UMRnjUZB0zJaZVMPQa8lnBmxsKv6LfqnBmrqP+2VPyzbznF1g1dEr01nB4qWlWP0WuoypTrQ4aI+caqeMBYtzLkuxUV2dpRMweArKLO1IQbwTgenprZdBr4aJChJZWDcTS7w0jS7Mxx6bgrcZCLvNKX+Nl/o6HRf8AZyass5fvlqs9cIuG+SrNd5Oe6s81WYvWrU3hkSdpRFSew+so+V09TiBNVSlKvtKxeHwd5jZjlMY7VP2xlD8mHmwdEJerrWHNYRl3N9uWCz1GR31HwiPjGU3lHMh4B9PW96tXDn0Y1nUNIrvnBkRtav6Kjyj5WHHqOoqSbD84NX6mkVv0X1a1O8HXqPr0KlDloxZbvsKxTu93DPK47CudRyjzU9ryjNGTvNY9y+VuMbs5CU2/JpuAdV5xbj4prPpT2yZP6ZqOzCbNn1NVK2qyDA9Yk1G7keoO+u021eNRZRvtCqppYP3M2fYw9vxjvrzdtxg//R4uY4izT1i15UKg+kCL5/16b9VnMrztltqJcvYYdJAJyALqDIQa8JtdFyLa6CNt9lJPPYVuo1TLMaueAr9BeqZMacpGSMqeGUlibjjBhjgkINrIDcuCdUMa2LQtLnWuVLBK6fZyjURspzK3NDASo7n/AC8i6xrVN07RR/0blcrbRx/o1HLht58mc5q/JhYNPktkr9k35bKg+iLPrV0v/j7+TI2nx/5EyszXkQqX1Ai37W/4szZr/wCBqGLzy4JW+TOb1+2FgvsxX2cxnMHh9TQOQeqPTJp9KpClXdNcM97nHo4axLmtKo8o8OcpBe6NGt+j3ir+gq1qNZfRXFX9BY7qSXZTLXYXuLyEnIKkJbOS9T9qySm2auY49FV17D5I32Mkvc/D6Ii6V4jrKpva2bPodziWGzYjaXhWLq9Ooprg3Lbk+HvWDu7/AIl4q4gshzUOyB+0Mzkmevj0XTLrTbh5OUPc6Tza5z5HranFxizUdW1ZTTSZDlcrrVXOTeTTpScpZYVj19o9b6C9LfV6QzJ9HMh6bkp63vVi5c+jHqLOo6VXf0ZH9LV/RyHtHzEMLUcRUk2H5wavy0ev+iv9LV/R1awLi2qUOWjFdCUTmQMwem5Ru7akKNw1JqDINXbW/aZchcuDLsxxxldY7SkXKSPckGDMbchOtUjqOperHBmXN16iLHUBDl5I1Us8hZln2XrTs3aL6TqTaqpI7DhNkeNo9Vx6Ty4v7gOcfHG2/RrWfMq7pUODXPIK22GEa0lxGvDc8mhQWewq28EmkenU2tI2S5EMu8Hh/hnGzGgNxMSYtUp766749pNF4eDedKtqTSbRIgAbttniD3WLep2VGCxg2KdCnFdFN3CAkB2jMId8dv3N9Y1xptGa6LU7ak1yjEuLORqhcWRX77qLGyd9e05O1a/c+N0Z54I+ppdKWeCL2JuyyqqGkiFp12xkG/R6nJlWn3vhbzwjX7jx+SfBdOWXZtv6dq9nOVeQPAYX9QTS50pFIaV4g4PLMi00J9smvdFpNP8As3LoWzbQcTZYwxSaNUOcv3y1WeuEXDPIn/fZzzU1/dZi9as1giQm5g5EPDnnpQbVqMhHBSaY7g1mWOmOrM90bVzkTRyx7NBiJm3l66s1CE5Qcbc8AvSLqWjeKRlFNo3TTtFi4pslxSuEtO0U0uBjYtkzGPwWDGt0t9Ior6JqNpSX0c2XoyLnQ6buPA5H5wav1NJoNdF9WlJrGDBWN+zyo/FNqVxHishZLrAWcn+rWr6h4rTrRbSIe60OKWUQKxlwJnMCasJFzAOAPoydEVcp1rR/6SbwjT721dOWMFlqLpR302RuNzwFj2s5UquUXo09vJOnZfZgr9SRDujXxNQsVyjPh/CNde8W1mVWSjJm36PfbuGS/m7+6ML+ZfXQb5ZpN/6J+7qPYzTvi15UJv1wi+e9eX905tedst9RTXsMOl2F5Pb4Cqk28IRW4yRgTlgqrHyU04trpx/SPyc0JbPpvjc7uSyiXtdM3POCWuGeyqpeIBcJUMi5mi9JcuckJbzbeDqmkzaLbRo4yyROG+DNP4VseKwcc2jm/wAQ1tGm6JC292CQpWUYyOuzN278Dqj9QIresS9SDj/opqkdtN4NRS4Ne/JnNKnYWDTPBK/ZN+WyoPoiz61dL/4+/kyNp8f+RMrM15EKl9QIt91v+LM2W/8Agahi88uCV/kznFfthYL7MV9hXUnKSSKNbnhEiMpuQyRx2GOYmL5Ymnej610t/wBC8bVeKlJGzaXpXqLLRNGisk2HlCth3G9PNj3usPZqWroFDxqgu0bUtLpY6ObVWUPD6qmGg+p6N0/ybNNK3jVBrof9ZS/RE7NPs7iUJFOJyjyEcM2vKkY3+cGtK1nxeNKLlFGu6npKprMSJXMl01zmvD0pYNdjDa8MLFk8xPFTiJ2FKzxKVqOPkgc4wIMg1KaJOUai5LulXDjM3C4bVTcrWho2UHylj5uMq+gtLnugmdNta26OTH+cXGy7grhHJyQybn5B8XafjIojyDUXRTRGandbEzVk8eEkZQhzk1CFJqEIuKXtzKbeWc8k5SfJx1G00eMYOZAwTqpJpvGtQEcuHRNMYxrLs7F154SMmztXUZNrLJs1mMRGN5is++XhOU4j1S6lovisZRTkjc7TQ1KKkyWEBhhBUq1uBj4xm1GP4Lg1ulHR6C4wTatKSWMHLk6NjZkWm6ZgcXPyxq/PSqOOh/SUnxgwZjls/qQxXakcMQ9ppSzmzg5v9WtZv/FqdaLaRF3ejx25SIE44YHzmBNWkipgPA/B3HRFGuXaxoztJPCNNvdPcWWOtd9NsjaUeeQvSW091am3oLKsuz3adm7ay7uOvp143HV0nuIz7UKNI7y+XiD5sTweotH8voOdMgtepOUDXCuLVKbg3k0N8MKkKnIXZNHIxngiIGlWdMVKfiNrXkmbonTLo+ga/Gg0pM2nStTUWkyZEBUjGomGsxdN3AyfdjJqLo9HVad1FYZuEb+Mkd7dt+KxSSn+i7vbFttvx2L1hsbJMrbt68yiVG5VisBnFP8AD/Wsep82eX+Nmp3OX75arPXCLgnk/wDPZzLVfysxetbn+iLiFkUaTlwZMVknTs4crQYeIb1nMAGR465VhcJ0XnF1HxLRnTW6SNt0K2xyyZt3uXLV0uktvBtzWCsrxQW+BGCjbbuEqUlxgU3u7MRZr8vbXHvDd4xvj7/bD1GZ/kkWoa9pXrJvBFahYqabNWUxGngZRw1OPTI1JpkXGrmg6DcWc6uqeyZw1GTj9luu8xMgZXa7JhljbTb7h725XAxEWwePVtl1Ez9KltqI2xShdWDvE8yu5Xk1O0yv0dArPdR/+Gn3FryoTfrhFwTXfynOLvst9RT+KMOmFVT9OO0tVJb3wZkya5XT5iK676sIOn2HKPL/AFvm1tXjWjSuJ7mjYdK05zwzZvRtExlCQDeNi2g2zNrzYxrsVnZKlhJHQYU4pJYLgvbt9lilXPBdKFnhuL3L5Fup8iwcy/kKqP1An+Cg/IOKTwYep/jNRK+f7z5M5jP5MLCpnklfsm/LZUH0RZ9aul/8ffyZG0+P/ImVma8iFS+oEW+63/FmbLf/AANQxeeXBK/yZziv2wsF9mLIyRlfwo/hkxih4cg+87Carj0a2nRtPdWumiT0mjumja1TECCnIZuzagGJm3HpjHcXdbG2UKKikdHtIKMTulmmSEYOA5BrAIO9c4dwlixqlFSouLPFylKJq7z24NjwhxqcXGNzTj5nv0FyzorVwvyPTnTrORzzVqW2ZhZaoQoV2i8SWD3T7NpORCXv1BlrpwxOpIP9ou7+M1s01I6RozxS5I0bVnEy/LVrF06Mne7IeqS55xab5zfKUtqZrut1ve0RNXL5PJqifIWRQpOXBkRWScOzYyyXY6Nu1tLg1HBftbcJ0VnWLqniOjumt0kbfotvteWia1lu4S6ZSht4NqqPBVV4qEBStt33d6rHlFabzwYlzUZe2OPmG7iOvgHx8Y9ViTqiLUtb0r1U3gir+x3ptGq6egT03MuI10PTcNSaZFw+4tXQk0zmd9QdOocNYco45PXcUFkWfZ6X5Ddndt07LF9PT+Z1uS9xYuPOHNzFjCyXg+bI6b8n5oih9ctvUpsw9So7qbNTVX0q6omo5CKkgEbOGpNMgyLh+r2+zJzCsmmzq1rdPOTxDLQWYpSi8o9Q3U3lF2Yc47Vbha4Heg5uRb8Do9TklM2nkU7bjJIUtSnEkPhltWJ+DtGCoosEkPpDj5Ii2uz81cnhkzb+RpvDJJ4T57sPcW7w7gJLiLwnQO+StW42fkkJpZZsNvrUJIzSxfAeh1AkHfufLuLYqdeM+UySUk+Uc23wLK7RVnFP4P7Vi1Pmzy/xs1O5y/fLVZ64RcE8n/ns5lqv5WYvWtvlkUdpQdNkrCuIuKH99OBjU7p1PLRnW8ctG4WhoANLUy0YtrmmNqEY7v4l3fSKcY01hfR0iwoKMVg79SHcjPZUV4oEBSvdy6vE3tKJbSn3LRWqy2prDPM6uUau8/VCXKEzHS/AHpgf6b0a4b5nQ9GthHOtapbZ8GEFq9Rf2k0Q8uYnIZvOKSgz9UTUV6xquFzEyrR7aqNumF817JMDYZ9e++YkZP2a71b1N9nz+joNN7qHP6NUeLXlQm/XCLiWvflZz+77Zb6if/FGFTKjMJHjsYx84VZFCh61ZRMuhb+42s5S8GhYJ4PRsXpab4g9R2Tzi7x47YQt6Clg6DpFBRgsmXrb26xbBOWOiWPwqQju5BTs8NxXp/MtVPkWFmX8hNR+oE/wUH5D+JmHqX42aiF8/wB58mcyn8mFhUzySv2TflsqD6Is+tXS/wDj7+TI2nx/5EyszXkQqX1Ai33W/wCLM2W/+BqGLzy4JX+TOcV+2FgvsxX2S22TlMDla7qCUJzjUFlwf6RdS8IgqnLNr0CknI2A3Lfa/MurRnjg3eSSXBVXsqLe5YgKVlvCuqz6nO0pDlckHtrUxG2LTDrgcpwiDXOPNKUYx3I0rXoJSIUrkjNVC90+z3T7Nnuz17mU6l7fyT/WlXcPF4/4jkdEsHtokGs61UeyjMrUhupJpfq1y7yiq53LTNJ1es3VZidas+yKOwpWB9klURcaMepxpwMantOpbmjPt45aNwuHNLAoqjmEYC7pjYtxjurvej04xpL/ANHSLSgopFw3/ApDd7jKqlZXj0ghUp7u5uTOCkfaU7bN9itVGpLDKSqZNZW0Ww+HQuYRw4b3N9yZH2wXEPNLZUK3Bz/yC3UZZRgBahXX9rJAw6C92XZ7X5Dd4vqA66fL12y27bYqNJrDDWSOObzI5HY+x5JSK046pAj5O/0bn0i0zyDxyNeLcCC1LRYVY5ia+sTcGajwhniMZyKcNiC6TT5Iq5HeaLXtZvCNJuLaraywkWuoZKq370YspSCvf01J8yZYlWYVilXUXwVhBp5CzHfS+mZtObRmDAjOTV+DbsdwL4j6L6RocmoNbJpXk86MkpsmaWr+k8ZNgWXDNNA5iqd1o4nF34fdDElvKiXXNJ1ejdQWXybNZX0biJk03uRTFSKdF4JNfjZqgzl++Wqz1wi4H5JPbXeTm+qflZi9a1D45ISqssvjLf5d6S+lBqf0Cf8AcRN6a9uMm3Zn7nH8y77Y/FHRrTpHJH4tqyp9mTMqqp4CAIBbZZYqPoGuXav278a4u3/l6455w05Gj+QzW4i6ud0HhGrvlBXbdf5SL9v+VG2rAWzflppr6GH9Wu72cf8AD/8Ah0SP4P8A4atcWvKhN+uEXGte/Kzn132W+ol/BGHTMiZVKXFVuP8ATDYo9QV92PUU/wCPx3VkSmmc1Ujba2uaLez5rF3q0jtoo6YlimkjlrNPQVQcezw3FSfzLVT5FhZl/ITUfqBP8FB+Q/iZh6l+NmohfP8AefJnMp/JhYVM8kr9k35bKg+iLPrV0v8A4+/kyNp8f+RMrM15EKl9QIt91v8AizNlv/gahi88uBXHyZziv2wsN9mK+yamyO+3FWfo11Xwfo3Hxv4k47LfbWrqK+Rty7KqulwKjBR3+KrcezzLshLtefcFMekIubebdGn+R9EI1yVmnxC90+y7Ds2dbPP3pNMejP8AWkXa/Hl/ivH6OhaZ+E1+5ljENjnVGoPlO2hFy/yOP+SzStY/Kyx1ruMwI37L0y6+XOl9T/eA1sHjk1GokyZs1yjb0yt3juLvljJOKOgU+kc227ZasuUeTJPqugIAgG5MAgNtZAgtrqmyffGjauReeUU5ZNL8imtxDxc1pvauTVnygrlv+UL8hu8X1GddFvgtQHBZ29z5lb9Nx+R4hCVPs6qrqDia3i7WsxHtpFvb4RnHqLBradQrfJGNcUKVb5Ij/ibsyqMq7UcRF5xCvC/CPlBrWb7xSlJexETW0KGOCPmJmy/rOmLxCQ7tvNN/x86tGvfC6zlmJDVtEw84ME1thZUGG8poTkO5Yk84NQV1oUqX0RtS2cfot9Q047HyYNRbQrc5Rm/aYkouoy9MDsXXuC2J0ZNsjEuaZO+B9aNbFpV3WotYZN2F46GEbYaHqgFa0exlGvKN37e4Ua7fYXfq23P6Oh0ZbqOTV1nL98tVnrhFxfyqC9dnPdW/KzF61lcQIpJMuDDGo/YriDDyv4K4GRSWh1MVUZtKW1o3DQMgORim5hXuGMo+GvonT2nBYZ0qzftR2I7farMn2ZcyqqngIAgKV63g2W2rzJrDKPo1hbRysx1RmMft7l/UuRYxjXDvLK2+bwc71+pmbwYFWmUo8EHHmJUZh446GPrSaaybaP8AlIyaH5kbcsIIYkDl/gmN/nG0QMf7Nd4tViz5/R0OP4DVTi15UJv1wi4pr35Wc/u+y31EP4IwaZmjIMLVzJwlv4ls3isd1dEtpSzVRtIss3WWLvaW2ijpj/GjmWeCxXUVCqDj2eG4qT+ZaqfIsLMv5Caj9QJ/goPyH8TMTUvxmohfP958mcxn8mFhUzySv2TflsqD6Is+tXS/+Pv5MjafH/kTHzNeQ2p/UCLftb/izNlv/gaiS88uAXHyZziv2wsR9mK+yaWyP+3VV/mDXVfCOjcfGviTls8a1dRXyNuj2VVdLgVGCjb9yrcezzLshLtefcFMekIua+bdGn+R9EI1yZmnxC90+y7Ds2fbPT3qdMfMf60q7j40s2p0LS3/AGWQRzk09fp7MVVF2/b3LXGquZeTQxcNs0vWFiqzF61elzBkZ9naUTPEpqsouSGTT4q4GRZ2kzcayJmzayjcLQ88CqaXj5EFve7oIyDX0HpkswX/AKN/pPKR36mDKKiAIAgPl63ddt+ZeZPCZRms7aW16OsMf+IiJyUG30CekXFfL731J4Ofa9UzMjqtGxmJCR5iF6t/ylV+Q3b2W8KxfUFOH2zrEVkXz2Bs7q8Vq0YdnviK5KQnIr9ntbe6vMbqj9Mt06kWVLbd1xX1JyWYl2UFLoq2Xd1tv40ayD8cX3rHlQyUcUy3KyoiMreM4rJtW7xuXoyDUffaWp/RiXNqpvhEF89eSqOwhgbasp2wg2thO+AX+jXL/JtC2rKNX1nSfblEUloLjh4NTxjgK7Sk00VT5NmuzyqclSZYoSw3ONb5G36tds8eq7rVnQNKrN0cEGs5fvlqs9cIuX+RU91yzUtWpZqsxetdcSLC9U57Gmeovk2K7O7McHEygR08+LpzEGPSts60fxrsXi+rqviLZvWlXsXhNknrl7hWcAi6JKKaybLKKmso5NncsVnkoE5BxXp+L2rKhTTXJcpUlLlmP8xGNjHA3Dp/MOb49QQ+TH1pFrGsahC3TWSH1K9jQTRqdqqpT1hUchKuvdj4moRcWu7hTbyc4qz3NnXqKcuS0i9MvlFX66xipuHu3NS6R4O3epPSbaVa6i0SVjQc6yaNtp2Q2lOWhu8mMQeB8y7nWobbNL/R0N/g2/6NP2LXlQm/XCLhGufkOcXnbLfUVP4EXEzhkAJp5k4izgfAts8V/MjYtF+RtDDzVxdyf4kdBp/FHJWQj2FUHHs8NxUn8y1U+RYWZfyE1H6gT/BQfkP4mYmpfjNRC+f7z5M5jP5MLCpnhdEr9lB5bKh+iLPrV0vwP+TI2rx/5Ex8zXkNqf1Ai33Vv4kzZL/4M1El55cBuPkznNfthYj7MV9k0dkh9uqq/MGuq+Em4+NfEnNZ41q6kzbo9lVXC4FRgo2/cq3Hs8y7IS7Xn3BTHpCLm/mnRp/kfRCNckZp8Qqx7Rdp9mznZ5Wb8pdL+jcfWkXePFKf+AdB09ZiRw2o2G5IfE+PnRj5OTb7iX/iINaV5nbN020iB121beSKq5vGO01nGOAsynV2vJ7g2mbBdm3mHBWlDDpR8f7KQ9m65qdKNdc8R1j1ltZuuk3iyk2Sus7lv4l0JNvlG2JqS4Kq8bGWyomxg4p3vF7ngVyjGTWZFylSUllmPsxOOLHAnDt3MPiD1LB8AY+sIoHV9Qo0ItNkNqd4qCZqerCqn1bVRISromo8fk1CLhup1lOTOc1ZuTbZ16iaXZZCu2/5TItezdua9oh3/EvpytV2RbOrL2rJrszsZ2Kjl8SpCn6clCRsXFk09QH30uT+R+RzpTcYs1HVdWdKWEYnw4zdV/hxKDM1qByQfUH5QRVrNv5BXhLLZFUtalkmLgDtHacxAajY1N/o/J/KJzRV0fRvK4bEpm0WWqb1ySViKja1ExG5ZuBOG5fEvjv+FbRC+jLnJNxmn9naXTWXrFmRrpo9nGtvjst3L07pPs8KqtxF/aX4pxdN4KOKfIcZJCYv7hXPkLnnlt/FRwiD128ioYRruXI5PLOft5eQrlKOWglybPdn/RpqVyzwthh6drqy+9/WLtnj9FxtHk6BpVJqjkglnL98tVnrhFy/yKptuGalq1XFVmL1rqe4iwqSRTJ3FC15K4Z1Q3mIc5G0g1Jyd9SGk6tKzllF+yvZQlwbActu0MgcTmAmM6YULMdWTmyrq2keT+skpM3ay1TKSZJRpJt5EOoEwyDJ8Ny+tyjexa7NiUk12cm15c+VZYqu9j+yu5fsxXjnmtpPA5gQklIh450bQfOlUHqWvqhB4ZGXmpKhHhmu3M1manMw9Wcadd7xYvc7TqlyvWNdncSfJo99fSuJZMXrVnWbIuKCJ5Z6cSZWy3wIIeQkK3fB5MfeUfqfWLqnh+mKUlNo3Dx623R3NE25K3vI934NMi6Fqk9lJxX6Nkf2jT1i15UJv1wi4Drn5Dm972y31Ez+BFxM4ZCvfIwfzLa/FfzI2PRvkbRge5rPmsXdH+JHQKXxKyvo9hVBx7PDcVJ/Mt1PkWBmf8hNS+oEUH5B+FmHqP42ail8/wB58mcyqfJhYVMtrolXsm/LZUH0RZ9aul+CfyZG1eP9ky8zVu7A2p/UCLfdX/iTNk1D4M1El55cCuF7mc5r9sLDfZivsmjskftvVf5g11Twk3HxronNZ41q6ozbo9lVey4EYKNv3KtR7PMuyEu159wUx6Qi5x5p0af5H0QjXI2afEKsey7Ds2e7PG3dlLpf5nH1pV33xCe6xwdG0hZRzM7uCf8ADVgnINQD1JNl3yz+dePItOjUt2z1q1spRbNWxgkZmIMg9MgucXDrijsbOcVFhhYOf0W8naUTWElQdRs5iKORtINSagyDUxomt/0ZlWl1KEifuXLaJQWIrBuxqcgYWY+InNFXUNG8tjXeJG32mq8JNklGcy1mGt04DjKMnSXCLc1fwazknFVTWcnJ49cF91csR38F9lfVX7MPY550aQwPYONd8J5IC5toDxlr+qeVU6UGoGHd6mqEeGa8sxGY6czEVYR7Kk02Yfc7C5zYlyTVtUrXc20zSr6+dy8sx+oV1HLsiUwqJYD6Cu2/5TItDdm8FrNL9z419NTp+pRcTqlysxwjUpmtwskcLMaJhq6GTTM41G5CdKNcL8l02dKu3g5/q1nJybMbrVcqL5IL1GgsylcRS7PauGi6KKxkq7DkvDg5ySZejIsyhrlSD7M6nqdSP2ZMgtoxiXDh0+2Q3P5ZxqeoeVTiuyQp6/OKwU6k2g2JdSXOB20Ex9APTWPceVTqLCZj1NZnLgxHVVYStbTJJKYknL5wXpCEWvXF/UqvLI6rdTn2dWoyvXcWYNVuDL0wDwnkcY8U4yFbXNTUIO1yTqhratCsZXDTwTWm20qzTNs1KQQKVpVpFth6bdg3GMa7fChst8L9HRqK20cGrXOX75arPXCLiHkzXrM57q35WYvWrW/EWRFY5kPGOJ6UG1APUcOiaY1lWtJzkUpU2ypUlNyVKzJI2SakbOBc4Mirc2c7fnBV20qHJ16pQuJPouU6zmy5KVxhqakBacVOSTYfmyKQpa9VjxkkFqVRHYTOYquJ4Wm6qaWIP0iVdeqy+w9SqFpmekeF1DkIQn5aw6l7KXbMCVRvs46wZVMlthWXWlnCRZU3GWDJmWTLjMZgq2G1a3CCixE78P1Q1tmkaPO5xLBsOn2Uq+GzaNhrQbHDelGEPHh02bEemOxdt0mz9GKN4tqe1JI7ab7kcf8AMv8A/wBrJ1Ga9Nr/AELj4s074teVCb9cIvn7WJNVWc+vIYbLfURcQ3QI2mzN2QL3zkJ8y2rw6DVRGy6L8kbSQ+5V3Wi/7aN3j8SqsguBAfN262xWn8gY7zOeRapPo8ihfIYN0v8A4Rt30zUQuC3sMNnOLzthRKjyY1MlXsobf/OuoPomz61dO8FliXJtehT5JjZnrd+DFR+oEW+a/LNPgntQn7TUcXnlxK9WGzn9bthRS7MV9k0tkb3Ziq/zBrp3hEGbx46uCc27urrEUbSl7ioqnoIClb41iZwW5cshHtePcFKesEXLvNa2Eap5FTbiQkXJ88mnBXYPLR7h2bOtnlZ/qnUx6E/1pV3Hw9v08M6FokHsM8Xrll+zT/qW0XVH1G0TT7wzXltA8pDuip5xWEI31I16TUcXLn3sRck8h0CUU2kaLq+muOWkRaXOpOVCTTRqsXKk8MKzuwy6qwWZSuXHlFxVsFwU3irUdH2fYqckmPoyKUpa9Vj9mdSvXH7OwqTHmsara6clUcs5H6RKuvVZfYq3zf2WeYxDl1CE1Pz1GXF5KpwYDqymAj1y6Y15t7ec3kuQoSZ2lSUfJUeVmOSARsR0PUGMnVqt7aOnI817dx5OrVP/ABRZpVtrGjrE0xqtODlU4MiPuqcG69pe1GoyfGPcvqG4l6UtqOsQ9xZONmA9PY5U92umGur1d+5zglC6rosLqG7BhXNlGZB7HPZq1Nh6UjqnP9II/qOlEua6t4lKnHKRq1xoyjlpEc56m5Km3ZG8k1ctnAucGQa0melVacumQFe0cX0cNeHTS+iy2v0F4cUeWohW1TS5PG6KCvxl9YPaqxX0X5g3l3qrHacG2g2RNLpHBOaEp+x0N3EllEnaWDuJLKNjOVnKZEZcKb4DezjUk690OvlLq+i6LC3iuDdLLTY0ImWy9wP/AGLZq+FQaRJpf22an85fvlqs9cIvnvyiT9dnN9Uf91mL1rcOIkO3kvTL2zG8xzpcZObLIDWwaHSU5rJKWdNNmwDNJkth8wUFxkOmynmo+SP1npF0zUvH4VqeUjb7jSo1oZwa98WMDqmwbnCNZ6LI34HNk0+SKueXmku3k8I1O7sXbvhFprX6yjH6MPfH9BUp7JfQ9SAVqNJtlnGegEJDW8mNZtKzcvo9qmzPmWnIjU2NkiN1JBJCU/0hyD5Uvo1t+meMqtJOSNgsdI9ZptGwLB7BeEwUpQcPCA024bPb3ukKuqaXotO1glg22hZRto4RfIu5dtUzHC4Rk0zjHDqiIsS5o70xVhlGpHNLRbqhcd6kamCQffhCj86NcO8ls3TqPCNH1Gk1ngx+tWlJ7cGtvskds1qLdSuPVyWGHUj2DclhCdUt98St2prKNo0WL3GyoXMWLsUViCN3j8Sor57CApq1PiSBaOMNOkrLDqYjR84+aEHcWHq9PfSf/ojbpPDNQNSQJ6VmXka6HpvGpNMi4JqNNpvg5zeJ5OGoenTyzFpEztlBhi6FJzlUkGQbct3i4/Orqvh9q4vODdNCtnnJLfGemyVhhtMx4OcdNCDGt51a23U3/wCidv6HsZqGnoc9OTLhq+HpvGpNMg1wfUINSfBziummzhqJpptmL9k6tk/RjqGpmemDgvjZyBBjb93nV1/w232rLN68fi1HkmcuiN4NoiuSoqgICjv33vmVFyWo8yIl7U7DN1VWGEXNsbl8naZxvcejWgeYae5xbSIbXaWYZRr9XG6lNp4OfNcnIZsyPHQwgHqELzYxq9QpSclwe6abZtVyiUEbC3L/AE3Eurd7gTfUJ+k3kXffG7b06SOm6VDbT5Mt2WqcdT3mf/5HWT9PhqSPI1dBG4bmuaZLl9Y17aQrwaaLFzQjVTTIQZrNmu7aOnE3Q/Lg5y/G9V6Nc01fxeLblFGr3mhp5kiJNSUpJUrKEayrVyxeC5wZBrn9awcX0apK1afR16w3bNMtungJV2x+jxUg10FWkoy+hSpuXZ2FK0fK1rMjjYpq5fOC82MY1nWmmucuiUtbJt9E1cquQFth8IdTVsQRJBtc1xtOia/nrf8ATtCiobpI2Sjp8VHMiK2Z/Ey5iZjZLSAfbNwuNNvc6sa0TXppTaRr15JPKRYaiKb3RIZ08suDCuBJVWJcPG3B6nGpAY1OabQ31CQsIb6puDpV32ypxmfrW419GRmn2dModna28yky9UPl+zWu+BWnFSXJSUclnVtgzTuITfTmIePfD84NRVzpcaj6MCdspcYMPVhs0MPqoNfvgG7ivyAE5NQtTxGnIxJ6DB8lmPdkrT92/vaVC/GP8tR9TwaEjCn49EqMtkrT9hO+J+SIP8hWaPgsYspDxyCL8oPZy4cUSUZCNDypB/hxNVTdHxWnD6M+n4/TXJnCnKUY0sxG1jWrdm3H0Yxqat7WMOEiXhQUVwjubbPB8G5SkY4RcOM5WPU+bPL/ABs1O5y/fLVZ64RcE8m/ns5lqv5WYvWuy6Iul8WXxlv8u9JfSg1sHjvzJTSfyG3oHdDcs/Eu6W8d0UdMh8UdPWNAxVdw5GMuxbvmZejINWLvTI1Po8zoxlw0YDrnZkUFVRSGj+NwpPkNycmtdq+GQlyRNXQoPlFgvNkYxsL3rUzof541HVPCI/RHVPHo5O3idkpTgL/fk3JHu/kWpDwpJmRT8fjFmX8K8llBYTlGZjDiO8F98OuVKtgsvHIU8ZRI0tKpxMuiZjbi4Fy7p/mfAtnp0Ix6RIxio9HItu/F3FePR9QC3wWoDEmYLK1SuYyJ05hppvA827Bzglr2q6DCsjD1DT4VYmEI3ZNU4B9bxqbkiA+Rct5RaovDE5biBh47FvJIvB/BGDwVghx8K1E2H0l/pCrcNO0xUvombWzVLovq22yy1TNTgkHNIq2W716RUKoCA+X7tl67bZaqNZWCjRgLH7IlSWO8mSSJcIxkyc44B0q1HUvHYVc4IS+0WFRcGP6c2UNKxz8Z5CTfuhi6O21QlLw1bsmFb+NxTyyTlB0RF4e043i4lqJjHte4MdxbjZ2fofRs1KCisJHe3h2Wj3KSqT3LB7nzwR+zBZA6Qx3lCSumSOly847B0q1TUfHIVekQd9osKnRZdF7K2lYCSG4lJF7JDF0dtqiqHhq3ZMK38bipZZJ+lKUY0dBt42OajZsGo9MY7lngW5W1sqaSSNmjTUeEjurbm+3wqUXR7PqqAgCogdbMQTWfiyMXQRuW5B6ZLl9Wq9JTTTPMoqSwyL+I+y4o+pJUj6NevInV5wY7eTWjXPh8W8o1q58fjJ5LnwO2f1H4KTI5W8MkjKC5sp/EEs2x8YhT5aMmy0KEOWSCu3dBbdQjtW0lnDEsHU1JUjWlYdw+fHG2ZhHqEvkWLdXUaGZSLl3WUIEV6w2rVOwU8RrHQslJNxk5/h6eotIqeXw3NZNelrMUy/MH9obQ+KBBNzGJDPydG75v9Ysu28mpT4Zm2+sQfDMj1rhDSGM8b9lI6OlRk8S/esWdUsresuMcl6pb0aq+jDFXbLChp8pCR7qVib/yBm5NRdXxSjU5RHVfHac+Uy1/5I+Gtt/2gk1hS8OTMNaFyXRR+y5ouCejO+cy0le+QQvJrJt/EoR7M6loyXZnGhMHKRwejfsPFsI0Y/uh3FsVPSbS0juyiUoqnRjyRaz252mPa1xSFNOuMkdcm8djJzXm1pmu+QRpNwpmtaxqq+MSES5peVdzyam6gWFSTZ5zkkds2MIr9aYzWzhBcNhBj4dnpF0Xw21cu0bFols08tGwDB4995hrCEJzhGY11q3nk3ih/suq3mVmyeS7UP3evdy1W58co9JH4SFXJXafO7v/ABKu6R4bkfVX1GMSPnd+NN7ZTZI+W2W22/AqZkyuJla2zevSjgqF6KM4pfAsWfzZSX42anc5fvlqs9cIuCeSrN+8HMtWX91mL1rsuiLpfFl0YMmIHFqmyD/DBrYPHfmSmk/kNw7K99jrvo13e04ijpkPijk227lmTqlxyPllnd8Fm5UU5HhSkz6vfLPW1hVi8lWmfm2/v+7tsVJZR42SK3wqqZ6Ftu6xH0UCqVCAo22W2/Db/YrfuZ4cZM+3bPar2vae4RaFtvBsXn1ClV4R+N/cVG9x5pw3cs5FndsVw9hAEAQFLde+OxW2m+yjjJi3u2fGq7toUnEqW9y6vM3lFT8LzCmD5ut+P/4Xra32UcZMGu2W2WfCrye0KbiVLLNy84RUXrN6o2D6vQCAIAgKVltlngRPJVps+W3bbfxok0WsyiL3cvb1ZcsVEi4o5eSOe0pnn0RlveDa826v6bj0a1LzOtKnS9pBa7VcYcGtVcLrxmnnJz+tKQVaN3UgKNxJcZMgYfZmq4wys04uopIY+rITVEtgt/Iq0fslaeo1I/ZmKj9qPV8aMdyViol7p9Jv5RTlDyypHtkjT16cVjJeodriPS5SlXVhPi1FL0/MuOS+tcOFUm1pfGa/Yemrlwv/ABBFjXPmzXCD1/Bg/FfOfX2K4yBfTBGMeXuaDHkxrVLzyW5nw5EPea3KSwYl51Qkq0q7zIhtzrvLCxqjy8CSxwdhStNuqwnmcVGgI5cOiaYxjWfZUHJpYL9Gm20bScoeAIcBMLGcX9+l5V2T4yLuHjmlqjBPB0KwtVCKL6wrZ9raAh2vVMxqYt4MmC6VIMBXAEwAgCAIAgCAIwcVxZwmSxJ++i0WascRNVOdyONH5laoumuadhnGqNcK8kcreu20aBrCe/oxGtTlcKaIOpTiXpl7gST2OdLtR84WQGto8ZoKVRMndLpx4Nv7Mek1GPza75QWIo6FD4o5FzxbFkHo+oAgCAbkAQBAEAQBAEA3b1TAG5VAQBAEAQBAEAQBAEAQBAEAQBAEAQBALbd1iMHHvW6tipTeVyKM8lm40YVssYKEkISR9zvh+N1SiNTsPVTI/ULT1Ea58acjVZ4ROiHbtSzkX0ZwcouQ6loNaOXg1KvpMo84MKmARmXTIPTIJazO0rUnjBCVrWUWFhOnh8lvYkF59XHA9oXr0KvZTfEJ/T1Psb4hepW9NdMtuimFYcqqeIIrG3LowtwbqPF6dGxg4tycl8nOafJCU7pui17qa3IkLfT5XDNguU3IxF4BN7klI6cjPE6To2/zLr+ieMwoQTmbjYaZ6EeUSLss3LcUklhE8kcaLb8SYgH1Y1ap08FTmXrd1irMH1XQEAQBAEAQBAEBRtt4Iv6liy9ktoh7lgjVnVyRhzBBHKRZBNp9qPT5T74WreReMxuo70QWoaYqjyiIptn9ioF7xb2O6l3rOMDXPV4dOK6IGtociTWS/IUTB+Y9kdTOBOJj73Bc+9Vt/jvjTpyyyW0/RZR5Jcj9qO7Z/UuipYWDZIrCwfbni2KpU+pkBAEAQBAEAQBAEAQBALbdyAIAgCAIMhAEAQBAEAQBAEAQBAEAQBAEBSu3eDYvPxPKhtPtlm5et6fZ73pnFtbWGFyllhFZqW9GqsNHirRjMxtiTlMonFO5f7awjUl74SXLNO1a/eaBRnngiq2lRmzBFX7J+Dky6kRNvGtvVnubxLW7jwldoiqnjr+jGkxsp6za+4ZiKefnWblBXHhUk+EYU/H5HRO9mXiWInAG2aE85xgaxP8A8XfGN/0EzkstmXiIcWpfuMW/m9RU/wDxd+P+gmXNTmycqZ0Yd+Sn45uOzqxLNtfA6yeZmZS0GTMuYc7L2jaWIM0wZxMk+QXkxf2La7Tw+lFLejPh4/8AskNR1AQ9Bxg2sWybs24+jGNbVbadQoL2ol7exjQ5wd4TuWeOsySlL4khvT4OSroKaAqIAgCAIAgCAIAgCAJgDd3EB+bR2WrztX6KYR+t1irhFQqgW92xGDjBs7n9asqJbpfFnCePQxrQjg5BjGLlCXydEvXqqPBW3g3JlgmzlYSty6ZMUKBGQf3Hbxv+8Vw9sfx18If6UaB/vxv+8QH5Y5xsKZd0Nq1xKoVy4Nf0xjHONtQn7RPSLe8ylrd1U9Mp6qP3w7Pxq3vx2XVz0fjwK4nk8ueD5dvcJWm8FIyyzHOKeZehMCGxCVhV1P03YMeppv5AYi6fo1bdfBfVLJFEvZMWTIBSXL+LwPaeH7DvP3ayozyW/Swd/hLt9cqOPlaN6ZpvFyJJMOub44AjMf6wg9NX4wbQ9XBLSisSYPEeBHJU/MMZaPJ4DsXAyj/tXiVBlp1kXFb3VYctgXuKltu5emy5/opXru+3wrw5lvY2WzXuJVP4bw3HqinImAj/ABNeSeDai/aKxG4yzIVIibin2QFlKwTxAeUvP4txw5hh3HFgGDlyP9YMemr8eSvpHURnZKGTiaft2rfFptqOiadzhxbz92rqossuoStwszF0PjYEl+kaqp+o7bB6llyNdjKQY1dVLCLbqGRrL1lqsSeC6o4OhqasI2jIZxIyr5vHR7UeoQ5yaYxKy7hZwX1Sb6LK/jr4Q/0o0D/fjf8AeK+WT9fx1sIf6UaA/v1t+8QD+OthD/SjQH9+tv3iAfx1sIf6UaA/v1t+8QH4jM32Fcu/btGOI1EvnDomkNuOYbkIUn6xFHJbUtplFNuA5biohcCAIAgCAIBu3IBus+JUwgN1nxWKoG6z4rEA3bkwBu3oBuQBAEAQBAEAQBAEAQBAEAQBAEAQBAEAQMp2WbrFXHBbXESK+2GqR9SGzdxcfRrojJ4KDccoP0ag72q4y4M/TYJt5PF44eGeOiXr98hCEU1FcGLV7Zf0RlnxGqSMHIsaFrF5HuubO0iHBRlXpplINPo4dVYbVhglKMHUxD1JS7jU1G5HbMjEn6NIVuT3KlwS+2ee35x6yTYiDO6qqWrWl3bgZJSJmXHGdUfmyE5tZsEpIwqkMHqdyfZooDOZl8pzEKmXGpF1E3GWy51ROkGsa7t9hata7k8GXN3Cs7qwac8EhOCZqB2+HZEAMlVshhXhE6bvcTCD05CS5wUD/wDovMXuZlO32rJ5xca8w9aZjKsJOVxUUtUkoXp3bjUtWTTts9FiVXacmKyw4jTcaF5F0JWEk0cXeGM7aHcFET5uTWS6O0t+rk6OtsMqjw5fDb1FT8vT7gnduDftCNiF/WKy6214Q9LJnzITtQsXdn/X0XMUVU0kOLak74hjn1GLsfScmpChJVOzEuKW09Vmyy2lVK7TXLezrOD7xlGve0xGX7/KMHCsXVusihUfTJSXb29R8ngvwy2Q02uG1xovZcYHElJJwKTrCUH9g4WwnKOidZ6NWG2+DOhT4yzyxZ3Npti9n/rh5KYg1M+dNil1G8UMmmxa/o1kxtccll1cGJ6AwZrDE4RD07TM/PjDf0yX42PI50/1avqngo6xyKwwArjD6G7ZTVHVJCR/Xv4sjcf7ReVW5Lbp/ZzMDszNdZcazBO0LU01TcoMmrqMHhB6vpLOkV6NXPBbdM9LGwB28Q9ohA20BXw27HFCIb6muPkxTo+s9Ir1e2WMo8zqtGZOyLjSItlHih2t1LO8++OB1a16vFqXJKWlRNHj8tNf4XjKTXRhvsahPlKuRhjVJ8q1VSz0UPuoT5VqNY7GTLmS7j38bPDftbqEeeyOP4vp/CTVGr1BJmJctro9vdC6nsNjNfnOKD1P1apXWGLaTfZcCsmWEAQBAEAQBAEAQBAEAQBAEAQBAEAQBAEAQBAEAQBAEAQBAEAQBGCj0ipDpnqXRFHbW/zZeLn0IRQd98jL077PGMC9ufd3rFs1ljBgXSzFns72NDW4XZtYT6lwf2mGr9zhEdp6am8nO2nmTugc3WVOsomrqfiX5GEO4Iwdkbj4ywvjHqcmTo1rtapybDbcs8ZNWQvaGo3jLU1OKnIPUUjZSbwLqkj0/diQTMhI7M+0Lq53u1nHA299Sl+kkQCj7uCaW0szWByUZL67xBIQfHIWLJazH1rjo1q9Sp7sIm7WP2eMPFnE+WxmxAmKmnHRH0pNOyPHJ7/SkIpS0s/s91rhKDN1XY3uwopvF6kmeNmMUH22iyk1KbiXHNF86QfSKSk/TRrsa2+o8G/KjsPYTDynm8PDRTGNi2I9Nu0agGMYh/Mo6pV3GdCJi7OHs/cK88dCvIev6SipIjpvxcb7i4+PNfRkUfOi28ozoSPI1tSchUxs5M31QYdPiEcsw98xbv8ACmZObWXaXHOBWjlEqexdM6LrLVtBYulXz/i9P4g3O1zgZCffHRqZ9H1I5IuotrPU7NzoadhXD52QY27UeoQnxLXK0sPBJUEpHjk20Od2Yz1Z5KsqN25ISHi3hIqIDqcmEQ1k21LcZFWe0yHsHNkMbaa5hiEqPXb4f0xysoS598+aGplQ9NckPVq7uEepvAPKrQOWSiR0/QlKwlNRQxjHpsGYx6vpOsWLVrZFKkXBipgpR+NtJkhKupyFqSLLzjSRbjKNRtdZ6M6MsHmS7JD2NMfkBxOj6+oVvaLDusHGnxf8AcdWrdGTXDL23cuCCGSTMhLZTM01H15DuiNnEC/GQhPN6nKLYbWWUYFWHtPaJRMzTeafAaLkHLVlN03VkYNxoHHqCcjIozUILPBbsJe5ltfyb+AX9CuGX/t9v+7Vui8RMiXZrP7KLyf4X4J7O0cxSWHtHUvKdvG7bjcbFjbE0/0axasvcSVsuDzg0uKw1RMxk8S1wPep3TV/kLJhXHxZ7LMtWz6wLnsA6PdOsIcN3Th1DtyEv36fb8pyfo01HH9SyKs295kuByB4JUvPNJSKwlw7jZBiTUbu28G3GURP1awCSwZnVBgqIAgCAIAgCAIAgCAIAgCAIAgCAIAgCAIAgCAIAgCAIAgCAIAgCAKjBR6RUh0z1Loijtrf5svFz6EIoS++Rlad9njCs7hb/wA62S0Zj1I5iz0G5CeyncBcq+UiiKBqCmcRHMpS8fxJxfaR7fSL+0V65/ZH28MSLH2nfZZkDj7gJKUXgxTNQRLyom5GbyWmRjEVsPzemRQ0rfLJWjUxyaoMh2RGu9oZja3o+h2o3DwhNRwchNPio+sU7YWy25Zh3l40z19bOzJfB5A8qFL4cw+kTtW31Hjj8KcdIRYt7WcjHgssgB2XviySjsg0HBtb+mSeqAep6PTIoNQUpZJy2jweaSj2HbaqItr+FOBj/tItnspJojbxYg8HtwyLYWNcFcpFAU2xHpt4uDbi8XzasX0ueCK06junkzTd3b1g7MEttwflemuBuweevszPCprG1vhfWABjG4lBljiE9GoyktsjNpR3I1A5I6kJR+cLDORCQgyNakjye09KNbVZVMwIy+jtPX9tAsWv4ONm7iBU2ppuLKPcaZPOEbKBvaaiy/pst3Z4tp+QJOzbh0TnDE1LVlWDw8GRf8HqJ7E0wZa0Hs3vZAMffFZShHJL+n1fJqQu54RCUots2qb91ndUSvczOT2gtnBsXprKFR4NdXZNGEzLEfZW1o+cBGRxS5ByzfU6Iijaz2yJSzipI8k4rOCbd8Vq2Cxl9GDcL2s9kOwgq8lb7LDCN0chCEaw423KebS+jki7J+9omYomMuDPfZqm7Lr/AJssf/UDdYreZkrbdHl8pz/aZl6yP6xbLpv8lGBc/FnuKyo+91ob6DZ/VJqP8lkTZfMyso4kwgCAIAgCAIAgCAIAgCAIAgCAIAgCAIAgCAIAgCAIAgCAIAgCAIAgCowUekVKXTPS+JFHbY/zZWLn0GRRV92ZemfJni+vdwttn41OW6yY9Z4Zs1y49i25g80GCdP13T85QLeIqNvx1vcdyBBl+rV+q8IxdyZ+8xXYq2ZnL7QhKgGxpetRtudYU84IV1+0Go/1kol6nHJAOiq6rjK7iUOSp+UmqOquGJp2HaEI2dNSLJ0+69xSpbZ5PSh2N5tpJXP3Q7jDbEN1xnESkm+oN/8A75b9YTziuXcN8G0YU3tqJGL+zNA/6q2HP07/AJRFrtrFxqcmwUpbqZ56cJj3GeJdPkv82KTb/WLbbFpohrmL2s9yWDEmCfwmpx8DmysBkHwPRrFvlmRiadLE2X7Z4FikiFRg0OdmjVMOyhMI47pOOOC/s1GJZnwSVp7VyaQMoDQkpmgoMAB6pCz7PTH+lWxWCwiK1SSfR6ztroEgdkTiIPgcoKl/8tQ+qT95e0iPtPHCezc7t+dZ9o1g93S9zPWz2MTOgmNkfQYwjHqNSPBk4HrJFn6osrgi6HDNiqhKHGTNlyFcpvHZ5mskGuyFKjHB7J/Fi38Kj9L9oo689zJSz4WTx/jt7+ttU7p0SNufgz2C9j0xp43ZW4X3Dj07SMtRX75ojLH5k3jc9dUQSUjVT2XP/NlD/wCoGyxp/JErbdM8vNLf7SR/px/WKd03+QiIu/iz3GZUPe60N9Bs/qrFXUf5JG6d82ZWs8FiwSWCAIAgCAIAgCAIAgCAIAgCAIAgCAIAgCAIAgCAIAgCAIAgCAIAgCAKjBR6RUpdHpfEijtsf5srFz6DIou+7MvS/keMVld4Uip+wWTAvXjJ7Pdi/wDzamE/0ONe73joxaEskqN3CEoatHETMoyPJz2ULhLTuE20zm/Y5cbN+3LMb14AHREVrTpPczOlLjk6PsZ6qn1ObVegxszEGN/aRs44HSjWyUY7oPJrt/Jqawbm+yx8GT4pbNTto1DqEpOYHIkJ1Q9Mi1yutlXJsFhLdTPLREOyRsq3OPnBE1FP6ezDuY+xns02OuZqOzWbP3DupmLgbhwOLGykLly/zTgfOL1dR5IizbVTBLNR5LlO23dYvLfBVI8vfZZGcVlj7nVj6LhHw30Xh+z0nF8fROCc4sShHMiQftiRV2ImAL3MHtL8LIpuHVbxEwOVcejbk1FsVutqNevZ5Z6v88mGZMWsnte0qMOqSVp9w2GPzmmtY1SXvJnSV7TxM1rTTikqskIpxyZWLgjYn6NZ1pPKTPdxH3M9GnYgeayPrbK1U+FzpwMcxSchx1uDU5xuRS917kQs/azc7vUNJbWZlB5R+7L29UqPCEOWaduy185cfhXlEj8K2TwZKgrd3qOAdIJmsb5MkqXCPNtRMG4q+rIuLBc1CSDkbYdz0hFsNjHCI25+DPbJs+8IiYA5OMN6OOOwbuBp9m2Pc85prG1CRG2K95m0tu811YH0SUjVT2XRb/6ZY/8AqBssafyRKW3TPLzSlu6pov04/rFO6b/IRE3fxZ7jMqHvdaG+g2f1Viaj/JI3TvmzK13wWLCJYIAgCAIAgCAIAgCAIAgCAIAgCAIAgCAIAgCAIAgCAIAgCAIAgCAIBbbusRg427XsXmktqyUhPdEinttLd+zJxc+gyKE1Gs92DP03iR4xtfdI/iWw2Utph3qy3g9Euz67Jxy25Xsn1B0HUfs27cU5F8WccXh9QWor9zJPkxKEMGQccey/MAYLDWQdULCVbUFUafebSSj+IiL+kUZcQ38GVbz2vk892czNXUmdjMZUGI1U39SUnnGpp9UPoxrKsrP7L1avng249iUbNycfYnvMeqgjiDp9g3Iyg7Tj91E6wak7nCjhEVWW5m9XNfl9is0OX2qKBmLmpH1RHkZEWuXNBt5JSwltR4xc5+Uio8lGYupMPamaFbyEK8IMd/gdx0PoyDV+3uTLr0k0Z72Q+20r7ZV1e8BGtfZRQ8p3ZCDOTT5TrBk6NSiqqSIipbc5N0VE9mB5apKkWbqcY11GzBB98MARfGBCJ6RYVQ9QWCNe0M7Lqa1HSMpTOA1Ovh9tGen7JJbkitSdJpt1hSg2zNhJI0W1LUctiFVDySkjEeyko41CEJzhSEUtZ0FDks1brcsHoy7FQ2Vb7L3hbIY2VxG8TqSsR6UO3OPlWrPrP0iyLiaIuqtzNzJRWHBwbygbylkz7Wrg8nHZIWzbkck+dOUqaLYkHRGIBCPY84x8kInSCVu2lt4JGUVNZRELJRnVrbIVjnF19Qj7i8mxJuIMnNOh9WRTdGqsckbcUsm+7LZ2Yfg3O4f8PFCmajpepA3tPQiRdshFs6zUVi5afRSisH4zM9mH4O03QfDwspeo6oqAhNPgSo+IiF5zziwa9Jy4Mqk8M0JZ0c6NcZ7scpSvK7fcdlH9/kx2c01H1Y1k2lmVq1cE9exl9lRJZr80kfibU0UX+D+hCcZGQ4+TfvOjGpSWIIi6k3Pg9SA2egHgXFF3FTJco0ccnIVuUeDKa5NU/Zct3ds0R/T7dYklySlpPCZ5eqVt/wBJ4+3/AIgf1inrKOCGu1mLPcXlP97pRH0Gz+qVu+jlmBpsdszK1lu+xYxJhAEAQBAEAQBAEAQBAEAQBAEAQBAEAQBAEAQBAEAQBAEAQBAEAQBAEDOLZbobrEXPBSjDETDWe7LsfNblLrjD9q6sZPqoiyNm5L/Waawa9mpvJ7t6zhI85DzsSDNkFyS4FvQpB8PkydvOdWXBuJcktxQ/8IVm4/AaE/v0avbslrbg58d2Ipmteybcb4dCtm5L/KE7eamkNW0lnko6eCfWSnsQjD3BKuG9QYsVaTEgbbTIOJGy4k11POcpyiyYXGzosSTZt6w9w8hsMKPj6fgI5tEw8WDi7doAemIQ14lXz2FHJc1tnCs3Wq1Lkvxe0hptTdjhhhtR8PhgqUNsTVkYP7FzrTnW3pOsGsGNFx6MtVs9miTNr2KfmOwDsqCVpVvE19TcPbvb32BdOSfj9XV+NRo8TkiKX8i5mt/oCxI/uy1X+zE+zJ2XHsdPNbmIm3jS5hq9pLio9TUqS3iIy+jVdhTezcDsrexXaHyvS8XWmMb4ddVY00yN4nT+xjAn+YrzuMdFlU2bd42NDHNRtm9wYm4bmmMY+iViVRyLypo5Ksye7hlJR28oxRm0yk0PnXwblKIrqLFLQkoPwdKK3rBq16Rl0Kz6NC2cTsPfEqka24xgzUcTVFPl1CaEsTizpr5vzi9RqNHuok0QCnNiVmtp+ScNP4C6/dcVJp6gI/UFfV5PJhyeGc/DLYUZr8Ta4ZwY8GaviCPiafG5NvxZqL0hFeiv2e4s2TZAOxApyyqG85j7PMgM2LjlIKFJq8eH6wshVlAwrio88G9nBPA2l8u2HMfStHQ7KAp+LHpt2jce4Ylj1a7Z7o0vtl52W77FYjDdyzKlLafLPEV2SKz6IObeXZ71dtH8lDih6HPGjqAUg3kR3HxNIRdPzixJR5L1KeEaUKW7EnzVBqaPvvh0S2bjcD1CDnNTSGs6hWwi1KKlDk9MWDtG3sOMNafgL5NQkPHt2RCejGq1amWYVvDbMvWzuWK0ZYQBAEAQBAEAQBAEAQBAEAQBAEAQBAEAQBAEAQBAEAQBAEAQBAEAQBANyAIAgCAbtyApoCogCAICmqYAVQEBUQBAEAQFNUwMhVAQFS2zehTCCFQgCAIBuQBAEAQBAEAQBAEAQBAEAQBAEAQBAEAQBAEAQBAEAQBAEAQBAEAQBAEAQBAEAQBAEAQBAEAQBAEAQBAEAQBAEAQBAEAQBAEAQBAEAQBAEAQBAEAQBAEAQBAEAQBAEAQBA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data:image/jpeg;base64,/9j/4AAQSkZJRgABAQEAYABgAAD/4QAiRXhpZgAATU0AKgAAAAgAAQESAAMAAAABAAEAAAAAAAD/2wBDAAIBAQIBAQICAgICAgICAwUDAwMDAwYEBAMFBwYHBwcGBwcICQsJCAgKCAcHCg0KCgsMDAwMBwkODw0MDgsMDAz/2wBDAQICAgMDAwYDAwYMCAcIDAwMDAwMDAwMDAwMDAwMDAwMDAwMDAwMDAwMDAwMDAwMDAwMDAwMDAwMDAwMDAwMDAz/wAARCADtAdgDAREAAhEBAxEB/8QAHgABAAEEAwEBAAAAAAAAAAAAAAgDBgcJBAUKAQL/xABeEAABAwEFAgYKCgwKCAcAAAADAAQFBgECBwgTCRESFCMzQ1MKFSEkMTI3Y3N0FiI0OEFRUnF1syU1QkRUYWJyg5Oj0xcYGTlXgZGVscMmKDZVZGV2ghonKZahweP/xAAcAQEAAQUBAQAAAAAAAAAAAAAABQEDBAYHAgj/xAAvEQACAQMEAQQCAQQCAwEAAAAAAQIDBBEFEiExBhMiMkEzUTQUIyRhBxVCcYEW/9oADAMBAAIRAxEAPwDf4gCAIAgCAIAgCAIAgCAIAgCAIAgCAIAgCAIAgCAIAgCAIAgCAID5bbZbYvO0p2cZwYYg8Mixa1dU1lh1NiyyE+ZraRuqZqJxB0WBj3qTTI/v8ouc6z5ZnKRrWoeQvpGL6R2l1e05M8KSIxkmfD3EuXxqGsvKmpERS8hkpE4suuYSIzA0UOXjeT6NwDqiLpemaxG4hwbTZ6mqpkyzu2KWox92SWfKyVFlHkIAgCAIAgCAIAgCAIAgCAIAgCAIAgCAIAgCAIAgCAIAgCAIAgCAIAgCAIAgCAIAgCAIAgCAIAgCAIAgCAIAgCAW27rEYOPbe5JKTyj1SLIzCPDtMJqgI190cQJp/wBigtWk4xeCL1Cbing1BWGIYuoTnFwO/nuk8/s53XqKTeQsClhPgxUokstk1LOrcSqja2XycQsj9Xgec1F1HwmUp8M2nQYNy5Ngt29vXV4wUTeJ+1FVCgQBAEAQBAEAQBAEAQBAEAQBAEAQBAEAQBAEAQBAEAQBAEAQBAEAQBAEAQBAEAQBAEAQBAEAQBAEAQBAEAQBAEAQDdvVEDr5FmOSYECceoMo9MlxWa1NSi0eZRTWGa281mRWo8PqiePoBi5mYN0TUHoD1CiXJNb8ak22kaPf6S5N4MV0vgHWdWy42rKnJYhL/wDw61y28fnGWGiOt9Fnno2FZL8rw8u1EE41pkl3/KOCf5a6p4xpLoRyzbtM010nkzzdvcKxbfJ84RPTWEVV6KBAEAQBAEAQBAEAQBAEAQBAEAQBAEAQBAEAQBAEAQBAEAQBAFTICqAqZQCqAgCAJkBAEAVMoBVAQBAFTKA3quQEAQBAEAQBAEAVMgb1UBAFThg4xA3T2e3VivShUXKLLjGXZxgwoGfiBHc/MGsD/rKec4PcaMUcm1vvtUrRSpwwi9vS6Km+yy6rVKTlNnmTyVVfKBAFTICqAgG9AEAQBAEAQBAEAQBAEAQBAEAQBAEAQBAFRg4123fYrNKcp/IQpKHLOLJPwsg6jgg7lwX3d9Vq3dCivcyxXqxX2YvrTOZh9QnJvp5qQn5HKKEqeR28V2RktXivstA203w4D4j+RJZ6so6p5XbrjJYetwRy4jaS4YSxdO2WcAJ5xmRUpeRUZPsyYa1Sl9mRaVzF0ZW18dkbPRTohfuNTlFL0daoNdmTG/pSXZfIHAi+JbYpFTo1fizKpVIn7t8RG5U/iXpQUuj9b94llxlnk8QOgrCvoyg4gj6UdCZNReEhCKMvNShS7Zj17uNPswqTaU4ZN33F78o5J+XYBQlPyCjST5I+Gswzgy1hritA4swfHoGQC+Z+b6NS2m6jSupZTJGldxqdF222XbbNykcSqdmTsSOG7kgMBEIa+MYxfd31YqVKNBe5lidSMTFVd53sP8PiEuPpxreIPxrAcqoSt5LSjxkjZ6xFPBYL3akUCE3AuXpIg+s01EVvLYJ8Mx5azE58DtNsN5cumZ25Zekbq5b+XQqvEmXIa1Fsy3QePFK4jDH2omGTohOjsJyi2G31C2qrLkZ1PUYS+y9bl2y26pSkoPpmbti0fbbtlquyj+goFVInoeBVbBZGJ+MEDg/A9sZuRGxb/HbzhVGXuoUrRZbMG4u4w7MUNdpXhm9fcXuSjgf5fF1BLyajVljJgLWYJ4M4UrWEdW0MN9GuhvWhfEIMi2K1uoVumStKtGr0dqMtltizp7ILlmQ6aXJY2IWP1JYVhISanGLK+Lo9XlP1ahr3UbaksqRHT1CMTGBtpjhmIvA7ZOSXOs4uoCXl0KbwjFlrcEZSwpxnp7GaH49ByI3zf8XOCU/p2t07pbUzNtdQjV6L6tvbrLfxKRl/Z9xnyWUY5xazI0fgq13zkwNqTq7nKFURd61Rt+2R1a5pQ+yz4HaA4YVNJDaBqDSIXwa4CDGsCn5FRqvstQ1SkvszTGTDeYa3DAIMgy+JfufCtitbqNZe0kIVVU6ObdNduWLIqJQ5LrjtRj3FrMhSODbTfNyo2xOrHyhFB3+tUbbtmDXu6UfssejdoDhvV0vY1DOEbkLf3D42PTGsK38lo1XjJix1WkuMmbGL1vJtbhgEGQZObv3FsFKUa73RZMQqRqLKObq2XbvgWTJwisNicVFZLLrbHSl8PR/ZaXYstL7i+TlFGVtWoQXZHT1GMTGErtIMNI0unbKO3BPNsyKFreT0YPGTFlrcF9lJrtNsNDG07z56P8vi6rT8roS+z1DWqUuMmRaFzO0XicEfaucZmIXmx3yaZFIUteoz+zLhf0pdMyCByM9nctUvSuIV+mZMJxZUV6T9Mv7iorh5CAp226io6Z5xk+W22XbO6vMpRj2eliPZb1VYkwdDMdaYkmbEfxnIo+41ahBdmPUu6Ufsw3VW0kw3psmmOScPieYGteuPKaEHhMwJ6tSX2dJ/Km0J1Ul+rWIvLqZZ/wC4gd3Tm0fw8qMox9siMyF6wavx8tpv7H/cRMx0piLD1sy1ot+zej+MBNRbJaapQuPiyRoX8JFwXb3BUjJSXxM5xU+Tr6knmtNRl906MNu3HyhL99Yd9dRt45kY9a4jTWWYJqXaSYdQUxxXjxHGlf3EvjH4Frc/KqcXgiqmtQi8IvrCHM7SeNTW3tHKCcX+o5slizrTWIVX2XLbUo1GZTWykuLe7ZaqNgxLmLzNweXGkuOyRNV2b3O1HzpVrWt67C2g9pgajfqnHg14Y35uK0x1fk41IkYx/RsQE0xrkGpeQV7ib2s0i51mTlgxYoB1riX2Rcq0nyF49GtL7LEpyYV6NStH7PEadWPOSozeEZm1AEIInWDWVHUa8fsyY1qsfsyxhPnQr3Cco+LTBJKP6g/KqWtfJK9vJbmStHWpp4Jm5Vs+kHjo4HDvg9pag/B73Nl9Gun6J5JC4itxtFlqe9ckjLL24Vlq21P2Nk3B+1s1sbR3Gp9XWMLinxmJ2nhuTtH8ZFxrzHVp0ptRZpGu3coywiOK0JXdaouzWJV5ReTN+RLF19h1jtDsRuCdr5onFnFzolt/jV/VozWWbFpd8+Msn9jVmGg8CaRJKTDjd1dyznCrp+oeRQo0/b2bNcahtia8cwWdCqsdZMg+NEiYfo2gCLlereQ1683hmsXeryzhGIFrstRqT+yFlWkwseVScnyyw6kgr0Zzj8WXPUlHk5kPPOqbda8c6I2J8sZNNXI311B5TKrUZxJLZcdpHOUW7HF1hb22jfwvpBLddG8unOSjJmxWeuSk0mTzw9xCjcSKdbykO6E9ZuvAS58K6rp96q8M5NvtLhVFkudSZllE9ukK298KtVZYi2eZPCNVOdbF59ijjtMDO4LbHwrgjJvc6NcS8gv6tZtZNA1G9byjD60yjOtCWcmt/wBRNvJKPZo4+koqtHlOPXWnGPh6g9QnNEXQNB1+Ufkzb9I1F/bLzzZbR8jNy4gKJJ7bmySX7tZ2seUyUWosv6nrTgsRIaz1SSVVShHUk6I+cF6S+RczuNRupvlmrT1CcjhqlGtNv3MxZVptmXMl+Lz7CzHOHIK+Tib9wNk4H6RbPompzoXUY5Nj0Su93LNl2JNV+wrD+Ul/wJuQq7Fql1mz3r9G4V7lxg2aja8ruRxMrGQmJQxHDh0TU9uuF6he1q7ayc0vLuq2+Tp1Ewr1qT7MSlOq3nJO3Zc42Oqkhn9NSRyOO19zjDfU6Ia614XqcqzwzeNAvZVHhkoMTqp9hFASkpus7xbkJcW663cOnTbRsl/W2xbRqKrutZLEiqJCYlTEcPHRNTlFwTU72tXbWTl93dVW3ydOoy3q1qTzkxKTqt5yTx2a2ZDtxQEnAzj3eSnOUunOTo113xXWt9BubN10rUW1iTLUzY7SR26duIShiaDcfJkkus9GorVvKJQquKY1TWnDhERZ6edVI615F2RyQvSEJqLRKur16jayatPUJyOGsGfrT5yYsqs5BWIKvF9niNOqnlM5DN4RkXUAQgyC6QakKd7Wj9mVGvVj9kgssu0Fn8LX7eOqI5JaF+MnOiW26N5NOEkmyesNXlJpM2H0FXDHEKmGcrGnG5YPh6gyXPhXV9Pu/wCrgpG62lT1I5Ljs7timDICpkHCevRs2xDEJp3BePfVq4uFTjlniTUVlkMc120dBTsg4g6L0nLwXJkfX+i9Guaa75HKm2os1PVNWdNtRZDqtsSJzEeVI6nJVy+IXrCLndbWK9R9ms1LurL7OjUXUdaby2YM/Vk+wqxlP9lz1pBX1Of7K+tIuTDjF+fwnmBuoOUcMiD6O4TklI6Zq1e0mm2ZlvqMovsnzlJz3scarBwc5px1R2eIPo3S67o3lEKsEpm32GqZWGzHm1MxmfR4oik2jgjccgPjDjT6VQ/l2qNQ9rMbWLtqPBCVcnp3c6km8mkSuJSkXBhlXT7DKq4+YjjEbnak1PaKcsNWnB9knY3Dhzk3LXvbW9xfQtOWOGdMlH3FvV/VzWgqTfzD4mmzYgIUiwNQuFRi5Mt31ZU4Gp7HHFqVxqxBkJiRNqDITvcfVDXDtc1L1W1k59e3XqZLLWr0FltkVGlnk5kbGvp90MDUBHLgvRjHqLPs6NWq8JFynTqT4SL8Z5UMRnjUZB0zJaZVMPQa8lnBmxsKv6LfqnBmrqP+2VPyzbznF1g1dEr01nB4qWlWP0WuoypTrQ4aI+caqeMBYtzLkuxUV2dpRMweArKLO1IQbwTgenprZdBr4aJChJZWDcTS7w0jS7Mxx6bgrcZCLvNKX+Nl/o6HRf8AZyass5fvlqs9cIuG+SrNd5Oe6s81WYvWrU3hkSdpRFSew+so+V09TiBNVSlKvtKxeHwd5jZjlMY7VP2xlD8mHmwdEJerrWHNYRl3N9uWCz1GR31HwiPjGU3lHMh4B9PW96tXDn0Y1nUNIrvnBkRtav6Kjyj5WHHqOoqSbD84NX6mkVv0X1a1O8HXqPr0KlDloxZbvsKxTu93DPK47CudRyjzU9ryjNGTvNY9y+VuMbs5CU2/JpuAdV5xbj4prPpT2yZP6ZqOzCbNn1NVK2qyDA9Yk1G7keoO+u021eNRZRvtCqppYP3M2fYw9vxjvrzdtxg//R4uY4izT1i15UKg+kCL5/16b9VnMrztltqJcvYYdJAJyALqDIQa8JtdFyLa6CNt9lJPPYVuo1TLMaueAr9BeqZMacpGSMqeGUlibjjBhjgkINrIDcuCdUMa2LQtLnWuVLBK6fZyjURspzK3NDASo7n/AC8i6xrVN07RR/0blcrbRx/o1HLht58mc5q/JhYNPktkr9k35bKg+iLPrV0v/j7+TI2nx/5EyszXkQqX1Ai37W/4szZr/wCBqGLzy4JW+TOb1+2FgvsxX2cxnMHh9TQOQeqPTJp9KpClXdNcM97nHo4axLmtKo8o8OcpBe6NGt+j3ir+gq1qNZfRXFX9BY7qSXZTLXYXuLyEnIKkJbOS9T9qySm2auY49FV17D5I32Mkvc/D6Ii6V4jrKpva2bPodziWGzYjaXhWLq9Ooprg3Lbk+HvWDu7/AIl4q4gshzUOyB+0Mzkmevj0XTLrTbh5OUPc6Tza5z5HranFxizUdW1ZTTSZDlcrrVXOTeTTpScpZYVj19o9b6C9LfV6QzJ9HMh6bkp63vVi5c+jHqLOo6VXf0ZH9LV/RyHtHzEMLUcRUk2H5wavy0ev+iv9LV/R1awLi2qUOWjFdCUTmQMwem5Ru7akKNw1JqDINXbW/aZchcuDLsxxxldY7SkXKSPckGDMbchOtUjqOperHBmXN16iLHUBDl5I1Us8hZln2XrTs3aL6TqTaqpI7DhNkeNo9Vx6Ty4v7gOcfHG2/RrWfMq7pUODXPIK22GEa0lxGvDc8mhQWewq28EmkenU2tI2S5EMu8Hh/hnGzGgNxMSYtUp766749pNF4eDedKtqTSbRIgAbttniD3WLep2VGCxg2KdCnFdFN3CAkB2jMId8dv3N9Y1xptGa6LU7ak1yjEuLORqhcWRX77qLGyd9e05O1a/c+N0Z54I+ppdKWeCL2JuyyqqGkiFp12xkG/R6nJlWn3vhbzwjX7jx+SfBdOWXZtv6dq9nOVeQPAYX9QTS50pFIaV4g4PLMi00J9smvdFpNP8As3LoWzbQcTZYwxSaNUOcv3y1WeuEXDPIn/fZzzU1/dZi9as1giQm5g5EPDnnpQbVqMhHBSaY7g1mWOmOrM90bVzkTRyx7NBiJm3l66s1CE5Qcbc8AvSLqWjeKRlFNo3TTtFi4pslxSuEtO0U0uBjYtkzGPwWDGt0t9Ior6JqNpSX0c2XoyLnQ6buPA5H5wav1NJoNdF9WlJrGDBWN+zyo/FNqVxHishZLrAWcn+rWr6h4rTrRbSIe60OKWUQKxlwJnMCasJFzAOAPoydEVcp1rR/6SbwjT721dOWMFlqLpR302RuNzwFj2s5UquUXo09vJOnZfZgr9SRDujXxNQsVyjPh/CNde8W1mVWSjJm36PfbuGS/m7+6ML+ZfXQb5ZpN/6J+7qPYzTvi15UJv1wi+e9eX905tedst9RTXsMOl2F5Pb4Cqk28IRW4yRgTlgqrHyU04trpx/SPyc0JbPpvjc7uSyiXtdM3POCWuGeyqpeIBcJUMi5mi9JcuckJbzbeDqmkzaLbRo4yyROG+DNP4VseKwcc2jm/wAQ1tGm6JC292CQpWUYyOuzN278Dqj9QIresS9SDj/opqkdtN4NRS4Ne/JnNKnYWDTPBK/ZN+WyoPoiz61dL/4+/kyNp8f+RMrM15EKl9QIt91v+LM2W/8Agahi88uCV/kznFfthYL7MV9hXUnKSSKNbnhEiMpuQyRx2GOYmL5Ymnej610t/wBC8bVeKlJGzaXpXqLLRNGisk2HlCth3G9PNj3usPZqWroFDxqgu0bUtLpY6ObVWUPD6qmGg+p6N0/ybNNK3jVBrof9ZS/RE7NPs7iUJFOJyjyEcM2vKkY3+cGtK1nxeNKLlFGu6npKprMSJXMl01zmvD0pYNdjDa8MLFk8xPFTiJ2FKzxKVqOPkgc4wIMg1KaJOUai5LulXDjM3C4bVTcrWho2UHylj5uMq+gtLnugmdNta26OTH+cXGy7grhHJyQybn5B8XafjIojyDUXRTRGandbEzVk8eEkZQhzk1CFJqEIuKXtzKbeWc8k5SfJx1G00eMYOZAwTqpJpvGtQEcuHRNMYxrLs7F154SMmztXUZNrLJs1mMRGN5is++XhOU4j1S6lovisZRTkjc7TQ1KKkyWEBhhBUq1uBj4xm1GP4Lg1ulHR6C4wTatKSWMHLk6NjZkWm6ZgcXPyxq/PSqOOh/SUnxgwZjls/qQxXakcMQ9ppSzmzg5v9WtZv/FqdaLaRF3ejx25SIE44YHzmBNWkipgPA/B3HRFGuXaxoztJPCNNvdPcWWOtd9NsjaUeeQvSW091am3oLKsuz3adm7ay7uOvp143HV0nuIz7UKNI7y+XiD5sTweotH8voOdMgtepOUDXCuLVKbg3k0N8MKkKnIXZNHIxngiIGlWdMVKfiNrXkmbonTLo+ga/Gg0pM2nStTUWkyZEBUjGomGsxdN3AyfdjJqLo9HVad1FYZuEb+Mkd7dt+KxSSn+i7vbFttvx2L1hsbJMrbt68yiVG5VisBnFP8AD/Wsep82eX+Nmp3OX75arPXCLgnk/wDPZzLVfysxetbn+iLiFkUaTlwZMVknTs4crQYeIb1nMAGR465VhcJ0XnF1HxLRnTW6SNt0K2xyyZt3uXLV0uktvBtzWCsrxQW+BGCjbbuEqUlxgU3u7MRZr8vbXHvDd4xvj7/bD1GZ/kkWoa9pXrJvBFahYqabNWUxGngZRw1OPTI1JpkXGrmg6DcWc6uqeyZw1GTj9luu8xMgZXa7JhljbTb7h725XAxEWwePVtl1Ez9KltqI2xShdWDvE8yu5Xk1O0yv0dArPdR/+Gn3FryoTfrhFwTXfynOLvst9RT+KMOmFVT9OO0tVJb3wZkya5XT5iK676sIOn2HKPL/AFvm1tXjWjSuJ7mjYdK05zwzZvRtExlCQDeNi2g2zNrzYxrsVnZKlhJHQYU4pJYLgvbt9lilXPBdKFnhuL3L5Fup8iwcy/kKqP1An+Cg/IOKTwYep/jNRK+f7z5M5jP5MLCpnklfsm/LZUH0RZ9aul/8ffyZG0+P/ImVma8iFS+oEW+63/FmbLf/AANQxeeXBK/yZziv2wsF9mLIyRlfwo/hkxih4cg+87Carj0a2nRtPdWumiT0mjumja1TECCnIZuzagGJm3HpjHcXdbG2UKKikdHtIKMTulmmSEYOA5BrAIO9c4dwlixqlFSouLPFylKJq7z24NjwhxqcXGNzTj5nv0FyzorVwvyPTnTrORzzVqW2ZhZaoQoV2i8SWD3T7NpORCXv1BlrpwxOpIP9ou7+M1s01I6RozxS5I0bVnEy/LVrF06Mne7IeqS55xab5zfKUtqZrut1ve0RNXL5PJqifIWRQpOXBkRWScOzYyyXY6Nu1tLg1HBftbcJ0VnWLqniOjumt0kbfotvteWia1lu4S6ZSht4NqqPBVV4qEBStt33d6rHlFabzwYlzUZe2OPmG7iOvgHx8Y9ViTqiLUtb0r1U3gir+x3ptGq6egT03MuI10PTcNSaZFw+4tXQk0zmd9QdOocNYco45PXcUFkWfZ6X5Ddndt07LF9PT+Z1uS9xYuPOHNzFjCyXg+bI6b8n5oih9ctvUpsw9So7qbNTVX0q6omo5CKkgEbOGpNMgyLh+r2+zJzCsmmzq1rdPOTxDLQWYpSi8o9Q3U3lF2Yc47Vbha4Heg5uRb8Do9TklM2nkU7bjJIUtSnEkPhltWJ+DtGCoosEkPpDj5Ii2uz81cnhkzb+RpvDJJ4T57sPcW7w7gJLiLwnQO+StW42fkkJpZZsNvrUJIzSxfAeh1AkHfufLuLYqdeM+UySUk+Uc23wLK7RVnFP4P7Vi1Pmzy/xs1O5y/fLVZ64RcE8n/ns5lqv5WYvWtvlkUdpQdNkrCuIuKH99OBjU7p1PLRnW8ctG4WhoANLUy0YtrmmNqEY7v4l3fSKcY01hfR0iwoKMVg79SHcjPZUV4oEBSvdy6vE3tKJbSn3LRWqy2prDPM6uUau8/VCXKEzHS/AHpgf6b0a4b5nQ9GthHOtapbZ8GEFq9Rf2k0Q8uYnIZvOKSgz9UTUV6xquFzEyrR7aqNumF817JMDYZ9e++YkZP2a71b1N9nz+joNN7qHP6NUeLXlQm/XCLiWvflZz+77Zb6if/FGFTKjMJHjsYx84VZFCh61ZRMuhb+42s5S8GhYJ4PRsXpab4g9R2Tzi7x47YQt6Clg6DpFBRgsmXrb26xbBOWOiWPwqQju5BTs8NxXp/MtVPkWFmX8hNR+oE/wUH5D+JmHqX42aiF8/wB58mcyn8mFhUzySv2TflsqD6Is+tXS/wDj7+TI2nx/5EyszXkQqX1Ai33W/wCLM2W/+BqGLzy4JX+TOcV+2FgvsxX2S22TlMDla7qCUJzjUFlwf6RdS8IgqnLNr0CknI2A3Lfa/MurRnjg3eSSXBVXsqLe5YgKVlvCuqz6nO0pDlckHtrUxG2LTDrgcpwiDXOPNKUYx3I0rXoJSIUrkjNVC90+z3T7Nnuz17mU6l7fyT/WlXcPF4/4jkdEsHtokGs61UeyjMrUhupJpfq1y7yiq53LTNJ1es3VZidas+yKOwpWB9klURcaMepxpwMantOpbmjPt45aNwuHNLAoqjmEYC7pjYtxjurvej04xpL/ANHSLSgopFw3/ApDd7jKqlZXj0ghUp7u5uTOCkfaU7bN9itVGpLDKSqZNZW0Ww+HQuYRw4b3N9yZH2wXEPNLZUK3Bz/yC3UZZRgBahXX9rJAw6C92XZ7X5Dd4vqA66fL12y27bYqNJrDDWSOObzI5HY+x5JSK046pAj5O/0bn0i0zyDxyNeLcCC1LRYVY5ia+sTcGajwhniMZyKcNiC6TT5Iq5HeaLXtZvCNJuLaraywkWuoZKq370YspSCvf01J8yZYlWYVilXUXwVhBp5CzHfS+mZtObRmDAjOTV+DbsdwL4j6L6RocmoNbJpXk86MkpsmaWr+k8ZNgWXDNNA5iqd1o4nF34fdDElvKiXXNJ1ejdQWXybNZX0biJk03uRTFSKdF4JNfjZqgzl++Wqz1wi4H5JPbXeTm+qflZi9a1D45ISqssvjLf5d6S+lBqf0Cf8AcRN6a9uMm3Zn7nH8y77Y/FHRrTpHJH4tqyp9mTMqqp4CAIBbZZYqPoGuXav278a4u3/l6455w05Gj+QzW4i6ud0HhGrvlBXbdf5SL9v+VG2rAWzflppr6GH9Wu72cf8AD/8Ah0SP4P8A4atcWvKhN+uEXGte/Kzn132W+ol/BGHTMiZVKXFVuP8ATDYo9QV92PUU/wCPx3VkSmmc1Ujba2uaLez5rF3q0jtoo6YlimkjlrNPQVQcezw3FSfzLVT5FhZl/ITUfqBP8FB+Q/iZh6l+NmohfP8AefJnMp/JhYVM8kr9k35bKg+iLPrV0v8A4+/kyNp8f+RMrM15EKl9QIt91v8AizNlv/gahi88uBXHyZziv2wsN9mK+yamyO+3FWfo11Xwfo3Hxv4k47LfbWrqK+Rty7KqulwKjBR3+KrcezzLshLtefcFMekIubebdGn+R9EI1yVmnxC90+y7Ds2dbPP3pNMejP8AWkXa/Hl/ivH6OhaZ+E1+5ljENjnVGoPlO2hFy/yOP+SzStY/Kyx1ruMwI37L0y6+XOl9T/eA1sHjk1GokyZs1yjb0yt3juLvljJOKOgU+kc227ZasuUeTJPqugIAgG5MAgNtZAgtrqmyffGjauReeUU5ZNL8imtxDxc1pvauTVnygrlv+UL8hu8X1GddFvgtQHBZ29z5lb9Nx+R4hCVPs6qrqDia3i7WsxHtpFvb4RnHqLBradQrfJGNcUKVb5Ij/ibsyqMq7UcRF5xCvC/CPlBrWb7xSlJexETW0KGOCPmJmy/rOmLxCQ7tvNN/x86tGvfC6zlmJDVtEw84ME1thZUGG8poTkO5Yk84NQV1oUqX0RtS2cfot9Q047HyYNRbQrc5Rm/aYkouoy9MDsXXuC2J0ZNsjEuaZO+B9aNbFpV3WotYZN2F46GEbYaHqgFa0exlGvKN37e4Ua7fYXfq23P6Oh0ZbqOTV1nL98tVnrhFxfyqC9dnPdW/KzF61lcQIpJMuDDGo/YriDDyv4K4GRSWh1MVUZtKW1o3DQMgORim5hXuGMo+GvonT2nBYZ0qzftR2I7farMn2ZcyqqngIAgKV63g2W2rzJrDKPo1hbRysx1RmMft7l/UuRYxjXDvLK2+bwc71+pmbwYFWmUo8EHHmJUZh446GPrSaaybaP8AlIyaH5kbcsIIYkDl/gmN/nG0QMf7Nd4tViz5/R0OP4DVTi15UJv1wi4pr35Wc/u+y31EP4IwaZmjIMLVzJwlv4ls3isd1dEtpSzVRtIss3WWLvaW2ijpj/GjmWeCxXUVCqDj2eG4qT+ZaqfIsLMv5Caj9QJ/goPyH8TMTUvxmohfP958mcxn8mFhUzySv2TflsqD6Is+tXS/+Pv5MjafH/kTHzNeQ2p/UCLftb/izNlv/gaiS88uAXHyZziv2wsR9mK+yaWyP+3VV/mDXVfCOjcfGviTls8a1dRXyNuj2VVdLgVGCjb9yrcezzLshLtefcFMekIua+bdGn+R9EI1yZmnxC90+y7Ds2fbPT3qdMfMf60q7j40s2p0LS3/AGWQRzk09fp7MVVF2/b3LXGquZeTQxcNs0vWFiqzF61elzBkZ9naUTPEpqsouSGTT4q4GRZ2kzcayJmzayjcLQ88CqaXj5EFve7oIyDX0HpkswX/AKN/pPKR36mDKKiAIAgPl63ddt+ZeZPCZRms7aW16OsMf+IiJyUG30CekXFfL731J4Ofa9UzMjqtGxmJCR5iF6t/ylV+Q3b2W8KxfUFOH2zrEVkXz2Bs7q8Vq0YdnviK5KQnIr9ntbe6vMbqj9Mt06kWVLbd1xX1JyWYl2UFLoq2Xd1tv40ayD8cX3rHlQyUcUy3KyoiMreM4rJtW7xuXoyDUffaWp/RiXNqpvhEF89eSqOwhgbasp2wg2thO+AX+jXL/JtC2rKNX1nSfblEUloLjh4NTxjgK7Sk00VT5NmuzyqclSZYoSw3ONb5G36tds8eq7rVnQNKrN0cEGs5fvlqs9cIuX+RU91yzUtWpZqsxetdcSLC9U57Gmeovk2K7O7McHEygR08+LpzEGPSts60fxrsXi+rqviLZvWlXsXhNknrl7hWcAi6JKKaybLKKmso5NncsVnkoE5BxXp+L2rKhTTXJcpUlLlmP8xGNjHA3Dp/MOb49QQ+TH1pFrGsahC3TWSH1K9jQTRqdqqpT1hUchKuvdj4moRcWu7hTbyc4qz3NnXqKcuS0i9MvlFX66xipuHu3NS6R4O3epPSbaVa6i0SVjQc6yaNtp2Q2lOWhu8mMQeB8y7nWobbNL/R0N/g2/6NP2LXlQm/XCLhGufkOcXnbLfUVP4EXEzhkAJp5k4izgfAts8V/MjYtF+RtDDzVxdyf4kdBp/FHJWQj2FUHHs8NxUn8y1U+RYWZfyE1H6gT/BQfkP4mYmpfjNRC+f7z5M5jP5MLCpnhdEr9lB5bKh+iLPrV0vwP+TI2rx/5Ex8zXkNqf1Ai33Vv4kzZL/4M1El55cBuPkznNfthYj7MV9k0dkh9uqq/MGuq+Em4+NfEnNZ41q6kzbo9lVXC4FRgo2/cq3Hs8y7IS7Xn3BTHpCLm/mnRp/kfRCNckZp8Qqx7Rdp9mznZ5Wb8pdL+jcfWkXePFKf+AdB09ZiRw2o2G5IfE+PnRj5OTb7iX/iINaV5nbN020iB121beSKq5vGO01nGOAsynV2vJ7g2mbBdm3mHBWlDDpR8f7KQ9m65qdKNdc8R1j1ltZuuk3iyk2Sus7lv4l0JNvlG2JqS4Kq8bGWyomxg4p3vF7ngVyjGTWZFylSUllmPsxOOLHAnDt3MPiD1LB8AY+sIoHV9Qo0ItNkNqd4qCZqerCqn1bVRISromo8fk1CLhup1lOTOc1ZuTbZ16iaXZZCu2/5TItezdua9oh3/EvpytV2RbOrL2rJrszsZ2Kjl8SpCn6clCRsXFk09QH30uT+R+RzpTcYs1HVdWdKWEYnw4zdV/hxKDM1qByQfUH5QRVrNv5BXhLLZFUtalkmLgDtHacxAajY1N/o/J/KJzRV0fRvK4bEpm0WWqb1ySViKja1ExG5ZuBOG5fEvjv+FbRC+jLnJNxmn9naXTWXrFmRrpo9nGtvjst3L07pPs8KqtxF/aX4pxdN4KOKfIcZJCYv7hXPkLnnlt/FRwiD128ioYRruXI5PLOft5eQrlKOWglybPdn/RpqVyzwthh6drqy+9/WLtnj9FxtHk6BpVJqjkglnL98tVnrhFy/yKptuGalq1XFVmL1rqe4iwqSRTJ3FC15K4Z1Q3mIc5G0g1Jyd9SGk6tKzllF+yvZQlwbActu0MgcTmAmM6YULMdWTmyrq2keT+skpM3ay1TKSZJRpJt5EOoEwyDJ8Ny+tyjexa7NiUk12cm15c+VZYqu9j+yu5fsxXjnmtpPA5gQklIh450bQfOlUHqWvqhB4ZGXmpKhHhmu3M1manMw9Wcadd7xYvc7TqlyvWNdncSfJo99fSuJZMXrVnWbIuKCJ5Z6cSZWy3wIIeQkK3fB5MfeUfqfWLqnh+mKUlNo3Dx623R3NE25K3vI934NMi6Fqk9lJxX6Nkf2jT1i15UJv1wi4Drn5Dm972y31Ez+BFxM4ZCvfIwfzLa/FfzI2PRvkbRge5rPmsXdH+JHQKXxKyvo9hVBx7PDcVJ/Mt1PkWBmf8hNS+oEUH5B+FmHqP42ail8/wB58mcyqfJhYVMtrolXsm/LZUH0RZ9aul+CfyZG1eP9ky8zVu7A2p/UCLfdX/iTNk1D4M1El55cCuF7mc5r9sLDfZivsmjskftvVf5g11Twk3HxronNZ41q6ozbo9lVey4EYKNv3KtR7PMuyEu159wUx6Qi5x5p0af5H0QjXI2afEKsey7Ds2e7PG3dlLpf5nH1pV33xCe6xwdG0hZRzM7uCf8ADVgnINQD1JNl3yz+dePItOjUt2z1q1spRbNWxgkZmIMg9MgucXDrijsbOcVFhhYOf0W8naUTWElQdRs5iKORtINSagyDUxomt/0ZlWl1KEifuXLaJQWIrBuxqcgYWY+InNFXUNG8tjXeJG32mq8JNklGcy1mGt04DjKMnSXCLc1fwazknFVTWcnJ49cF91csR38F9lfVX7MPY550aQwPYONd8J5IC5toDxlr+qeVU6UGoGHd6mqEeGa8sxGY6czEVYR7Kk02Yfc7C5zYlyTVtUrXc20zSr6+dy8sx+oV1HLsiUwqJYD6Cu2/5TItDdm8FrNL9z419NTp+pRcTqlysxwjUpmtwskcLMaJhq6GTTM41G5CdKNcL8l02dKu3g5/q1nJybMbrVcqL5IL1GgsylcRS7PauGi6KKxkq7DkvDg5ySZejIsyhrlSD7M6nqdSP2ZMgtoxiXDh0+2Q3P5ZxqeoeVTiuyQp6/OKwU6k2g2JdSXOB20Ex9APTWPceVTqLCZj1NZnLgxHVVYStbTJJKYknL5wXpCEWvXF/UqvLI6rdTn2dWoyvXcWYNVuDL0wDwnkcY8U4yFbXNTUIO1yTqhratCsZXDTwTWm20qzTNs1KQQKVpVpFth6bdg3GMa7fChst8L9HRqK20cGrXOX75arPXCLiHkzXrM57q35WYvWrW/EWRFY5kPGOJ6UG1APUcOiaY1lWtJzkUpU2ypUlNyVKzJI2SakbOBc4Mirc2c7fnBV20qHJ16pQuJPouU6zmy5KVxhqakBacVOSTYfmyKQpa9VjxkkFqVRHYTOYquJ4Wm6qaWIP0iVdeqy+w9SqFpmekeF1DkIQn5aw6l7KXbMCVRvs46wZVMlthWXWlnCRZU3GWDJmWTLjMZgq2G1a3CCixE78P1Q1tmkaPO5xLBsOn2Uq+GzaNhrQbHDelGEPHh02bEemOxdt0mz9GKN4tqe1JI7ab7kcf8AMv8A/wBrJ1Ga9Nr/AELj4s074teVCb9cIvn7WJNVWc+vIYbLfURcQ3QI2mzN2QL3zkJ8y2rw6DVRGy6L8kbSQ+5V3Wi/7aN3j8SqsguBAfN262xWn8gY7zOeRapPo8ihfIYN0v8A4Rt30zUQuC3sMNnOLzthRKjyY1MlXsobf/OuoPomz61dO8FliXJtehT5JjZnrd+DFR+oEW+a/LNPgntQn7TUcXnlxK9WGzn9bthRS7MV9k0tkb3Ziq/zBrp3hEGbx46uCc27urrEUbSl7ioqnoIClb41iZwW5cshHtePcFKesEXLvNa2Eap5FTbiQkXJ88mnBXYPLR7h2bOtnlZ/qnUx6E/1pV3Hw9v08M6FokHsM8Xrll+zT/qW0XVH1G0TT7wzXltA8pDuip5xWEI31I16TUcXLn3sRck8h0CUU2kaLq+muOWkRaXOpOVCTTRqsXKk8MKzuwy6qwWZSuXHlFxVsFwU3irUdH2fYqckmPoyKUpa9Vj9mdSvXH7OwqTHmsara6clUcs5H6RKuvVZfYq3zf2WeYxDl1CE1Pz1GXF5KpwYDqymAj1y6Y15t7ec3kuQoSZ2lSUfJUeVmOSARsR0PUGMnVqt7aOnI817dx5OrVP/ABRZpVtrGjrE0xqtODlU4MiPuqcG69pe1GoyfGPcvqG4l6UtqOsQ9xZONmA9PY5U92umGur1d+5zglC6rosLqG7BhXNlGZB7HPZq1Nh6UjqnP9II/qOlEua6t4lKnHKRq1xoyjlpEc56m5Km3ZG8k1ctnAucGQa0melVacumQFe0cX0cNeHTS+iy2v0F4cUeWohW1TS5PG6KCvxl9YPaqxX0X5g3l3qrHacG2g2RNLpHBOaEp+x0N3EllEnaWDuJLKNjOVnKZEZcKb4DezjUk690OvlLq+i6LC3iuDdLLTY0ImWy9wP/AGLZq+FQaRJpf22an85fvlqs9cIvnvyiT9dnN9Uf91mL1rcOIkO3kvTL2zG8xzpcZObLIDWwaHSU5rJKWdNNmwDNJkth8wUFxkOmynmo+SP1npF0zUvH4VqeUjb7jSo1oZwa98WMDqmwbnCNZ6LI34HNk0+SKueXmku3k8I1O7sXbvhFprX6yjH6MPfH9BUp7JfQ9SAVqNJtlnGegEJDW8mNZtKzcvo9qmzPmWnIjU2NkiN1JBJCU/0hyD5Uvo1t+meMqtJOSNgsdI9ZptGwLB7BeEwUpQcPCA024bPb3ukKuqaXotO1glg22hZRto4RfIu5dtUzHC4Rk0zjHDqiIsS5o70xVhlGpHNLRbqhcd6kamCQffhCj86NcO8ls3TqPCNH1Gk1ngx+tWlJ7cGtvskds1qLdSuPVyWGHUj2DclhCdUt98St2prKNo0WL3GyoXMWLsUViCN3j8Sor57CApq1PiSBaOMNOkrLDqYjR84+aEHcWHq9PfSf/ojbpPDNQNSQJ6VmXka6HpvGpNMi4JqNNpvg5zeJ5OGoenTyzFpEztlBhi6FJzlUkGQbct3i4/Orqvh9q4vODdNCtnnJLfGemyVhhtMx4OcdNCDGt51a23U3/wCidv6HsZqGnoc9OTLhq+HpvGpNMg1wfUINSfBziummzhqJpptmL9k6tk/RjqGpmemDgvjZyBBjb93nV1/w232rLN68fi1HkmcuiN4NoiuSoqgICjv33vmVFyWo8yIl7U7DN1VWGEXNsbl8naZxvcejWgeYae5xbSIbXaWYZRr9XG6lNp4OfNcnIZsyPHQwgHqELzYxq9QpSclwe6abZtVyiUEbC3L/AE3Eurd7gTfUJ+k3kXffG7b06SOm6VDbT5Mt2WqcdT3mf/5HWT9PhqSPI1dBG4bmuaZLl9Y17aQrwaaLFzQjVTTIQZrNmu7aOnE3Q/Lg5y/G9V6Nc01fxeLblFGr3mhp5kiJNSUpJUrKEayrVyxeC5wZBrn9awcX0apK1afR16w3bNMtungJV2x+jxUg10FWkoy+hSpuXZ2FK0fK1rMjjYpq5fOC82MY1nWmmucuiUtbJt9E1cquQFth8IdTVsQRJBtc1xtOia/nrf8ATtCiobpI2Sjp8VHMiK2Z/Ey5iZjZLSAfbNwuNNvc6sa0TXppTaRr15JPKRYaiKb3RIZ08suDCuBJVWJcPG3B6nGpAY1OabQ31CQsIb6puDpV32ypxmfrW419GRmn2dModna28yky9UPl+zWu+BWnFSXJSUclnVtgzTuITfTmIePfD84NRVzpcaj6MCdspcYMPVhs0MPqoNfvgG7ivyAE5NQtTxGnIxJ6DB8lmPdkrT92/vaVC/GP8tR9TwaEjCn49EqMtkrT9hO+J+SIP8hWaPgsYspDxyCL8oPZy4cUSUZCNDypB/hxNVTdHxWnD6M+n4/TXJnCnKUY0sxG1jWrdm3H0Yxqat7WMOEiXhQUVwjubbPB8G5SkY4RcOM5WPU+bPL/ABs1O5y/fLVZ64RcE8m/ns5lqv5WYvWuy6Iul8WXxlv8u9JfSg1sHjvzJTSfyG3oHdDcs/Eu6W8d0UdMh8UdPWNAxVdw5GMuxbvmZejINWLvTI1Po8zoxlw0YDrnZkUFVRSGj+NwpPkNycmtdq+GQlyRNXQoPlFgvNkYxsL3rUzof541HVPCI/RHVPHo5O3idkpTgL/fk3JHu/kWpDwpJmRT8fjFmX8K8llBYTlGZjDiO8F98OuVKtgsvHIU8ZRI0tKpxMuiZjbi4Fy7p/mfAtnp0Ix6RIxio9HItu/F3FePR9QC3wWoDEmYLK1SuYyJ05hppvA827Bzglr2q6DCsjD1DT4VYmEI3ZNU4B9bxqbkiA+Rct5RaovDE5biBh47FvJIvB/BGDwVghx8K1E2H0l/pCrcNO0xUvombWzVLovq22yy1TNTgkHNIq2W716RUKoCA+X7tl67bZaqNZWCjRgLH7IlSWO8mSSJcIxkyc44B0q1HUvHYVc4IS+0WFRcGP6c2UNKxz8Z5CTfuhi6O21QlLw1bsmFb+NxTyyTlB0RF4e043i4lqJjHte4MdxbjZ2fofRs1KCisJHe3h2Wj3KSqT3LB7nzwR+zBZA6Qx3lCSumSOly847B0q1TUfHIVekQd9osKnRZdF7K2lYCSG4lJF7JDF0dtqiqHhq3ZMK38bipZZJ+lKUY0dBt42OajZsGo9MY7lngW5W1sqaSSNmjTUeEjurbm+3wqUXR7PqqAgCogdbMQTWfiyMXQRuW5B6ZLl9Wq9JTTTPMoqSwyL+I+y4o+pJUj6NevInV5wY7eTWjXPh8W8o1q58fjJ5LnwO2f1H4KTI5W8MkjKC5sp/EEs2x8YhT5aMmy0KEOWSCu3dBbdQjtW0lnDEsHU1JUjWlYdw+fHG2ZhHqEvkWLdXUaGZSLl3WUIEV6w2rVOwU8RrHQslJNxk5/h6eotIqeXw3NZNelrMUy/MH9obQ+KBBNzGJDPydG75v9Ysu28mpT4Zm2+sQfDMj1rhDSGM8b9lI6OlRk8S/esWdUsresuMcl6pb0aq+jDFXbLChp8pCR7qVib/yBm5NRdXxSjU5RHVfHac+Uy1/5I+Gtt/2gk1hS8OTMNaFyXRR+y5ouCejO+cy0le+QQvJrJt/EoR7M6loyXZnGhMHKRwejfsPFsI0Y/uh3FsVPSbS0juyiUoqnRjyRaz252mPa1xSFNOuMkdcm8djJzXm1pmu+QRpNwpmtaxqq+MSES5peVdzyam6gWFSTZ5zkkds2MIr9aYzWzhBcNhBj4dnpF0Xw21cu0bFols08tGwDB4995hrCEJzhGY11q3nk3ih/suq3mVmyeS7UP3evdy1W58co9JH4SFXJXafO7v/ABKu6R4bkfVX1GMSPnd+NN7ZTZI+W2W22/AqZkyuJla2zevSjgqF6KM4pfAsWfzZSX42anc5fvlqs9cIuCeSrN+8HMtWX91mL1rsuiLpfFl0YMmIHFqmyD/DBrYPHfmSmk/kNw7K99jrvo13e04ijpkPijk227lmTqlxyPllnd8Fm5UU5HhSkz6vfLPW1hVi8lWmfm2/v+7tsVJZR42SK3wqqZ6Ftu6xH0UCqVCAo22W2/Db/YrfuZ4cZM+3bPar2vae4RaFtvBsXn1ClV4R+N/cVG9x5pw3cs5FndsVw9hAEAQFLde+OxW2m+yjjJi3u2fGq7toUnEqW9y6vM3lFT8LzCmD5ut+P/4Xra32UcZMGu2W2WfCrye0KbiVLLNy84RUXrN6o2D6vQCAIAgKVltlngRPJVps+W3bbfxok0WsyiL3cvb1ZcsVEi4o5eSOe0pnn0RlveDa826v6bj0a1LzOtKnS9pBa7VcYcGtVcLrxmnnJz+tKQVaN3UgKNxJcZMgYfZmq4wys04uopIY+rITVEtgt/Iq0fslaeo1I/ZmKj9qPV8aMdyViol7p9Jv5RTlDyypHtkjT16cVjJeodriPS5SlXVhPi1FL0/MuOS+tcOFUm1pfGa/Yemrlwv/ABBFjXPmzXCD1/Bg/FfOfX2K4yBfTBGMeXuaDHkxrVLzyW5nw5EPea3KSwYl51Qkq0q7zIhtzrvLCxqjy8CSxwdhStNuqwnmcVGgI5cOiaYxjWfZUHJpYL9Gm20bScoeAIcBMLGcX9+l5V2T4yLuHjmlqjBPB0KwtVCKL6wrZ9raAh2vVMxqYt4MmC6VIMBXAEwAgCAIAgCAIwcVxZwmSxJ++i0WascRNVOdyONH5laoumuadhnGqNcK8kcreu20aBrCe/oxGtTlcKaIOpTiXpl7gST2OdLtR84WQGto8ZoKVRMndLpx4Nv7Mek1GPza75QWIo6FD4o5FzxbFkHo+oAgCAbkAQBAEAQBAEA3b1TAG5VAQBAEAQBAEAQBAEAQBAEAQBAEAQBALbd1iMHHvW6tipTeVyKM8lm40YVssYKEkISR9zvh+N1SiNTsPVTI/ULT1Ea58acjVZ4ROiHbtSzkX0ZwcouQ6loNaOXg1KvpMo84MKmARmXTIPTIJazO0rUnjBCVrWUWFhOnh8lvYkF59XHA9oXr0KvZTfEJ/T1Psb4hepW9NdMtuimFYcqqeIIrG3LowtwbqPF6dGxg4tycl8nOafJCU7pui17qa3IkLfT5XDNguU3IxF4BN7klI6cjPE6To2/zLr+ieMwoQTmbjYaZ6EeUSLss3LcUklhE8kcaLb8SYgH1Y1ap08FTmXrd1irMH1XQEAQBAEAQBAEBRtt4Iv6liy9ktoh7lgjVnVyRhzBBHKRZBNp9qPT5T74WreReMxuo70QWoaYqjyiIptn9ioF7xb2O6l3rOMDXPV4dOK6IGtociTWS/IUTB+Y9kdTOBOJj73Bc+9Vt/jvjTpyyyW0/RZR5Jcj9qO7Z/UuipYWDZIrCwfbni2KpU+pkBAEAQBAEAQBAEAQBALbdyAIAgCAIMhAEAQBAEAQBAEAQBAEAQBAEBSu3eDYvPxPKhtPtlm5et6fZ73pnFtbWGFyllhFZqW9GqsNHirRjMxtiTlMonFO5f7awjUl74SXLNO1a/eaBRnngiq2lRmzBFX7J+Dky6kRNvGtvVnubxLW7jwldoiqnjr+jGkxsp6za+4ZiKefnWblBXHhUk+EYU/H5HRO9mXiWInAG2aE85xgaxP8A8XfGN/0EzkstmXiIcWpfuMW/m9RU/wDxd+P+gmXNTmycqZ0Yd+Sn45uOzqxLNtfA6yeZmZS0GTMuYc7L2jaWIM0wZxMk+QXkxf2La7Tw+lFLejPh4/8AskNR1AQ9Bxg2sWybs24+jGNbVbadQoL2ol7exjQ5wd4TuWeOsySlL4khvT4OSroKaAqIAgCAIAgCAIAgCAJgDd3EB+bR2WrztX6KYR+t1irhFQqgW92xGDjBs7n9asqJbpfFnCePQxrQjg5BjGLlCXydEvXqqPBW3g3JlgmzlYSty6ZMUKBGQf3Hbxv+8Vw9sfx18If6UaB/vxv+8QH5Y5xsKZd0Nq1xKoVy4Nf0xjHONtQn7RPSLe8ylrd1U9Mp6qP3w7Pxq3vx2XVz0fjwK4nk8ueD5dvcJWm8FIyyzHOKeZehMCGxCVhV1P03YMeppv5AYi6fo1bdfBfVLJFEvZMWTIBSXL+LwPaeH7DvP3ayozyW/Swd/hLt9cqOPlaN6ZpvFyJJMOub44AjMf6wg9NX4wbQ9XBLSisSYPEeBHJU/MMZaPJ4DsXAyj/tXiVBlp1kXFb3VYctgXuKltu5emy5/opXru+3wrw5lvY2WzXuJVP4bw3HqinImAj/ABNeSeDai/aKxG4yzIVIibin2QFlKwTxAeUvP4txw5hh3HFgGDlyP9YMemr8eSvpHURnZKGTiaft2rfFptqOiadzhxbz92rqossuoStwszF0PjYEl+kaqp+o7bB6llyNdjKQY1dVLCLbqGRrL1lqsSeC6o4OhqasI2jIZxIyr5vHR7UeoQ5yaYxKy7hZwX1Sb6LK/jr4Q/0o0D/fjf8AeK+WT9fx1sIf6UaA/v1t+8QD+OthD/SjQH9+tv3iAfx1sIf6UaA/v1t+8QH4jM32Fcu/btGOI1EvnDomkNuOYbkIUn6xFHJbUtplFNuA5biohcCAIAgCAIBu3IBus+JUwgN1nxWKoG6z4rEA3bkwBu3oBuQBAEAQBAEAQBAEAQBAEAQBAEAQBAEAQMp2WbrFXHBbXESK+2GqR9SGzdxcfRrojJ4KDccoP0ag72q4y4M/TYJt5PF44eGeOiXr98hCEU1FcGLV7Zf0RlnxGqSMHIsaFrF5HuubO0iHBRlXpplINPo4dVYbVhglKMHUxD1JS7jU1G5HbMjEn6NIVuT3KlwS+2ee35x6yTYiDO6qqWrWl3bgZJSJmXHGdUfmyE5tZsEpIwqkMHqdyfZooDOZl8pzEKmXGpF1E3GWy51ROkGsa7t9hata7k8GXN3Cs7qwac8EhOCZqB2+HZEAMlVshhXhE6bvcTCD05CS5wUD/wDovMXuZlO32rJ5xca8w9aZjKsJOVxUUtUkoXp3bjUtWTTts9FiVXacmKyw4jTcaF5F0JWEk0cXeGM7aHcFET5uTWS6O0t+rk6OtsMqjw5fDb1FT8vT7gnduDftCNiF/WKy6214Q9LJnzITtQsXdn/X0XMUVU0kOLak74hjn1GLsfScmpChJVOzEuKW09Vmyy2lVK7TXLezrOD7xlGve0xGX7/KMHCsXVusihUfTJSXb29R8ngvwy2Q02uG1xovZcYHElJJwKTrCUH9g4WwnKOidZ6NWG2+DOhT4yzyxZ3Npti9n/rh5KYg1M+dNil1G8UMmmxa/o1kxtccll1cGJ6AwZrDE4RD07TM/PjDf0yX42PI50/1avqngo6xyKwwArjD6G7ZTVHVJCR/Xv4sjcf7ReVW5Lbp/ZzMDszNdZcazBO0LU01TcoMmrqMHhB6vpLOkV6NXPBbdM9LGwB28Q9ohA20BXw27HFCIb6muPkxTo+s9Ir1e2WMo8zqtGZOyLjSItlHih2t1LO8++OB1a16vFqXJKWlRNHj8tNf4XjKTXRhvsahPlKuRhjVJ8q1VSz0UPuoT5VqNY7GTLmS7j38bPDftbqEeeyOP4vp/CTVGr1BJmJctro9vdC6nsNjNfnOKD1P1apXWGLaTfZcCsmWEAQBAEAQBAEAQBAEAQBAEAQBAEAQBAEAQBAEAQBAEAQBAEAQBGCj0ipDpnqXRFHbW/zZeLn0IRQd98jL077PGMC9ufd3rFs1ljBgXSzFns72NDW4XZtYT6lwf2mGr9zhEdp6am8nO2nmTugc3WVOsomrqfiX5GEO4Iwdkbj4ywvjHqcmTo1rtapybDbcs8ZNWQvaGo3jLU1OKnIPUUjZSbwLqkj0/diQTMhI7M+0Lq53u1nHA299Sl+kkQCj7uCaW0szWByUZL67xBIQfHIWLJazH1rjo1q9Sp7sIm7WP2eMPFnE+WxmxAmKmnHRH0pNOyPHJ7/SkIpS0s/s91rhKDN1XY3uwopvF6kmeNmMUH22iyk1KbiXHNF86QfSKSk/TRrsa2+o8G/KjsPYTDynm8PDRTGNi2I9Nu0agGMYh/Mo6pV3GdCJi7OHs/cK88dCvIev6SipIjpvxcb7i4+PNfRkUfOi28ozoSPI1tSchUxs5M31QYdPiEcsw98xbv8ACmZObWXaXHOBWjlEqexdM6LrLVtBYulXz/i9P4g3O1zgZCffHRqZ9H1I5IuotrPU7NzoadhXD52QY27UeoQnxLXK0sPBJUEpHjk20Od2Yz1Z5KsqN25ISHi3hIqIDqcmEQ1k21LcZFWe0yHsHNkMbaa5hiEqPXb4f0xysoS598+aGplQ9NckPVq7uEepvAPKrQOWSiR0/QlKwlNRQxjHpsGYx6vpOsWLVrZFKkXBipgpR+NtJkhKupyFqSLLzjSRbjKNRtdZ6M6MsHmS7JD2NMfkBxOj6+oVvaLDusHGnxf8AcdWrdGTXDL23cuCCGSTMhLZTM01H15DuiNnEC/GQhPN6nKLYbWWUYFWHtPaJRMzTeafAaLkHLVlN03VkYNxoHHqCcjIozUILPBbsJe5ltfyb+AX9CuGX/t9v+7Vui8RMiXZrP7KLyf4X4J7O0cxSWHtHUvKdvG7bjcbFjbE0/0axasvcSVsuDzg0uKw1RMxk8S1wPep3TV/kLJhXHxZ7LMtWz6wLnsA6PdOsIcN3Th1DtyEv36fb8pyfo01HH9SyKs295kuByB4JUvPNJSKwlw7jZBiTUbu28G3GURP1awCSwZnVBgqIAgCAIAgCAIAgCAIAgCAIAgCAIAgCAIAgCAIAgCAIAgCAIAgCAKjBR6RUh0z1Loijtrf5svFz6EIoS++Rlad9njCs7hb/wA62S0Zj1I5iz0G5CeyncBcq+UiiKBqCmcRHMpS8fxJxfaR7fSL+0V65/ZH28MSLH2nfZZkDj7gJKUXgxTNQRLyom5GbyWmRjEVsPzemRQ0rfLJWjUxyaoMh2RGu9oZja3o+h2o3DwhNRwchNPio+sU7YWy25Zh3l40z19bOzJfB5A8qFL4cw+kTtW31Hjj8KcdIRYt7WcjHgssgB2XviySjsg0HBtb+mSeqAep6PTIoNQUpZJy2jweaSj2HbaqItr+FOBj/tItnspJojbxYg8HtwyLYWNcFcpFAU2xHpt4uDbi8XzasX0ueCK06junkzTd3b1g7MEttwflemuBuweevszPCprG1vhfWABjG4lBljiE9GoyktsjNpR3I1A5I6kJR+cLDORCQgyNakjye09KNbVZVMwIy+jtPX9tAsWv4ONm7iBU2ppuLKPcaZPOEbKBvaaiy/pst3Z4tp+QJOzbh0TnDE1LVlWDw8GRf8HqJ7E0wZa0Hs3vZAMffFZShHJL+n1fJqQu54RCUots2qb91ndUSvczOT2gtnBsXprKFR4NdXZNGEzLEfZW1o+cBGRxS5ByzfU6Iijaz2yJSzipI8k4rOCbd8Vq2Cxl9GDcL2s9kOwgq8lb7LDCN0chCEaw423KebS+jki7J+9omYomMuDPfZqm7Lr/AJssf/UDdYreZkrbdHl8pz/aZl6yP6xbLpv8lGBc/FnuKyo+91ob6DZ/VJqP8lkTZfMyso4kwgCAIAgCAIAgCAIAgCAIAgCAIAgCAIAgCAIAgCAIAgCAIAgCAIAgCowUekVKXTPS+JFHbY/zZWLn0GRRV92ZemfJni+vdwttn41OW6yY9Z4Zs1y49i25g80GCdP13T85QLeIqNvx1vcdyBBl+rV+q8IxdyZ+8xXYq2ZnL7QhKgGxpetRtudYU84IV1+0Go/1kol6nHJAOiq6rjK7iUOSp+UmqOquGJp2HaEI2dNSLJ0+69xSpbZ5PSh2N5tpJXP3Q7jDbEN1xnESkm+oN/8A75b9YTziuXcN8G0YU3tqJGL+zNA/6q2HP07/AJRFrtrFxqcmwUpbqZ56cJj3GeJdPkv82KTb/WLbbFpohrmL2s9yWDEmCfwmpx8DmysBkHwPRrFvlmRiadLE2X7Z4FikiFRg0OdmjVMOyhMI47pOOOC/s1GJZnwSVp7VyaQMoDQkpmgoMAB6pCz7PTH+lWxWCwiK1SSfR6ztroEgdkTiIPgcoKl/8tQ+qT95e0iPtPHCezc7t+dZ9o1g93S9zPWz2MTOgmNkfQYwjHqNSPBk4HrJFn6osrgi6HDNiqhKHGTNlyFcpvHZ5mskGuyFKjHB7J/Fi38Kj9L9oo689zJSz4WTx/jt7+ttU7p0SNufgz2C9j0xp43ZW4X3Dj07SMtRX75ojLH5k3jc9dUQSUjVT2XP/NlD/wCoGyxp/JErbdM8vNLf7SR/px/WKd03+QiIu/iz3GZUPe60N9Bs/qrFXUf5JG6d82ZWs8FiwSWCAIAgCAIAgCAIAgCAIAgCAIAgCAIAgCAIAgCAIAgCAIAgCAIAgCAKjBR6RUpdHpfEijtsf5srFz6DIou+7MvS/keMVld4Uip+wWTAvXjJ7Pdi/wDzamE/0ONe73joxaEskqN3CEoatHETMoyPJz2ULhLTuE20zm/Y5cbN+3LMb14AHREVrTpPczOlLjk6PsZ6qn1ObVegxszEGN/aRs44HSjWyUY7oPJrt/Jqawbm+yx8GT4pbNTto1DqEpOYHIkJ1Q9Mi1yutlXJsFhLdTPLREOyRsq3OPnBE1FP6ezDuY+xns02OuZqOzWbP3DupmLgbhwOLGykLly/zTgfOL1dR5IizbVTBLNR5LlO23dYvLfBVI8vfZZGcVlj7nVj6LhHw30Xh+z0nF8fROCc4sShHMiQftiRV2ImAL3MHtL8LIpuHVbxEwOVcejbk1FsVutqNevZ5Z6v88mGZMWsnte0qMOqSVp9w2GPzmmtY1SXvJnSV7TxM1rTTikqskIpxyZWLgjYn6NZ1pPKTPdxH3M9GnYgeayPrbK1U+FzpwMcxSchx1uDU5xuRS917kQs/azc7vUNJbWZlB5R+7L29UqPCEOWaduy185cfhXlEj8K2TwZKgrd3qOAdIJmsb5MkqXCPNtRMG4q+rIuLBc1CSDkbYdz0hFsNjHCI25+DPbJs+8IiYA5OMN6OOOwbuBp9m2Pc85prG1CRG2K95m0tu811YH0SUjVT2XRb/6ZY/8AqBssafyRKW3TPLzSlu6pov04/rFO6b/IRE3fxZ7jMqHvdaG+g2f1Viaj/JI3TvmzK13wWLCJYIAgCAIAgCAIAgCAIAgCAIAgCAIAgCAIAgCAIAgCAIAgCAIAgCAIBbbusRg427XsXmktqyUhPdEinttLd+zJxc+gyKE1Gs92DP03iR4xtfdI/iWw2Utph3qy3g9Euz67Jxy25Xsn1B0HUfs27cU5F8WccXh9QWor9zJPkxKEMGQccey/MAYLDWQdULCVbUFUafebSSj+IiL+kUZcQ38GVbz2vk892czNXUmdjMZUGI1U39SUnnGpp9UPoxrKsrP7L1avng249iUbNycfYnvMeqgjiDp9g3Iyg7Tj91E6wak7nCjhEVWW5m9XNfl9is0OX2qKBmLmpH1RHkZEWuXNBt5JSwltR4xc5+Uio8lGYupMPamaFbyEK8IMd/gdx0PoyDV+3uTLr0k0Z72Q+20r7ZV1e8BGtfZRQ8p3ZCDOTT5TrBk6NSiqqSIipbc5N0VE9mB5apKkWbqcY11GzBB98MARfGBCJ6RYVQ9QWCNe0M7Lqa1HSMpTOA1Ovh9tGen7JJbkitSdJpt1hSg2zNhJI0W1LUctiFVDySkjEeyko41CEJzhSEUtZ0FDks1brcsHoy7FQ2Vb7L3hbIY2VxG8TqSsR6UO3OPlWrPrP0iyLiaIuqtzNzJRWHBwbygbylkz7Wrg8nHZIWzbkck+dOUqaLYkHRGIBCPY84x8kInSCVu2lt4JGUVNZRELJRnVrbIVjnF19Qj7i8mxJuIMnNOh9WRTdGqsckbcUsm+7LZ2Yfg3O4f8PFCmajpepA3tPQiRdshFs6zUVi5afRSisH4zM9mH4O03QfDwspeo6oqAhNPgSo+IiF5zziwa9Jy4Mqk8M0JZ0c6NcZ7scpSvK7fcdlH9/kx2c01H1Y1k2lmVq1cE9exl9lRJZr80kfibU0UX+D+hCcZGQ4+TfvOjGpSWIIi6k3Pg9SA2egHgXFF3FTJco0ccnIVuUeDKa5NU/Zct3ds0R/T7dYklySlpPCZ5eqVt/wBJ4+3/AIgf1inrKOCGu1mLPcXlP97pRH0Gz+qVu+jlmBpsdszK1lu+xYxJhAEAQBAEAQBAEAQBAEAQBAEAQBAEAQBAEAQBAEAQBAEAQBAEAQBAEDOLZbobrEXPBSjDETDWe7LsfNblLrjD9q6sZPqoiyNm5L/Waawa9mpvJ7t6zhI85DzsSDNkFyS4FvQpB8PkydvOdWXBuJcktxQ/8IVm4/AaE/v0avbslrbg58d2Ipmteybcb4dCtm5L/KE7eamkNW0lnko6eCfWSnsQjD3BKuG9QYsVaTEgbbTIOJGy4k11POcpyiyYXGzosSTZt6w9w8hsMKPj6fgI5tEw8WDi7doAemIQ14lXz2FHJc1tnCs3Wq1Lkvxe0hptTdjhhhtR8PhgqUNsTVkYP7FzrTnW3pOsGsGNFx6MtVs9miTNr2KfmOwDsqCVpVvE19TcPbvb32BdOSfj9XV+NRo8TkiKX8i5mt/oCxI/uy1X+zE+zJ2XHsdPNbmIm3jS5hq9pLio9TUqS3iIy+jVdhTezcDsrexXaHyvS8XWmMb4ddVY00yN4nT+xjAn+YrzuMdFlU2bd42NDHNRtm9wYm4bmmMY+iViVRyLypo5Ksye7hlJR28oxRm0yk0PnXwblKIrqLFLQkoPwdKK3rBq16Rl0Kz6NC2cTsPfEqka24xgzUcTVFPl1CaEsTizpr5vzi9RqNHuok0QCnNiVmtp+ScNP4C6/dcVJp6gI/UFfV5PJhyeGc/DLYUZr8Ta4ZwY8GaviCPiafG5NvxZqL0hFeiv2e4s2TZAOxApyyqG85j7PMgM2LjlIKFJq8eH6wshVlAwrio88G9nBPA2l8u2HMfStHQ7KAp+LHpt2jce4Ylj1a7Z7o0vtl52W77FYjDdyzKlLafLPEV2SKz6IObeXZ71dtH8lDih6HPGjqAUg3kR3HxNIRdPzixJR5L1KeEaUKW7EnzVBqaPvvh0S2bjcD1CDnNTSGs6hWwi1KKlDk9MWDtG3sOMNafgL5NQkPHt2RCejGq1amWYVvDbMvWzuWK0ZYQBAEAQBAEAQBAEAQBAEAQBAEAQBAEAQBAEAQBAEAQBAEAQBAEAQBANyAIAgCAbtyApoCogCAICmqYAVQEBUQBAEAQFNUwMhVAQFS2zehTCCFQgCAIBuQBAEAQBAEAQBAEAQBAEAQBAEAQBAEAQBAEAQBAEAQBAEAQBAEAQBAEAQBAEAQBAEAQBAEAQBAEAQBAEAQBAEAQBAEAQBAEAQBAEAQBAEAQBAEAQBAEAQBAEAQBAEAQBA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8" name="Picture 6" descr="https://timgsa.baidu.com/timg?image&amp;quality=80&amp;size=b9999_10000&amp;sec=1597205549228&amp;di=ecda06338cffa27508409cf80cdd72a1&amp;imgtype=0&amp;src=http%3A%2F%2Faliyunzixunbucket.oss-cn-beijing.aliyuncs.com%2Fjpg%2F3131cd9bb9a27e618db33d041fa6e8b9.jpg%3Fx-oss-process%3Dimage%2Fresize%2Cp_100%2Fauto-orient%2C1%2Fquality%2Cq_90%2Fformat%2Cjpg%2Fwatermark%2Cimage_eXVuY2VzaGk%3D%2Ct_1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0" t="14090" r="4602" b="15440"/>
          <a:stretch>
            <a:fillRect/>
          </a:stretch>
        </p:blipFill>
        <p:spPr bwMode="auto">
          <a:xfrm>
            <a:off x="4257040" y="2462817"/>
            <a:ext cx="3749041" cy="1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9"/>
    </mc:Choice>
    <mc:Fallback>
      <p:transition spd="slow" advTm="4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1"/>
          <p:cNvSpPr>
            <a:spLocks noChangeArrowheads="1"/>
          </p:cNvSpPr>
          <p:nvPr/>
        </p:nvSpPr>
        <p:spPr bwMode="auto">
          <a:xfrm flipV="1">
            <a:off x="11496675" y="2054225"/>
            <a:ext cx="90488" cy="3654425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762000" y="1217813"/>
            <a:ext cx="54054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File-&gt;New-&gt;Project…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6" descr="在这里插入图片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022675"/>
            <a:ext cx="71755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1065376" y="199797"/>
            <a:ext cx="10464800" cy="4708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smtClean="0"/>
              <a:t>后端环境搭建</a:t>
            </a:r>
            <a:endParaRPr lang="zh-CN" altLang="en-US" kern="0" dirty="0"/>
          </a:p>
        </p:txBody>
      </p:sp>
    </p:spTree>
    <p:custDataLst>
      <p:tags r:id="rId2"/>
    </p:custDataLst>
  </p:cSld>
  <p:clrMapOvr>
    <a:masterClrMapping/>
  </p:clrMapOvr>
  <p:transition advTm="64004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1"/>
          <p:cNvSpPr>
            <a:spLocks noChangeArrowheads="1"/>
          </p:cNvSpPr>
          <p:nvPr/>
        </p:nvSpPr>
        <p:spPr bwMode="auto">
          <a:xfrm flipV="1">
            <a:off x="11496675" y="2054225"/>
            <a:ext cx="90488" cy="3654425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762000" y="1253813"/>
            <a:ext cx="8216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、选择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Spring Initializr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，然后选择默认的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903100"/>
            <a:ext cx="8424862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1065376" y="199797"/>
            <a:ext cx="10464800" cy="4708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smtClean="0"/>
              <a:t>后端环境搭建</a:t>
            </a:r>
            <a:endParaRPr lang="zh-CN" altLang="en-US" kern="0" dirty="0"/>
          </a:p>
        </p:txBody>
      </p:sp>
    </p:spTree>
    <p:custDataLst>
      <p:tags r:id="rId2"/>
    </p:custDataLst>
  </p:cSld>
  <p:clrMapOvr>
    <a:masterClrMapping/>
  </p:clrMapOvr>
  <p:transition advTm="64004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1"/>
          <p:cNvSpPr>
            <a:spLocks noChangeArrowheads="1"/>
          </p:cNvSpPr>
          <p:nvPr/>
        </p:nvSpPr>
        <p:spPr bwMode="auto">
          <a:xfrm flipV="1">
            <a:off x="11496675" y="2054225"/>
            <a:ext cx="90488" cy="3654425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762000" y="1261013"/>
            <a:ext cx="563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、勾选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Spring Web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模板，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837275"/>
            <a:ext cx="8520113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1065376" y="199797"/>
            <a:ext cx="10464800" cy="4708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smtClean="0"/>
              <a:t>后端环境搭建</a:t>
            </a:r>
            <a:endParaRPr lang="zh-CN" altLang="en-US" kern="0" dirty="0"/>
          </a:p>
        </p:txBody>
      </p:sp>
    </p:spTree>
    <p:custDataLst>
      <p:tags r:id="rId2"/>
    </p:custDataLst>
  </p:cSld>
  <p:clrMapOvr>
    <a:masterClrMapping/>
  </p:clrMapOvr>
  <p:transition advTm="64004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1"/>
          <p:cNvSpPr>
            <a:spLocks noChangeArrowheads="1"/>
          </p:cNvSpPr>
          <p:nvPr/>
        </p:nvSpPr>
        <p:spPr bwMode="auto">
          <a:xfrm flipV="1">
            <a:off x="11496675" y="1701425"/>
            <a:ext cx="90488" cy="3654425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762000" y="1347413"/>
            <a:ext cx="1488884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、具体开发过程（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MVC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架构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更新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（下载需要的依赖 配置阿里云地址 自动加载所需的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），添加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文件，配置数据库参数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49150"/>
            <a:ext cx="4679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78" y="2630113"/>
            <a:ext cx="5329237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在这里插入图片描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1"/>
          <a:stretch>
            <a:fillRect/>
          </a:stretch>
        </p:blipFill>
        <p:spPr bwMode="auto">
          <a:xfrm>
            <a:off x="8604250" y="2955925"/>
            <a:ext cx="2983230" cy="309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1065376" y="199797"/>
            <a:ext cx="10464800" cy="4708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smtClean="0"/>
              <a:t>后端环境搭建</a:t>
            </a:r>
            <a:endParaRPr lang="zh-CN" altLang="en-US" kern="0" dirty="0"/>
          </a:p>
        </p:txBody>
      </p:sp>
    </p:spTree>
    <p:custDataLst>
      <p:tags r:id="rId5"/>
    </p:custDataLst>
  </p:cSld>
  <p:clrMapOvr>
    <a:masterClrMapping/>
  </p:clrMapOvr>
  <p:transition advTm="6400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1"/>
          <p:cNvSpPr>
            <a:spLocks noChangeArrowheads="1"/>
          </p:cNvSpPr>
          <p:nvPr/>
        </p:nvSpPr>
        <p:spPr bwMode="auto">
          <a:xfrm flipV="1">
            <a:off x="11496675" y="2054225"/>
            <a:ext cx="90488" cy="3654425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762000" y="1311413"/>
            <a:ext cx="936625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、启动数据库，测试后端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后端启动项目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‘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UserApplication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http://localhost:8081/page?page=3(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启动的端口号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065376" y="199797"/>
            <a:ext cx="10464800" cy="4708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smtClean="0"/>
              <a:t>后端环境搭建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5530" y="1899285"/>
            <a:ext cx="8275320" cy="2752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64004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6D0EF053-3FB7-463C-907C-4D7A9BF8B332}" type="slidenum">
              <a:rPr lang="zh-CN" altLang="en-US" smtClean="0"/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1975" y="1682750"/>
            <a:ext cx="8527415" cy="3798746"/>
            <a:chOff x="1444077" y="1163002"/>
            <a:chExt cx="8527237" cy="4661026"/>
          </a:xfrm>
        </p:grpSpPr>
        <p:sp>
          <p:nvSpPr>
            <p:cNvPr id="6" name="椭圆 5"/>
            <p:cNvSpPr/>
            <p:nvPr/>
          </p:nvSpPr>
          <p:spPr>
            <a:xfrm>
              <a:off x="1471095" y="3685031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444077" y="2424044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444077" y="4899696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任意多边形 17"/>
            <p:cNvSpPr/>
            <p:nvPr/>
          </p:nvSpPr>
          <p:spPr>
            <a:xfrm>
              <a:off x="2243534" y="1163002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35560" rIns="71120" bIns="35560" numCol="1" spcCol="1270" anchor="ctr" anchorCtr="0">
              <a:noAutofit/>
            </a:bodyPr>
            <a:lstStyle/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9"/>
            <p:cNvSpPr/>
            <p:nvPr/>
          </p:nvSpPr>
          <p:spPr>
            <a:xfrm>
              <a:off x="2277507" y="2380501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35560" rIns="71120" bIns="3556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前端环境搭建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21"/>
            <p:cNvSpPr/>
            <p:nvPr/>
          </p:nvSpPr>
          <p:spPr>
            <a:xfrm>
              <a:off x="2243534" y="4852070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</a:t>
              </a:r>
              <a:r>
                <a:rPr lang="zh-CN" altLang="en-US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endPara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894" y="2515092"/>
              <a:ext cx="640080" cy="7916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54955" y="3819787"/>
              <a:ext cx="640080" cy="7916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二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任意多边形 21"/>
            <p:cNvSpPr/>
            <p:nvPr/>
          </p:nvSpPr>
          <p:spPr>
            <a:xfrm>
              <a:off x="2287239" y="3641487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后端环境搭建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27936" y="5032423"/>
              <a:ext cx="640080" cy="7916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三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hlinkClick r:id="" action="ppaction://noaction"/>
          </p:cNvPr>
          <p:cNvSpPr/>
          <p:nvPr/>
        </p:nvSpPr>
        <p:spPr bwMode="auto">
          <a:xfrm>
            <a:off x="1040163" y="2419965"/>
            <a:ext cx="3367426" cy="1047873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/router/index.js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配置路由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 bwMode="auto">
          <a:xfrm>
            <a:off x="599128" y="4214930"/>
            <a:ext cx="2311339" cy="1080970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/components/.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 bwMode="auto">
          <a:xfrm>
            <a:off x="3312580" y="4214930"/>
            <a:ext cx="2341088" cy="1080970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/index.js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域配置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91743" y="1546860"/>
            <a:ext cx="5485175" cy="4274820"/>
          </a:xfrm>
          <a:prstGeom prst="roundRect">
            <a:avLst>
              <a:gd name="adj" fmla="val 7395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3486" y="1784577"/>
            <a:ext cx="454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1" name="肘形连接符 80"/>
          <p:cNvCxnSpPr>
            <a:stCxn id="9" idx="2"/>
            <a:endCxn id="10" idx="0"/>
          </p:cNvCxnSpPr>
          <p:nvPr/>
        </p:nvCxnSpPr>
        <p:spPr>
          <a:xfrm rot="5400000">
            <a:off x="1865791" y="3356845"/>
            <a:ext cx="747092" cy="969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0" idx="3"/>
            <a:endCxn id="11" idx="1"/>
          </p:cNvCxnSpPr>
          <p:nvPr/>
        </p:nvCxnSpPr>
        <p:spPr>
          <a:xfrm>
            <a:off x="2910467" y="4755415"/>
            <a:ext cx="402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项目整体逻辑</a:t>
            </a:r>
            <a:endParaRPr lang="zh-CN" altLang="en-US" dirty="0"/>
          </a:p>
        </p:txBody>
      </p:sp>
      <p:sp>
        <p:nvSpPr>
          <p:cNvPr id="86" name="灯片编号占位符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tint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 bwMode="auto">
          <a:xfrm>
            <a:off x="7771514" y="2427908"/>
            <a:ext cx="2765140" cy="1047873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/controller/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UserCtrl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 bwMode="auto">
          <a:xfrm>
            <a:off x="6306821" y="4214930"/>
            <a:ext cx="1643999" cy="1080970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/service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 bwMode="auto">
          <a:xfrm>
            <a:off x="8602636" y="4214930"/>
            <a:ext cx="1411159" cy="1080970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/mapper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圆角矩形 65"/>
          <p:cNvSpPr/>
          <p:nvPr/>
        </p:nvSpPr>
        <p:spPr>
          <a:xfrm>
            <a:off x="6267059" y="1546860"/>
            <a:ext cx="5485175" cy="4274820"/>
          </a:xfrm>
          <a:prstGeom prst="roundRect">
            <a:avLst>
              <a:gd name="adj" fmla="val 7395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3920" y="1784577"/>
            <a:ext cx="409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0" name="肘形连接符 80"/>
          <p:cNvCxnSpPr>
            <a:stCxn id="55" idx="2"/>
            <a:endCxn id="56" idx="0"/>
          </p:cNvCxnSpPr>
          <p:nvPr/>
        </p:nvCxnSpPr>
        <p:spPr>
          <a:xfrm rot="5400000">
            <a:off x="7771879" y="2832724"/>
            <a:ext cx="739149" cy="2025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57" idx="1"/>
          </p:cNvCxnSpPr>
          <p:nvPr/>
        </p:nvCxnSpPr>
        <p:spPr>
          <a:xfrm>
            <a:off x="7950820" y="4755415"/>
            <a:ext cx="65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5" idx="1"/>
          </p:cNvCxnSpPr>
          <p:nvPr/>
        </p:nvCxnSpPr>
        <p:spPr>
          <a:xfrm flipV="1">
            <a:off x="5386629" y="2951845"/>
            <a:ext cx="2384885" cy="17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hlinkClick r:id="" action="ppaction://noaction"/>
          </p:cNvPr>
          <p:cNvSpPr/>
          <p:nvPr/>
        </p:nvSpPr>
        <p:spPr bwMode="auto">
          <a:xfrm>
            <a:off x="9571601" y="3684270"/>
            <a:ext cx="1638690" cy="356212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实体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entity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 bwMode="auto">
          <a:xfrm>
            <a:off x="10542118" y="4214930"/>
            <a:ext cx="1046420" cy="1080970"/>
          </a:xfrm>
          <a:prstGeom prst="rect">
            <a:avLst/>
          </a:prstGeom>
          <a:solidFill>
            <a:srgbClr val="49BCBD">
              <a:alpha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箭头连接符 15"/>
          <p:cNvCxnSpPr>
            <a:endCxn id="27" idx="1"/>
          </p:cNvCxnSpPr>
          <p:nvPr/>
        </p:nvCxnSpPr>
        <p:spPr bwMode="auto">
          <a:xfrm>
            <a:off x="10013795" y="4748098"/>
            <a:ext cx="528323" cy="73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"/>
    </mc:Choice>
    <mc:Fallback>
      <p:transition spd="slow" advTm="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376" y="200160"/>
            <a:ext cx="10464800" cy="470535"/>
          </a:xfrm>
        </p:spPr>
        <p:txBody>
          <a:bodyPr/>
          <a:p>
            <a:r>
              <a:rPr lang="zh-CN" altLang="en-US"/>
              <a:t>功能预览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zh-CN" altLang="en-US" dirty="0"/>
              <a:t>第</a:t>
            </a:r>
            <a:fld id="{6D0EF053-3FB7-463C-907C-4D7A9BF8B332}" type="slidenum">
              <a:rPr lang="zh-CN" altLang="en-US" dirty="0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1220" y="3397250"/>
            <a:ext cx="10510520" cy="2952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4750" y="1330960"/>
            <a:ext cx="8229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http://localhost:8080/#/userList(userList是路由/path)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2390" y="1985010"/>
            <a:ext cx="4822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页面的增删改查功能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849245"/>
            <a:ext cx="11610975" cy="3472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8225" y="1954530"/>
            <a:ext cx="9730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新增功能：调用后台的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数据库中新增一行数据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129665" y="1376045"/>
            <a:ext cx="8788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修改功能：通过后台的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方法修改数据库中某条信息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2132330"/>
            <a:ext cx="10390505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6D0EF053-3FB7-463C-907C-4D7A9BF8B332}" type="slidenum">
              <a:rPr lang="zh-CN" altLang="en-US" smtClean="0"/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33394" y="1251738"/>
            <a:ext cx="8527237" cy="4619453"/>
            <a:chOff x="1444077" y="1163002"/>
            <a:chExt cx="8527237" cy="4619453"/>
          </a:xfrm>
        </p:grpSpPr>
        <p:sp>
          <p:nvSpPr>
            <p:cNvPr id="6" name="椭圆 5"/>
            <p:cNvSpPr/>
            <p:nvPr/>
          </p:nvSpPr>
          <p:spPr>
            <a:xfrm>
              <a:off x="1471095" y="3685031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444077" y="2424044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444077" y="4899696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任意多边形 17"/>
            <p:cNvSpPr/>
            <p:nvPr/>
          </p:nvSpPr>
          <p:spPr>
            <a:xfrm>
              <a:off x="2243534" y="1163002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35560" rIns="71120" bIns="3556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9"/>
            <p:cNvSpPr/>
            <p:nvPr/>
          </p:nvSpPr>
          <p:spPr>
            <a:xfrm>
              <a:off x="2278777" y="2379866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35560" rIns="71120" bIns="3556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前端环境搭建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21"/>
            <p:cNvSpPr/>
            <p:nvPr/>
          </p:nvSpPr>
          <p:spPr>
            <a:xfrm>
              <a:off x="2243534" y="4852070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项目整体逻辑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894" y="2515092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54955" y="3819787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二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任意多边形 21"/>
            <p:cNvSpPr/>
            <p:nvPr/>
          </p:nvSpPr>
          <p:spPr>
            <a:xfrm>
              <a:off x="2287239" y="3641487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r>
                <a:rPr lang="zh-CN" altLang="en-US" sz="3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27936" y="5032423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三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"/>
    </mc:Choice>
    <mc:Fallback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71270" y="1398905"/>
            <a:ext cx="83318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删除功能：调用后台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 删除数据库表中的某条用户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" y="1859280"/>
            <a:ext cx="10575290" cy="4691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61110" y="1365885"/>
            <a:ext cx="83521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查询功能：这里的查询功能既可以通过名称 又可以通过学号模糊查询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313305"/>
            <a:ext cx="11628755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fld id="{6D0EF053-3FB7-463C-907C-4D7A9BF8B33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tint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768350" y="2898775"/>
            <a:ext cx="41751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开发栈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开发框架：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包管理工具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打包工具：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elementUI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5705475" y="3268662"/>
            <a:ext cx="52978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开发框架：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打包工具：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768350" y="1171893"/>
            <a:ext cx="9575800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后端通过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框架来使用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技术和前端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技术来简单开发一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个酒店员工信息管理系统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，实现增删改查、分页功能以及了解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搭配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完成前后端分离项目的开发流程。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"/>
    </mc:Choice>
    <mc:Fallback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  <p:bldP spid="15" grpId="0" bldLvl="0" autoUpdateAnimBg="0"/>
      <p:bldP spid="16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6D0EF053-3FB7-463C-907C-4D7A9BF8B332}" type="slidenum">
              <a:rPr lang="zh-CN" altLang="en-US" smtClean="0"/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25064" y="1505942"/>
            <a:ext cx="8527237" cy="3401954"/>
            <a:chOff x="1444077" y="2380501"/>
            <a:chExt cx="8527237" cy="3401954"/>
          </a:xfrm>
        </p:grpSpPr>
        <p:sp>
          <p:nvSpPr>
            <p:cNvPr id="6" name="椭圆 5"/>
            <p:cNvSpPr/>
            <p:nvPr/>
          </p:nvSpPr>
          <p:spPr>
            <a:xfrm>
              <a:off x="1471095" y="3685031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444077" y="2424044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444077" y="4899696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任意多边形 19"/>
            <p:cNvSpPr/>
            <p:nvPr/>
          </p:nvSpPr>
          <p:spPr>
            <a:xfrm>
              <a:off x="2277507" y="2380501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35560" rIns="71120" bIns="3556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  <a:r>
                <a:rPr lang="zh-CN" altLang="en-US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endPara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21"/>
            <p:cNvSpPr/>
            <p:nvPr/>
          </p:nvSpPr>
          <p:spPr>
            <a:xfrm>
              <a:off x="2243534" y="4852070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项目整体逻辑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894" y="2515092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54955" y="3819787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二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任意多边形 21"/>
            <p:cNvSpPr/>
            <p:nvPr/>
          </p:nvSpPr>
          <p:spPr>
            <a:xfrm>
              <a:off x="2287239" y="3641487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后端环境搭建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27936" y="5032423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三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"/>
    </mc:Choice>
    <mc:Fallback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前端环境搭建</a:t>
            </a:r>
            <a:endParaRPr lang="zh-CN" altLang="en-US" dirty="0"/>
          </a:p>
        </p:txBody>
      </p:sp>
      <p:sp>
        <p:nvSpPr>
          <p:cNvPr id="86" name="灯片编号占位符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tint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"/>
          <p:cNvSpPr>
            <a:spLocks noChangeArrowheads="1"/>
          </p:cNvSpPr>
          <p:nvPr/>
        </p:nvSpPr>
        <p:spPr bwMode="auto">
          <a:xfrm>
            <a:off x="762000" y="1700213"/>
            <a:ext cx="586182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、安装环境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开发框架：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vue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 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axios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安装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Nodejs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包含以下两个工具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理工具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打包工具：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elementUI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39"/>
          <a:stretch>
            <a:fillRect/>
          </a:stretch>
        </p:blipFill>
        <p:spPr bwMode="auto">
          <a:xfrm>
            <a:off x="6179634" y="2573864"/>
            <a:ext cx="4614746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"/>
    </mc:Choice>
    <mc:Fallback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前端环境搭建</a:t>
            </a:r>
            <a:endParaRPr lang="zh-CN" altLang="en-US" dirty="0"/>
          </a:p>
        </p:txBody>
      </p:sp>
      <p:sp>
        <p:nvSpPr>
          <p:cNvPr id="86" name="灯片编号占位符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tint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"/>
          <p:cNvSpPr>
            <a:spLocks noChangeArrowheads="1"/>
          </p:cNvSpPr>
          <p:nvPr/>
        </p:nvSpPr>
        <p:spPr bwMode="auto">
          <a:xfrm>
            <a:off x="762000" y="1700213"/>
            <a:ext cx="5861824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进入命令行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win+R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进入想存放项目目录依次执行命令：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projectname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projectname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run dev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如右图所示：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1128713"/>
            <a:ext cx="6119812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 descr="在这里插入图片描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 b="10980"/>
          <a:stretch>
            <a:fillRect/>
          </a:stretch>
        </p:blipFill>
        <p:spPr bwMode="auto">
          <a:xfrm>
            <a:off x="5916330" y="1128714"/>
            <a:ext cx="5977220" cy="459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"/>
    </mc:Choice>
    <mc:Fallback>
      <p:transition spd="slow" advTm="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前端环境搭建</a:t>
            </a:r>
            <a:endParaRPr lang="zh-CN" altLang="en-US" dirty="0"/>
          </a:p>
        </p:txBody>
      </p:sp>
      <p:sp>
        <p:nvSpPr>
          <p:cNvPr id="86" name="灯片编号占位符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tint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tint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"/>
          <p:cNvSpPr>
            <a:spLocks noChangeArrowheads="1"/>
          </p:cNvSpPr>
          <p:nvPr/>
        </p:nvSpPr>
        <p:spPr bwMode="auto">
          <a:xfrm>
            <a:off x="761999" y="1176116"/>
            <a:ext cx="9943171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、运行前端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项目根目录安装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element-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run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运行项目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/components/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/router/index.js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配置路由 访问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/index.js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前端端口设置以及跨域配置  将请求发送后端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首先先启动后端程序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"/>
    </mc:Choice>
    <mc:Fallback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6D0EF053-3FB7-463C-907C-4D7A9BF8B332}" type="slidenum">
              <a:rPr lang="zh-CN" altLang="en-US" smtClean="0"/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5064" y="1505942"/>
            <a:ext cx="8527237" cy="3401954"/>
            <a:chOff x="1444077" y="2380501"/>
            <a:chExt cx="8527237" cy="3401954"/>
          </a:xfrm>
        </p:grpSpPr>
        <p:sp>
          <p:nvSpPr>
            <p:cNvPr id="18" name="椭圆 17"/>
            <p:cNvSpPr/>
            <p:nvPr/>
          </p:nvSpPr>
          <p:spPr>
            <a:xfrm>
              <a:off x="1471095" y="3685031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p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44077" y="2424044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p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44077" y="4899696"/>
              <a:ext cx="807801" cy="84329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p>
              <a:endParaRPr lang="zh-CN" altLang="en-US" dirty="0"/>
            </a:p>
          </p:txBody>
        </p:sp>
        <p:sp>
          <p:nvSpPr>
            <p:cNvPr id="21" name="任意多边形 19"/>
            <p:cNvSpPr/>
            <p:nvPr/>
          </p:nvSpPr>
          <p:spPr>
            <a:xfrm>
              <a:off x="2277507" y="2380501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35560" rIns="71120" bIns="35560" numCol="1" spcCol="1270" anchor="ctr" anchorCtr="0">
              <a:noAutofit/>
            </a:bodyPr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前端环境搭建</a:t>
              </a:r>
              <a:endParaRPr lang="zh-CN" altLang="en-US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243534" y="4852070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项目整体逻辑</a:t>
              </a:r>
              <a:endPara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894" y="2515092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54955" y="3819787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二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任意多边形 21"/>
            <p:cNvSpPr/>
            <p:nvPr/>
          </p:nvSpPr>
          <p:spPr>
            <a:xfrm>
              <a:off x="2287239" y="3641487"/>
              <a:ext cx="7684075" cy="930385"/>
            </a:xfrm>
            <a:custGeom>
              <a:avLst/>
              <a:gdLst>
                <a:gd name="connsiteX0" fmla="*/ 0 w 7418805"/>
                <a:gd name="connsiteY0" fmla="*/ 0 h 1026694"/>
                <a:gd name="connsiteX1" fmla="*/ 7418805 w 7418805"/>
                <a:gd name="connsiteY1" fmla="*/ 0 h 1026694"/>
                <a:gd name="connsiteX2" fmla="*/ 7418805 w 7418805"/>
                <a:gd name="connsiteY2" fmla="*/ 1026694 h 1026694"/>
                <a:gd name="connsiteX3" fmla="*/ 0 w 7418805"/>
                <a:gd name="connsiteY3" fmla="*/ 1026694 h 1026694"/>
                <a:gd name="connsiteX4" fmla="*/ 0 w 7418805"/>
                <a:gd name="connsiteY4" fmla="*/ 0 h 10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805" h="1026694">
                  <a:moveTo>
                    <a:pt x="0" y="0"/>
                  </a:moveTo>
                  <a:lnTo>
                    <a:pt x="7418805" y="0"/>
                  </a:lnTo>
                  <a:lnTo>
                    <a:pt x="7418805" y="1026694"/>
                  </a:lnTo>
                  <a:lnTo>
                    <a:pt x="0" y="10266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p>
              <a:pPr lvl="0" algn="l" defTabSz="1244600">
                <a:lnSpc>
                  <a:spcPct val="90000"/>
                </a:lnSpc>
                <a:spcAft>
                  <a:spcPct val="35000"/>
                </a:spcAft>
                <a:buClrTx/>
                <a:buSzTx/>
                <a:buFontTx/>
              </a:pPr>
              <a:r>
                <a:rPr lang="zh-CN" altLang="en-US" sz="3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后端环境搭建</a:t>
              </a:r>
              <a:endPara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27936" y="5032423"/>
              <a:ext cx="640080" cy="645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p>
              <a:pPr algn="ctr"/>
              <a:r>
                <a:rPr lang="zh-CN" alt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三</a:t>
              </a:r>
              <a:endPara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"/>
    </mc:Choice>
    <mc:Fallback>
      <p:transition spd="slow" advTm="14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1"/>
          <p:cNvSpPr>
            <a:spLocks noChangeArrowheads="1"/>
          </p:cNvSpPr>
          <p:nvPr/>
        </p:nvSpPr>
        <p:spPr bwMode="auto">
          <a:xfrm flipV="1">
            <a:off x="11496675" y="2054225"/>
            <a:ext cx="90488" cy="3654425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768350" y="1441013"/>
            <a:ext cx="95758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号称当前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开发效率最高的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工具。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768350" y="2309375"/>
            <a:ext cx="10512425" cy="392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fi-FI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i-FI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安装教程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、安装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安装教程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、安装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安装教程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、安装图形化数据库管理工具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navicat(</a:t>
            </a:r>
            <a:r>
              <a:rPr lang="zh-CN" alt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用于连接数据库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oracle</a:t>
            </a:r>
            <a:r>
              <a:rPr lang="zh-CN" alt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都可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065376" y="199797"/>
            <a:ext cx="10464800" cy="4708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smtClean="0"/>
              <a:t>后端环境搭建</a:t>
            </a:r>
            <a:endParaRPr lang="zh-CN" altLang="en-US" kern="0" dirty="0"/>
          </a:p>
        </p:txBody>
      </p:sp>
    </p:spTree>
    <p:custDataLst>
      <p:tags r:id="rId4"/>
    </p:custDataLst>
  </p:cSld>
  <p:clrMapOvr>
    <a:masterClrMapping/>
  </p:clrMapOvr>
  <p:transition advTm="6400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  <p:bldP spid="9" grpId="0" bldLvl="0" autoUpdateAnimBg="0"/>
    </p:bldLst>
  </p:timing>
</p:sld>
</file>

<file path=ppt/tags/tag1.xml><?xml version="1.0" encoding="utf-8"?>
<p:tagLst xmlns:p="http://schemas.openxmlformats.org/presentationml/2006/main">
  <p:tag name="TIMING" val="|11.8"/>
</p:tagLst>
</file>

<file path=ppt/tags/tag2.xml><?xml version="1.0" encoding="utf-8"?>
<p:tagLst xmlns:p="http://schemas.openxmlformats.org/presentationml/2006/main">
  <p:tag name="TIMING" val="|11.8"/>
</p:tagLst>
</file>

<file path=ppt/tags/tag3.xml><?xml version="1.0" encoding="utf-8"?>
<p:tagLst xmlns:p="http://schemas.openxmlformats.org/presentationml/2006/main">
  <p:tag name="TIMING" val="|11.8"/>
</p:tagLst>
</file>

<file path=ppt/tags/tag4.xml><?xml version="1.0" encoding="utf-8"?>
<p:tagLst xmlns:p="http://schemas.openxmlformats.org/presentationml/2006/main">
  <p:tag name="TIMING" val="|11.8"/>
</p:tagLst>
</file>

<file path=ppt/tags/tag5.xml><?xml version="1.0" encoding="utf-8"?>
<p:tagLst xmlns:p="http://schemas.openxmlformats.org/presentationml/2006/main">
  <p:tag name="TIMING" val="|11.8"/>
</p:tagLst>
</file>

<file path=ppt/tags/tag6.xml><?xml version="1.0" encoding="utf-8"?>
<p:tagLst xmlns:p="http://schemas.openxmlformats.org/presentationml/2006/main">
  <p:tag name="KSO_WM_UNIT_PLACING_PICTURE_USER_VIEWPORT" val="{&quot;height&quot;:9972,&quot;width&quot;:13032}"/>
</p:tagLst>
</file>

<file path=ppt/tags/tag7.xml><?xml version="1.0" encoding="utf-8"?>
<p:tagLst xmlns:p="http://schemas.openxmlformats.org/presentationml/2006/main">
  <p:tag name="TIMING" val="|11.8"/>
</p:tagLst>
</file>

<file path=ppt/tags/tag8.xml><?xml version="1.0" encoding="utf-8"?>
<p:tagLst xmlns:p="http://schemas.openxmlformats.org/presentationml/2006/main">
  <p:tag name="KSO_WM_UNIT_PLACING_PICTURE_USER_VIEWPORT" val="{&quot;height&quot;:8354,&quot;width&quot;:1655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cAfee PPT">
  <a:themeElements>
    <a:clrScheme name="McAfee PPT 4">
      <a:dk1>
        <a:srgbClr val="333333"/>
      </a:dk1>
      <a:lt1>
        <a:srgbClr val="FFFFFF"/>
      </a:lt1>
      <a:dk2>
        <a:srgbClr val="B00C33"/>
      </a:dk2>
      <a:lt2>
        <a:srgbClr val="CCCCCC"/>
      </a:lt2>
      <a:accent1>
        <a:srgbClr val="666666"/>
      </a:accent1>
      <a:accent2>
        <a:srgbClr val="8496AB"/>
      </a:accent2>
      <a:accent3>
        <a:srgbClr val="FFFFFF"/>
      </a:accent3>
      <a:accent4>
        <a:srgbClr val="2A2A2A"/>
      </a:accent4>
      <a:accent5>
        <a:srgbClr val="B8B8B8"/>
      </a:accent5>
      <a:accent6>
        <a:srgbClr val="77879B"/>
      </a:accent6>
      <a:hlink>
        <a:srgbClr val="C6C3AB"/>
      </a:hlink>
      <a:folHlink>
        <a:srgbClr val="9AA49A"/>
      </a:folHlink>
    </a:clrScheme>
    <a:fontScheme name="McAfe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290830" marR="0" indent="-2908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51203"/>
          </a:buClr>
          <a:buSzPct val="80000"/>
          <a:buFont typeface="Wingdings" panose="05000000000000000000" pitchFamily="2" charset="2"/>
          <a:buChar char="n"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>
    <a:extraClrScheme>
      <a:clrScheme name="McAfee PPT 1">
        <a:dk1>
          <a:srgbClr val="333333"/>
        </a:dk1>
        <a:lt1>
          <a:srgbClr val="FFFFFF"/>
        </a:lt1>
        <a:dk2>
          <a:srgbClr val="000000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2">
        <a:dk1>
          <a:srgbClr val="333333"/>
        </a:dk1>
        <a:lt1>
          <a:srgbClr val="FFFFFF"/>
        </a:lt1>
        <a:dk2>
          <a:srgbClr val="CCCCCC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3">
        <a:dk1>
          <a:srgbClr val="333333"/>
        </a:dk1>
        <a:lt1>
          <a:srgbClr val="FFFFFF"/>
        </a:lt1>
        <a:dk2>
          <a:srgbClr val="CCCCCC"/>
        </a:dk2>
        <a:lt2>
          <a:srgbClr val="AC0C33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4">
        <a:dk1>
          <a:srgbClr val="333333"/>
        </a:dk1>
        <a:lt1>
          <a:srgbClr val="FFFFFF"/>
        </a:lt1>
        <a:dk2>
          <a:srgbClr val="B00C33"/>
        </a:dk2>
        <a:lt2>
          <a:srgbClr val="CCCCCC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cAfee PPT">
  <a:themeElements>
    <a:clrScheme name="McAfee PPT 4">
      <a:dk1>
        <a:srgbClr val="333333"/>
      </a:dk1>
      <a:lt1>
        <a:srgbClr val="FFFFFF"/>
      </a:lt1>
      <a:dk2>
        <a:srgbClr val="B00C33"/>
      </a:dk2>
      <a:lt2>
        <a:srgbClr val="CCCCCC"/>
      </a:lt2>
      <a:accent1>
        <a:srgbClr val="666666"/>
      </a:accent1>
      <a:accent2>
        <a:srgbClr val="8496AB"/>
      </a:accent2>
      <a:accent3>
        <a:srgbClr val="FFFFFF"/>
      </a:accent3>
      <a:accent4>
        <a:srgbClr val="2A2A2A"/>
      </a:accent4>
      <a:accent5>
        <a:srgbClr val="B8B8B8"/>
      </a:accent5>
      <a:accent6>
        <a:srgbClr val="77879B"/>
      </a:accent6>
      <a:hlink>
        <a:srgbClr val="C6C3AB"/>
      </a:hlink>
      <a:folHlink>
        <a:srgbClr val="9AA49A"/>
      </a:folHlink>
    </a:clrScheme>
    <a:fontScheme name="McAfe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A7C6E5"/>
        </a:solidFill>
        <a:ln w="9525" cmpd="sng">
          <a:solidFill>
            <a:srgbClr val="000000"/>
          </a:solidFill>
          <a:round/>
        </a:ln>
      </a:spPr>
      <a:bodyPr wrap="square" rtlCol="0" anchor="ctr"/>
      <a:lstStyle>
        <a:defPPr marL="0" marR="0" indent="0" algn="ctr" defTabSz="91440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sz="1400" b="1" kern="0" noProof="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McAfee PPT 1">
        <a:dk1>
          <a:srgbClr val="333333"/>
        </a:dk1>
        <a:lt1>
          <a:srgbClr val="FFFFFF"/>
        </a:lt1>
        <a:dk2>
          <a:srgbClr val="000000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2">
        <a:dk1>
          <a:srgbClr val="333333"/>
        </a:dk1>
        <a:lt1>
          <a:srgbClr val="FFFFFF"/>
        </a:lt1>
        <a:dk2>
          <a:srgbClr val="CCCCCC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3">
        <a:dk1>
          <a:srgbClr val="333333"/>
        </a:dk1>
        <a:lt1>
          <a:srgbClr val="FFFFFF"/>
        </a:lt1>
        <a:dk2>
          <a:srgbClr val="CCCCCC"/>
        </a:dk2>
        <a:lt2>
          <a:srgbClr val="AC0C33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4">
        <a:dk1>
          <a:srgbClr val="333333"/>
        </a:dk1>
        <a:lt1>
          <a:srgbClr val="FFFFFF"/>
        </a:lt1>
        <a:dk2>
          <a:srgbClr val="B00C33"/>
        </a:dk2>
        <a:lt2>
          <a:srgbClr val="CCCCCC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演示</Application>
  <PresentationFormat>自定义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等线</vt:lpstr>
      <vt:lpstr>Arial</vt:lpstr>
      <vt:lpstr>Arial Unicode MS</vt:lpstr>
      <vt:lpstr>等线 Light</vt:lpstr>
      <vt:lpstr>Office 主题​​</vt:lpstr>
      <vt:lpstr>2_McAfee PPT</vt:lpstr>
      <vt:lpstr>McAfee PPT</vt:lpstr>
      <vt:lpstr>PowerPoint 演示文稿</vt:lpstr>
      <vt:lpstr>目录</vt:lpstr>
      <vt:lpstr>培训内容</vt:lpstr>
      <vt:lpstr>目录</vt:lpstr>
      <vt:lpstr>前端环境搭建</vt:lpstr>
      <vt:lpstr>前端环境搭建</vt:lpstr>
      <vt:lpstr>前端环境搭建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项目整体逻辑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B505045</cp:lastModifiedBy>
  <cp:revision>386</cp:revision>
  <dcterms:created xsi:type="dcterms:W3CDTF">2020-04-05T00:58:00Z</dcterms:created>
  <dcterms:modified xsi:type="dcterms:W3CDTF">2020-09-12T13:22:12Z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