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96hap" initials="g" lastIdx="4" clrIdx="0">
    <p:extLst>
      <p:ext uri="{19B8F6BF-5375-455C-9EA6-DF929625EA0E}">
        <p15:presenceInfo xmlns:p15="http://schemas.microsoft.com/office/powerpoint/2012/main" userId="S::ge96hap@ForStudents.onmicrosoft.com::1eb07c6e-059b-4752-8c7b-89da511fbe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0099CC"/>
    <a:srgbClr val="005293"/>
    <a:srgbClr val="0065BD"/>
    <a:srgbClr val="2C7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B6-9873-43BB-A561-62BB8C266F6A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A097F-AFEB-48BA-8EF9-BC8115A190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1599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097F-AFEB-48BA-8EF9-BC8115A190A3}" type="slidenum">
              <a:rPr lang="en-AT" smtClean="0"/>
              <a:t>14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2150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CA5E-70E5-4C04-80A7-F1B89412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764C0-DD29-4A31-BBDC-9C57F139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7B10-7D61-47D0-9A03-04EFF72D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02BC-E1B0-4965-BF47-2C58F6AE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65AB-9E49-4E52-97AB-54ED3C47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243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17E3-EF97-44C2-B73D-86BA5DCC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CC3A7-8B09-4E81-930F-80CEFE13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9DCA5-EFB1-4DBE-98C4-20546FE2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3176-BC4B-49DC-B7EF-46AA9B06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E2883-6500-413E-8D02-5845E269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9095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69E29-BBE2-4847-BCA2-D1EE88FEA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5431D-2896-41E3-9697-64F2D5686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F588-E02F-4B82-B0EC-242CA257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31A9-59BD-4985-86A2-C7C5F2C1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3035-3CC0-49F6-9CCC-EAC3BFD8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7098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F0AA-D150-44F5-AA35-BD426B04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A0AC-408F-4840-8885-D2FCEA31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7CBC-015E-42D9-936C-31268AC9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D15F-7C65-462E-B821-F316C743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707C-5FEA-4EA1-8552-0AB308FB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0520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A258-4363-479C-8D86-65BC30CD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9024F-BB09-49E8-9131-1293BF29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3DD8-561E-45F1-8845-37CCF5C6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4202C-1C0B-4E48-8CF2-4DCEFA2A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1C02-F095-4BAD-93AF-8BF13533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1184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1A8A-E3FA-4F71-B28E-5D34EA36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68AB-7850-4D82-BC6F-83F4EABC7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0192F-7ECA-4B94-86F4-5475E03A0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3C03F-B5DD-482A-A128-AC4716AF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A7B05-1D6A-4173-B3BF-E10483C2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D0C07-8B3C-442E-B0B8-A459A1D8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571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7F3D-1934-428A-8939-ED485E71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DC837-38A5-4BDC-81DC-922B8E9E8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B60B1-9EB1-47D9-92D3-D8C2301AA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0D715-6DC5-439C-89F0-9EFD804AC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59ACF-82F3-426C-B807-6EF8E19BE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2D679-8DDD-4A7C-81C9-4240798F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84BC1-4AA7-44B1-B474-E280F48F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53DFF-3213-44D4-81AF-4D279B54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9326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8455-760D-4021-8464-A52371D4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DE2E9-30B8-4FEF-B50F-265F73C9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3F22E-CECF-4713-A51D-747A9E4B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D5E64-0EDE-4455-B286-E09A363B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8796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B28A2-145F-45DF-A95D-9FFC088B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F54C0-5787-4634-82E4-F1DC1336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0AC5D-D4D0-4620-9891-90A0C443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4092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5F95-780A-47E8-86BB-88E0016F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D1B4-A441-4EF8-AB5F-536DAF4A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D0CC9-6DC4-4A7E-A336-E171E9C7F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7D86D-2C3E-4C1C-9EAB-2D6C5861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CDE3F-A73F-4CC9-BB1B-DE1F2EB2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AD703-3AAC-49D6-BCE1-BA216B74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6130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3CEB-9BD4-4AF9-B79D-70CEAD25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D8518-DA21-4A94-97A7-795571DFE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02F4-9B51-4C1A-83CF-BE27B890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17A0-94F5-4FAA-990A-46962EA1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C8B6F-6DE1-494B-9983-8CED1FEB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16BE-A040-4EE3-B30A-901AB0EE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6362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9B465-D121-44D3-932A-9B0DA053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266CE-6A81-42DD-A3EA-509BEA9D0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FD83-FC52-4C7B-A226-2558B6690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B318-5AF4-4E9E-BE05-8FE08D26E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B7F4-40CE-4101-A3A8-8F06F6371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3692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2D14-BB2A-4635-919E-9DFB45B54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0921"/>
            <a:ext cx="10844463" cy="686553"/>
          </a:xfrm>
        </p:spPr>
        <p:txBody>
          <a:bodyPr>
            <a:noAutofit/>
          </a:bodyPr>
          <a:lstStyle/>
          <a:p>
            <a:pPr algn="l"/>
            <a:r>
              <a:rPr lang="en-GB" sz="48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 Interaction Prototyping</a:t>
            </a:r>
            <a:endParaRPr lang="en-AT" sz="4800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80638-D5C5-41BA-9A0A-61AAF9015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16" y="2519313"/>
            <a:ext cx="7673905" cy="65626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e-DE" sz="3600" dirty="0">
                <a:latin typeface="Helvetica" pitchFamily="2" charset="0"/>
              </a:rPr>
              <a:t>Usability Requirements &amp; Heuristic Analysis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5" name="Picture 4" descr="A drawing of a house&#10;&#10;Description automatically generated">
            <a:extLst>
              <a:ext uri="{FF2B5EF4-FFF2-40B4-BE49-F238E27FC236}">
                <a16:creationId xmlns:a16="http://schemas.microsoft.com/office/drawing/2014/main" id="{120299FB-A8A2-44E6-8111-7D3ECB959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447" y="2954859"/>
            <a:ext cx="4223580" cy="345565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71694C-63FC-4680-9299-9943F6DB627F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7DA2F7-CDB9-4C44-82CC-557CCEAA1BA6}"/>
              </a:ext>
            </a:extLst>
          </p:cNvPr>
          <p:cNvSpPr txBox="1"/>
          <p:nvPr/>
        </p:nvSpPr>
        <p:spPr>
          <a:xfrm>
            <a:off x="271916" y="4192695"/>
            <a:ext cx="3794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Helvetica" pitchFamily="2" charset="0"/>
              </a:rPr>
              <a:t>Vincent Brunner</a:t>
            </a:r>
            <a:br>
              <a:rPr lang="de-DE" sz="2000" dirty="0">
                <a:latin typeface="Helvetica" pitchFamily="2" charset="0"/>
              </a:rPr>
            </a:br>
            <a:r>
              <a:rPr lang="de-DE" sz="2000" dirty="0">
                <a:latin typeface="Helvetica" pitchFamily="2" charset="0"/>
              </a:rPr>
              <a:t>Beatrice Seibert</a:t>
            </a:r>
            <a:br>
              <a:rPr lang="de-DE" sz="2000" dirty="0">
                <a:latin typeface="Helvetica" pitchFamily="2" charset="0"/>
              </a:rPr>
            </a:br>
            <a:r>
              <a:rPr lang="de-DE" sz="2000" dirty="0">
                <a:latin typeface="Helvetica" pitchFamily="2" charset="0"/>
              </a:rPr>
              <a:t>Stefano Ferrari</a:t>
            </a:r>
            <a:endParaRPr lang="en-AT" sz="2000" dirty="0">
              <a:latin typeface="Helvetica" pitchFamily="2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2741682-46C2-487B-AEA0-6D48D30293D5}"/>
              </a:ext>
            </a:extLst>
          </p:cNvPr>
          <p:cNvSpPr txBox="1">
            <a:spLocks/>
          </p:cNvSpPr>
          <p:nvPr/>
        </p:nvSpPr>
        <p:spPr>
          <a:xfrm>
            <a:off x="271916" y="5511034"/>
            <a:ext cx="4118547" cy="52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>
                <a:latin typeface="Helvetica" pitchFamily="2" charset="0"/>
              </a:rPr>
              <a:t>Winter Semester 2021/2022</a:t>
            </a:r>
            <a:endParaRPr lang="en-AT" sz="1800" dirty="0">
              <a:latin typeface="Helvetica" pitchFamily="2" charset="0"/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F416B81-6195-4140-8744-3A6E38EE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46" y="-346832"/>
            <a:ext cx="1709762" cy="130796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6EF7345-FF91-4291-8D3C-3BFB35992933}"/>
              </a:ext>
            </a:extLst>
          </p:cNvPr>
          <p:cNvSpPr txBox="1">
            <a:spLocks/>
          </p:cNvSpPr>
          <p:nvPr/>
        </p:nvSpPr>
        <p:spPr>
          <a:xfrm>
            <a:off x="271917" y="3682424"/>
            <a:ext cx="4118547" cy="52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latin typeface="Helvetica" pitchFamily="2" charset="0"/>
              </a:rPr>
              <a:t>The Rolling Penguins </a:t>
            </a:r>
            <a:endParaRPr lang="en-AT" sz="2000" dirty="0">
              <a:latin typeface="Helvetica" pitchFamily="2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B33147E-1E6F-47AC-B875-B0472A22D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86" y="3569660"/>
            <a:ext cx="778361" cy="6454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CC85BB-4284-4C66-95F3-FD8FC082022B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7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1AE07B6-FD86-435A-A455-40B3C6D0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55" y="1839570"/>
            <a:ext cx="3562088" cy="43950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259ED0-1BFC-451A-8439-CD3909424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56" y="1839570"/>
            <a:ext cx="3539634" cy="2929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6752935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FF8816-0358-4C0B-9C72-1EADA3FE1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509" y="1731190"/>
            <a:ext cx="3767226" cy="20146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6A2F5E-A975-4697-8BA7-974C6D66B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1509" y="3745480"/>
            <a:ext cx="3685329" cy="2047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F4B59A-9FE5-4ECB-9874-97C4EB93E8A8}"/>
              </a:ext>
            </a:extLst>
          </p:cNvPr>
          <p:cNvSpPr txBox="1"/>
          <p:nvPr/>
        </p:nvSpPr>
        <p:spPr>
          <a:xfrm>
            <a:off x="363264" y="2767058"/>
            <a:ext cx="6590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HiFi?</a:t>
            </a:r>
            <a:endParaRPr lang="en-AT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CBDD5C-B63C-4A6C-9875-F830710830DF}"/>
              </a:ext>
            </a:extLst>
          </p:cNvPr>
          <p:cNvSpPr txBox="1"/>
          <p:nvPr/>
        </p:nvSpPr>
        <p:spPr>
          <a:xfrm>
            <a:off x="3698997" y="3558825"/>
            <a:ext cx="6590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HiFi?</a:t>
            </a:r>
            <a:endParaRPr lang="en-AT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4801E-1995-462F-9752-1AD4B7DC918C}"/>
              </a:ext>
            </a:extLst>
          </p:cNvPr>
          <p:cNvSpPr txBox="1"/>
          <p:nvPr/>
        </p:nvSpPr>
        <p:spPr>
          <a:xfrm>
            <a:off x="4130489" y="4164003"/>
            <a:ext cx="6590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720638-5576-4F16-958F-3305A4DD23BA}"/>
              </a:ext>
            </a:extLst>
          </p:cNvPr>
          <p:cNvSpPr txBox="1"/>
          <p:nvPr/>
        </p:nvSpPr>
        <p:spPr>
          <a:xfrm>
            <a:off x="7630016" y="3442313"/>
            <a:ext cx="6590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FB83E2-6FEC-47C0-8924-D17EBCBD7791}"/>
              </a:ext>
            </a:extLst>
          </p:cNvPr>
          <p:cNvSpPr txBox="1"/>
          <p:nvPr/>
        </p:nvSpPr>
        <p:spPr>
          <a:xfrm>
            <a:off x="7822187" y="2591385"/>
            <a:ext cx="6590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59D18-F259-499B-A7D8-DCB623121A4D}"/>
              </a:ext>
            </a:extLst>
          </p:cNvPr>
          <p:cNvSpPr txBox="1"/>
          <p:nvPr/>
        </p:nvSpPr>
        <p:spPr>
          <a:xfrm>
            <a:off x="11499192" y="2526949"/>
            <a:ext cx="6590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D14F02-B8D0-49C2-99EA-E0A198728845}"/>
              </a:ext>
            </a:extLst>
          </p:cNvPr>
          <p:cNvSpPr txBox="1"/>
          <p:nvPr/>
        </p:nvSpPr>
        <p:spPr>
          <a:xfrm>
            <a:off x="7713401" y="5213404"/>
            <a:ext cx="876655" cy="584775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 (partly)</a:t>
            </a:r>
            <a:endParaRPr lang="en-AT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C0CE16-8126-4526-A3C4-3DBB73F0B0BE}"/>
              </a:ext>
            </a:extLst>
          </p:cNvPr>
          <p:cNvSpPr txBox="1"/>
          <p:nvPr/>
        </p:nvSpPr>
        <p:spPr>
          <a:xfrm>
            <a:off x="11362347" y="5239100"/>
            <a:ext cx="6590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</p:spTree>
    <p:extLst>
      <p:ext uri="{BB962C8B-B14F-4D97-AF65-F5344CB8AC3E}">
        <p14:creationId xmlns:p14="http://schemas.microsoft.com/office/powerpoint/2010/main" val="17184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0281043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 (LoFi Integration)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7A0E34A-C3CE-40C4-9E3C-16ADAD6C1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85" y="1825625"/>
            <a:ext cx="3037643" cy="45564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CE4183D-BC04-4C7A-9981-968C5DEB0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415" y="2997981"/>
            <a:ext cx="1905000" cy="16478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CB7F4F1-C5AF-4CF3-8229-8F28CB7FE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17" y="4833837"/>
            <a:ext cx="2076450" cy="10382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65AEBAA-6E5D-4DCF-81DF-BA7208352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5415" y="4886150"/>
            <a:ext cx="2114550" cy="1314450"/>
          </a:xfrm>
          <a:prstGeom prst="rect">
            <a:avLst/>
          </a:prstGeom>
        </p:spPr>
      </p:pic>
      <p:pic>
        <p:nvPicPr>
          <p:cNvPr id="41" name="Picture 40" descr="Diagram, shape&#10;&#10;Description automatically generated">
            <a:extLst>
              <a:ext uri="{FF2B5EF4-FFF2-40B4-BE49-F238E27FC236}">
                <a16:creationId xmlns:a16="http://schemas.microsoft.com/office/drawing/2014/main" id="{65E842D2-50FB-4FE7-AECC-BC945357D8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18" y="1881190"/>
            <a:ext cx="2972540" cy="445881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D0CD85A-4F0F-4865-93E5-23BDCBA261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5415" y="1744894"/>
            <a:ext cx="1743075" cy="7810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2D96A4B-D216-4BCE-80E4-5AE73E3265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95" y="2869538"/>
            <a:ext cx="2476500" cy="8763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2C2FD3-2AAF-4710-92F0-34D42CC3401B}"/>
              </a:ext>
            </a:extLst>
          </p:cNvPr>
          <p:cNvCxnSpPr>
            <a:cxnSpLocks/>
          </p:cNvCxnSpPr>
          <p:nvPr/>
        </p:nvCxnSpPr>
        <p:spPr>
          <a:xfrm>
            <a:off x="2386467" y="3526613"/>
            <a:ext cx="787964" cy="9496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4B82B7-F1FB-49C5-9E50-7EF055269011}"/>
              </a:ext>
            </a:extLst>
          </p:cNvPr>
          <p:cNvCxnSpPr>
            <a:cxnSpLocks/>
          </p:cNvCxnSpPr>
          <p:nvPr/>
        </p:nvCxnSpPr>
        <p:spPr>
          <a:xfrm>
            <a:off x="2256884" y="5715275"/>
            <a:ext cx="662940" cy="4619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52213C-1865-427C-8735-6C461FA43D65}"/>
              </a:ext>
            </a:extLst>
          </p:cNvPr>
          <p:cNvCxnSpPr>
            <a:cxnSpLocks/>
          </p:cNvCxnSpPr>
          <p:nvPr/>
        </p:nvCxnSpPr>
        <p:spPr>
          <a:xfrm flipH="1">
            <a:off x="6489577" y="1939280"/>
            <a:ext cx="3090125" cy="105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EB3712-61D6-419D-B419-BBFB6012A59C}"/>
              </a:ext>
            </a:extLst>
          </p:cNvPr>
          <p:cNvCxnSpPr>
            <a:cxnSpLocks/>
          </p:cNvCxnSpPr>
          <p:nvPr/>
        </p:nvCxnSpPr>
        <p:spPr>
          <a:xfrm flipH="1" flipV="1">
            <a:off x="8416031" y="2591222"/>
            <a:ext cx="1316072" cy="6636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1CE97D-9F7A-49B9-813D-62D1F463D59F}"/>
              </a:ext>
            </a:extLst>
          </p:cNvPr>
          <p:cNvCxnSpPr>
            <a:cxnSpLocks/>
          </p:cNvCxnSpPr>
          <p:nvPr/>
        </p:nvCxnSpPr>
        <p:spPr>
          <a:xfrm flipH="1">
            <a:off x="7643674" y="5078791"/>
            <a:ext cx="2035164" cy="5585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5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11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0281043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 (LoFi Integration)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508C8ED-6697-455C-8EEF-D49F4301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01" y="2080489"/>
            <a:ext cx="2755037" cy="4132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30CF9-6B24-4311-BDB7-708AF35A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27" y="3641603"/>
            <a:ext cx="1914525" cy="1066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35EC0D-97CD-494D-9C57-25FAB5CE4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31" y="3977136"/>
            <a:ext cx="2019300" cy="1076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2497EA-547C-47C7-B90C-4A6C5EEF8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2467" y="5248985"/>
            <a:ext cx="1809750" cy="876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189FC8-42A7-41AD-B302-FF7A77C30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28" y="5053461"/>
            <a:ext cx="1914525" cy="742950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43FF28-F3D0-457D-A1DE-E53BB0E9A2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51" y="2133104"/>
            <a:ext cx="2722532" cy="4083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4CC162-E0AB-4726-9C28-A17633BFDA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0031" y="2269028"/>
            <a:ext cx="1905000" cy="1114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4844E8-2132-449E-AFE4-0344D33689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628" y="1924945"/>
            <a:ext cx="1838325" cy="13716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B4E4CA-605E-4B74-B9C9-685FE101935B}"/>
              </a:ext>
            </a:extLst>
          </p:cNvPr>
          <p:cNvCxnSpPr>
            <a:cxnSpLocks/>
          </p:cNvCxnSpPr>
          <p:nvPr/>
        </p:nvCxnSpPr>
        <p:spPr>
          <a:xfrm flipV="1">
            <a:off x="2077375" y="2690530"/>
            <a:ext cx="1118586" cy="5258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AF9D8E-530A-48F1-AA0D-BDE90C224A49}"/>
              </a:ext>
            </a:extLst>
          </p:cNvPr>
          <p:cNvCxnSpPr>
            <a:cxnSpLocks/>
          </p:cNvCxnSpPr>
          <p:nvPr/>
        </p:nvCxnSpPr>
        <p:spPr>
          <a:xfrm flipV="1">
            <a:off x="2077375" y="2842679"/>
            <a:ext cx="1402672" cy="16726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48C3DF-2C6E-4593-9DA2-A52195B03D82}"/>
              </a:ext>
            </a:extLst>
          </p:cNvPr>
          <p:cNvCxnSpPr>
            <a:cxnSpLocks/>
          </p:cNvCxnSpPr>
          <p:nvPr/>
        </p:nvCxnSpPr>
        <p:spPr>
          <a:xfrm flipV="1">
            <a:off x="1905000" y="4358111"/>
            <a:ext cx="1153312" cy="1325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330BC5-0C29-4F19-B88D-9FE14268B37E}"/>
              </a:ext>
            </a:extLst>
          </p:cNvPr>
          <p:cNvCxnSpPr>
            <a:cxnSpLocks/>
          </p:cNvCxnSpPr>
          <p:nvPr/>
        </p:nvCxnSpPr>
        <p:spPr>
          <a:xfrm flipH="1">
            <a:off x="8753383" y="3050087"/>
            <a:ext cx="93215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4DC050-2030-4DE0-9D80-928F7609B5CE}"/>
              </a:ext>
            </a:extLst>
          </p:cNvPr>
          <p:cNvCxnSpPr>
            <a:cxnSpLocks/>
          </p:cNvCxnSpPr>
          <p:nvPr/>
        </p:nvCxnSpPr>
        <p:spPr>
          <a:xfrm flipH="1">
            <a:off x="7918882" y="4146766"/>
            <a:ext cx="1683586" cy="14639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606F9F-AD78-46DC-B611-DFE118C9E837}"/>
              </a:ext>
            </a:extLst>
          </p:cNvPr>
          <p:cNvCxnSpPr>
            <a:cxnSpLocks/>
          </p:cNvCxnSpPr>
          <p:nvPr/>
        </p:nvCxnSpPr>
        <p:spPr>
          <a:xfrm flipH="1">
            <a:off x="8760675" y="5901299"/>
            <a:ext cx="120543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0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12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0281043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 (LoFi Integration)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10" name="Picture 9" descr="Diagram, text&#10;&#10;Description automatically generated">
            <a:extLst>
              <a:ext uri="{FF2B5EF4-FFF2-40B4-BE49-F238E27FC236}">
                <a16:creationId xmlns:a16="http://schemas.microsoft.com/office/drawing/2014/main" id="{7906CC11-DF2D-4BC3-AE8D-7FC7C8EC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743" y="2209502"/>
            <a:ext cx="2793488" cy="41902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18D1A0-FC8A-4455-8909-368E9ECB3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313" y="2785094"/>
            <a:ext cx="1771650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443C42-A802-46E9-A2FD-81E0BA78B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155" y="3938066"/>
            <a:ext cx="1752600" cy="781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D5C61B-BF7E-4EE8-85D0-D69876A97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313" y="5006395"/>
            <a:ext cx="2114550" cy="1143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70910B-AD66-49A5-AB61-775B5ABC06F2}"/>
              </a:ext>
            </a:extLst>
          </p:cNvPr>
          <p:cNvCxnSpPr>
            <a:cxnSpLocks/>
          </p:cNvCxnSpPr>
          <p:nvPr/>
        </p:nvCxnSpPr>
        <p:spPr>
          <a:xfrm flipV="1">
            <a:off x="3711945" y="3000652"/>
            <a:ext cx="1460798" cy="510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B964F-3D0C-4FA1-8007-DE54AB02E4F9}"/>
              </a:ext>
            </a:extLst>
          </p:cNvPr>
          <p:cNvCxnSpPr>
            <a:cxnSpLocks/>
          </p:cNvCxnSpPr>
          <p:nvPr/>
        </p:nvCxnSpPr>
        <p:spPr>
          <a:xfrm flipV="1">
            <a:off x="3758737" y="4154579"/>
            <a:ext cx="1691801" cy="4713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C997D6-08EF-4AA4-9806-73645F9BD8C3}"/>
              </a:ext>
            </a:extLst>
          </p:cNvPr>
          <p:cNvCxnSpPr>
            <a:cxnSpLocks/>
          </p:cNvCxnSpPr>
          <p:nvPr/>
        </p:nvCxnSpPr>
        <p:spPr>
          <a:xfrm>
            <a:off x="3930903" y="5828695"/>
            <a:ext cx="1315800" cy="2250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1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13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0281043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 (LoFi Integration)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14" name="Picture 13" descr="Letter&#10;&#10;Description automatically generated">
            <a:extLst>
              <a:ext uri="{FF2B5EF4-FFF2-40B4-BE49-F238E27FC236}">
                <a16:creationId xmlns:a16="http://schemas.microsoft.com/office/drawing/2014/main" id="{9D7EC476-6A83-4558-B362-7B3D622C4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90" y="2024896"/>
            <a:ext cx="2879325" cy="4318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EDFE47-6DD7-4F38-9268-61F5C75FA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55" y="3681063"/>
            <a:ext cx="1714500" cy="971550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0FC55DED-2BB9-4462-8171-D301ACD60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45" y="2039375"/>
            <a:ext cx="2869672" cy="43045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2E9F97-A34D-4E0C-B88E-EF15C94C33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3352" y="3429319"/>
            <a:ext cx="1876425" cy="10763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E7CF7E-F47F-43E9-B362-3F9F993D513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32282" y="4184390"/>
            <a:ext cx="775208" cy="1150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5F0D70-88FD-443B-9492-202E95D3FF68}"/>
              </a:ext>
            </a:extLst>
          </p:cNvPr>
          <p:cNvCxnSpPr>
            <a:cxnSpLocks/>
          </p:cNvCxnSpPr>
          <p:nvPr/>
        </p:nvCxnSpPr>
        <p:spPr>
          <a:xfrm flipH="1" flipV="1">
            <a:off x="7679184" y="2255360"/>
            <a:ext cx="1758792" cy="14090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7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Vincent Brunner | Beatrice Seibert | Stefano Ferrari| Interaction Prototyping| Winter Semester 2021/2022</a:t>
            </a:r>
            <a:endParaRPr lang="en-AT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2C71B4"/>
                </a:solidFill>
              </a:rPr>
              <a:t>Lehrstuhl für Ergonomie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TUM School of Engineering and Design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Technical University of Munich</a:t>
            </a:r>
            <a:endParaRPr lang="en-AT" sz="110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1</a:t>
            </a:r>
            <a:endParaRPr lang="en-AT" sz="140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E8437D-9DF2-45CB-B014-608058A4769E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7880943" cy="656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/>
                <a:cs typeface="Helvetica"/>
              </a:rPr>
              <a:t>Usability Requirements</a:t>
            </a:r>
            <a:endParaRPr lang="en-AT" sz="3200" dirty="0">
              <a:latin typeface="Helvetica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D1BC4B-C6F4-473A-9D44-08DF1CC9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25" y="2016687"/>
            <a:ext cx="10940365" cy="1830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latin typeface="Helvetica" pitchFamily="2" charset="0"/>
                <a:cs typeface="Calibri"/>
              </a:rPr>
              <a:t>For</a:t>
            </a:r>
            <a:r>
              <a:rPr lang="de-DE" sz="2000" dirty="0">
                <a:latin typeface="Helvetica" pitchFamily="2" charset="0"/>
                <a:cs typeface="Calibri"/>
              </a:rPr>
              <a:t> the </a:t>
            </a:r>
            <a:r>
              <a:rPr lang="de-DE" sz="2000" dirty="0" err="1">
                <a:latin typeface="Helvetica" pitchFamily="2" charset="0"/>
                <a:cs typeface="Calibri"/>
              </a:rPr>
              <a:t>usability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requirements</a:t>
            </a:r>
            <a:r>
              <a:rPr lang="de-DE" sz="2000" dirty="0">
                <a:latin typeface="Helvetica" pitchFamily="2" charset="0"/>
                <a:cs typeface="Calibri"/>
              </a:rPr>
              <a:t> the </a:t>
            </a:r>
            <a:r>
              <a:rPr lang="de-DE" sz="2000" dirty="0" err="1">
                <a:latin typeface="Helvetica" pitchFamily="2" charset="0"/>
                <a:cs typeface="Calibri"/>
              </a:rPr>
              <a:t>first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step</a:t>
            </a:r>
            <a:r>
              <a:rPr lang="de-DE" sz="2000" dirty="0">
                <a:latin typeface="Helvetica" pitchFamily="2" charset="0"/>
                <a:cs typeface="Calibri"/>
              </a:rPr>
              <a:t> was to </a:t>
            </a:r>
            <a:r>
              <a:rPr lang="de-DE" sz="2000" dirty="0" err="1">
                <a:latin typeface="Helvetica" pitchFamily="2" charset="0"/>
                <a:cs typeface="Calibri"/>
              </a:rPr>
              <a:t>expand</a:t>
            </a:r>
            <a:r>
              <a:rPr lang="de-DE" sz="2000" dirty="0">
                <a:latin typeface="Helvetica" pitchFamily="2" charset="0"/>
                <a:cs typeface="Calibri"/>
              </a:rPr>
              <a:t> the </a:t>
            </a:r>
            <a:r>
              <a:rPr lang="de-DE" sz="2000" dirty="0" err="1">
                <a:latin typeface="Helvetica" pitchFamily="2" charset="0"/>
                <a:cs typeface="Calibri"/>
              </a:rPr>
              <a:t>user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scenarios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into</a:t>
            </a:r>
            <a:r>
              <a:rPr lang="de-DE" sz="2000" dirty="0">
                <a:latin typeface="Helvetica" pitchFamily="2" charset="0"/>
                <a:cs typeface="Calibri"/>
              </a:rPr>
              <a:t> a </a:t>
            </a:r>
            <a:r>
              <a:rPr lang="de-DE" sz="2000" dirty="0" err="1">
                <a:latin typeface="Helvetica" pitchFamily="2" charset="0"/>
                <a:cs typeface="Calibri"/>
              </a:rPr>
              <a:t>concrete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situation</a:t>
            </a:r>
            <a:r>
              <a:rPr lang="de-DE" sz="2000" dirty="0">
                <a:latin typeface="Helvetica" pitchFamily="2" charset="0"/>
                <a:cs typeface="Calibri"/>
              </a:rPr>
              <a:t>. </a:t>
            </a:r>
            <a:r>
              <a:rPr lang="de-DE" sz="2000" dirty="0" err="1">
                <a:latin typeface="Helvetica" pitchFamily="2" charset="0"/>
                <a:cs typeface="Calibri"/>
              </a:rPr>
              <a:t>Therefore</a:t>
            </a:r>
            <a:r>
              <a:rPr lang="de-DE" sz="2000" dirty="0">
                <a:latin typeface="Helvetica" pitchFamily="2" charset="0"/>
                <a:cs typeface="Calibri"/>
              </a:rPr>
              <a:t>, </a:t>
            </a:r>
            <a:r>
              <a:rPr lang="de-DE" sz="2000" dirty="0" err="1">
                <a:latin typeface="Helvetica" pitchFamily="2" charset="0"/>
                <a:cs typeface="Calibri"/>
              </a:rPr>
              <a:t>allowing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us</a:t>
            </a:r>
            <a:r>
              <a:rPr lang="de-DE" sz="2000" dirty="0">
                <a:latin typeface="Helvetica" pitchFamily="2" charset="0"/>
                <a:cs typeface="Calibri"/>
              </a:rPr>
              <a:t> to </a:t>
            </a:r>
            <a:r>
              <a:rPr lang="de-DE" sz="2000" dirty="0" err="1">
                <a:latin typeface="Helvetica" pitchFamily="2" charset="0"/>
                <a:cs typeface="Calibri"/>
              </a:rPr>
              <a:t>abstract</a:t>
            </a:r>
            <a:r>
              <a:rPr lang="de-DE" sz="2000" dirty="0">
                <a:latin typeface="Helvetica" pitchFamily="2" charset="0"/>
                <a:cs typeface="Calibri"/>
              </a:rPr>
              <a:t> the </a:t>
            </a:r>
            <a:r>
              <a:rPr lang="de-DE" sz="2000" dirty="0" err="1">
                <a:latin typeface="Helvetica" pitchFamily="2" charset="0"/>
                <a:cs typeface="Calibri"/>
              </a:rPr>
              <a:t>requirements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from</a:t>
            </a:r>
            <a:r>
              <a:rPr lang="de-DE" sz="2000" dirty="0">
                <a:latin typeface="Helvetica" pitchFamily="2" charset="0"/>
                <a:cs typeface="Calibri"/>
              </a:rPr>
              <a:t> the </a:t>
            </a:r>
            <a:r>
              <a:rPr lang="de-DE" sz="2000" dirty="0" err="1">
                <a:latin typeface="Helvetica" pitchFamily="2" charset="0"/>
                <a:cs typeface="Calibri"/>
              </a:rPr>
              <a:t>specified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event</a:t>
            </a:r>
            <a:r>
              <a:rPr lang="de-DE" sz="2000" dirty="0">
                <a:latin typeface="Helvetica" pitchFamily="2" charset="0"/>
                <a:cs typeface="Calibri"/>
              </a:rPr>
              <a:t>.</a:t>
            </a:r>
          </a:p>
          <a:p>
            <a:pPr marL="0" indent="0">
              <a:buNone/>
            </a:pPr>
            <a:endParaRPr lang="de-DE" sz="2000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r>
              <a:rPr lang="de-DE" sz="2000" dirty="0">
                <a:latin typeface="Helvetica" pitchFamily="2" charset="0"/>
                <a:cs typeface="Calibri"/>
              </a:rPr>
              <a:t>To </a:t>
            </a:r>
            <a:r>
              <a:rPr lang="de-DE" sz="2000" dirty="0" err="1">
                <a:latin typeface="Helvetica" pitchFamily="2" charset="0"/>
                <a:cs typeface="Calibri"/>
              </a:rPr>
              <a:t>recapitulate</a:t>
            </a:r>
            <a:r>
              <a:rPr lang="de-DE" sz="2000" dirty="0">
                <a:latin typeface="Helvetica" pitchFamily="2" charset="0"/>
                <a:cs typeface="Calibri"/>
              </a:rPr>
              <a:t>, the </a:t>
            </a:r>
            <a:r>
              <a:rPr lang="de-DE" sz="2000" dirty="0" err="1">
                <a:latin typeface="Helvetica" pitchFamily="2" charset="0"/>
                <a:cs typeface="Calibri"/>
              </a:rPr>
              <a:t>previous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identified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needs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from</a:t>
            </a:r>
            <a:r>
              <a:rPr lang="de-DE" sz="2000" dirty="0">
                <a:latin typeface="Helvetica" pitchFamily="2" charset="0"/>
                <a:cs typeface="Calibri"/>
              </a:rPr>
              <a:t> the personas </a:t>
            </a:r>
            <a:r>
              <a:rPr lang="de-DE" sz="2000" dirty="0" err="1">
                <a:latin typeface="Helvetica" pitchFamily="2" charset="0"/>
                <a:cs typeface="Calibri"/>
              </a:rPr>
              <a:t>were</a:t>
            </a:r>
            <a:r>
              <a:rPr lang="de-DE" sz="2000" dirty="0">
                <a:latin typeface="Helvetica" pitchFamily="2" charset="0"/>
                <a:cs typeface="Calibri"/>
              </a:rPr>
              <a:t> the </a:t>
            </a:r>
            <a:r>
              <a:rPr lang="de-DE" sz="2000" dirty="0" err="1">
                <a:latin typeface="Helvetica" pitchFamily="2" charset="0"/>
                <a:cs typeface="Calibri"/>
              </a:rPr>
              <a:t>following</a:t>
            </a:r>
            <a:r>
              <a:rPr lang="de-DE" sz="2000" dirty="0">
                <a:latin typeface="Helvetica" pitchFamily="2" charset="0"/>
                <a:cs typeface="Calibri"/>
              </a:rPr>
              <a:t>:</a:t>
            </a:r>
            <a:endParaRPr lang="en-US" sz="2000" dirty="0"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FE256-756A-4C37-9F6F-0B3143BEE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69" y="4251638"/>
            <a:ext cx="3292031" cy="1557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004DE7-70DD-4DD3-AC02-C9CC836B6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779" y="4251638"/>
            <a:ext cx="3243855" cy="17503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EADE02-B4D5-4D6E-B03F-9D1105D4F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413" y="4275116"/>
            <a:ext cx="3300060" cy="15817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5FA36F-39EC-45D4-B730-E2180CE5C2E7}"/>
              </a:ext>
            </a:extLst>
          </p:cNvPr>
          <p:cNvSpPr txBox="1"/>
          <p:nvPr/>
        </p:nvSpPr>
        <p:spPr>
          <a:xfrm>
            <a:off x="979608" y="3797506"/>
            <a:ext cx="179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Marc Alvarado</a:t>
            </a:r>
            <a:endParaRPr lang="en-A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2575B2-CEC1-43D1-8465-BEF60E6D911F}"/>
              </a:ext>
            </a:extLst>
          </p:cNvPr>
          <p:cNvSpPr txBox="1"/>
          <p:nvPr/>
        </p:nvSpPr>
        <p:spPr>
          <a:xfrm>
            <a:off x="5047060" y="3797506"/>
            <a:ext cx="179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Paul Schöffel</a:t>
            </a:r>
            <a:endParaRPr lang="en-A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20B71-E1F4-4D1F-8BA2-C5BB5A2D6049}"/>
              </a:ext>
            </a:extLst>
          </p:cNvPr>
          <p:cNvSpPr txBox="1"/>
          <p:nvPr/>
        </p:nvSpPr>
        <p:spPr>
          <a:xfrm>
            <a:off x="9246198" y="3797506"/>
            <a:ext cx="179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Christine Mayer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5268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Vincent Brunner | Beatrice Seibert | Stefano Ferrari| Interaction Prototyping| Winter Semester 2021/2022</a:t>
            </a:r>
            <a:endParaRPr lang="en-AT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2C71B4"/>
                </a:solidFill>
              </a:rPr>
              <a:t>Lehrstuhl für Ergonomie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TUM School of Engineering and Design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Technical University of Munich</a:t>
            </a:r>
            <a:endParaRPr lang="en-AT" sz="110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</a:t>
            </a:r>
            <a:endParaRPr lang="en-AT" sz="1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E8437D-9DF2-45CB-B014-608058A4769E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1230954" cy="656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/>
                <a:cs typeface="Helvetica"/>
              </a:rPr>
              <a:t>Usability Requirements – Persona 1 (Mark Alvarado)</a:t>
            </a:r>
            <a:endParaRPr lang="en-AT" sz="3200" dirty="0">
              <a:latin typeface="Helvetica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D1BC4B-C6F4-473A-9D44-08DF1CC9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549" y="2086272"/>
            <a:ext cx="5470182" cy="3977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>
                <a:latin typeface="Helvetica" pitchFamily="2" charset="0"/>
              </a:rPr>
              <a:t>Open (action) invitation link (object) from external app (context)</a:t>
            </a:r>
          </a:p>
          <a:p>
            <a:r>
              <a:rPr lang="en-GB" sz="1400" dirty="0">
                <a:latin typeface="Helvetica" pitchFamily="2" charset="0"/>
              </a:rPr>
              <a:t>Personalize suggestions (action) from the filter feature (object)</a:t>
            </a:r>
          </a:p>
          <a:p>
            <a:r>
              <a:rPr lang="en-GB" sz="1400" dirty="0">
                <a:latin typeface="Helvetica" pitchFamily="2" charset="0"/>
              </a:rPr>
              <a:t>Track location (action) from the phone (object)</a:t>
            </a:r>
          </a:p>
          <a:p>
            <a:r>
              <a:rPr lang="en-GB" sz="1400" dirty="0">
                <a:latin typeface="Helvetica" pitchFamily="2" charset="0"/>
              </a:rPr>
              <a:t>Place (action) location from phone (object) into a new city (context)</a:t>
            </a:r>
          </a:p>
          <a:p>
            <a:r>
              <a:rPr lang="en-GB" sz="1400" dirty="0">
                <a:latin typeface="Helvetica" pitchFamily="2" charset="0"/>
              </a:rPr>
              <a:t>Receive information regarding event from inside the app</a:t>
            </a:r>
          </a:p>
          <a:p>
            <a:r>
              <a:rPr lang="en-GB" sz="1400" dirty="0">
                <a:latin typeface="Helvetica" pitchFamily="2" charset="0"/>
              </a:rPr>
              <a:t>Show (action) event/building (object) in the Map Section (context)</a:t>
            </a:r>
          </a:p>
          <a:p>
            <a:r>
              <a:rPr lang="en-GB" sz="1400" dirty="0">
                <a:latin typeface="Helvetica" pitchFamily="2" charset="0"/>
              </a:rPr>
              <a:t>Search (action) a specific kind of event (object)</a:t>
            </a:r>
          </a:p>
          <a:p>
            <a:r>
              <a:rPr lang="en-GB" sz="1400" dirty="0">
                <a:latin typeface="Helvetica" pitchFamily="2" charset="0"/>
              </a:rPr>
              <a:t>Confirm (action) attendance in the event (object)</a:t>
            </a:r>
          </a:p>
          <a:p>
            <a:r>
              <a:rPr lang="en-GB" sz="1400" dirty="0">
                <a:latin typeface="Helvetica" pitchFamily="2" charset="0"/>
              </a:rPr>
              <a:t>Set (action) time reminder for notification (object)</a:t>
            </a:r>
          </a:p>
          <a:p>
            <a:r>
              <a:rPr lang="en-GB" sz="1400" dirty="0">
                <a:latin typeface="Helvetica" pitchFamily="2" charset="0"/>
              </a:rPr>
              <a:t>Send (action) notification (object) via phone notifications (context)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E3301F-51A3-4DD1-9718-7D6F7ECF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2" y="2095455"/>
            <a:ext cx="5470183" cy="1983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6D63DF-31E1-46DA-9022-A3D38BD3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249" y="4438704"/>
            <a:ext cx="3088007" cy="17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9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Vincent Brunner | Beatrice Seibert | Stefano Ferrari| Interaction Prototyping| Winter Semester 2021/2022</a:t>
            </a:r>
            <a:endParaRPr lang="en-AT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2C71B4"/>
                </a:solidFill>
              </a:rPr>
              <a:t>Lehrstuhl für Ergonomie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TUM School of Engineering and Design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Technical University of Munich</a:t>
            </a:r>
            <a:endParaRPr lang="en-AT" sz="110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1" y="6550223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  <a:endParaRPr lang="en-AT" sz="1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E8437D-9DF2-45CB-B014-608058A4769E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1230954" cy="656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/>
                <a:cs typeface="Helvetica"/>
              </a:rPr>
              <a:t>Usability Requirements – Persona 2 (Paul </a:t>
            </a:r>
            <a:r>
              <a:rPr lang="de-DE" sz="3600" dirty="0" err="1">
                <a:latin typeface="Helvetica"/>
                <a:cs typeface="Helvetica"/>
              </a:rPr>
              <a:t>Shöffel</a:t>
            </a:r>
            <a:r>
              <a:rPr lang="de-DE" sz="3600" dirty="0">
                <a:latin typeface="Helvetica"/>
                <a:cs typeface="Helvetica"/>
              </a:rPr>
              <a:t>)</a:t>
            </a:r>
            <a:endParaRPr lang="en-AT" sz="3200" dirty="0">
              <a:latin typeface="Helvetica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D1BC4B-C6F4-473A-9D44-08DF1CC9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549" y="2086273"/>
            <a:ext cx="5470182" cy="3487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>
                <a:latin typeface="Helvetica" pitchFamily="2" charset="0"/>
              </a:rPr>
              <a:t>Send (action) invitation link from an event (object)</a:t>
            </a:r>
          </a:p>
          <a:p>
            <a:r>
              <a:rPr lang="en-GB" sz="1400" dirty="0">
                <a:latin typeface="Helvetica" pitchFamily="2" charset="0"/>
              </a:rPr>
              <a:t>Notify (action) user (object) that he is going to enter the app (with accept/decline) (context)</a:t>
            </a:r>
          </a:p>
          <a:p>
            <a:r>
              <a:rPr lang="en-GB" sz="1400" dirty="0">
                <a:latin typeface="Helvetica" pitchFamily="2" charset="0"/>
              </a:rPr>
              <a:t>Direct (action) user(object) to a specific sub-section of the service (context)</a:t>
            </a:r>
          </a:p>
          <a:p>
            <a:r>
              <a:rPr lang="en-GB" sz="1400" dirty="0">
                <a:latin typeface="Helvetica" pitchFamily="2" charset="0"/>
              </a:rPr>
              <a:t>Redirect (action) user (object) to another sub-section of the service (inside of the app) (context)</a:t>
            </a:r>
          </a:p>
          <a:p>
            <a:r>
              <a:rPr lang="en-GB" sz="1400" dirty="0">
                <a:latin typeface="Helvetica" pitchFamily="2" charset="0"/>
              </a:rPr>
              <a:t>Bookmark (action) location/event (object) into the My Events sub-section (context)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1E57B-61F5-4A53-AF37-3D3793DFD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" y="2074370"/>
            <a:ext cx="5470182" cy="1642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E394D-28EA-45A8-94CA-C0B3EE18E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712" y="4387211"/>
            <a:ext cx="3057079" cy="17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Vincent Brunner | Beatrice Seibert | Stefano Ferrari| Interaction Prototyping| Winter Semester 2021/2022</a:t>
            </a:r>
            <a:endParaRPr lang="en-AT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2C71B4"/>
                </a:solidFill>
              </a:rPr>
              <a:t>Lehrstuhl für Ergonomie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TUM School of Engineering and Design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Technical University of Munich</a:t>
            </a:r>
            <a:endParaRPr lang="en-AT" sz="110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</a:t>
            </a:r>
            <a:endParaRPr lang="en-AT" sz="1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E8437D-9DF2-45CB-B014-608058A4769E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0920236" cy="6562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/>
                <a:cs typeface="Helvetica"/>
              </a:rPr>
              <a:t>Usability Requirements – Persona 3 (</a:t>
            </a:r>
            <a:r>
              <a:rPr lang="de-DE" sz="3600" dirty="0"/>
              <a:t>Christine Mayer</a:t>
            </a:r>
            <a:r>
              <a:rPr lang="de-DE" sz="3600" dirty="0">
                <a:latin typeface="Helvetica"/>
                <a:cs typeface="Helvetica"/>
              </a:rPr>
              <a:t>)</a:t>
            </a:r>
            <a:endParaRPr lang="en-AT" sz="3600" dirty="0">
              <a:latin typeface="Helvetica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D1BC4B-C6F4-473A-9D44-08DF1CC9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549" y="2086273"/>
            <a:ext cx="5470182" cy="3487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>
                <a:latin typeface="Helvetica" pitchFamily="2" charset="0"/>
              </a:rPr>
              <a:t>Select (action) sub-section from the service (object)</a:t>
            </a:r>
          </a:p>
          <a:p>
            <a:r>
              <a:rPr lang="en-GB" sz="1400" dirty="0">
                <a:latin typeface="Helvetica" pitchFamily="2" charset="0"/>
              </a:rPr>
              <a:t>Swipe (action) through the events(object) in the service (context)</a:t>
            </a:r>
          </a:p>
          <a:p>
            <a:r>
              <a:rPr lang="en-GB" sz="1400" dirty="0">
                <a:latin typeface="Helvetica" pitchFamily="2" charset="0"/>
              </a:rPr>
              <a:t>Open (action) detail information from event (object)</a:t>
            </a:r>
          </a:p>
          <a:p>
            <a:r>
              <a:rPr lang="en-GB" sz="1400" dirty="0">
                <a:latin typeface="Helvetica" pitchFamily="2" charset="0"/>
              </a:rPr>
              <a:t>Save (action) selected events (object) into the bookmarking section (context)</a:t>
            </a:r>
          </a:p>
          <a:p>
            <a:r>
              <a:rPr lang="en-GB" sz="1400" dirty="0">
                <a:latin typeface="Helvetica" pitchFamily="2" charset="0"/>
              </a:rPr>
              <a:t>Send (action) a specific event (object) via social network to contact (context)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B9B47C-D32D-4DA0-9019-DB9A3C25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0" y="2086273"/>
            <a:ext cx="5470182" cy="24864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6717AB-61B6-4F0D-B1BC-AB0A5E11D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631" y="4699214"/>
            <a:ext cx="2748512" cy="17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1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Vincent Brunner | Beatrice Seibert | Stefano Ferrari| Interaction Prototyping| Winter Semester 2021/2022</a:t>
            </a:r>
            <a:endParaRPr lang="en-AT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2C71B4"/>
                </a:solidFill>
              </a:rPr>
              <a:t>Lehrstuhl für Ergonomie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TUM School of Engineering and Design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Technical University of Munich</a:t>
            </a:r>
            <a:endParaRPr lang="en-AT" sz="110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</a:t>
            </a:r>
            <a:endParaRPr lang="en-AT" sz="1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E8437D-9DF2-45CB-B014-608058A4769E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0920236" cy="6562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/>
                <a:cs typeface="Helvetica"/>
              </a:rPr>
              <a:t>Usability Requirements – Summary</a:t>
            </a:r>
            <a:endParaRPr lang="en-AT" sz="3600" dirty="0">
              <a:latin typeface="Helvetica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D1BC4B-C6F4-473A-9D44-08DF1CC9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8" y="1914151"/>
            <a:ext cx="6454767" cy="45053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1400" dirty="0">
                <a:latin typeface="Helvetica" pitchFamily="2" charset="0"/>
              </a:rPr>
              <a:t>Open (action) invitation link (object) from external app (context)</a:t>
            </a:r>
          </a:p>
          <a:p>
            <a:r>
              <a:rPr lang="en-GB" sz="1400" dirty="0">
                <a:latin typeface="Helvetica" pitchFamily="2" charset="0"/>
              </a:rPr>
              <a:t>Send (action) a specific event (object) via social network to contact (context)</a:t>
            </a:r>
          </a:p>
          <a:p>
            <a:r>
              <a:rPr lang="en-GB" sz="1400" dirty="0">
                <a:latin typeface="Helvetica" pitchFamily="2" charset="0"/>
              </a:rPr>
              <a:t>Personalize suggestions (action) from the filter feature (object)</a:t>
            </a:r>
          </a:p>
          <a:p>
            <a:r>
              <a:rPr lang="en-GB" sz="1400" dirty="0">
                <a:latin typeface="Helvetica" pitchFamily="2" charset="0"/>
              </a:rPr>
              <a:t>Track location (action) from the phone (object)</a:t>
            </a:r>
          </a:p>
          <a:p>
            <a:r>
              <a:rPr lang="en-GB" sz="1400" dirty="0">
                <a:latin typeface="Helvetica" pitchFamily="2" charset="0"/>
              </a:rPr>
              <a:t>Place (action) location from phone (object) into a new city (context)</a:t>
            </a:r>
          </a:p>
          <a:p>
            <a:r>
              <a:rPr lang="en-GB" sz="1400" dirty="0">
                <a:latin typeface="Helvetica" pitchFamily="2" charset="0"/>
              </a:rPr>
              <a:t>Show (action) event/location (object) in the Map Section (context)</a:t>
            </a:r>
          </a:p>
          <a:p>
            <a:r>
              <a:rPr lang="en-GB" sz="1400" dirty="0">
                <a:latin typeface="Helvetica" pitchFamily="2" charset="0"/>
              </a:rPr>
              <a:t>Search (action) a specific kind of event (object) (Ex. Wine tasting) (Not filtering)</a:t>
            </a:r>
          </a:p>
          <a:p>
            <a:r>
              <a:rPr lang="en-GB" sz="1400" dirty="0">
                <a:latin typeface="Helvetica" pitchFamily="2" charset="0"/>
              </a:rPr>
              <a:t>Confirm (action) attendance in the event (object)</a:t>
            </a:r>
          </a:p>
          <a:p>
            <a:r>
              <a:rPr lang="en-GB" sz="1400" dirty="0">
                <a:latin typeface="Helvetica" pitchFamily="2" charset="0"/>
              </a:rPr>
              <a:t>Set (action) time reminder for notification (object)</a:t>
            </a:r>
          </a:p>
          <a:p>
            <a:r>
              <a:rPr lang="en-GB" sz="1400" dirty="0">
                <a:latin typeface="Helvetica" pitchFamily="2" charset="0"/>
              </a:rPr>
              <a:t>Send (action) notification (object) via phone notifications (context)</a:t>
            </a:r>
          </a:p>
          <a:p>
            <a:r>
              <a:rPr lang="en-GB" sz="1400" dirty="0">
                <a:latin typeface="Helvetica" pitchFamily="2" charset="0"/>
              </a:rPr>
              <a:t>Notify (action) user (object) that he is going to enter the app (with accept/decline) (context)</a:t>
            </a:r>
          </a:p>
          <a:p>
            <a:r>
              <a:rPr lang="en-GB" sz="1400" dirty="0">
                <a:latin typeface="Helvetica" pitchFamily="2" charset="0"/>
              </a:rPr>
              <a:t>Direct (action) user(object) to a specific sub-section of the service (context)</a:t>
            </a:r>
          </a:p>
          <a:p>
            <a:r>
              <a:rPr lang="en-GB" sz="1400" dirty="0">
                <a:latin typeface="Helvetica" pitchFamily="2" charset="0"/>
              </a:rPr>
              <a:t>Bookmark (action) location/event (object) into the My Events sub-section (context)</a:t>
            </a:r>
          </a:p>
          <a:p>
            <a:r>
              <a:rPr lang="en-GB" sz="1400" dirty="0">
                <a:latin typeface="Helvetica" pitchFamily="2" charset="0"/>
              </a:rPr>
              <a:t>Swipe (action) through the events(object) in the service (context)</a:t>
            </a:r>
          </a:p>
          <a:p>
            <a:r>
              <a:rPr lang="en-GB" sz="1400" dirty="0">
                <a:latin typeface="Helvetica" pitchFamily="2" charset="0"/>
              </a:rPr>
              <a:t>Open (action) detail information from event (object)</a:t>
            </a:r>
          </a:p>
        </p:txBody>
      </p:sp>
    </p:spTree>
    <p:extLst>
      <p:ext uri="{BB962C8B-B14F-4D97-AF65-F5344CB8AC3E}">
        <p14:creationId xmlns:p14="http://schemas.microsoft.com/office/powerpoint/2010/main" val="37233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6752935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</a:t>
            </a:r>
            <a:endParaRPr lang="en-AT" sz="3200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37F8-819D-4851-884B-A82D0A6F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1909242"/>
            <a:ext cx="10515600" cy="12314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000" dirty="0"/>
              <a:t>Next, </a:t>
            </a:r>
            <a:r>
              <a:rPr lang="de-DE" sz="2000" dirty="0" err="1"/>
              <a:t>we</a:t>
            </a:r>
            <a:r>
              <a:rPr lang="de-DE" sz="2000" dirty="0"/>
              <a:t> ran an analysis on </a:t>
            </a:r>
            <a:r>
              <a:rPr lang="de-DE" sz="2000" dirty="0" err="1"/>
              <a:t>each</a:t>
            </a:r>
            <a:r>
              <a:rPr lang="de-DE" sz="2000" dirty="0"/>
              <a:t> Nielsen Heuristic and </a:t>
            </a:r>
            <a:r>
              <a:rPr lang="de-DE" sz="2000" dirty="0" err="1"/>
              <a:t>gathered</a:t>
            </a:r>
            <a:r>
              <a:rPr lang="de-DE" sz="2000" dirty="0"/>
              <a:t> relevant </a:t>
            </a:r>
            <a:r>
              <a:rPr lang="de-DE" sz="2000" dirty="0" err="1"/>
              <a:t>points</a:t>
            </a:r>
            <a:r>
              <a:rPr lang="de-DE" sz="2000" dirty="0"/>
              <a:t>,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were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taken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consideration</a:t>
            </a:r>
            <a:r>
              <a:rPr lang="de-DE" sz="2000" dirty="0"/>
              <a:t>. </a:t>
            </a:r>
            <a:r>
              <a:rPr lang="de-DE" sz="2000" dirty="0" err="1"/>
              <a:t>Since</a:t>
            </a:r>
            <a:r>
              <a:rPr lang="de-DE" sz="2000" dirty="0"/>
              <a:t> not all </a:t>
            </a:r>
            <a:r>
              <a:rPr lang="de-DE" sz="2000" dirty="0" err="1"/>
              <a:t>points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easily</a:t>
            </a:r>
            <a:r>
              <a:rPr lang="de-DE" sz="2000" dirty="0"/>
              <a:t> </a:t>
            </a:r>
            <a:r>
              <a:rPr lang="de-DE" sz="2000" dirty="0" err="1"/>
              <a:t>integrated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a LoFi prototype, the </a:t>
            </a:r>
            <a:r>
              <a:rPr lang="de-DE" sz="2000" dirty="0" err="1"/>
              <a:t>defined</a:t>
            </a:r>
            <a:r>
              <a:rPr lang="de-DE" sz="2000" dirty="0"/>
              <a:t> </a:t>
            </a:r>
            <a:r>
              <a:rPr lang="de-DE" sz="2000" dirty="0" err="1"/>
              <a:t>results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taken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consideration</a:t>
            </a:r>
            <a:r>
              <a:rPr lang="de-DE" sz="2000" dirty="0"/>
              <a:t>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programming</a:t>
            </a:r>
            <a:r>
              <a:rPr lang="de-DE" sz="2000" dirty="0"/>
              <a:t> the HiFi prototype.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err="1"/>
              <a:t>Results</a:t>
            </a:r>
            <a:r>
              <a:rPr lang="de-DE" sz="2000" dirty="0"/>
              <a:t> </a:t>
            </a:r>
            <a:r>
              <a:rPr lang="de-DE" sz="2000" dirty="0" err="1"/>
              <a:t>applied</a:t>
            </a:r>
            <a:r>
              <a:rPr lang="de-DE" sz="2000" dirty="0"/>
              <a:t> to the LoFi prototype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found</a:t>
            </a:r>
            <a:r>
              <a:rPr lang="de-DE" sz="2000" dirty="0"/>
              <a:t> in </a:t>
            </a:r>
            <a:r>
              <a:rPr lang="de-DE" sz="2000" dirty="0" err="1"/>
              <a:t>Slides</a:t>
            </a:r>
            <a:r>
              <a:rPr lang="de-DE" sz="2000" dirty="0"/>
              <a:t> 10-13.</a:t>
            </a:r>
            <a:endParaRPr lang="en-AT" sz="2000" dirty="0"/>
          </a:p>
        </p:txBody>
      </p:sp>
    </p:spTree>
    <p:extLst>
      <p:ext uri="{BB962C8B-B14F-4D97-AF65-F5344CB8AC3E}">
        <p14:creationId xmlns:p14="http://schemas.microsoft.com/office/powerpoint/2010/main" val="35341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7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6752935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11112B-7E29-40C6-BF45-4D4DED50E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12" y="1761985"/>
            <a:ext cx="3819517" cy="4403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8514C6-B455-4076-AF7A-19FAEB88C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488" y="1747021"/>
            <a:ext cx="2691023" cy="43482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01C8B9-12C8-4261-997B-5B1E872E9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511" y="1761985"/>
            <a:ext cx="3598554" cy="39221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0CA4C1-0598-4C19-A646-CB8B657B8B27}"/>
              </a:ext>
            </a:extLst>
          </p:cNvPr>
          <p:cNvSpPr txBox="1"/>
          <p:nvPr/>
        </p:nvSpPr>
        <p:spPr>
          <a:xfrm>
            <a:off x="394702" y="2480307"/>
            <a:ext cx="579120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EBD181-88C8-437B-8C52-48197FF29FB1}"/>
              </a:ext>
            </a:extLst>
          </p:cNvPr>
          <p:cNvSpPr txBox="1"/>
          <p:nvPr/>
        </p:nvSpPr>
        <p:spPr>
          <a:xfrm>
            <a:off x="7279916" y="2500991"/>
            <a:ext cx="579120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759E79-9F78-4C80-9E98-25E0E95BC2F0}"/>
              </a:ext>
            </a:extLst>
          </p:cNvPr>
          <p:cNvSpPr txBox="1"/>
          <p:nvPr/>
        </p:nvSpPr>
        <p:spPr>
          <a:xfrm>
            <a:off x="10786020" y="3443210"/>
            <a:ext cx="579120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1CD683-0C26-4C4A-8770-A1BFBB8E135D}"/>
              </a:ext>
            </a:extLst>
          </p:cNvPr>
          <p:cNvSpPr txBox="1"/>
          <p:nvPr/>
        </p:nvSpPr>
        <p:spPr>
          <a:xfrm>
            <a:off x="10786020" y="4276434"/>
            <a:ext cx="579120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</p:spTree>
    <p:extLst>
      <p:ext uri="{BB962C8B-B14F-4D97-AF65-F5344CB8AC3E}">
        <p14:creationId xmlns:p14="http://schemas.microsoft.com/office/powerpoint/2010/main" val="285362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7605938-309B-44E2-B054-861030EF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278" y="1962659"/>
            <a:ext cx="2033158" cy="41120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59FF38-3B51-4822-AF81-B9D70DAF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658" y="1933508"/>
            <a:ext cx="3441617" cy="3761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8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6752935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DC2F1-E01B-481B-AF67-1D6D8445C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16" y="1962659"/>
            <a:ext cx="2799468" cy="44083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93DCD4-1AC4-4A27-A52F-BC33DAD55FB8}"/>
              </a:ext>
            </a:extLst>
          </p:cNvPr>
          <p:cNvSpPr txBox="1"/>
          <p:nvPr/>
        </p:nvSpPr>
        <p:spPr>
          <a:xfrm>
            <a:off x="1079455" y="4470740"/>
            <a:ext cx="579120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239E-E436-41E1-8D3A-DFA13379D867}"/>
              </a:ext>
            </a:extLst>
          </p:cNvPr>
          <p:cNvSpPr txBox="1"/>
          <p:nvPr/>
        </p:nvSpPr>
        <p:spPr>
          <a:xfrm>
            <a:off x="3990634" y="2773441"/>
            <a:ext cx="579120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0DDC5F-615B-4F6E-92AD-AB3FA66B0BFD}"/>
              </a:ext>
            </a:extLst>
          </p:cNvPr>
          <p:cNvSpPr txBox="1"/>
          <p:nvPr/>
        </p:nvSpPr>
        <p:spPr>
          <a:xfrm>
            <a:off x="7484715" y="2711790"/>
            <a:ext cx="579120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D9EFD4-4EBA-4FB9-80CB-3DF956FF3029}"/>
              </a:ext>
            </a:extLst>
          </p:cNvPr>
          <p:cNvSpPr txBox="1"/>
          <p:nvPr/>
        </p:nvSpPr>
        <p:spPr>
          <a:xfrm>
            <a:off x="3965847" y="3576561"/>
            <a:ext cx="579120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E1A68-C63E-4826-B7C7-EF03E1473AE5}"/>
              </a:ext>
            </a:extLst>
          </p:cNvPr>
          <p:cNvSpPr txBox="1"/>
          <p:nvPr/>
        </p:nvSpPr>
        <p:spPr>
          <a:xfrm>
            <a:off x="7484715" y="3546006"/>
            <a:ext cx="579120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893A4A-D05D-4965-8055-DF2D6D9FA766}"/>
              </a:ext>
            </a:extLst>
          </p:cNvPr>
          <p:cNvSpPr txBox="1"/>
          <p:nvPr/>
        </p:nvSpPr>
        <p:spPr>
          <a:xfrm>
            <a:off x="8561718" y="2942718"/>
            <a:ext cx="579120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HiFi</a:t>
            </a:r>
            <a:endParaRPr lang="en-AT" sz="1600" b="1" dirty="0"/>
          </a:p>
        </p:txBody>
      </p:sp>
    </p:spTree>
    <p:extLst>
      <p:ext uri="{BB962C8B-B14F-4D97-AF65-F5344CB8AC3E}">
        <p14:creationId xmlns:p14="http://schemas.microsoft.com/office/powerpoint/2010/main" val="27628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FD58AE805A84CB13CC9CD95A2AD9A" ma:contentTypeVersion="4" ma:contentTypeDescription="Create a new document." ma:contentTypeScope="" ma:versionID="8c47653584ff5b3ead7aac49276e01fe">
  <xsd:schema xmlns:xsd="http://www.w3.org/2001/XMLSchema" xmlns:xs="http://www.w3.org/2001/XMLSchema" xmlns:p="http://schemas.microsoft.com/office/2006/metadata/properties" xmlns:ns2="996712ca-f5f5-4274-903b-04a7fda1adfc" targetNamespace="http://schemas.microsoft.com/office/2006/metadata/properties" ma:root="true" ma:fieldsID="0676d491f840cfc071788cc910d37644" ns2:_="">
    <xsd:import namespace="996712ca-f5f5-4274-903b-04a7fda1a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6712ca-f5f5-4274-903b-04a7fda1a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2F73BD-C43B-4D5F-A231-92995953319B}"/>
</file>

<file path=customXml/itemProps2.xml><?xml version="1.0" encoding="utf-8"?>
<ds:datastoreItem xmlns:ds="http://schemas.openxmlformats.org/officeDocument/2006/customXml" ds:itemID="{D4096944-7D24-414B-90D8-7808E34CD4EB}"/>
</file>

<file path=customXml/itemProps3.xml><?xml version="1.0" encoding="utf-8"?>
<ds:datastoreItem xmlns:ds="http://schemas.openxmlformats.org/officeDocument/2006/customXml" ds:itemID="{C89B93DA-B746-480B-9395-184BAE14F930}"/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1190</Words>
  <Application>Microsoft Office PowerPoint</Application>
  <PresentationFormat>Widescreen</PresentationFormat>
  <Paragraphs>121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 Interaction Prototyping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Additive Manufacturing of The Future – AMore</dc:title>
  <dc:creator>ge96hap</dc:creator>
  <cp:lastModifiedBy>ge96hap</cp:lastModifiedBy>
  <cp:revision>27</cp:revision>
  <dcterms:created xsi:type="dcterms:W3CDTF">2021-09-19T21:02:19Z</dcterms:created>
  <dcterms:modified xsi:type="dcterms:W3CDTF">2021-11-17T16:46:43Z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0x010100E08FD58AE805A84CB13CC9CD95A2AD9A</vt:lpwstr>
  </property>
</Properties>
</file>