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3" r:id="rId3"/>
    <p:sldId id="270" r:id="rId4"/>
    <p:sldId id="261" r:id="rId5"/>
    <p:sldId id="269" r:id="rId6"/>
    <p:sldId id="265" r:id="rId7"/>
    <p:sldId id="266" r:id="rId8"/>
    <p:sldId id="268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345"/>
    <a:srgbClr val="2A6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4D11B-EFFE-1347-8914-5BDF4C8318C7}" v="98" dt="2022-11-24T12:31:50.625"/>
    <p1510:client id="{A16F8CAE-8348-4F79-8352-96BEDA47B81E}" v="420" dt="2022-11-23T13:00:26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402"/>
  </p:normalViewPr>
  <p:slideViewPr>
    <p:cSldViewPr snapToGrid="0">
      <p:cViewPr varScale="1">
        <p:scale>
          <a:sx n="84" d="100"/>
          <a:sy n="8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50254-9342-66EE-139C-9C84DBE7D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D2664-F95C-F6E0-FDD3-343BFF2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1CBD0-33E3-83F8-707F-847B1FE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00577-A839-B7DE-E865-5A9556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01E15-A21D-2CD1-932A-DB8CCAFD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75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4A34-A033-EC8A-360A-31E910BE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865B1-6F3D-EEFA-F78A-1AC32CB24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BA1D9-2994-CFFF-14C6-7514BA02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1467F-A904-A7C6-8EFD-4214C116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CDB00-62C5-4AA3-76B9-13E0731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5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0E768-093F-05B3-66E4-18D207B1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C1599-BDBA-A269-92C7-345B16FF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2F808-E896-E2B5-7D38-EE2B8476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D19BC-D2C4-51D9-884C-E40218F0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C0BD6-97F6-1530-914F-C07C32A1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7ACA-3805-AC97-E7CB-60DFBD18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0832-A44C-7242-6141-23542D35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3B02D-1445-1E8E-4B29-DAA4EA2D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B9178-2931-A954-4056-7F90BB91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5C3F9-01D8-7121-E298-58F0DB10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38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97566-BABE-0D27-B7E6-A8EB3172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A372B-FCDF-5AFA-E8DF-6689F387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C761E-E1F8-8B3B-6142-49CC028D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C425A-0A19-E249-74FF-C18DBB82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EA46A-9A71-987A-93D2-2445B2C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1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6B4A-7789-1DCE-A1EB-ED942DC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DF496-4BA8-757D-BF98-369665D6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720EF-F281-179D-E6C5-33AE9177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F5F67-2294-C310-4B75-8A2B2DA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3EF54-07CC-3B84-9706-C50B6D9B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33636-71D5-0B4C-D96C-4C0DF6F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9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19CB-37A4-32F1-0629-00419BEB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96BE1-7600-ADE0-04AF-D875AEBD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340E7-6DFE-D9E8-3B97-0C3EAA23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03C91-803E-0417-5B8A-68EFA760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11C9F8-6A39-6536-AF59-FC2995AF9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2D152-CCD5-92CF-D8A1-3C7723B0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48BE0C-DE6C-0A83-A579-6D1CF337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EF64C9-C66E-9C28-D579-A08FA7B0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7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CB66D-5EAC-BDA8-07B6-64D06557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A9FAB-0BC7-5D0C-3B5E-2BC32CD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8FF38C-074A-6A0D-D93F-6308A2C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14452-1E19-87B7-BA44-90B2134C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C84CD-A507-16E9-07D7-CA36A36E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55419-DA87-A25A-4ABE-7CDAC12A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1151C-2A9A-C579-7A81-C3F121D7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36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A663F-F6CA-09F6-5674-233B5264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E4A52-9A8C-7438-142F-4C4F9CB2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066A8-177E-A598-8F73-6EF268C3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B1EE6-B445-E692-85E3-BA95A950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CB825-BB3B-8CD1-629D-5E684C45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B3B46-7259-F9EC-FF0C-38CA5030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40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71701-785E-C8CB-2D07-6819CBC6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848A1B-9BB6-3622-9F5B-5DD9000D0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2CE19-A396-F600-E541-D24A4CD7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CF2A6-D7F5-CE0B-17EE-7F17D41E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ED7AF-1ACE-B069-5653-C2960215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3D93E-AB60-9E9F-A478-F99DCC66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7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60F601-8BE0-60A9-C117-4181D856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99EF9-B5DD-3275-EDD9-3DA80CCD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4416-6C5D-B047-C65A-3E33C2DF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F848-8B06-4547-8352-39A6F5C882A3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E732-63CD-1F32-C92E-DA707C793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B04AF-E37E-2635-55DE-E64E7CD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F9B1-D864-634B-8BF0-531E4B1C9A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61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3sV09L3fjM2nvMl8yjfI09/tutasty?node-id=1%3A660&amp;scaling=scale-down&amp;page-id=0%3A1&amp;starting-point-node-id=1%3A66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粉色的杯子蛋糕&#10;&#10;描述已自动生成">
            <a:extLst>
              <a:ext uri="{FF2B5EF4-FFF2-40B4-BE49-F238E27FC236}">
                <a16:creationId xmlns:a16="http://schemas.microsoft.com/office/drawing/2014/main" id="{A0A32821-090E-BD7B-FB23-FE8416F7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476187" y="3041422"/>
            <a:ext cx="2617818" cy="1627807"/>
          </a:xfrm>
          <a:prstGeom prst="rect">
            <a:avLst/>
          </a:prstGeom>
        </p:spPr>
      </p:pic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59987" y="5623660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zh-CN">
              <a:solidFill>
                <a:schemeClr val="tx1"/>
              </a:solidFill>
              <a:ea typeface="等线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68286F-0193-D28A-0C93-DB0FB4B71E96}"/>
              </a:ext>
            </a:extLst>
          </p:cNvPr>
          <p:cNvSpPr txBox="1"/>
          <p:nvPr/>
        </p:nvSpPr>
        <p:spPr>
          <a:xfrm>
            <a:off x="3260059" y="2924019"/>
            <a:ext cx="6125691" cy="17374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altLang="zh-CN" sz="4000" b="1" err="1">
                <a:solidFill>
                  <a:srgbClr val="2A64B8"/>
                </a:solidFill>
                <a:effectLst/>
                <a:latin typeface="Avenir Black"/>
                <a:ea typeface="等线"/>
              </a:rPr>
              <a:t>TUtasty</a:t>
            </a:r>
            <a:r>
              <a:rPr lang="zh-CN" altLang="en-US" sz="4000" b="1">
                <a:solidFill>
                  <a:srgbClr val="2A64B8"/>
                </a:solidFill>
                <a:effectLst/>
                <a:latin typeface="Avenir Black"/>
                <a:ea typeface="等线"/>
              </a:rPr>
              <a:t> </a:t>
            </a:r>
            <a:r>
              <a:rPr lang="en-US" altLang="zh-CN" sz="4000" b="1">
                <a:solidFill>
                  <a:srgbClr val="2A64B8"/>
                </a:solidFill>
                <a:latin typeface="Avenir Black"/>
                <a:ea typeface="等线"/>
              </a:rPr>
              <a:t>-</a:t>
            </a:r>
            <a:r>
              <a:rPr lang="zh-CN" altLang="en-US" sz="4000" b="1">
                <a:solidFill>
                  <a:srgbClr val="2A64B8"/>
                </a:solidFill>
                <a:latin typeface="Avenir Black"/>
                <a:ea typeface="等线"/>
              </a:rPr>
              <a:t> </a:t>
            </a:r>
            <a:r>
              <a:rPr lang="de-DE" altLang="zh-CN" sz="4000" b="1">
                <a:solidFill>
                  <a:srgbClr val="2A64B8"/>
                </a:solidFill>
                <a:effectLst/>
                <a:latin typeface="Avenir Black"/>
                <a:ea typeface="等线"/>
              </a:rPr>
              <a:t>Iteration 2</a:t>
            </a:r>
          </a:p>
          <a:p>
            <a:pPr algn="ctr">
              <a:lnSpc>
                <a:spcPct val="120000"/>
              </a:lnSpc>
            </a:pPr>
            <a:r>
              <a:rPr lang="de-DE" altLang="zh-CN" sz="2000" kern="0">
                <a:solidFill>
                  <a:srgbClr val="4A4A4A"/>
                </a:solidFill>
                <a:latin typeface="Avenir Medium"/>
                <a:ea typeface="DengXian"/>
              </a:rPr>
              <a:t>Ann Kathrin Raible</a:t>
            </a:r>
            <a:r>
              <a:rPr lang="en-US" altLang="zh-CN" sz="2000" kern="0">
                <a:solidFill>
                  <a:srgbClr val="4A4A4A"/>
                </a:solidFill>
                <a:latin typeface="Avenir Medium"/>
                <a:ea typeface="DengXian"/>
              </a:rPr>
              <a:t>, Maja Schuknecht, Xinyi Miao</a:t>
            </a:r>
          </a:p>
          <a:p>
            <a:pPr algn="ctr">
              <a:lnSpc>
                <a:spcPct val="120000"/>
              </a:lnSpc>
            </a:pPr>
            <a:r>
              <a:rPr lang="en-US" altLang="zh-CN" sz="2000" kern="0">
                <a:solidFill>
                  <a:srgbClr val="4A4A4A"/>
                </a:solidFill>
                <a:latin typeface="Avenir Medium"/>
                <a:ea typeface="DengXian"/>
              </a:rPr>
              <a:t>23/11/2022</a:t>
            </a:r>
            <a:endParaRPr lang="en-US" altLang="zh-CN" sz="2000" kern="0">
              <a:solidFill>
                <a:srgbClr val="2A64B8"/>
              </a:solidFill>
              <a:latin typeface="Avenir Medium"/>
              <a:ea typeface="DengXian"/>
            </a:endParaRPr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61CF0AE2-1DCC-07E2-EE6A-7449CED6B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16"/>
          <a:stretch/>
        </p:blipFill>
        <p:spPr>
          <a:xfrm rot="10800000">
            <a:off x="-35932" y="-76201"/>
            <a:ext cx="12249380" cy="2876391"/>
          </a:xfrm>
          <a:prstGeom prst="rect">
            <a:avLst/>
          </a:prstGeom>
        </p:spPr>
      </p:pic>
      <p:pic>
        <p:nvPicPr>
          <p:cNvPr id="27" name="图片 26" descr="手上拿着刀&#10;&#10;低可信度描述已自动生成">
            <a:extLst>
              <a:ext uri="{FF2B5EF4-FFF2-40B4-BE49-F238E27FC236}">
                <a16:creationId xmlns:a16="http://schemas.microsoft.com/office/drawing/2014/main" id="{49651D0A-2D7D-9E98-2601-063E87ED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854" y="2826899"/>
            <a:ext cx="2103238" cy="1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1600" kern="0" dirty="0">
                <a:ea typeface="DengXian"/>
              </a:rPr>
              <a:t>9</a:t>
            </a:r>
            <a:endParaRPr lang="de-DE" altLang="zh-CN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1462" y="459016"/>
            <a:ext cx="5763051" cy="651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de-DE" altLang="zh-CN" sz="3600">
                <a:latin typeface="Avenir Black"/>
                <a:ea typeface="等线"/>
              </a:rPr>
              <a:t>Evaluation: Questions</a:t>
            </a:r>
            <a:endParaRPr lang="de-DE" altLang="zh-CN" sz="3600">
              <a:latin typeface="Avenir Black"/>
              <a:ea typeface="等线"/>
            </a:endParaRPr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FB1FE7C8-6554-8AC5-26F9-F31D44C5A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490878-AAE4-D7CB-3C81-800B1672BCA7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C6548D-4E4E-9B95-4B23-C4B59DC1AB81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52">
            <a:extLst>
              <a:ext uri="{FF2B5EF4-FFF2-40B4-BE49-F238E27FC236}">
                <a16:creationId xmlns:a16="http://schemas.microsoft.com/office/drawing/2014/main" id="{428577D1-1670-1ECE-1F03-E4E06780D99D}"/>
              </a:ext>
            </a:extLst>
          </p:cNvPr>
          <p:cNvSpPr txBox="1"/>
          <p:nvPr/>
        </p:nvSpPr>
        <p:spPr>
          <a:xfrm>
            <a:off x="3223137" y="1353208"/>
            <a:ext cx="6812398" cy="15299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Visibility of system status</a:t>
            </a:r>
            <a:endParaRPr lang="en-US" altLang="zh-CN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Rg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"The </a:t>
            </a:r>
            <a:r>
              <a:rPr lang="en-US" altLang="zh-CN" sz="2000" i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hashtags 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of the exact dish are not clear/ remind users of the </a:t>
            </a:r>
            <a:r>
              <a:rPr lang="en-US" altLang="zh-CN" sz="2000" i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specialness 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Rg" panose="02000506030000020004" charset="0"/>
                <a:sym typeface="+mn-ea"/>
              </a:rPr>
              <a:t>of the dish through prominent colors and bold fonts"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/>
              <a:ea typeface="DengXian"/>
            </a:endParaRPr>
          </a:p>
        </p:txBody>
      </p:sp>
      <p:sp>
        <p:nvSpPr>
          <p:cNvPr id="27" name="文本框 52">
            <a:extLst>
              <a:ext uri="{FF2B5EF4-FFF2-40B4-BE49-F238E27FC236}">
                <a16:creationId xmlns:a16="http://schemas.microsoft.com/office/drawing/2014/main" id="{6329AE5F-2709-1F57-122A-FFA70443AF17}"/>
              </a:ext>
            </a:extLst>
          </p:cNvPr>
          <p:cNvSpPr txBox="1"/>
          <p:nvPr/>
        </p:nvSpPr>
        <p:spPr>
          <a:xfrm>
            <a:off x="3223136" y="3597454"/>
            <a:ext cx="6812398" cy="15424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Aesthetic and minimalist design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Bold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sym typeface="+mn-ea"/>
              </a:rPr>
              <a:t>"Use a </a:t>
            </a:r>
            <a:r>
              <a:rPr lang="en-US" altLang="zh-CN" sz="2000" i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sym typeface="+mn-ea"/>
              </a:rPr>
              <a:t>line chart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sym typeface="+mn-ea"/>
              </a:rPr>
              <a:t> to replace the current interface and provide the average score for each </a:t>
            </a:r>
            <a:r>
              <a:rPr lang="en-US" altLang="zh-CN" sz="2000" i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sym typeface="+mn-ea"/>
              </a:rPr>
              <a:t>quarter 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sym typeface="+mn-ea"/>
              </a:rPr>
              <a:t>of this dish"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组合 20">
            <a:extLst>
              <a:ext uri="{FF2B5EF4-FFF2-40B4-BE49-F238E27FC236}">
                <a16:creationId xmlns:a16="http://schemas.microsoft.com/office/drawing/2014/main" id="{BFE20DD1-4652-0241-1D82-7AEE1B222433}"/>
              </a:ext>
            </a:extLst>
          </p:cNvPr>
          <p:cNvGrpSpPr/>
          <p:nvPr/>
        </p:nvGrpSpPr>
        <p:grpSpPr>
          <a:xfrm>
            <a:off x="2141321" y="1415531"/>
            <a:ext cx="1056536" cy="1978417"/>
            <a:chOff x="2099568" y="1666052"/>
            <a:chExt cx="2298700" cy="4368800"/>
          </a:xfrm>
        </p:grpSpPr>
        <p:pic>
          <p:nvPicPr>
            <p:cNvPr id="4" name="图片 18" descr="手机的屏幕&#10;&#10;描述已自动生成">
              <a:extLst>
                <a:ext uri="{FF2B5EF4-FFF2-40B4-BE49-F238E27FC236}">
                  <a16:creationId xmlns:a16="http://schemas.microsoft.com/office/drawing/2014/main" id="{A6345236-6050-C9D2-6B78-0B8A0818D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9568" y="1666052"/>
              <a:ext cx="2298700" cy="4368800"/>
            </a:xfrm>
            <a:prstGeom prst="rect">
              <a:avLst/>
            </a:prstGeom>
          </p:spPr>
        </p:pic>
        <p:sp>
          <p:nvSpPr>
            <p:cNvPr id="5" name="圆角矩形 19">
              <a:extLst>
                <a:ext uri="{FF2B5EF4-FFF2-40B4-BE49-F238E27FC236}">
                  <a16:creationId xmlns:a16="http://schemas.microsoft.com/office/drawing/2014/main" id="{DAEC78CD-A963-8100-27F3-3A0DCD34BF33}"/>
                </a:ext>
              </a:extLst>
            </p:cNvPr>
            <p:cNvSpPr/>
            <p:nvPr/>
          </p:nvSpPr>
          <p:spPr>
            <a:xfrm>
              <a:off x="2404672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4">
            <a:extLst>
              <a:ext uri="{FF2B5EF4-FFF2-40B4-BE49-F238E27FC236}">
                <a16:creationId xmlns:a16="http://schemas.microsoft.com/office/drawing/2014/main" id="{DE646CEE-3AAA-6441-2E45-856714EE3D19}"/>
              </a:ext>
            </a:extLst>
          </p:cNvPr>
          <p:cNvGrpSpPr/>
          <p:nvPr/>
        </p:nvGrpSpPr>
        <p:grpSpPr>
          <a:xfrm>
            <a:off x="2171920" y="3722408"/>
            <a:ext cx="1046098" cy="1983636"/>
            <a:chOff x="7923455" y="1666052"/>
            <a:chExt cx="2298700" cy="4368800"/>
          </a:xfrm>
        </p:grpSpPr>
        <p:pic>
          <p:nvPicPr>
            <p:cNvPr id="15" name="图片 4" descr="手机的屏幕&#10;&#10;描述已自动生成">
              <a:extLst>
                <a:ext uri="{FF2B5EF4-FFF2-40B4-BE49-F238E27FC236}">
                  <a16:creationId xmlns:a16="http://schemas.microsoft.com/office/drawing/2014/main" id="{1EF76BC7-D9EE-94B3-1884-173A4FDB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3455" y="1666052"/>
              <a:ext cx="2298700" cy="4368800"/>
            </a:xfrm>
            <a:prstGeom prst="rect">
              <a:avLst/>
            </a:prstGeom>
          </p:spPr>
        </p:pic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D2DC9DD9-55C6-1CBF-35D6-0563A651545D}"/>
                </a:ext>
              </a:extLst>
            </p:cNvPr>
            <p:cNvSpPr/>
            <p:nvPr/>
          </p:nvSpPr>
          <p:spPr>
            <a:xfrm>
              <a:off x="8228559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92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粉色的杯子蛋糕&#10;&#10;描述已自动生成">
            <a:extLst>
              <a:ext uri="{FF2B5EF4-FFF2-40B4-BE49-F238E27FC236}">
                <a16:creationId xmlns:a16="http://schemas.microsoft.com/office/drawing/2014/main" id="{A0A32821-090E-BD7B-FB23-FE8416F7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476187" y="3084964"/>
            <a:ext cx="2617818" cy="1627807"/>
          </a:xfrm>
          <a:prstGeom prst="rect">
            <a:avLst/>
          </a:prstGeom>
        </p:spPr>
      </p:pic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59987" y="5623660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ea typeface="等线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zh-CN" sz="1600" b="1" kern="0" dirty="0">
                <a:latin typeface="苹方-简" panose="020B0400000000000000" pitchFamily="34" charset="-122"/>
                <a:ea typeface="DengXian"/>
              </a:rPr>
              <a:t>Interaction </a:t>
            </a:r>
            <a:r>
              <a:rPr lang="de-DE" altLang="zh-CN" sz="1600" b="1" kern="0" dirty="0" err="1">
                <a:latin typeface="苹方-简" panose="020B0400000000000000" pitchFamily="34" charset="-122"/>
                <a:ea typeface="DengXian"/>
              </a:rPr>
              <a:t>Prototyping</a:t>
            </a:r>
            <a:r>
              <a:rPr lang="zh-CN" altLang="en-US" sz="1600" kern="0" dirty="0">
                <a:latin typeface="苹方-简" panose="020B0400000000000000" pitchFamily="34" charset="-122"/>
                <a:ea typeface="DengXian"/>
              </a:rPr>
              <a:t> </a:t>
            </a:r>
            <a:r>
              <a:rPr lang="en-US" altLang="zh-CN" sz="1600" b="1" kern="0" dirty="0">
                <a:latin typeface="苹方-简" panose="020B0400000000000000" pitchFamily="34" charset="-122"/>
                <a:ea typeface="DengXian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68286F-0193-D28A-0C93-DB0FB4B71E96}"/>
              </a:ext>
            </a:extLst>
          </p:cNvPr>
          <p:cNvSpPr txBox="1"/>
          <p:nvPr/>
        </p:nvSpPr>
        <p:spPr>
          <a:xfrm>
            <a:off x="2752086" y="3305384"/>
            <a:ext cx="8006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kern="0">
                <a:solidFill>
                  <a:srgbClr val="2A64B8"/>
                </a:solidFill>
                <a:latin typeface="Avenir Black" panose="02000503020000020003" pitchFamily="2" charset="0"/>
                <a:ea typeface="DengXian" panose="02010600030101010101" pitchFamily="2" charset="-122"/>
              </a:rPr>
              <a:t>Thank you for your attention!</a:t>
            </a:r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61CF0AE2-1DCC-07E2-EE6A-7449CED6B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16"/>
          <a:stretch/>
        </p:blipFill>
        <p:spPr>
          <a:xfrm rot="10800000">
            <a:off x="-35932" y="-76201"/>
            <a:ext cx="12249380" cy="2876391"/>
          </a:xfrm>
          <a:prstGeom prst="rect">
            <a:avLst/>
          </a:prstGeom>
        </p:spPr>
      </p:pic>
      <p:pic>
        <p:nvPicPr>
          <p:cNvPr id="27" name="图片 26" descr="手上拿着刀&#10;&#10;低可信度描述已自动生成">
            <a:extLst>
              <a:ext uri="{FF2B5EF4-FFF2-40B4-BE49-F238E27FC236}">
                <a16:creationId xmlns:a16="http://schemas.microsoft.com/office/drawing/2014/main" id="{49651D0A-2D7D-9E98-2601-063E87ED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854" y="2855927"/>
            <a:ext cx="2103238" cy="1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>
                <a:latin typeface="苹方-简" panose="020B0400000000000000" pitchFamily="34" charset="-122"/>
                <a:ea typeface="DengXian" panose="02010600030101010101" pitchFamily="2" charset="-122"/>
              </a:rPr>
              <a:t>1</a:t>
            </a:r>
            <a:endParaRPr lang="zh-CN" altLang="en-US" sz="1600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6682" y="464235"/>
            <a:ext cx="40043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de-DE" altLang="zh-CN" sz="3600">
                <a:latin typeface="Avenir Black"/>
                <a:ea typeface="等线"/>
              </a:rPr>
              <a:t>UML </a:t>
            </a:r>
            <a:r>
              <a:rPr kumimoji="1" lang="de-DE" altLang="zh-CN" sz="3600" err="1">
                <a:latin typeface="Avenir Black"/>
                <a:ea typeface="等线"/>
              </a:rPr>
              <a:t>use-cases</a:t>
            </a:r>
            <a:endParaRPr lang="en-US" altLang="zh-CN" sz="3600" err="1">
              <a:latin typeface="Avenir Black" panose="02000503020000020003" pitchFamily="2" charset="0"/>
              <a:ea typeface="等线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265D7A-8201-A46D-9DD7-DEB81EFBD961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3B21F6-B295-3B3F-461F-88A5EEFDB0DC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卡通人物&#10;&#10;中度可信度描述已自动生成">
            <a:extLst>
              <a:ext uri="{FF2B5EF4-FFF2-40B4-BE49-F238E27FC236}">
                <a16:creationId xmlns:a16="http://schemas.microsoft.com/office/drawing/2014/main" id="{F41077DB-9CE9-DDAE-81FE-187178FDC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1BB3FC08-EAB8-98FA-27FA-1B92358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34" y="1294148"/>
            <a:ext cx="10019369" cy="44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B129F5B-DAAE-F108-9B37-6CFD9D14F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80099"/>
              </p:ext>
            </p:extLst>
          </p:nvPr>
        </p:nvGraphicFramePr>
        <p:xfrm>
          <a:off x="901752" y="1391126"/>
          <a:ext cx="10232570" cy="494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285">
                  <a:extLst>
                    <a:ext uri="{9D8B030D-6E8A-4147-A177-3AD203B41FA5}">
                      <a16:colId xmlns:a16="http://schemas.microsoft.com/office/drawing/2014/main" val="2128221055"/>
                    </a:ext>
                  </a:extLst>
                </a:gridCol>
                <a:gridCol w="5116285">
                  <a:extLst>
                    <a:ext uri="{9D8B030D-6E8A-4147-A177-3AD203B41FA5}">
                      <a16:colId xmlns:a16="http://schemas.microsoft.com/office/drawing/2014/main" val="2419188736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Usability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Requirement</a:t>
                      </a:r>
                      <a:endParaRPr lang="de-DE" sz="1400">
                        <a:solidFill>
                          <a:schemeClr val="tx1"/>
                        </a:solidFill>
                        <a:effectLst/>
                        <a:latin typeface="Proxima Nova Bold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“Users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want</a:t>
                      </a: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to</a:t>
                      </a: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…”</a:t>
                      </a:r>
                      <a:endParaRPr lang="de-DE" sz="1400">
                        <a:solidFill>
                          <a:schemeClr val="tx1"/>
                        </a:solidFill>
                        <a:effectLst/>
                        <a:latin typeface="Proxima Nova Bold"/>
                      </a:endParaRPr>
                    </a:p>
                  </a:txBody>
                  <a:tcPr marL="95250" marR="95250" marT="95250" marB="95250"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rgbClr val="EFB34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Functionality</a:t>
                      </a:r>
                      <a:endParaRPr lang="de-DE" sz="1400">
                        <a:solidFill>
                          <a:schemeClr val="tx1"/>
                        </a:solidFill>
                        <a:effectLst/>
                        <a:latin typeface="Proxima Nova Bold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“This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is</a:t>
                      </a: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accomplished</a:t>
                      </a: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400" u="none" strike="noStrike" err="1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through</a:t>
                      </a:r>
                      <a:r>
                        <a:rPr lang="de-DE" sz="1400" u="none" strike="noStrike">
                          <a:solidFill>
                            <a:schemeClr val="tx1"/>
                          </a:solidFill>
                          <a:effectLst/>
                          <a:latin typeface="Proxima Nova Bold"/>
                        </a:rPr>
                        <a:t> (a/an)…”</a:t>
                      </a:r>
                      <a:endParaRPr lang="de-DE" sz="1400">
                        <a:solidFill>
                          <a:schemeClr val="tx1"/>
                        </a:solidFill>
                        <a:effectLst/>
                        <a:latin typeface="Proxima Nova Bold"/>
                      </a:endParaRP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rgbClr val="EFB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501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1. Quickly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see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what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is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being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served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and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where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to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find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it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95250" marR="95250" marT="95250" marB="95250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Overview of meal options and a map of counters, where selected meals are highlighted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6185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2.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Avoid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bad-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tasting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meals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/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eat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tasty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meals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Average rating score of a meal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List of other users’ reviews of a meal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Review option that includes a star rating, tags and a description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Images of the meal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582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3.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Avoid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long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queues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Occupancy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graph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with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predicted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data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Colour code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for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the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counters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that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signifies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expected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queue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lengths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881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4.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Know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a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meal’s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ingredients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Icons that symbolise common meal types (vegan, vegetarian, meat, fish)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List of a meal’s ingredients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List of a meal’s allergens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1190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5.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Avoid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wasting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food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[same as 2.]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Tool that allows users to book meals a week in advance and get a discount upon purchasing them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List of all booked meals that allows for easy cancellation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40778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6. Save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money</a:t>
                      </a:r>
                      <a:endParaRPr lang="de-DE" sz="1200"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meal’s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price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Tool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that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allows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users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to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book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meals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a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week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in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advance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and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get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a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discount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upon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purchasing</a:t>
                      </a:r>
                      <a:r>
                        <a:rPr lang="de-DE" sz="1200" u="none" strike="noStrike">
                          <a:effectLst/>
                          <a:latin typeface="Proxima Nova Bold"/>
                        </a:rPr>
                        <a:t> </a:t>
                      </a:r>
                      <a:r>
                        <a:rPr lang="de-DE" sz="1200" u="none" strike="noStrike" err="1">
                          <a:effectLst/>
                          <a:latin typeface="Proxima Nova Bold"/>
                        </a:rPr>
                        <a:t>them</a:t>
                      </a:r>
                      <a:endParaRPr lang="de-DE" sz="1200" b="0" i="0" u="none" strike="noStrike" err="1">
                        <a:solidFill>
                          <a:srgbClr val="000000"/>
                        </a:solidFill>
                        <a:effectLst/>
                        <a:latin typeface="Proxima Nova Bold"/>
                      </a:endParaRPr>
                    </a:p>
                  </a:txBody>
                  <a:tcPr marL="66675" marR="66675" marT="66675" marB="66675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18547"/>
                  </a:ext>
                </a:extLst>
              </a:tr>
            </a:tbl>
          </a:graphicData>
        </a:graphic>
      </p:graphicFrame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2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2546318" y="434547"/>
            <a:ext cx="74977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de-DE" altLang="zh-CN" sz="3600" err="1">
                <a:latin typeface="Avenir Black"/>
                <a:ea typeface="等线"/>
              </a:rPr>
              <a:t>Requirements</a:t>
            </a:r>
            <a:r>
              <a:rPr kumimoji="1" lang="de-DE" altLang="zh-CN" sz="3600">
                <a:latin typeface="Avenir Black"/>
                <a:ea typeface="等线"/>
              </a:rPr>
              <a:t> and </a:t>
            </a:r>
            <a:r>
              <a:rPr kumimoji="1" lang="de-DE" altLang="zh-CN" sz="3600" err="1">
                <a:latin typeface="Avenir Black"/>
                <a:ea typeface="等线"/>
              </a:rPr>
              <a:t>usability</a:t>
            </a:r>
            <a:r>
              <a:rPr kumimoji="1" lang="de-DE" altLang="zh-CN" sz="3600">
                <a:latin typeface="Avenir Black"/>
                <a:ea typeface="等线"/>
              </a:rPr>
              <a:t> </a:t>
            </a:r>
            <a:r>
              <a:rPr kumimoji="1" lang="de-DE" altLang="zh-CN" sz="3600" err="1">
                <a:latin typeface="Avenir Black"/>
                <a:ea typeface="等线"/>
              </a:rPr>
              <a:t>goals</a:t>
            </a:r>
            <a:endParaRPr lang="de-DE" altLang="zh-CN" sz="3600" err="1">
              <a:latin typeface="Avenir Black" panose="02000503020000020003" pitchFamily="2" charset="0"/>
              <a:ea typeface="等线"/>
            </a:endParaRPr>
          </a:p>
        </p:txBody>
      </p:sp>
      <p:pic>
        <p:nvPicPr>
          <p:cNvPr id="2" name="图片 1" descr="卡通人物&#10;&#10;中度可信度描述已自动生成">
            <a:extLst>
              <a:ext uri="{FF2B5EF4-FFF2-40B4-BE49-F238E27FC236}">
                <a16:creationId xmlns:a16="http://schemas.microsoft.com/office/drawing/2014/main" id="{F41077DB-9CE9-DDAE-81FE-187178FDC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265D7A-8201-A46D-9DD7-DEB81EFBD961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3B21F6-B295-3B3F-461F-88A5EEFDB0DC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F66DF5-2FCE-6CA8-C543-173053DE39B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FC4E656B-52AB-7B81-727F-08452B415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1"/>
          <a:stretch/>
        </p:blipFill>
        <p:spPr>
          <a:xfrm>
            <a:off x="4601625" y="2664263"/>
            <a:ext cx="4172919" cy="2509222"/>
          </a:xfrm>
          <a:prstGeom prst="rect">
            <a:avLst/>
          </a:prstGeom>
        </p:spPr>
      </p:pic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F352F9-1BB6-7C1B-782C-4E5BD5422EC0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88FC81-A96D-CA7B-A102-4B0897218F06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CCA9A1C-778B-09BF-1B9C-B112D0045C1B}"/>
              </a:ext>
            </a:extLst>
          </p:cNvPr>
          <p:cNvSpPr txBox="1"/>
          <p:nvPr/>
        </p:nvSpPr>
        <p:spPr>
          <a:xfrm>
            <a:off x="1980973" y="1682016"/>
            <a:ext cx="9129713" cy="154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 panose="02000506030000020004" charset="0"/>
                <a:ea typeface="DengXian" panose="02010600030101010101" pitchFamily="2" charset="-122"/>
                <a:cs typeface="Proxima Nova Bold" panose="02000506030000020004" charset="0"/>
                <a:sym typeface="+mn-ea"/>
              </a:rPr>
              <a:t>Logo :</a:t>
            </a:r>
          </a:p>
          <a:p>
            <a:pPr lvl="1" indent="0" algn="l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 panose="02000506030000020004" charset="0"/>
              <a:ea typeface="DengXian" panose="02010600030101010101" pitchFamily="2" charset="-122"/>
              <a:cs typeface="Proxima Nova Rg" panose="02000506030000020004" charset="0"/>
              <a:sym typeface="+mn-ea"/>
            </a:endParaRPr>
          </a:p>
          <a:p>
            <a:pPr lvl="1" indent="0" algn="l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 panose="02000506030000020004" charset="0"/>
              <a:ea typeface="DengXian" panose="02010600030101010101" pitchFamily="2" charset="-122"/>
              <a:cs typeface="Proxima Nova Rg" panose="02000506030000020004" charset="0"/>
              <a:sym typeface="+mn-ea"/>
            </a:endParaRPr>
          </a:p>
          <a:p>
            <a:pPr lvl="1"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 panose="02000506030000020004" charset="0"/>
                <a:ea typeface="DengXian" panose="02010600030101010101" pitchFamily="2" charset="-122"/>
                <a:cs typeface="Proxima Nova Rg" panose="02000506030000020004" charset="0"/>
                <a:sym typeface="+mn-ea"/>
              </a:rPr>
              <a:t>Style Guide :</a:t>
            </a:r>
            <a:endParaRPr lang="en-US" altLang="zh-CN" sz="2000" b="1" kern="0" spc="100">
              <a:solidFill>
                <a:srgbClr val="2A64B8"/>
              </a:solidFill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54" name="图片 53" descr="卡通人物&#10;&#10;低可信度描述已自动生成">
            <a:extLst>
              <a:ext uri="{FF2B5EF4-FFF2-40B4-BE49-F238E27FC236}">
                <a16:creationId xmlns:a16="http://schemas.microsoft.com/office/drawing/2014/main" id="{F5B3472F-F121-9597-663C-E74ADE58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16" y="1682016"/>
            <a:ext cx="1576141" cy="646331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6682" y="464235"/>
            <a:ext cx="400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3600">
                <a:latin typeface="Avenir Black" panose="02000503020000020003" pitchFamily="2" charset="0"/>
              </a:rPr>
              <a:t>Visual Design</a:t>
            </a:r>
            <a:endParaRPr kumimoji="1" lang="zh-CN" altLang="en-US" sz="3600">
              <a:latin typeface="Avenir Black" panose="02000503020000020003" pitchFamily="2" charset="0"/>
            </a:endParaRPr>
          </a:p>
        </p:txBody>
      </p:sp>
      <p:pic>
        <p:nvPicPr>
          <p:cNvPr id="2" name="图片 1" descr="卡通人物&#10;&#10;中度可信度描述已自动生成">
            <a:extLst>
              <a:ext uri="{FF2B5EF4-FFF2-40B4-BE49-F238E27FC236}">
                <a16:creationId xmlns:a16="http://schemas.microsoft.com/office/drawing/2014/main" id="{0E70F2CC-1645-2632-54DE-B0E8AF27A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5290B3-E371-8D9C-1549-F07015AA8941}"/>
              </a:ext>
            </a:extLst>
          </p:cNvPr>
          <p:cNvSpPr txBox="1"/>
          <p:nvPr/>
        </p:nvSpPr>
        <p:spPr>
          <a:xfrm>
            <a:off x="1980973" y="5344085"/>
            <a:ext cx="8438934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de-DE" altLang="zh-CN" sz="2000" b="1" kern="0" spc="100" err="1">
                <a:solidFill>
                  <a:schemeClr val="tx1">
                    <a:lumMod val="95000"/>
                    <a:lumOff val="5000"/>
                  </a:schemeClr>
                </a:solidFill>
                <a:latin typeface="Proxima Nova Rg" panose="02000506030000020004" charset="0"/>
                <a:ea typeface="DengXian" panose="02010600030101010101" pitchFamily="2" charset="-122"/>
              </a:rPr>
              <a:t>Contrast</a:t>
            </a:r>
            <a:r>
              <a:rPr lang="de-DE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 panose="02000506030000020004" charset="0"/>
                <a:ea typeface="DengXian" panose="02010600030101010101" pitchFamily="2" charset="-122"/>
              </a:rPr>
              <a:t> Ratio </a:t>
            </a: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 panose="02000506030000020004" charset="0"/>
                <a:ea typeface="DengXian" panose="02010600030101010101" pitchFamily="2" charset="-122"/>
              </a:rPr>
              <a:t>:      </a:t>
            </a:r>
            <a:r>
              <a:rPr lang="en-US" altLang="zh-CN" sz="2000" b="1">
                <a:solidFill>
                  <a:srgbClr val="2A64B8"/>
                </a:solidFill>
                <a:effectLst/>
                <a:latin typeface="Avenir Heavy" panose="02000503020000020003" pitchFamily="2" charset="0"/>
              </a:rPr>
              <a:t>5.76 : 1  </a:t>
            </a:r>
            <a:r>
              <a:rPr lang="en-US" altLang="zh-CN" sz="1400">
                <a:solidFill>
                  <a:srgbClr val="333333"/>
                </a:solidFill>
                <a:latin typeface="Avenir Medium" panose="02000503020000020003" pitchFamily="2" charset="0"/>
              </a:rPr>
              <a:t>(Conforms to ISO 9241-303)</a:t>
            </a:r>
            <a:br>
              <a:rPr lang="zh-CN" altLang="en-US" sz="1400"/>
            </a:br>
            <a:r>
              <a:rPr lang="de-DE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 panose="02000506030000020004" charset="0"/>
                <a:ea typeface="DengXian" panose="02010600030101010101" pitchFamily="2" charset="-122"/>
              </a:rPr>
              <a:t> </a:t>
            </a:r>
            <a:endParaRPr lang="zh-CN" altLang="en-US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 panose="02000506030000020004" charset="0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FE63D8-5ED7-50E0-2B3B-C5998D9BD2B9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3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7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4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6682" y="464235"/>
            <a:ext cx="400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3600">
                <a:latin typeface="Avenir Black" panose="02000503020000020003" pitchFamily="2" charset="0"/>
              </a:rPr>
              <a:t>HIFI</a:t>
            </a:r>
            <a:r>
              <a:rPr kumimoji="1" lang="zh-CN" altLang="en-US" sz="3600">
                <a:latin typeface="Avenir Black" panose="02000503020000020003" pitchFamily="2" charset="0"/>
              </a:rPr>
              <a:t> </a:t>
            </a:r>
            <a:r>
              <a:rPr kumimoji="1" lang="en-US" altLang="zh-CN" sz="3600">
                <a:latin typeface="Avenir Black" panose="02000503020000020003" pitchFamily="2" charset="0"/>
              </a:rPr>
              <a:t>prototype</a:t>
            </a:r>
            <a:endParaRPr kumimoji="1" lang="zh-CN" altLang="en-US" sz="3600">
              <a:latin typeface="Avenir Black" panose="02000503020000020003" pitchFamily="2" charset="0"/>
            </a:endParaRPr>
          </a:p>
        </p:txBody>
      </p:sp>
      <p:pic>
        <p:nvPicPr>
          <p:cNvPr id="10" name="图片 9" descr="手机的屏幕&#10;&#10;描述已自动生成">
            <a:hlinkClick r:id="rId3"/>
            <a:extLst>
              <a:ext uri="{FF2B5EF4-FFF2-40B4-BE49-F238E27FC236}">
                <a16:creationId xmlns:a16="http://schemas.microsoft.com/office/drawing/2014/main" id="{D6EBA510-52D4-30F0-4F6A-5A05C19A6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14" y="1666052"/>
            <a:ext cx="2298700" cy="43688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4E98DFD-09C2-3E13-91D3-57EF4AB9D021}"/>
              </a:ext>
            </a:extLst>
          </p:cNvPr>
          <p:cNvSpPr txBox="1"/>
          <p:nvPr/>
        </p:nvSpPr>
        <p:spPr>
          <a:xfrm>
            <a:off x="5396370" y="5875414"/>
            <a:ext cx="2673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10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Click </a:t>
            </a:r>
            <a:r>
              <a:rPr kumimoji="1" lang="de-DE" altLang="zh-CN" sz="1100" err="1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to</a:t>
            </a:r>
            <a:r>
              <a:rPr kumimoji="1" lang="de-DE" altLang="zh-CN" sz="110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 jump </a:t>
            </a:r>
            <a:r>
              <a:rPr kumimoji="1" lang="de-DE" altLang="zh-CN" sz="1100" err="1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to</a:t>
            </a:r>
            <a:r>
              <a:rPr kumimoji="1" lang="de-DE" altLang="zh-CN" sz="110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 </a:t>
            </a:r>
            <a:r>
              <a:rPr kumimoji="1" lang="de-DE" altLang="zh-CN" sz="1100" err="1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0"/>
              </a:rPr>
              <a:t>figma</a:t>
            </a:r>
            <a:endParaRPr kumimoji="1" lang="zh-CN" altLang="en-US" sz="1100">
              <a:solidFill>
                <a:schemeClr val="bg1">
                  <a:lumMod val="50000"/>
                </a:schemeClr>
              </a:solidFill>
              <a:latin typeface="Avenir Light" panose="020B0402020203020204" pitchFamily="34" charset="0"/>
            </a:endParaRPr>
          </a:p>
        </p:txBody>
      </p:sp>
      <p:pic>
        <p:nvPicPr>
          <p:cNvPr id="2" name="图片 1" descr="卡通人物&#10;&#10;中度可信度描述已自动生成">
            <a:extLst>
              <a:ext uri="{FF2B5EF4-FFF2-40B4-BE49-F238E27FC236}">
                <a16:creationId xmlns:a16="http://schemas.microsoft.com/office/drawing/2014/main" id="{F41077DB-9CE9-DDAE-81FE-187178FDC6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265D7A-8201-A46D-9DD7-DEB81EFBD961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3B21F6-B295-3B3F-461F-88A5EEFDB0DC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91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5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6682" y="464235"/>
            <a:ext cx="400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3600">
                <a:latin typeface="Avenir Black" panose="02000503020000020003" pitchFamily="2" charset="0"/>
              </a:rPr>
              <a:t>HIFI</a:t>
            </a:r>
            <a:r>
              <a:rPr kumimoji="1" lang="zh-CN" altLang="en-US" sz="3600">
                <a:latin typeface="Avenir Black" panose="02000503020000020003" pitchFamily="2" charset="0"/>
              </a:rPr>
              <a:t> </a:t>
            </a:r>
            <a:r>
              <a:rPr kumimoji="1" lang="en-US" altLang="zh-CN" sz="3600">
                <a:latin typeface="Avenir Black" panose="02000503020000020003" pitchFamily="2" charset="0"/>
              </a:rPr>
              <a:t>prototype</a:t>
            </a:r>
            <a:endParaRPr kumimoji="1" lang="zh-CN" altLang="en-US" sz="3600">
              <a:latin typeface="Avenir Black" panose="02000503020000020003" pitchFamily="2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E2FB24-4A0B-FE55-4EF8-162B6EBF2544}"/>
              </a:ext>
            </a:extLst>
          </p:cNvPr>
          <p:cNvGrpSpPr/>
          <p:nvPr/>
        </p:nvGrpSpPr>
        <p:grpSpPr>
          <a:xfrm>
            <a:off x="5014259" y="1666052"/>
            <a:ext cx="2298700" cy="4368800"/>
            <a:chOff x="5014259" y="1666052"/>
            <a:chExt cx="2298700" cy="4368800"/>
          </a:xfrm>
        </p:grpSpPr>
        <p:pic>
          <p:nvPicPr>
            <p:cNvPr id="10" name="图片 9" descr="手机的屏幕&#10;&#10;描述已自动生成">
              <a:extLst>
                <a:ext uri="{FF2B5EF4-FFF2-40B4-BE49-F238E27FC236}">
                  <a16:creationId xmlns:a16="http://schemas.microsoft.com/office/drawing/2014/main" id="{D6EBA510-52D4-30F0-4F6A-5A05C19A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259" y="1666052"/>
              <a:ext cx="2298700" cy="4368800"/>
            </a:xfrm>
            <a:prstGeom prst="rect">
              <a:avLst/>
            </a:prstGeom>
          </p:spPr>
        </p:pic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0FABBBA-F534-8223-6E2F-4BED0F45E52D}"/>
                </a:ext>
              </a:extLst>
            </p:cNvPr>
            <p:cNvSpPr/>
            <p:nvPr/>
          </p:nvSpPr>
          <p:spPr>
            <a:xfrm>
              <a:off x="5319363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9DA16A-BD94-3A1D-4D3E-D8A2233B4FDF}"/>
              </a:ext>
            </a:extLst>
          </p:cNvPr>
          <p:cNvGrpSpPr/>
          <p:nvPr/>
        </p:nvGrpSpPr>
        <p:grpSpPr>
          <a:xfrm>
            <a:off x="7923455" y="1666052"/>
            <a:ext cx="2298700" cy="4368800"/>
            <a:chOff x="7923455" y="1666052"/>
            <a:chExt cx="2298700" cy="4368800"/>
          </a:xfrm>
        </p:grpSpPr>
        <p:pic>
          <p:nvPicPr>
            <p:cNvPr id="5" name="图片 4" descr="手机的屏幕&#10;&#10;描述已自动生成">
              <a:extLst>
                <a:ext uri="{FF2B5EF4-FFF2-40B4-BE49-F238E27FC236}">
                  <a16:creationId xmlns:a16="http://schemas.microsoft.com/office/drawing/2014/main" id="{A5338AEA-A447-66CE-784D-6F501F14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3455" y="1666052"/>
              <a:ext cx="2298700" cy="4368800"/>
            </a:xfrm>
            <a:prstGeom prst="rect">
              <a:avLst/>
            </a:prstGeom>
          </p:spPr>
        </p:pic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6DD3A25-705F-9CE0-51FA-54707EA1BD30}"/>
                </a:ext>
              </a:extLst>
            </p:cNvPr>
            <p:cNvSpPr/>
            <p:nvPr/>
          </p:nvSpPr>
          <p:spPr>
            <a:xfrm>
              <a:off x="8228559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240807-72E9-0C89-513C-81634E502FD9}"/>
              </a:ext>
            </a:extLst>
          </p:cNvPr>
          <p:cNvGrpSpPr/>
          <p:nvPr/>
        </p:nvGrpSpPr>
        <p:grpSpPr>
          <a:xfrm>
            <a:off x="2099568" y="1666052"/>
            <a:ext cx="2298700" cy="4368800"/>
            <a:chOff x="2099568" y="1666052"/>
            <a:chExt cx="2298700" cy="4368800"/>
          </a:xfrm>
        </p:grpSpPr>
        <p:pic>
          <p:nvPicPr>
            <p:cNvPr id="19" name="图片 18" descr="手机的屏幕&#10;&#10;描述已自动生成">
              <a:extLst>
                <a:ext uri="{FF2B5EF4-FFF2-40B4-BE49-F238E27FC236}">
                  <a16:creationId xmlns:a16="http://schemas.microsoft.com/office/drawing/2014/main" id="{DB6DFDFC-05F1-6AC6-CF6C-EAECF709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568" y="1666052"/>
              <a:ext cx="2298700" cy="4368800"/>
            </a:xfrm>
            <a:prstGeom prst="rect">
              <a:avLst/>
            </a:prstGeom>
          </p:spPr>
        </p:pic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77F49268-FAAC-1453-E511-EB2DF9C307CD}"/>
                </a:ext>
              </a:extLst>
            </p:cNvPr>
            <p:cNvSpPr/>
            <p:nvPr/>
          </p:nvSpPr>
          <p:spPr>
            <a:xfrm>
              <a:off x="2404672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F7850A3C-5FDA-878B-9324-9A3E2E858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1D7D8A-A389-2010-DBE1-7796687826AA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C8298E-E7CE-B2B7-584F-78DE24113D6B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9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6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6682" y="464235"/>
            <a:ext cx="400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3600" dirty="0">
                <a:latin typeface="Avenir Black" panose="02000503020000020003" pitchFamily="2" charset="0"/>
              </a:rPr>
              <a:t>HIFI</a:t>
            </a:r>
            <a:r>
              <a:rPr kumimoji="1" lang="zh-CN" altLang="en-US" sz="3600" dirty="0">
                <a:latin typeface="Avenir Black" panose="02000503020000020003" pitchFamily="2" charset="0"/>
              </a:rPr>
              <a:t> </a:t>
            </a:r>
            <a:r>
              <a:rPr kumimoji="1" lang="en-US" altLang="zh-CN" sz="3600" dirty="0">
                <a:latin typeface="Avenir Black" panose="02000503020000020003" pitchFamily="2" charset="0"/>
              </a:rPr>
              <a:t>prototype</a:t>
            </a:r>
            <a:endParaRPr kumimoji="1" lang="zh-CN" altLang="en-US" sz="3600" dirty="0">
              <a:latin typeface="Avenir Black" panose="02000503020000020003" pitchFamily="2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E2FB24-4A0B-FE55-4EF8-162B6EBF2544}"/>
              </a:ext>
            </a:extLst>
          </p:cNvPr>
          <p:cNvGrpSpPr/>
          <p:nvPr/>
        </p:nvGrpSpPr>
        <p:grpSpPr>
          <a:xfrm>
            <a:off x="3250532" y="1614955"/>
            <a:ext cx="2298700" cy="4368800"/>
            <a:chOff x="5014259" y="1666052"/>
            <a:chExt cx="2298700" cy="4368800"/>
          </a:xfrm>
        </p:grpSpPr>
        <p:pic>
          <p:nvPicPr>
            <p:cNvPr id="10" name="图片 9" descr="手机的屏幕&#10;&#10;描述已自动生成">
              <a:extLst>
                <a:ext uri="{FF2B5EF4-FFF2-40B4-BE49-F238E27FC236}">
                  <a16:creationId xmlns:a16="http://schemas.microsoft.com/office/drawing/2014/main" id="{D6EBA510-52D4-30F0-4F6A-5A05C19A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259" y="1666052"/>
              <a:ext cx="2298700" cy="4368800"/>
            </a:xfrm>
            <a:prstGeom prst="rect">
              <a:avLst/>
            </a:prstGeom>
          </p:spPr>
        </p:pic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0FABBBA-F534-8223-6E2F-4BED0F45E52D}"/>
                </a:ext>
              </a:extLst>
            </p:cNvPr>
            <p:cNvSpPr/>
            <p:nvPr/>
          </p:nvSpPr>
          <p:spPr>
            <a:xfrm>
              <a:off x="5319363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9DA16A-BD94-3A1D-4D3E-D8A2233B4FDF}"/>
              </a:ext>
            </a:extLst>
          </p:cNvPr>
          <p:cNvGrpSpPr/>
          <p:nvPr/>
        </p:nvGrpSpPr>
        <p:grpSpPr>
          <a:xfrm>
            <a:off x="5895741" y="1614955"/>
            <a:ext cx="2298700" cy="4368800"/>
            <a:chOff x="7923455" y="1666052"/>
            <a:chExt cx="2298700" cy="4368800"/>
          </a:xfrm>
        </p:grpSpPr>
        <p:pic>
          <p:nvPicPr>
            <p:cNvPr id="5" name="图片 4" descr="手机的屏幕&#10;&#10;描述已自动生成">
              <a:extLst>
                <a:ext uri="{FF2B5EF4-FFF2-40B4-BE49-F238E27FC236}">
                  <a16:creationId xmlns:a16="http://schemas.microsoft.com/office/drawing/2014/main" id="{A5338AEA-A447-66CE-784D-6F501F14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3455" y="1666052"/>
              <a:ext cx="2298700" cy="4368800"/>
            </a:xfrm>
            <a:prstGeom prst="rect">
              <a:avLst/>
            </a:prstGeom>
          </p:spPr>
        </p:pic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6DD3A25-705F-9CE0-51FA-54707EA1BD30}"/>
                </a:ext>
              </a:extLst>
            </p:cNvPr>
            <p:cNvSpPr/>
            <p:nvPr/>
          </p:nvSpPr>
          <p:spPr>
            <a:xfrm>
              <a:off x="8228559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240807-72E9-0C89-513C-81634E502FD9}"/>
              </a:ext>
            </a:extLst>
          </p:cNvPr>
          <p:cNvGrpSpPr/>
          <p:nvPr/>
        </p:nvGrpSpPr>
        <p:grpSpPr>
          <a:xfrm>
            <a:off x="695482" y="1614955"/>
            <a:ext cx="2298700" cy="4368800"/>
            <a:chOff x="2099568" y="1666052"/>
            <a:chExt cx="2298700" cy="4368800"/>
          </a:xfrm>
        </p:grpSpPr>
        <p:pic>
          <p:nvPicPr>
            <p:cNvPr id="19" name="图片 18" descr="手机的屏幕&#10;&#10;描述已自动生成">
              <a:extLst>
                <a:ext uri="{FF2B5EF4-FFF2-40B4-BE49-F238E27FC236}">
                  <a16:creationId xmlns:a16="http://schemas.microsoft.com/office/drawing/2014/main" id="{DB6DFDFC-05F1-6AC6-CF6C-EAECF709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568" y="1666052"/>
              <a:ext cx="2298700" cy="4368800"/>
            </a:xfrm>
            <a:prstGeom prst="rect">
              <a:avLst/>
            </a:prstGeom>
          </p:spPr>
        </p:pic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77F49268-FAAC-1453-E511-EB2DF9C307CD}"/>
                </a:ext>
              </a:extLst>
            </p:cNvPr>
            <p:cNvSpPr/>
            <p:nvPr/>
          </p:nvSpPr>
          <p:spPr>
            <a:xfrm>
              <a:off x="2404672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FB1FE7C8-6554-8AC5-26F9-F31D44C5A7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490878-AAE4-D7CB-3C81-800B1672BCA7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C6548D-4E4E-9B95-4B23-C4B59DC1AB81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E9000F-067D-BF5F-44C2-BF2D1526A6C1}"/>
              </a:ext>
            </a:extLst>
          </p:cNvPr>
          <p:cNvGrpSpPr/>
          <p:nvPr/>
        </p:nvGrpSpPr>
        <p:grpSpPr>
          <a:xfrm>
            <a:off x="8514953" y="1614955"/>
            <a:ext cx="2298700" cy="4368800"/>
            <a:chOff x="8540951" y="1666052"/>
            <a:chExt cx="2298700" cy="4368800"/>
          </a:xfrm>
        </p:grpSpPr>
        <p:pic>
          <p:nvPicPr>
            <p:cNvPr id="9" name="图片 8" descr="手机的屏幕&#10;&#10;描述已自动生成">
              <a:extLst>
                <a:ext uri="{FF2B5EF4-FFF2-40B4-BE49-F238E27FC236}">
                  <a16:creationId xmlns:a16="http://schemas.microsoft.com/office/drawing/2014/main" id="{398A44B2-44EB-7460-90E1-EE0177D9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0951" y="1666052"/>
              <a:ext cx="2298700" cy="4368800"/>
            </a:xfrm>
            <a:prstGeom prst="rect">
              <a:avLst/>
            </a:prstGeom>
          </p:spPr>
        </p:pic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54C9BD86-F8AD-1F00-6610-EBB2E48C9CC4}"/>
                </a:ext>
              </a:extLst>
            </p:cNvPr>
            <p:cNvSpPr/>
            <p:nvPr/>
          </p:nvSpPr>
          <p:spPr>
            <a:xfrm>
              <a:off x="8846055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53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7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1463" y="459016"/>
            <a:ext cx="6314594" cy="651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de-DE" altLang="zh-CN" sz="3600" err="1">
                <a:latin typeface="Avenir Black"/>
                <a:ea typeface="等线"/>
              </a:rPr>
              <a:t>Heuristic</a:t>
            </a:r>
            <a:r>
              <a:rPr kumimoji="1" lang="de-DE" altLang="zh-CN" sz="3600">
                <a:latin typeface="Avenir Black"/>
                <a:ea typeface="等线"/>
              </a:rPr>
              <a:t> Evaluation</a:t>
            </a:r>
            <a:endParaRPr lang="en-US" altLang="zh-CN"/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FB1FE7C8-6554-8AC5-26F9-F31D44C5A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490878-AAE4-D7CB-3C81-800B1672BCA7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C6548D-4E4E-9B95-4B23-C4B59DC1AB81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20">
            <a:extLst>
              <a:ext uri="{FF2B5EF4-FFF2-40B4-BE49-F238E27FC236}">
                <a16:creationId xmlns:a16="http://schemas.microsoft.com/office/drawing/2014/main" id="{6C5679B1-3E51-F792-36AD-7EE52AC695F4}"/>
              </a:ext>
            </a:extLst>
          </p:cNvPr>
          <p:cNvGrpSpPr/>
          <p:nvPr/>
        </p:nvGrpSpPr>
        <p:grpSpPr>
          <a:xfrm>
            <a:off x="2147584" y="1416574"/>
            <a:ext cx="1035659" cy="1973198"/>
            <a:chOff x="2099568" y="1666052"/>
            <a:chExt cx="2298700" cy="4368800"/>
          </a:xfrm>
        </p:grpSpPr>
        <p:pic>
          <p:nvPicPr>
            <p:cNvPr id="6" name="图片 18" descr="手机的屏幕&#10;&#10;描述已自动生成">
              <a:extLst>
                <a:ext uri="{FF2B5EF4-FFF2-40B4-BE49-F238E27FC236}">
                  <a16:creationId xmlns:a16="http://schemas.microsoft.com/office/drawing/2014/main" id="{48978A20-CB05-9184-EDFD-584B9ED07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9568" y="1666052"/>
              <a:ext cx="2298700" cy="4368800"/>
            </a:xfrm>
            <a:prstGeom prst="rect">
              <a:avLst/>
            </a:prstGeom>
          </p:spPr>
        </p:pic>
        <p:sp>
          <p:nvSpPr>
            <p:cNvPr id="9" name="圆角矩形 19">
              <a:extLst>
                <a:ext uri="{FF2B5EF4-FFF2-40B4-BE49-F238E27FC236}">
                  <a16:creationId xmlns:a16="http://schemas.microsoft.com/office/drawing/2014/main" id="{E73EB856-58E9-ADA5-4058-E9E440CBF482}"/>
                </a:ext>
              </a:extLst>
            </p:cNvPr>
            <p:cNvSpPr/>
            <p:nvPr/>
          </p:nvSpPr>
          <p:spPr>
            <a:xfrm>
              <a:off x="2404672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52">
            <a:extLst>
              <a:ext uri="{FF2B5EF4-FFF2-40B4-BE49-F238E27FC236}">
                <a16:creationId xmlns:a16="http://schemas.microsoft.com/office/drawing/2014/main" id="{428577D1-1670-1ECE-1F03-E4E06780D99D}"/>
              </a:ext>
            </a:extLst>
          </p:cNvPr>
          <p:cNvSpPr txBox="1"/>
          <p:nvPr/>
        </p:nvSpPr>
        <p:spPr>
          <a:xfrm>
            <a:off x="3223137" y="1353208"/>
            <a:ext cx="6812398" cy="1899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Feedback: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 There is no information on the exact waiting time, add the exact time.</a:t>
            </a:r>
            <a:endParaRPr lang="en-US" altLang="zh-CN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Rg" panose="02000506030000020004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/>
              <a:cs typeface="Proxima Nova Rg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Reflection: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 Technically not possible, would lead to inaccurate information</a:t>
            </a:r>
            <a:endParaRPr lang="en-US" altLang="zh-CN" sz="2000" b="1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/>
              <a:ea typeface="DengXian"/>
            </a:endParaRPr>
          </a:p>
        </p:txBody>
      </p:sp>
      <p:grpSp>
        <p:nvGrpSpPr>
          <p:cNvPr id="26" name="组合 15">
            <a:extLst>
              <a:ext uri="{FF2B5EF4-FFF2-40B4-BE49-F238E27FC236}">
                <a16:creationId xmlns:a16="http://schemas.microsoft.com/office/drawing/2014/main" id="{CC915819-3445-F292-E5EF-3D264853B327}"/>
              </a:ext>
            </a:extLst>
          </p:cNvPr>
          <p:cNvGrpSpPr/>
          <p:nvPr/>
        </p:nvGrpSpPr>
        <p:grpSpPr>
          <a:xfrm>
            <a:off x="2143711" y="3597147"/>
            <a:ext cx="1030440" cy="1983636"/>
            <a:chOff x="5014259" y="1666052"/>
            <a:chExt cx="2298700" cy="4368800"/>
          </a:xfrm>
        </p:grpSpPr>
        <p:pic>
          <p:nvPicPr>
            <p:cNvPr id="24" name="图片 9" descr="手机的屏幕&#10;&#10;描述已自动生成">
              <a:extLst>
                <a:ext uri="{FF2B5EF4-FFF2-40B4-BE49-F238E27FC236}">
                  <a16:creationId xmlns:a16="http://schemas.microsoft.com/office/drawing/2014/main" id="{670B9203-DA07-D5FC-BCDD-15BA3C080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4259" y="1666052"/>
              <a:ext cx="2298700" cy="4368800"/>
            </a:xfrm>
            <a:prstGeom prst="rect">
              <a:avLst/>
            </a:prstGeom>
          </p:spPr>
        </p:pic>
        <p:sp>
          <p:nvSpPr>
            <p:cNvPr id="25" name="圆角矩形 1">
              <a:extLst>
                <a:ext uri="{FF2B5EF4-FFF2-40B4-BE49-F238E27FC236}">
                  <a16:creationId xmlns:a16="http://schemas.microsoft.com/office/drawing/2014/main" id="{202619BB-3E69-043B-03D6-1337D43B245A}"/>
                </a:ext>
              </a:extLst>
            </p:cNvPr>
            <p:cNvSpPr/>
            <p:nvPr/>
          </p:nvSpPr>
          <p:spPr>
            <a:xfrm>
              <a:off x="5319363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52">
            <a:extLst>
              <a:ext uri="{FF2B5EF4-FFF2-40B4-BE49-F238E27FC236}">
                <a16:creationId xmlns:a16="http://schemas.microsoft.com/office/drawing/2014/main" id="{6329AE5F-2709-1F57-122A-FFA70443AF17}"/>
              </a:ext>
            </a:extLst>
          </p:cNvPr>
          <p:cNvSpPr txBox="1"/>
          <p:nvPr/>
        </p:nvSpPr>
        <p:spPr>
          <a:xfrm>
            <a:off x="3223136" y="3597454"/>
            <a:ext cx="6812398" cy="2637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Feedback: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 Numbers are confusing, add information what "Expected Queues" means, screen is very complex and should be split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Rg" panose="02000506030000020004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/>
              <a:cs typeface="Proxima Nova Rg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Reflection: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 Numbers will be removed or reworked, splitting screen reduces efficiency of use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99157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形 47">
            <a:extLst>
              <a:ext uri="{FF2B5EF4-FFF2-40B4-BE49-F238E27FC236}">
                <a16:creationId xmlns:a16="http://schemas.microsoft.com/office/drawing/2014/main" id="{B1EA1F15-53A0-C1B0-B2E9-07159D4DF940}"/>
              </a:ext>
            </a:extLst>
          </p:cNvPr>
          <p:cNvSpPr/>
          <p:nvPr/>
        </p:nvSpPr>
        <p:spPr>
          <a:xfrm rot="5400000">
            <a:off x="-1279442" y="5643115"/>
            <a:ext cx="2501020" cy="2501020"/>
          </a:xfrm>
          <a:prstGeom prst="pie">
            <a:avLst>
              <a:gd name="adj1" fmla="val 10786203"/>
              <a:gd name="adj2" fmla="val 16200000"/>
            </a:avLst>
          </a:prstGeom>
          <a:solidFill>
            <a:srgbClr val="EFB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C81404-44DF-B32C-B478-6988484A5C10}"/>
              </a:ext>
            </a:extLst>
          </p:cNvPr>
          <p:cNvSpPr txBox="1"/>
          <p:nvPr/>
        </p:nvSpPr>
        <p:spPr>
          <a:xfrm>
            <a:off x="157658" y="6426588"/>
            <a:ext cx="33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Interaction </a:t>
            </a:r>
            <a:r>
              <a:rPr lang="de-DE" altLang="zh-CN" sz="1600" b="1" kern="0" err="1">
                <a:latin typeface="苹方-简" panose="020B0400000000000000" pitchFamily="34" charset="-122"/>
                <a:ea typeface="DengXian" panose="02010600030101010101" pitchFamily="2" charset="-122"/>
              </a:rPr>
              <a:t>Prototyping</a:t>
            </a:r>
            <a:r>
              <a:rPr lang="zh-CN" altLang="en-US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 </a:t>
            </a:r>
            <a:r>
              <a:rPr lang="en-US" altLang="zh-CN" sz="1600" b="1" kern="0">
                <a:latin typeface="苹方-简" panose="020B0400000000000000" pitchFamily="34" charset="-122"/>
                <a:ea typeface="DengXian" panose="02010600030101010101" pitchFamily="2" charset="-122"/>
              </a:rPr>
              <a:t>/</a:t>
            </a:r>
            <a:endParaRPr lang="zh-CN" altLang="en-US" sz="1600" b="1" kern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6D01A6-90D2-AC17-F960-7DBDB0AB8748}"/>
              </a:ext>
            </a:extLst>
          </p:cNvPr>
          <p:cNvSpPr txBox="1"/>
          <p:nvPr/>
        </p:nvSpPr>
        <p:spPr>
          <a:xfrm>
            <a:off x="11789291" y="6426588"/>
            <a:ext cx="24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 dirty="0">
                <a:latin typeface="苹方-简" panose="020B0400000000000000" pitchFamily="34" charset="-122"/>
                <a:ea typeface="DengXian" panose="02010600030101010101" pitchFamily="2" charset="-122"/>
              </a:rPr>
              <a:t>8</a:t>
            </a:r>
            <a:endParaRPr lang="zh-CN" altLang="en-US" sz="1600" kern="0" dirty="0">
              <a:latin typeface="苹方-简" panose="020B0400000000000000" pitchFamily="34" charset="-122"/>
              <a:ea typeface="DengXian" panose="02010600030101010101" pitchFamily="2" charset="-122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352166C-FEB4-3B08-D68D-5C89D70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36" y="6333202"/>
            <a:ext cx="1053327" cy="431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04BEFD-E421-8AA9-8313-740F4481C03C}"/>
              </a:ext>
            </a:extLst>
          </p:cNvPr>
          <p:cNvSpPr txBox="1"/>
          <p:nvPr/>
        </p:nvSpPr>
        <p:spPr>
          <a:xfrm>
            <a:off x="4411462" y="459016"/>
            <a:ext cx="5763051" cy="651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de-DE" altLang="zh-CN" sz="3600" err="1">
                <a:latin typeface="Avenir Black"/>
                <a:ea typeface="等线"/>
              </a:rPr>
              <a:t>Heuristic</a:t>
            </a:r>
            <a:r>
              <a:rPr kumimoji="1" lang="de-DE" altLang="zh-CN" sz="3600">
                <a:latin typeface="Avenir Black"/>
                <a:ea typeface="等线"/>
              </a:rPr>
              <a:t> Evaluation</a:t>
            </a:r>
            <a:endParaRPr lang="en-US" altLang="zh-CN"/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FB1FE7C8-6554-8AC5-26F9-F31D44C5A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77"/>
          <a:stretch/>
        </p:blipFill>
        <p:spPr>
          <a:xfrm>
            <a:off x="11212159" y="756622"/>
            <a:ext cx="994416" cy="55418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490878-AAE4-D7CB-3C81-800B1672BCA7}"/>
              </a:ext>
            </a:extLst>
          </p:cNvPr>
          <p:cNvSpPr/>
          <p:nvPr/>
        </p:nvSpPr>
        <p:spPr>
          <a:xfrm>
            <a:off x="-8849" y="455996"/>
            <a:ext cx="1464425" cy="584775"/>
          </a:xfrm>
          <a:prstGeom prst="rect">
            <a:avLst/>
          </a:prstGeom>
          <a:solidFill>
            <a:srgbClr val="EFB3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C6548D-4E4E-9B95-4B23-C4B59DC1AB81}"/>
              </a:ext>
            </a:extLst>
          </p:cNvPr>
          <p:cNvSpPr/>
          <p:nvPr/>
        </p:nvSpPr>
        <p:spPr>
          <a:xfrm>
            <a:off x="1574087" y="464235"/>
            <a:ext cx="136040" cy="584775"/>
          </a:xfrm>
          <a:prstGeom prst="rect">
            <a:avLst/>
          </a:prstGeom>
          <a:solidFill>
            <a:srgbClr val="2A64B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52">
            <a:extLst>
              <a:ext uri="{FF2B5EF4-FFF2-40B4-BE49-F238E27FC236}">
                <a16:creationId xmlns:a16="http://schemas.microsoft.com/office/drawing/2014/main" id="{428577D1-1670-1ECE-1F03-E4E06780D99D}"/>
              </a:ext>
            </a:extLst>
          </p:cNvPr>
          <p:cNvSpPr txBox="1"/>
          <p:nvPr/>
        </p:nvSpPr>
        <p:spPr>
          <a:xfrm>
            <a:off x="3223137" y="1353208"/>
            <a:ext cx="6812398" cy="2268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Feedback: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 Highlight relevant allergens or raw materials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Rg" panose="02000506030000020004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/>
              <a:cs typeface="Proxima Nova Rg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Reflection: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 Users will be able to input relevant ingredients on registration, marked bold on screen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/>
              <a:ea typeface="DengXian"/>
            </a:endParaRPr>
          </a:p>
        </p:txBody>
      </p:sp>
      <p:sp>
        <p:nvSpPr>
          <p:cNvPr id="27" name="文本框 52">
            <a:extLst>
              <a:ext uri="{FF2B5EF4-FFF2-40B4-BE49-F238E27FC236}">
                <a16:creationId xmlns:a16="http://schemas.microsoft.com/office/drawing/2014/main" id="{6329AE5F-2709-1F57-122A-FFA70443AF17}"/>
              </a:ext>
            </a:extLst>
          </p:cNvPr>
          <p:cNvSpPr txBox="1"/>
          <p:nvPr/>
        </p:nvSpPr>
        <p:spPr>
          <a:xfrm>
            <a:off x="3223136" y="3597454"/>
            <a:ext cx="6812398" cy="1899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Feedback: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Bold"/>
                <a:ea typeface="DengXian"/>
                <a:cs typeface="Proxima Nova Bold" panose="02000506030000020004" charset="0"/>
                <a:sym typeface="+mn-ea"/>
              </a:rPr>
              <a:t> Users are more interested in the average performance than specific daily ratings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 panose="02010600030101010101" pitchFamily="2" charset="-122"/>
              <a:cs typeface="Proxima Nova Rg" panose="02000506030000020004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Bold"/>
              <a:ea typeface="DengXian"/>
              <a:cs typeface="Proxima Nova Rg" panose="02000506030000020004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Reflection:</a:t>
            </a:r>
            <a:r>
              <a:rPr lang="en-US" altLang="zh-CN" sz="20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Proxima Nova Rg"/>
                <a:ea typeface="DengXian"/>
                <a:cs typeface="Proxima Nova Rg" panose="02000506030000020004" charset="0"/>
                <a:sym typeface="+mn-ea"/>
              </a:rPr>
              <a:t> more prominent visualization of average</a:t>
            </a:r>
            <a:endParaRPr lang="en-US" altLang="zh-CN" sz="2000" kern="0" spc="100">
              <a:solidFill>
                <a:schemeClr val="tx1">
                  <a:lumMod val="95000"/>
                  <a:lumOff val="5000"/>
                </a:schemeClr>
              </a:solidFill>
              <a:latin typeface="Proxima Nova Rg"/>
              <a:ea typeface="DengXian"/>
            </a:endParaRPr>
          </a:p>
        </p:txBody>
      </p:sp>
      <p:grpSp>
        <p:nvGrpSpPr>
          <p:cNvPr id="8" name="组合 20">
            <a:extLst>
              <a:ext uri="{FF2B5EF4-FFF2-40B4-BE49-F238E27FC236}">
                <a16:creationId xmlns:a16="http://schemas.microsoft.com/office/drawing/2014/main" id="{BFE20DD1-4652-0241-1D82-7AEE1B222433}"/>
              </a:ext>
            </a:extLst>
          </p:cNvPr>
          <p:cNvGrpSpPr/>
          <p:nvPr/>
        </p:nvGrpSpPr>
        <p:grpSpPr>
          <a:xfrm>
            <a:off x="2141321" y="1415531"/>
            <a:ext cx="1056536" cy="1978417"/>
            <a:chOff x="2099568" y="1666052"/>
            <a:chExt cx="2298700" cy="4368800"/>
          </a:xfrm>
        </p:grpSpPr>
        <p:pic>
          <p:nvPicPr>
            <p:cNvPr id="4" name="图片 18" descr="手机的屏幕&#10;&#10;描述已自动生成">
              <a:extLst>
                <a:ext uri="{FF2B5EF4-FFF2-40B4-BE49-F238E27FC236}">
                  <a16:creationId xmlns:a16="http://schemas.microsoft.com/office/drawing/2014/main" id="{A6345236-6050-C9D2-6B78-0B8A0818D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9568" y="1666052"/>
              <a:ext cx="2298700" cy="4368800"/>
            </a:xfrm>
            <a:prstGeom prst="rect">
              <a:avLst/>
            </a:prstGeom>
          </p:spPr>
        </p:pic>
        <p:sp>
          <p:nvSpPr>
            <p:cNvPr id="5" name="圆角矩形 19">
              <a:extLst>
                <a:ext uri="{FF2B5EF4-FFF2-40B4-BE49-F238E27FC236}">
                  <a16:creationId xmlns:a16="http://schemas.microsoft.com/office/drawing/2014/main" id="{DAEC78CD-A963-8100-27F3-3A0DCD34BF33}"/>
                </a:ext>
              </a:extLst>
            </p:cNvPr>
            <p:cNvSpPr/>
            <p:nvPr/>
          </p:nvSpPr>
          <p:spPr>
            <a:xfrm>
              <a:off x="2404672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4">
            <a:extLst>
              <a:ext uri="{FF2B5EF4-FFF2-40B4-BE49-F238E27FC236}">
                <a16:creationId xmlns:a16="http://schemas.microsoft.com/office/drawing/2014/main" id="{DE646CEE-3AAA-6441-2E45-856714EE3D19}"/>
              </a:ext>
            </a:extLst>
          </p:cNvPr>
          <p:cNvGrpSpPr/>
          <p:nvPr/>
        </p:nvGrpSpPr>
        <p:grpSpPr>
          <a:xfrm>
            <a:off x="2171920" y="3722408"/>
            <a:ext cx="1046098" cy="1983636"/>
            <a:chOff x="7923455" y="1666052"/>
            <a:chExt cx="2298700" cy="4368800"/>
          </a:xfrm>
        </p:grpSpPr>
        <p:pic>
          <p:nvPicPr>
            <p:cNvPr id="15" name="图片 4" descr="手机的屏幕&#10;&#10;描述已自动生成">
              <a:extLst>
                <a:ext uri="{FF2B5EF4-FFF2-40B4-BE49-F238E27FC236}">
                  <a16:creationId xmlns:a16="http://schemas.microsoft.com/office/drawing/2014/main" id="{1EF76BC7-D9EE-94B3-1884-173A4FDB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3455" y="1666052"/>
              <a:ext cx="2298700" cy="4368800"/>
            </a:xfrm>
            <a:prstGeom prst="rect">
              <a:avLst/>
            </a:prstGeom>
          </p:spPr>
        </p:pic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D2DC9DD9-55C6-1CBF-35D6-0563A651545D}"/>
                </a:ext>
              </a:extLst>
            </p:cNvPr>
            <p:cNvSpPr/>
            <p:nvPr/>
          </p:nvSpPr>
          <p:spPr>
            <a:xfrm>
              <a:off x="8228559" y="1772129"/>
              <a:ext cx="1821712" cy="3988523"/>
            </a:xfrm>
            <a:prstGeom prst="roundRect">
              <a:avLst>
                <a:gd name="adj" fmla="val 14744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72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Macintosh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苹方-简</vt:lpstr>
      <vt:lpstr>Arial</vt:lpstr>
      <vt:lpstr>Avenir Black</vt:lpstr>
      <vt:lpstr>Avenir Heavy</vt:lpstr>
      <vt:lpstr>Avenir Light</vt:lpstr>
      <vt:lpstr>Avenir Medium</vt:lpstr>
      <vt:lpstr>Proxima Nova Bold</vt:lpstr>
      <vt:lpstr>Proxima Nova Rg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Miao, Xinyi</dc:creator>
  <cp:lastModifiedBy>Miao, Xinyi</cp:lastModifiedBy>
  <cp:revision>2</cp:revision>
  <dcterms:created xsi:type="dcterms:W3CDTF">2022-11-23T01:32:41Z</dcterms:created>
  <dcterms:modified xsi:type="dcterms:W3CDTF">2022-11-24T12:33:11Z</dcterms:modified>
</cp:coreProperties>
</file>