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7" r:id="rId3"/>
    <p:sldId id="288" r:id="rId4"/>
    <p:sldId id="314" r:id="rId5"/>
    <p:sldId id="309" r:id="rId6"/>
    <p:sldId id="312" r:id="rId7"/>
    <p:sldId id="313" r:id="rId8"/>
    <p:sldId id="316" r:id="rId9"/>
    <p:sldId id="317" r:id="rId10"/>
    <p:sldId id="331" r:id="rId11"/>
    <p:sldId id="289" r:id="rId12"/>
    <p:sldId id="332" r:id="rId13"/>
    <p:sldId id="333" r:id="rId14"/>
    <p:sldId id="334" r:id="rId15"/>
    <p:sldId id="335" r:id="rId16"/>
    <p:sldId id="336" r:id="rId17"/>
    <p:sldId id="337" r:id="rId18"/>
    <p:sldId id="338" r:id="rId19"/>
    <p:sldId id="339" r:id="rId20"/>
    <p:sldId id="340" r:id="rId21"/>
    <p:sldId id="310" r:id="rId22"/>
    <p:sldId id="290" r:id="rId23"/>
    <p:sldId id="291" r:id="rId24"/>
    <p:sldId id="292" r:id="rId25"/>
    <p:sldId id="293" r:id="rId26"/>
    <p:sldId id="294" r:id="rId27"/>
    <p:sldId id="295" r:id="rId28"/>
    <p:sldId id="318" r:id="rId29"/>
    <p:sldId id="319" r:id="rId30"/>
    <p:sldId id="320" r:id="rId31"/>
    <p:sldId id="326" r:id="rId32"/>
    <p:sldId id="325" r:id="rId33"/>
    <p:sldId id="327" r:id="rId34"/>
    <p:sldId id="328" r:id="rId35"/>
    <p:sldId id="321" r:id="rId36"/>
    <p:sldId id="322" r:id="rId37"/>
    <p:sldId id="296" r:id="rId38"/>
    <p:sldId id="301" r:id="rId39"/>
    <p:sldId id="299" r:id="rId40"/>
    <p:sldId id="302" r:id="rId41"/>
    <p:sldId id="303" r:id="rId42"/>
    <p:sldId id="300" r:id="rId43"/>
    <p:sldId id="330" r:id="rId44"/>
    <p:sldId id="30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Bp4wnqYZCM6HbDTEXAmHG7HPKuvT5eftwjyobzPX3Yg/edit?usp=share_link" TargetMode="External"/><Relationship Id="rId2" Type="http://schemas.openxmlformats.org/officeDocument/2006/relationships/hyperlink" Target="https://docs.google.com/document/d/1WnqxYTC6pqgM8btN_aLi8KnChWhUZ9vciklzfRhrs5s/edit?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a:t>
            </a:r>
            <a:r>
              <a:rPr lang="en-US" altLang="ja-JP" dirty="0" smtClean="0"/>
              <a:t>up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r>
              <a:rPr lang="en-US" altLang="ja-JP" dirty="0" smtClean="0"/>
              <a:t>.</a:t>
            </a:r>
          </a:p>
          <a:p>
            <a:endParaRPr kumimoji="1" lang="en-US" altLang="ja-JP" dirty="0"/>
          </a:p>
          <a:p>
            <a:r>
              <a:rPr lang="en-US" altLang="ja-JP" dirty="0" smtClean="0"/>
              <a:t>2023/1/5</a:t>
            </a:r>
            <a:r>
              <a:rPr lang="ja-JP" altLang="en-US" dirty="0"/>
              <a:t> </a:t>
            </a:r>
            <a:r>
              <a:rPr lang="en-US" altLang="ja-JP" dirty="0" smtClean="0"/>
              <a:t>update</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smtClean="0"/>
              <a:t>準備</a:t>
            </a:r>
            <a:endParaRPr kumimoji="1" lang="en-US" altLang="ja-JP" sz="52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93626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r>
              <a:rPr lang="ja-JP" altLang="en-US" sz="2400" dirty="0"/>
              <a:t>のアカウント設定</a:t>
            </a:r>
            <a:endParaRPr kumimoji="1" lang="en-US" altLang="ja-JP" sz="2400" dirty="0" smtClean="0"/>
          </a:p>
          <a:p>
            <a:pPr lvl="1"/>
            <a:r>
              <a:rPr lang="en-US" altLang="ja-JP" sz="2000" dirty="0" err="1" smtClean="0"/>
              <a:t>Github</a:t>
            </a:r>
            <a:r>
              <a:rPr lang="en-US" altLang="ja-JP" sz="2000" dirty="0" smtClean="0"/>
              <a:t> desktop</a:t>
            </a:r>
            <a:r>
              <a:rPr lang="ja-JP" altLang="en-US" sz="2000" dirty="0" smtClean="0"/>
              <a:t>をインストール</a:t>
            </a:r>
            <a:r>
              <a:rPr lang="ja-JP" altLang="en-US" sz="2000" dirty="0" smtClean="0"/>
              <a:t>する</a:t>
            </a:r>
            <a:endParaRPr lang="en-US" altLang="ja-JP" sz="2000" dirty="0" smtClean="0"/>
          </a:p>
          <a:p>
            <a:pPr lvl="1"/>
            <a:r>
              <a:rPr lang="en-US" altLang="ja-JP" sz="2000" dirty="0" err="1" smtClean="0"/>
              <a:t>github</a:t>
            </a:r>
            <a:r>
              <a:rPr lang="ja-JP" altLang="en-US" sz="2000" dirty="0" smtClean="0"/>
              <a:t>にアカウント</a:t>
            </a:r>
            <a:r>
              <a:rPr lang="ja-JP" altLang="en-US" sz="2000" dirty="0" smtClean="0"/>
              <a:t>を</a:t>
            </a:r>
            <a:r>
              <a:rPr lang="ja-JP" altLang="en-US" sz="2000" dirty="0"/>
              <a:t>作</a:t>
            </a:r>
            <a:r>
              <a:rPr lang="ja-JP" altLang="en-US" sz="2000" dirty="0" smtClean="0"/>
              <a:t>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a:p>
          <a:p>
            <a:pPr lvl="1"/>
            <a:endParaRPr lang="en-US" altLang="ja-JP" sz="2000" dirty="0" smtClean="0"/>
          </a:p>
          <a:p>
            <a:r>
              <a:rPr lang="en-US" altLang="ja-JP" sz="2400" dirty="0" smtClean="0"/>
              <a:t>Visual Studio </a:t>
            </a:r>
            <a:r>
              <a:rPr lang="ja-JP" altLang="en-US" sz="2400" dirty="0"/>
              <a:t>を使う</a:t>
            </a:r>
            <a:r>
              <a:rPr lang="ja-JP" altLang="en-US" sz="2400" dirty="0" smtClean="0"/>
              <a:t>人</a:t>
            </a:r>
            <a:r>
              <a:rPr lang="en-US" altLang="ja-JP" sz="2400" dirty="0"/>
              <a:t> </a:t>
            </a:r>
            <a:endParaRPr lang="en-US" altLang="ja-JP" sz="2400" dirty="0" smtClean="0"/>
          </a:p>
          <a:p>
            <a:pPr marL="0" indent="0">
              <a:buNone/>
            </a:pPr>
            <a:r>
              <a:rPr lang="ja-JP" altLang="en-US" sz="2400" dirty="0">
                <a:sym typeface="Wingdings" panose="05000000000000000000" pitchFamily="2" charset="2"/>
              </a:rPr>
              <a:t>　</a:t>
            </a:r>
            <a:r>
              <a:rPr lang="ja-JP" altLang="en-US" sz="2400" dirty="0" smtClean="0">
                <a:sym typeface="Wingdings" panose="05000000000000000000" pitchFamily="2" charset="2"/>
              </a:rPr>
              <a:t>　</a:t>
            </a:r>
            <a:r>
              <a:rPr lang="en-US" altLang="ja-JP" sz="2400" dirty="0" smtClean="0">
                <a:sym typeface="Wingdings" panose="05000000000000000000" pitchFamily="2" charset="2"/>
              </a:rPr>
              <a:t> Visual Studio 2022 community</a:t>
            </a:r>
            <a:r>
              <a:rPr lang="ja-JP" altLang="en-US" sz="2400" dirty="0" smtClean="0">
                <a:sym typeface="Wingdings" panose="05000000000000000000" pitchFamily="2" charset="2"/>
              </a:rPr>
              <a:t>の</a:t>
            </a:r>
            <a:r>
              <a:rPr lang="ja-JP" altLang="en-US" sz="2000" dirty="0" smtClean="0"/>
              <a:t>インストール</a:t>
            </a:r>
            <a:endParaRPr lang="en-US" altLang="ja-JP" sz="2000" dirty="0" smtClean="0"/>
          </a:p>
          <a:p>
            <a:r>
              <a:rPr lang="en-US" altLang="ja-JP" sz="2400" dirty="0" err="1" smtClean="0"/>
              <a:t>Qt</a:t>
            </a:r>
            <a:r>
              <a:rPr lang="ja-JP" altLang="en-US" sz="2400" dirty="0" smtClean="0"/>
              <a:t>を使う人 </a:t>
            </a:r>
            <a:endParaRPr lang="en-US" altLang="ja-JP" sz="2400" dirty="0" smtClean="0"/>
          </a:p>
          <a:p>
            <a:pPr marL="0" indent="0">
              <a:buNone/>
            </a:pPr>
            <a:r>
              <a:rPr lang="en-US" altLang="ja-JP" sz="2400" dirty="0" smtClean="0">
                <a:sym typeface="Wingdings" panose="05000000000000000000" pitchFamily="2" charset="2"/>
              </a:rPr>
              <a:t>       </a:t>
            </a:r>
            <a:r>
              <a:rPr lang="en-US" altLang="ja-JP" sz="2400" dirty="0" err="1" smtClean="0">
                <a:sym typeface="Wingdings" panose="05000000000000000000" pitchFamily="2" charset="2"/>
              </a:rPr>
              <a:t>Qt</a:t>
            </a:r>
            <a:r>
              <a:rPr lang="en-US" altLang="ja-JP" sz="2400" dirty="0" smtClean="0">
                <a:sym typeface="Wingdings" panose="05000000000000000000" pitchFamily="2" charset="2"/>
              </a:rPr>
              <a:t> 6 </a:t>
            </a:r>
            <a:r>
              <a:rPr lang="ja-JP" altLang="en-US" sz="2400" dirty="0" smtClean="0">
                <a:sym typeface="Wingdings" panose="05000000000000000000" pitchFamily="2" charset="2"/>
              </a:rPr>
              <a:t>の</a:t>
            </a:r>
            <a:r>
              <a:rPr lang="en-US" altLang="ja-JP" sz="2400" dirty="0" err="1" smtClean="0">
                <a:sym typeface="Wingdings" panose="05000000000000000000" pitchFamily="2" charset="2"/>
              </a:rPr>
              <a:t>OpenSource</a:t>
            </a:r>
            <a:r>
              <a:rPr lang="ja-JP" altLang="en-US" sz="2400" dirty="0" smtClean="0">
                <a:sym typeface="Wingdings" panose="05000000000000000000" pitchFamily="2" charset="2"/>
              </a:rPr>
              <a:t>版のインストール</a:t>
            </a:r>
            <a:endParaRPr lang="en-US" altLang="ja-JP" sz="24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en-US" altLang="ja-JP" sz="5200" dirty="0" smtClean="0"/>
              <a:t>C++</a:t>
            </a:r>
            <a:r>
              <a:rPr lang="ja-JP" altLang="en-US" sz="5200" dirty="0" smtClean="0"/>
              <a:t>プログラミングを始める</a:t>
            </a:r>
            <a:endParaRPr kumimoji="1" lang="en-US" altLang="ja-JP" sz="52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954575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10515600" cy="644968"/>
          </a:xfrm>
        </p:spPr>
        <p:txBody>
          <a:bodyPr>
            <a:normAutofit/>
          </a:bodyPr>
          <a:lstStyle/>
          <a:p>
            <a:r>
              <a:rPr kumimoji="1" lang="ja-JP" altLang="en-US" sz="3600" dirty="0" smtClean="0"/>
              <a:t>下記の動画・</a:t>
            </a:r>
            <a:r>
              <a:rPr kumimoji="1" lang="en-US" altLang="ja-JP" sz="3600" dirty="0" smtClean="0"/>
              <a:t>google docs</a:t>
            </a:r>
            <a:r>
              <a:rPr lang="ja-JP" altLang="en-US" sz="3600" dirty="0" smtClean="0"/>
              <a:t>を視聴する・読む</a:t>
            </a:r>
            <a:endParaRPr kumimoji="1" lang="ja-JP" altLang="en-US" sz="3600"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動画で以下の説明しているのでまず視聴し理解してください</a:t>
            </a:r>
            <a:endParaRPr lang="en-US" altLang="ja-JP" sz="2000" dirty="0" smtClean="0"/>
          </a:p>
          <a:p>
            <a:r>
              <a:rPr kumimoji="1" lang="en-US" altLang="ja-JP" sz="2000" dirty="0" smtClean="0"/>
              <a:t>C++</a:t>
            </a:r>
            <a:r>
              <a:rPr kumimoji="1" lang="ja-JP" altLang="en-US" sz="2000" dirty="0" smtClean="0"/>
              <a:t>の書き方</a:t>
            </a:r>
            <a:endParaRPr kumimoji="1" lang="en-US" altLang="ja-JP" sz="2000" dirty="0" smtClean="0"/>
          </a:p>
          <a:p>
            <a:pPr lvl="1"/>
            <a:r>
              <a:rPr lang="ja-JP" altLang="en-US" sz="1800" dirty="0" smtClean="0"/>
              <a:t>動画 </a:t>
            </a:r>
            <a:r>
              <a:rPr lang="en-US" altLang="ja-JP" sz="1800" dirty="0" smtClean="0">
                <a:sym typeface="Wingdings" panose="05000000000000000000" pitchFamily="2" charset="2"/>
              </a:rPr>
              <a:t> </a:t>
            </a:r>
            <a:r>
              <a:rPr lang="ja-JP" altLang="en-US" sz="1800" dirty="0" smtClean="0"/>
              <a:t>作成中</a:t>
            </a:r>
            <a:endParaRPr lang="en-US" altLang="ja-JP" sz="1800" dirty="0" smtClean="0"/>
          </a:p>
          <a:p>
            <a:pPr lvl="1"/>
            <a:r>
              <a:rPr kumimoji="1" lang="ja-JP" altLang="en-US" sz="1800" dirty="0" smtClean="0"/>
              <a:t>資料 </a:t>
            </a:r>
            <a:r>
              <a:rPr lang="en-US" altLang="ja-JP" sz="1800" dirty="0" smtClean="0">
                <a:sym typeface="Wingdings" panose="05000000000000000000" pitchFamily="2" charset="2"/>
              </a:rPr>
              <a:t> </a:t>
            </a:r>
            <a:r>
              <a:rPr kumimoji="1" lang="ja-JP" altLang="en-US" sz="1800" dirty="0" smtClean="0"/>
              <a:t>次頁</a:t>
            </a:r>
            <a:endParaRPr kumimoji="1" lang="en-US" altLang="ja-JP" sz="1800" dirty="0" smtClean="0"/>
          </a:p>
          <a:p>
            <a:r>
              <a:rPr kumimoji="1" lang="en-US" altLang="ja-JP" sz="2000" dirty="0" smtClean="0"/>
              <a:t>Visual Studio</a:t>
            </a:r>
            <a:r>
              <a:rPr kumimoji="1" lang="ja-JP" altLang="en-US" sz="2000" dirty="0" smtClean="0"/>
              <a:t>で</a:t>
            </a:r>
            <a:r>
              <a:rPr lang="en-US" altLang="ja-JP" sz="2000" dirty="0" smtClean="0"/>
              <a:t>OpenGL</a:t>
            </a:r>
            <a:r>
              <a:rPr lang="ja-JP" altLang="en-US" sz="2000" dirty="0" smtClean="0"/>
              <a:t>付き</a:t>
            </a:r>
            <a:r>
              <a:rPr lang="en-US" altLang="ja-JP" sz="2000" dirty="0" smtClean="0"/>
              <a:t>GUI</a:t>
            </a:r>
            <a:r>
              <a:rPr lang="ja-JP" altLang="en-US" sz="2000" dirty="0" smtClean="0"/>
              <a:t>を実装する方法</a:t>
            </a:r>
            <a:endParaRPr lang="en-US" altLang="ja-JP" sz="2000" dirty="0" smtClean="0"/>
          </a:p>
          <a:p>
            <a:pPr lvl="1"/>
            <a:r>
              <a:rPr lang="ja-JP" altLang="en-US" sz="1600" dirty="0" smtClean="0"/>
              <a:t>動画 </a:t>
            </a:r>
            <a:r>
              <a:rPr lang="en-US" altLang="ja-JP" sz="1600" dirty="0" smtClean="0">
                <a:sym typeface="Wingdings" panose="05000000000000000000" pitchFamily="2" charset="2"/>
              </a:rPr>
              <a:t> </a:t>
            </a:r>
            <a:r>
              <a:rPr lang="ja-JP" altLang="en-US" sz="1600" dirty="0" smtClean="0">
                <a:sym typeface="Wingdings" panose="05000000000000000000" pitchFamily="2" charset="2"/>
              </a:rPr>
              <a:t>作成中</a:t>
            </a:r>
            <a:endParaRPr lang="en-US" altLang="ja-JP" sz="1600" dirty="0" smtClean="0">
              <a:sym typeface="Wingdings" panose="05000000000000000000" pitchFamily="2" charset="2"/>
            </a:endParaRPr>
          </a:p>
          <a:p>
            <a:pPr lvl="1"/>
            <a:r>
              <a:rPr lang="ja-JP" altLang="en-US" sz="1600" dirty="0" smtClean="0">
                <a:sym typeface="Wingdings" panose="05000000000000000000" pitchFamily="2" charset="2"/>
              </a:rPr>
              <a:t>資料 </a:t>
            </a:r>
            <a:r>
              <a:rPr lang="en-US" altLang="ja-JP" sz="1600" dirty="0">
                <a:sym typeface="Wingdings" panose="05000000000000000000" pitchFamily="2" charset="2"/>
              </a:rPr>
              <a:t> </a:t>
            </a:r>
            <a:r>
              <a:rPr lang="en-US" altLang="ja-JP" sz="1200" dirty="0">
                <a:sym typeface="Wingdings" panose="05000000000000000000" pitchFamily="2" charset="2"/>
                <a:hlinkClick r:id="rId2"/>
              </a:rPr>
              <a:t>https://</a:t>
            </a:r>
            <a:r>
              <a:rPr lang="en-US" altLang="ja-JP" sz="1200" dirty="0" smtClean="0">
                <a:sym typeface="Wingdings" panose="05000000000000000000" pitchFamily="2" charset="2"/>
                <a:hlinkClick r:id="rId2"/>
              </a:rPr>
              <a:t>docs.google.com/document/d/1WnqxYTC6pqgM8btN_aLi8KnChWhUZ9vciklzfRhrs5s/edit?usp=share_link</a:t>
            </a:r>
            <a:r>
              <a:rPr lang="en-US" altLang="ja-JP" sz="1200" dirty="0" smtClean="0">
                <a:sym typeface="Wingdings" panose="05000000000000000000" pitchFamily="2" charset="2"/>
              </a:rPr>
              <a:t> </a:t>
            </a:r>
          </a:p>
          <a:p>
            <a:pPr lvl="1"/>
            <a:r>
              <a:rPr lang="ja-JP" altLang="en-US" sz="1600" dirty="0" smtClean="0"/>
              <a:t>コード </a:t>
            </a:r>
            <a:r>
              <a:rPr lang="en-US" altLang="ja-JP" sz="1600" dirty="0" smtClean="0">
                <a:sym typeface="Wingdings" panose="05000000000000000000" pitchFamily="2" charset="2"/>
              </a:rPr>
              <a:t> </a:t>
            </a:r>
            <a:r>
              <a:rPr lang="ja-JP" altLang="en-US" sz="1600" dirty="0" smtClean="0">
                <a:sym typeface="Wingdings" panose="05000000000000000000" pitchFamily="2" charset="2"/>
              </a:rPr>
              <a:t>一通り作ったものが </a:t>
            </a:r>
            <a:r>
              <a:rPr lang="en-US" altLang="ja-JP" sz="1600" dirty="0" err="1" smtClean="0">
                <a:sym typeface="Wingdings" panose="05000000000000000000" pitchFamily="2" charset="2"/>
              </a:rPr>
              <a:t>FirstOglCLI</a:t>
            </a:r>
            <a:r>
              <a:rPr lang="en-US" altLang="ja-JP" sz="1600" dirty="0" smtClean="0">
                <a:sym typeface="Wingdings" panose="05000000000000000000" pitchFamily="2" charset="2"/>
              </a:rPr>
              <a:t> </a:t>
            </a:r>
            <a:r>
              <a:rPr lang="ja-JP" altLang="en-US" sz="1600" dirty="0" smtClean="0">
                <a:sym typeface="Wingdings" panose="05000000000000000000" pitchFamily="2" charset="2"/>
              </a:rPr>
              <a:t>フォルダにある</a:t>
            </a:r>
            <a:endParaRPr lang="en-US" altLang="ja-JP" sz="1600" dirty="0" smtClean="0"/>
          </a:p>
          <a:p>
            <a:r>
              <a:rPr kumimoji="1" lang="en-US" altLang="ja-JP" sz="2000" dirty="0" err="1" smtClean="0"/>
              <a:t>Qt</a:t>
            </a:r>
            <a:r>
              <a:rPr kumimoji="1" lang="ja-JP" altLang="en-US" sz="2000" dirty="0" smtClean="0"/>
              <a:t>で</a:t>
            </a:r>
            <a:r>
              <a:rPr kumimoji="1" lang="en-US" altLang="ja-JP" sz="2000" dirty="0" smtClean="0"/>
              <a:t>OpenGL</a:t>
            </a:r>
            <a:r>
              <a:rPr kumimoji="1" lang="ja-JP" altLang="en-US" sz="2000" dirty="0" smtClean="0"/>
              <a:t>付き</a:t>
            </a:r>
            <a:r>
              <a:rPr kumimoji="1" lang="en-US" altLang="ja-JP" sz="2000" dirty="0" smtClean="0"/>
              <a:t>GUI</a:t>
            </a:r>
            <a:r>
              <a:rPr kumimoji="1" lang="ja-JP" altLang="en-US" sz="2000" dirty="0" smtClean="0"/>
              <a:t>を実装する方法</a:t>
            </a:r>
            <a:endParaRPr kumimoji="1" lang="en-US" altLang="ja-JP" sz="2000" dirty="0" smtClean="0"/>
          </a:p>
          <a:p>
            <a:pPr lvl="1"/>
            <a:r>
              <a:rPr lang="ja-JP" altLang="en-US" sz="1600" dirty="0" smtClean="0"/>
              <a:t>動画 </a:t>
            </a:r>
            <a:r>
              <a:rPr lang="en-US" altLang="ja-JP" sz="1600" dirty="0" smtClean="0">
                <a:sym typeface="Wingdings" panose="05000000000000000000" pitchFamily="2" charset="2"/>
              </a:rPr>
              <a:t> </a:t>
            </a:r>
            <a:r>
              <a:rPr lang="ja-JP" altLang="en-US" sz="1600" dirty="0" smtClean="0">
                <a:sym typeface="Wingdings" panose="05000000000000000000" pitchFamily="2" charset="2"/>
              </a:rPr>
              <a:t>作成中</a:t>
            </a:r>
            <a:r>
              <a:rPr lang="en-US" altLang="ja-JP" sz="1600" dirty="0" smtClean="0"/>
              <a:t> </a:t>
            </a: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smtClean="0">
                <a:hlinkClick r:id="rId3"/>
              </a:rPr>
              <a:t>https</a:t>
            </a:r>
            <a:r>
              <a:rPr lang="en-US" altLang="ja-JP" sz="1200" dirty="0">
                <a:hlinkClick r:id="rId3"/>
              </a:rPr>
              <a:t>://</a:t>
            </a:r>
            <a:r>
              <a:rPr lang="en-US" altLang="ja-JP" sz="1200" dirty="0" smtClean="0">
                <a:hlinkClick r:id="rId3"/>
              </a:rPr>
              <a:t>docs.google.com/document/d/1Bp4wnqYZCM6HbDTEXAmHG7HPKuvT5eftwjyobzPX3Yg/edit?usp=share_link</a:t>
            </a:r>
            <a:r>
              <a:rPr lang="en-US" altLang="ja-JP" sz="1200" dirty="0" smtClean="0"/>
              <a:t> </a:t>
            </a:r>
            <a:endParaRPr kumimoji="1" lang="en-US" altLang="ja-JP" sz="1600" dirty="0" smtClean="0"/>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smtClean="0">
                <a:sym typeface="Wingdings" panose="05000000000000000000" pitchFamily="2" charset="2"/>
              </a:rPr>
              <a:t>FirstOglQt</a:t>
            </a:r>
            <a:r>
              <a:rPr lang="en-US" altLang="ja-JP" sz="1600" dirty="0" smtClean="0">
                <a:sym typeface="Wingdings" panose="05000000000000000000" pitchFamily="2" charset="2"/>
              </a:rPr>
              <a:t> </a:t>
            </a:r>
            <a:r>
              <a:rPr lang="ja-JP" altLang="en-US" sz="1600" dirty="0">
                <a:sym typeface="Wingdings" panose="05000000000000000000" pitchFamily="2" charset="2"/>
              </a:rPr>
              <a:t>フォルダに</a:t>
            </a:r>
            <a:r>
              <a:rPr lang="ja-JP" altLang="en-US" sz="1600" dirty="0" smtClean="0">
                <a:sym typeface="Wingdings" panose="05000000000000000000" pitchFamily="2" charset="2"/>
              </a:rPr>
              <a:t>ある</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spTree>
    <p:extLst>
      <p:ext uri="{BB962C8B-B14F-4D97-AF65-F5344CB8AC3E}">
        <p14:creationId xmlns:p14="http://schemas.microsoft.com/office/powerpoint/2010/main" val="298496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3" y="216270"/>
            <a:ext cx="10956041" cy="644968"/>
          </a:xfrm>
        </p:spPr>
        <p:txBody>
          <a:bodyPr>
            <a:normAutofit fontScale="90000"/>
          </a:bodyPr>
          <a:lstStyle/>
          <a:p>
            <a:r>
              <a:rPr kumimoji="1" lang="en-US" altLang="ja-JP" dirty="0" smtClean="0"/>
              <a:t>C++</a:t>
            </a:r>
            <a:r>
              <a:rPr lang="ja-JP" altLang="en-US" dirty="0" smtClean="0"/>
              <a:t>の書き方</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a:bodyPr>
          <a:lstStyle/>
          <a:p>
            <a:r>
              <a:rPr lang="en-US" altLang="ja-JP" sz="2400" dirty="0" smtClean="0"/>
              <a:t>Visual Studio</a:t>
            </a:r>
            <a:r>
              <a:rPr lang="ja-JP" altLang="en-US" sz="2400" dirty="0" smtClean="0"/>
              <a:t>でプロジェクトを作る</a:t>
            </a:r>
            <a:endParaRPr lang="en-US" altLang="ja-JP" sz="2400" dirty="0" smtClean="0"/>
          </a:p>
          <a:p>
            <a:r>
              <a:rPr lang="en-US" altLang="ja-JP" sz="2400" dirty="0" err="1" smtClean="0"/>
              <a:t>Qt</a:t>
            </a:r>
            <a:r>
              <a:rPr lang="ja-JP" altLang="en-US" sz="2400" dirty="0" smtClean="0"/>
              <a:t>でプロジェクトを作る</a:t>
            </a:r>
            <a:endParaRPr lang="en-US" altLang="ja-JP" sz="2400" dirty="0" smtClean="0"/>
          </a:p>
          <a:p>
            <a:r>
              <a:rPr lang="en-US" altLang="ja-JP" sz="2400" dirty="0" smtClean="0"/>
              <a:t>Class</a:t>
            </a:r>
            <a:r>
              <a:rPr lang="ja-JP" altLang="en-US" sz="2400" dirty="0" smtClean="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a:t>
            </a:r>
            <a:r>
              <a:rPr lang="ja-JP" altLang="en-US" sz="1200" dirty="0" smtClean="0"/>
              <a:t>変数</a:t>
            </a:r>
            <a:endParaRPr lang="en-US" altLang="ja-JP" sz="1200" dirty="0" smtClean="0"/>
          </a:p>
          <a:p>
            <a:pPr lvl="1"/>
            <a:r>
              <a:rPr lang="ja-JP" altLang="en-US" sz="1200" dirty="0" smtClean="0"/>
              <a:t>コンストラクタ，コピーコンストラクタ，デストラクタ</a:t>
            </a:r>
            <a:endParaRPr lang="en-US" altLang="ja-JP" sz="1200" dirty="0" smtClean="0"/>
          </a:p>
          <a:p>
            <a:r>
              <a:rPr lang="ja-JP" altLang="en-US" sz="2400" dirty="0" smtClean="0"/>
              <a:t>インスタンスについて</a:t>
            </a:r>
            <a:endParaRPr lang="en-US" altLang="ja-JP" sz="2400" dirty="0" smtClean="0"/>
          </a:p>
          <a:p>
            <a:r>
              <a:rPr lang="ja-JP" altLang="en-US" sz="2400" dirty="0" smtClean="0"/>
              <a:t>スコープについ</a:t>
            </a:r>
            <a:r>
              <a:rPr lang="ja-JP" altLang="en-US" sz="2400" dirty="0"/>
              <a:t>て</a:t>
            </a:r>
            <a:endParaRPr lang="en-US" altLang="ja-JP" sz="2400" dirty="0" smtClean="0"/>
          </a:p>
          <a:p>
            <a:endParaRPr lang="en-US" altLang="ja-JP" sz="1600" dirty="0" smtClean="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関数の引数について</a:t>
            </a:r>
            <a:endParaRPr lang="en-US" altLang="ja-JP" sz="2400" dirty="0"/>
          </a:p>
          <a:p>
            <a:pPr lvl="1"/>
            <a:r>
              <a:rPr lang="ja-JP" altLang="en-US" sz="2000" dirty="0"/>
              <a:t>値渡し，ポインタ渡し，参照渡し</a:t>
            </a:r>
            <a:r>
              <a:rPr lang="ja-JP" altLang="en-US" sz="2000" dirty="0" smtClean="0"/>
              <a:t>，</a:t>
            </a:r>
            <a:endParaRPr lang="en-US" altLang="ja-JP" sz="2400" dirty="0" smtClean="0"/>
          </a:p>
          <a:p>
            <a:r>
              <a:rPr lang="ja-JP" altLang="en-US" sz="2400" dirty="0" smtClean="0"/>
              <a:t>オーバーライド</a:t>
            </a:r>
            <a:r>
              <a:rPr lang="ja-JP" altLang="en-US" sz="2400" dirty="0"/>
              <a:t>とオーバーロード</a:t>
            </a:r>
            <a:endParaRPr lang="en-US" altLang="ja-JP" sz="2400" dirty="0"/>
          </a:p>
          <a:p>
            <a:r>
              <a:rPr lang="ja-JP" altLang="en-US" sz="2400" dirty="0"/>
              <a:t>継承と委譲</a:t>
            </a:r>
            <a:endParaRPr lang="en-US" altLang="ja-JP" sz="2400" dirty="0" smtClean="0"/>
          </a:p>
          <a:p>
            <a:r>
              <a:rPr lang="en-US" altLang="ja-JP" sz="2400" dirty="0" smtClean="0"/>
              <a:t>STL</a:t>
            </a:r>
            <a:r>
              <a:rPr lang="ja-JP" altLang="en-US" sz="2400" dirty="0" smtClean="0"/>
              <a:t>について</a:t>
            </a:r>
            <a:endParaRPr lang="en-US" altLang="ja-JP" sz="2400" dirty="0" smtClean="0"/>
          </a:p>
          <a:p>
            <a:r>
              <a:rPr lang="en-US" altLang="ja-JP" sz="2400" dirty="0" smtClean="0"/>
              <a:t>Template</a:t>
            </a:r>
            <a:r>
              <a:rPr lang="ja-JP" altLang="en-US" sz="2400" dirty="0" smtClean="0"/>
              <a:t>について（やらないかも</a:t>
            </a:r>
            <a:r>
              <a:rPr lang="ja-JP" altLang="en-US" sz="2400" dirty="0" smtClean="0"/>
              <a:t>）</a:t>
            </a:r>
            <a:endParaRPr lang="en-US" altLang="ja-JP" sz="2400" dirty="0" smtClean="0"/>
          </a:p>
          <a:p>
            <a:endParaRPr lang="en-US" altLang="ja-JP" sz="2400" dirty="0"/>
          </a:p>
          <a:p>
            <a:endParaRPr lang="en-US" altLang="ja-JP" sz="2400" dirty="0" smtClean="0"/>
          </a:p>
          <a:p>
            <a:endParaRPr lang="en-US" altLang="ja-JP" sz="2400" dirty="0"/>
          </a:p>
          <a:p>
            <a:pPr marL="0" indent="0">
              <a:buNone/>
            </a:pPr>
            <a:r>
              <a:rPr lang="ja-JP" altLang="en-US" sz="2400" dirty="0" smtClean="0"/>
              <a:t>基本的にすべて動画で説明します。</a:t>
            </a:r>
            <a:endParaRPr lang="en-US" altLang="ja-JP" sz="2400" dirty="0" smtClean="0"/>
          </a:p>
        </p:txBody>
      </p:sp>
    </p:spTree>
    <p:extLst>
      <p:ext uri="{BB962C8B-B14F-4D97-AF65-F5344CB8AC3E}">
        <p14:creationId xmlns:p14="http://schemas.microsoft.com/office/powerpoint/2010/main" val="275313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838199" y="1019175"/>
            <a:ext cx="11210925" cy="5905500"/>
          </a:xfrm>
        </p:spPr>
        <p:txBody>
          <a:bodyPr>
            <a:normAutofit/>
          </a:bodyPr>
          <a:lstStyle/>
          <a:p>
            <a:r>
              <a:rPr kumimoji="1" lang="ja-JP" altLang="en-US" sz="2000" dirty="0" smtClean="0"/>
              <a:t>課題</a:t>
            </a:r>
            <a:r>
              <a:rPr lang="en-US" altLang="ja-JP" sz="2000" dirty="0" smtClean="0"/>
              <a:t>1</a:t>
            </a:r>
            <a:r>
              <a:rPr kumimoji="1" lang="en-US" altLang="ja-JP" sz="2000" dirty="0" smtClean="0"/>
              <a:t> : </a:t>
            </a:r>
            <a:r>
              <a:rPr kumimoji="1" lang="ja-JP" altLang="en-US" sz="2000" dirty="0" smtClean="0"/>
              <a:t>動画を視聴して</a:t>
            </a:r>
            <a:r>
              <a:rPr kumimoji="1" lang="en-US" altLang="ja-JP" sz="2000" dirty="0" smtClean="0"/>
              <a:t>C++</a:t>
            </a:r>
            <a:r>
              <a:rPr kumimoji="1" lang="ja-JP" altLang="en-US" sz="2000" dirty="0" smtClean="0"/>
              <a:t>の書き方と</a:t>
            </a:r>
            <a:r>
              <a:rPr kumimoji="1" lang="en-US" altLang="ja-JP" sz="2000" dirty="0" smtClean="0"/>
              <a:t>GUI</a:t>
            </a:r>
            <a:r>
              <a:rPr kumimoji="1" lang="ja-JP" altLang="en-US" sz="2000" dirty="0" smtClean="0"/>
              <a:t>作成方法を勉強してください</a:t>
            </a:r>
            <a:endParaRPr kumimoji="1" lang="en-US" altLang="ja-JP" sz="2000" dirty="0" smtClean="0"/>
          </a:p>
          <a:p>
            <a:r>
              <a:rPr lang="ja-JP" altLang="en-US" sz="2000" dirty="0" smtClean="0"/>
              <a:t>課題</a:t>
            </a:r>
            <a:r>
              <a:rPr lang="en-US" altLang="ja-JP" sz="2000" dirty="0"/>
              <a:t>2</a:t>
            </a:r>
            <a:r>
              <a:rPr lang="en-US" altLang="ja-JP" sz="2000" dirty="0" smtClean="0"/>
              <a:t> : </a:t>
            </a:r>
            <a:r>
              <a:rPr lang="en-US" altLang="ja-JP" sz="2000" dirty="0" err="1" smtClean="0"/>
              <a:t>FirstOglCLI</a:t>
            </a:r>
            <a:r>
              <a:rPr lang="en-US" altLang="ja-JP" sz="2000" dirty="0" smtClean="0"/>
              <a:t> </a:t>
            </a:r>
            <a:r>
              <a:rPr lang="ja-JP" altLang="en-US" sz="2000" dirty="0" smtClean="0"/>
              <a:t>か </a:t>
            </a:r>
            <a:r>
              <a:rPr lang="en-US" altLang="ja-JP" sz="2000" dirty="0" err="1" smtClean="0"/>
              <a:t>FirstOglQt</a:t>
            </a:r>
            <a:r>
              <a:rPr lang="ja-JP" altLang="en-US" sz="2000" dirty="0" smtClean="0"/>
              <a:t>のどちらかを利用して、球と四面体を表示してください</a:t>
            </a:r>
            <a:endParaRPr lang="en-US" altLang="ja-JP" sz="2000" dirty="0" smtClean="0"/>
          </a:p>
          <a:p>
            <a:r>
              <a:rPr kumimoji="1" lang="ja-JP" altLang="en-US" sz="2000" dirty="0" smtClean="0"/>
              <a:t>課題</a:t>
            </a:r>
            <a:r>
              <a:rPr lang="en-US" altLang="ja-JP" sz="2000" dirty="0"/>
              <a:t>3</a:t>
            </a:r>
            <a:r>
              <a:rPr kumimoji="1" lang="en-US" altLang="ja-JP" sz="2000" dirty="0" smtClean="0"/>
              <a:t> : </a:t>
            </a:r>
            <a:r>
              <a:rPr kumimoji="1" lang="ja-JP" altLang="en-US" sz="2000" dirty="0" smtClean="0"/>
              <a:t>上記を拡張して、ビリヤード台の上をボールが転がるようにしてください。</a:t>
            </a:r>
            <a:endParaRPr kumimoji="1" lang="en-US" altLang="ja-JP" sz="2000" dirty="0" smtClean="0"/>
          </a:p>
          <a:p>
            <a:r>
              <a:rPr lang="ja-JP" altLang="en-US" sz="2000" dirty="0" smtClean="0"/>
              <a:t>課題</a:t>
            </a:r>
            <a:r>
              <a:rPr lang="en-US" altLang="ja-JP" sz="2000" dirty="0"/>
              <a:t>4</a:t>
            </a:r>
            <a:r>
              <a:rPr lang="en-US" altLang="ja-JP" sz="2000" dirty="0" smtClean="0"/>
              <a:t> </a:t>
            </a:r>
            <a:r>
              <a:rPr lang="en-US" altLang="ja-JP" sz="2000" dirty="0"/>
              <a:t>: </a:t>
            </a:r>
            <a:r>
              <a:rPr lang="ja-JP" altLang="en-US" sz="2000" dirty="0" smtClean="0"/>
              <a:t>上記を</a:t>
            </a:r>
            <a:r>
              <a:rPr lang="ja-JP" altLang="en-US" sz="2000" dirty="0"/>
              <a:t>拡張して、ビリヤード台</a:t>
            </a:r>
            <a:r>
              <a:rPr lang="ja-JP" altLang="en-US" sz="2000" dirty="0" smtClean="0"/>
              <a:t>の端でボールが跳ね返るようにしてください。</a:t>
            </a:r>
            <a:endParaRPr lang="en-US" altLang="ja-JP" sz="2000" dirty="0"/>
          </a:p>
          <a:p>
            <a:r>
              <a:rPr lang="ja-JP" altLang="en-US" sz="2000" dirty="0" smtClean="0"/>
              <a:t>課題</a:t>
            </a:r>
            <a:r>
              <a:rPr lang="en-US" altLang="ja-JP" sz="2000" dirty="0" smtClean="0"/>
              <a:t>5 </a:t>
            </a:r>
            <a:r>
              <a:rPr lang="en-US" altLang="ja-JP" sz="2000" dirty="0"/>
              <a:t>: </a:t>
            </a:r>
            <a:r>
              <a:rPr lang="ja-JP" altLang="en-US" sz="2000" dirty="0"/>
              <a:t>上記を拡張して</a:t>
            </a:r>
            <a:r>
              <a:rPr lang="ja-JP" altLang="en-US" sz="2000" dirty="0" smtClean="0"/>
              <a:t>、複数のボールが互いに衝突しあうようにしてください。</a:t>
            </a:r>
            <a:endParaRPr lang="en-US" altLang="ja-JP" sz="2000" dirty="0" smtClean="0"/>
          </a:p>
          <a:p>
            <a:r>
              <a:rPr lang="ja-JP" altLang="en-US" sz="2000" dirty="0" smtClean="0"/>
              <a:t>課題</a:t>
            </a:r>
            <a:r>
              <a:rPr lang="en-US" altLang="ja-JP" sz="2000" dirty="0" smtClean="0"/>
              <a:t>6 : </a:t>
            </a:r>
            <a:r>
              <a:rPr lang="ja-JP" altLang="en-US" sz="2000" dirty="0" smtClean="0"/>
              <a:t>ボールが回転するようにしてください</a:t>
            </a:r>
            <a:endParaRPr lang="en-US" altLang="ja-JP" sz="2000" dirty="0" smtClean="0"/>
          </a:p>
          <a:p>
            <a:r>
              <a:rPr lang="ja-JP" altLang="en-US" sz="2000" dirty="0" smtClean="0"/>
              <a:t>課題</a:t>
            </a:r>
            <a:r>
              <a:rPr lang="en-US" altLang="ja-JP" sz="2000" dirty="0" smtClean="0"/>
              <a:t>7 : </a:t>
            </a:r>
            <a:r>
              <a:rPr lang="ja-JP" altLang="en-US" sz="2000" dirty="0"/>
              <a:t>独自に</a:t>
            </a:r>
            <a:r>
              <a:rPr lang="ja-JP" altLang="en-US" sz="2000" dirty="0" smtClean="0"/>
              <a:t>考えて何かしらの機能を作成してください</a:t>
            </a:r>
            <a:endParaRPr lang="en-US" altLang="ja-JP" sz="2000" dirty="0" smtClean="0"/>
          </a:p>
          <a:p>
            <a:pPr marL="0" indent="0">
              <a:buNone/>
            </a:pP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それなりに難しいので、</a:t>
            </a:r>
            <a:r>
              <a:rPr lang="ja-JP" altLang="en-US" sz="2000" dirty="0">
                <a:solidFill>
                  <a:srgbClr val="FF0000"/>
                </a:solidFill>
              </a:rPr>
              <a:t>グループの</a:t>
            </a:r>
            <a:r>
              <a:rPr lang="ja-JP" altLang="en-US" sz="2000" dirty="0" smtClean="0">
                <a:solidFill>
                  <a:srgbClr val="FF0000"/>
                </a:solidFill>
              </a:rPr>
              <a:t>先輩に聞きながらやることを強くお勧めします</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ja-JP" altLang="en-US" sz="2000" dirty="0" smtClean="0">
                <a:solidFill>
                  <a:srgbClr val="FF0000"/>
                </a:solidFill>
              </a:rPr>
              <a:t>あきらめないで課題</a:t>
            </a:r>
            <a:r>
              <a:rPr lang="en-US" altLang="ja-JP" sz="2000" dirty="0" smtClean="0">
                <a:solidFill>
                  <a:srgbClr val="FF0000"/>
                </a:solidFill>
              </a:rPr>
              <a:t>7</a:t>
            </a:r>
            <a:r>
              <a:rPr lang="ja-JP" altLang="en-US" sz="2000" dirty="0" err="1" smtClean="0">
                <a:solidFill>
                  <a:srgbClr val="FF0000"/>
                </a:solidFill>
              </a:rPr>
              <a:t>まで</a:t>
            </a:r>
            <a:r>
              <a:rPr lang="ja-JP" altLang="en-US" sz="2000" dirty="0" smtClean="0">
                <a:solidFill>
                  <a:srgbClr val="FF0000"/>
                </a:solidFill>
              </a:rPr>
              <a:t>やると結構力が付きます。</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プログラムが大きくなってきたらリファクタリングを実施してください</a:t>
            </a:r>
            <a:endParaRPr lang="en-US" altLang="ja-JP" sz="2000" dirty="0" smtClean="0">
              <a:solidFill>
                <a:srgbClr val="FF0000"/>
              </a:solidFill>
            </a:endParaRPr>
          </a:p>
          <a:p>
            <a:pPr marL="0" indent="0">
              <a:buNone/>
            </a:pPr>
            <a:r>
              <a:rPr lang="ja-JP" altLang="en-US" sz="2000" dirty="0">
                <a:solidFill>
                  <a:srgbClr val="FF0000"/>
                </a:solidFill>
              </a:rPr>
              <a:t>物理</a:t>
            </a:r>
            <a:r>
              <a:rPr lang="ja-JP" altLang="en-US" sz="2000" dirty="0" smtClean="0">
                <a:solidFill>
                  <a:srgbClr val="FF0000"/>
                </a:solidFill>
              </a:rPr>
              <a:t>シミュレーションに関するヒントは次項より（こういう数式をプログラムに落とす訓練も兼ねています）</a:t>
            </a:r>
            <a:endParaRPr lang="en-US" altLang="ja-JP" sz="2000" dirty="0" smtClean="0">
              <a:solidFill>
                <a:srgbClr val="FF0000"/>
              </a:solidFill>
            </a:endParaRPr>
          </a:p>
          <a:p>
            <a:pPr marL="0" indent="0">
              <a:buNone/>
            </a:pPr>
            <a:endParaRPr lang="en-US" altLang="ja-JP" sz="2000"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Tree>
    <p:extLst>
      <p:ext uri="{BB962C8B-B14F-4D97-AF65-F5344CB8AC3E}">
        <p14:creationId xmlns:p14="http://schemas.microsoft.com/office/powerpoint/2010/main" val="4108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3525" y="6009699"/>
            <a:ext cx="6572250"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Tree>
    <p:extLst>
      <p:ext uri="{BB962C8B-B14F-4D97-AF65-F5344CB8AC3E}">
        <p14:creationId xmlns:p14="http://schemas.microsoft.com/office/powerpoint/2010/main" val="320589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349446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Tree>
    <p:extLst>
      <p:ext uri="{BB962C8B-B14F-4D97-AF65-F5344CB8AC3E}">
        <p14:creationId xmlns:p14="http://schemas.microsoft.com/office/powerpoint/2010/main" val="1272972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171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smtClean="0"/>
              <a:t>はじめに</a:t>
            </a:r>
            <a:endParaRPr kumimoji="1" lang="en-US" altLang="ja-JP" sz="52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Tree>
    <p:extLst>
      <p:ext uri="{BB962C8B-B14F-4D97-AF65-F5344CB8AC3E}">
        <p14:creationId xmlns:p14="http://schemas.microsoft.com/office/powerpoint/2010/main" val="2027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以下補足資料 </a:t>
            </a:r>
            <a:r>
              <a:rPr kumimoji="1" lang="en-US" altLang="ja-JP" dirty="0" smtClean="0"/>
              <a:t>(</a:t>
            </a:r>
            <a:r>
              <a:rPr kumimoji="1" lang="ja-JP" altLang="en-US" dirty="0" smtClean="0"/>
              <a:t>たぶん不要）</a:t>
            </a:r>
            <a:endParaRPr kumimoji="1" lang="ja-JP" altLang="en-US" dirty="0"/>
          </a:p>
        </p:txBody>
      </p:sp>
      <p:sp>
        <p:nvSpPr>
          <p:cNvPr id="3" name="コンテンツ プレースホルダー 2"/>
          <p:cNvSpPr>
            <a:spLocks noGrp="1"/>
          </p:cNvSpPr>
          <p:nvPr>
            <p:ph idx="1"/>
          </p:nvPr>
        </p:nvSpPr>
        <p:spPr>
          <a:xfrm>
            <a:off x="838200" y="1127050"/>
            <a:ext cx="10515600" cy="3530675"/>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Visual Studio 2017</a:t>
            </a:r>
            <a:r>
              <a:rPr kumimoji="1" lang="ja-JP" altLang="en-US" sz="2400" dirty="0" smtClean="0"/>
              <a:t>を開く</a:t>
            </a:r>
            <a:endParaRPr kumimoji="1" lang="en-US" altLang="ja-JP" sz="2400" dirty="0" smtClean="0"/>
          </a:p>
          <a:p>
            <a:r>
              <a:rPr kumimoji="1" lang="ja-JP" altLang="en-US" sz="2400" dirty="0" smtClean="0"/>
              <a:t>ファイル </a:t>
            </a:r>
            <a:r>
              <a:rPr kumimoji="1" lang="en-US" altLang="ja-JP" sz="2400" dirty="0" smtClean="0"/>
              <a:t>&gt; </a:t>
            </a:r>
            <a:r>
              <a:rPr kumimoji="1" lang="ja-JP" altLang="en-US" sz="2400" dirty="0" smtClean="0"/>
              <a:t>新規作成</a:t>
            </a:r>
            <a:r>
              <a:rPr lang="en-US" altLang="ja-JP" sz="2400" dirty="0"/>
              <a:t> </a:t>
            </a:r>
            <a:r>
              <a:rPr lang="en-US" altLang="ja-JP" sz="2400" dirty="0" smtClean="0"/>
              <a:t>&gt; </a:t>
            </a:r>
            <a:r>
              <a:rPr lang="ja-JP" altLang="en-US" sz="2400" dirty="0" smtClean="0"/>
              <a:t>プロジェクト をクリック</a:t>
            </a:r>
            <a:endParaRPr lang="en-US" altLang="ja-JP" sz="2400" dirty="0"/>
          </a:p>
          <a:p>
            <a:pPr lvl="1"/>
            <a:r>
              <a:rPr kumimoji="1" lang="en-US" altLang="ja-JP" sz="2000" dirty="0" smtClean="0"/>
              <a:t>Visual C++</a:t>
            </a:r>
            <a:r>
              <a:rPr kumimoji="1" lang="ja-JP" altLang="en-US" sz="2000" dirty="0" smtClean="0"/>
              <a:t>タブ </a:t>
            </a:r>
            <a:r>
              <a:rPr kumimoji="1" lang="en-US" altLang="ja-JP" sz="2000" dirty="0" smtClean="0"/>
              <a:t>&gt; CLR &gt; CLR</a:t>
            </a:r>
            <a:r>
              <a:rPr kumimoji="1" lang="ja-JP" altLang="en-US" sz="2000" dirty="0" smtClean="0"/>
              <a:t>コンソールアプリ を選択</a:t>
            </a:r>
            <a:endParaRPr kumimoji="1" lang="en-US" altLang="ja-JP" sz="2000" dirty="0" smtClean="0"/>
          </a:p>
          <a:p>
            <a:pPr lvl="1"/>
            <a:r>
              <a:rPr kumimoji="1" lang="ja-JP" altLang="en-US" sz="2000" dirty="0" smtClean="0"/>
              <a:t>場所 </a:t>
            </a:r>
            <a:r>
              <a:rPr lang="ja-JP" altLang="en-US" sz="2000" dirty="0" smtClean="0"/>
              <a:t>と 名前 を適当に設定し </a:t>
            </a:r>
            <a:r>
              <a:rPr lang="en-US" altLang="ja-JP" sz="2000" dirty="0" smtClean="0"/>
              <a:t>OK</a:t>
            </a:r>
            <a:r>
              <a:rPr lang="ja-JP" altLang="en-US" sz="2000" dirty="0" smtClean="0"/>
              <a:t>をクリック</a:t>
            </a:r>
            <a:endParaRPr lang="en-US" altLang="ja-JP" sz="2000" dirty="0" smtClean="0"/>
          </a:p>
          <a:p>
            <a:pPr marL="457200" lvl="1" indent="0">
              <a:buNone/>
            </a:pP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空のプロジェクトが生成される</a:t>
            </a:r>
            <a:endParaRPr kumimoji="1" lang="en-US" altLang="ja-JP" sz="2000" dirty="0" smtClean="0"/>
          </a:p>
          <a:p>
            <a:r>
              <a:rPr kumimoji="1" lang="en-US" altLang="ja-JP" sz="2400" dirty="0" smtClean="0"/>
              <a:t>Ctrl + F5 </a:t>
            </a:r>
            <a:r>
              <a:rPr kumimoji="1" lang="ja-JP" altLang="en-US" sz="2400" dirty="0" smtClean="0"/>
              <a:t>でコンパイル</a:t>
            </a:r>
            <a:r>
              <a:rPr kumimoji="1" lang="en-US" altLang="ja-JP" sz="2400" dirty="0" smtClean="0"/>
              <a:t>+</a:t>
            </a:r>
            <a:r>
              <a:rPr kumimoji="1" lang="ja-JP" altLang="en-US" sz="2400" dirty="0" smtClean="0"/>
              <a:t>実行</a:t>
            </a:r>
            <a:endParaRPr kumimoji="1" lang="en-US" altLang="ja-JP" sz="2400" dirty="0" smtClean="0"/>
          </a:p>
          <a:p>
            <a:pPr lvl="1"/>
            <a:r>
              <a:rPr lang="ja-JP" altLang="en-US" sz="2000" dirty="0"/>
              <a:t>現在</a:t>
            </a:r>
            <a:r>
              <a:rPr lang="ja-JP" altLang="en-US" sz="2000" dirty="0" smtClean="0"/>
              <a:t>はコンソールが表示されるだけ</a:t>
            </a:r>
            <a:endParaRPr lang="en-US" altLang="ja-JP" sz="2000" dirty="0" smtClean="0"/>
          </a:p>
          <a:p>
            <a:r>
              <a:rPr lang="ja-JP" altLang="en-US" sz="2400" dirty="0" smtClean="0"/>
              <a:t>以下を追加し実行</a:t>
            </a:r>
            <a:endParaRPr lang="en-US" altLang="ja-JP" sz="2400" dirty="0" smtClean="0"/>
          </a:p>
          <a:p>
            <a:pPr lvl="1"/>
            <a:r>
              <a:rPr lang="en-US" altLang="ja-JP" sz="1600" dirty="0" smtClean="0"/>
              <a:t>『</a:t>
            </a:r>
            <a:r>
              <a:rPr lang="ja-JP" altLang="en-US" sz="1600" dirty="0" smtClean="0"/>
              <a:t>プロジェクト名</a:t>
            </a:r>
            <a:r>
              <a:rPr lang="en-US" altLang="ja-JP" sz="1600" dirty="0" smtClean="0"/>
              <a:t>.</a:t>
            </a:r>
            <a:r>
              <a:rPr lang="en-US" altLang="ja-JP" sz="1600" dirty="0" err="1" smtClean="0"/>
              <a:t>cpp</a:t>
            </a:r>
            <a:r>
              <a:rPr lang="en-US" altLang="ja-JP" sz="1600" dirty="0" smtClean="0"/>
              <a:t>』</a:t>
            </a:r>
            <a:r>
              <a:rPr lang="ja-JP" altLang="en-US" sz="1600" dirty="0" smtClean="0"/>
              <a:t>の最初に</a:t>
            </a:r>
            <a:r>
              <a:rPr lang="en-US" altLang="ja-JP" sz="1600" dirty="0" smtClean="0"/>
              <a:t>『#include </a:t>
            </a:r>
            <a:r>
              <a:rPr lang="en-US" altLang="ja-JP" sz="1600" dirty="0"/>
              <a:t>&lt;</a:t>
            </a:r>
            <a:r>
              <a:rPr lang="en-US" altLang="ja-JP" sz="1600" dirty="0" err="1"/>
              <a:t>iostream</a:t>
            </a:r>
            <a:r>
              <a:rPr lang="en-US" altLang="ja-JP" sz="1600" dirty="0" smtClean="0"/>
              <a:t>&gt;』</a:t>
            </a:r>
          </a:p>
          <a:p>
            <a:pPr lvl="1"/>
            <a:r>
              <a:rPr lang="en-US" altLang="ja-JP" sz="1600" dirty="0" smtClean="0"/>
              <a:t>Main</a:t>
            </a:r>
            <a:r>
              <a:rPr lang="ja-JP" altLang="en-US" sz="1600" dirty="0" smtClean="0"/>
              <a:t>関数内に</a:t>
            </a:r>
            <a:r>
              <a:rPr lang="en-US" altLang="ja-JP" sz="1600" dirty="0" smtClean="0"/>
              <a:t>『</a:t>
            </a:r>
            <a:r>
              <a:rPr lang="en-US" altLang="ja-JP" sz="1600" dirty="0" err="1" smtClean="0"/>
              <a:t>std</a:t>
            </a:r>
            <a:r>
              <a:rPr lang="en-US" altLang="ja-JP" sz="1600" dirty="0"/>
              <a:t>::</a:t>
            </a:r>
            <a:r>
              <a:rPr lang="en-US" altLang="ja-JP" sz="1600" dirty="0" err="1"/>
              <a:t>cout</a:t>
            </a:r>
            <a:r>
              <a:rPr lang="en-US" altLang="ja-JP" sz="1600" dirty="0"/>
              <a:t> &lt;&lt; "hello, world\n</a:t>
            </a:r>
            <a:r>
              <a:rPr lang="en-US" altLang="ja-JP" sz="1600" dirty="0" smtClean="0"/>
              <a:t>";』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smtClean="0"/>
              <a:t>を</a:t>
            </a:r>
            <a:r>
              <a:rPr lang="en-US" altLang="ja-JP" sz="2000" dirty="0" smtClean="0"/>
              <a:t>Release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から設定なしへ変更</a:t>
            </a:r>
            <a:endParaRPr lang="en-US" altLang="ja-JP" sz="1600" dirty="0" smtClean="0"/>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ファイルの設定などによく利用する</a:t>
            </a:r>
            <a:endParaRPr lang="en-US" altLang="ja-JP" sz="1600" dirty="0" smtClean="0"/>
          </a:p>
          <a:p>
            <a:pPr lvl="1"/>
            <a:r>
              <a:rPr lang="en-US" altLang="ja-JP" sz="1600" dirty="0" smtClean="0"/>
              <a:t>C/C++ &gt; </a:t>
            </a:r>
            <a:r>
              <a:rPr lang="ja-JP" altLang="en-US" sz="1600" dirty="0" smtClean="0"/>
              <a:t>言語 </a:t>
            </a:r>
            <a:r>
              <a:rPr lang="en-US" altLang="ja-JP" sz="1600" dirty="0" smtClean="0"/>
              <a:t>&gt; </a:t>
            </a:r>
            <a:r>
              <a:rPr lang="en-US" altLang="ja-JP" sz="1600" dirty="0" err="1" smtClean="0"/>
              <a:t>OpenMP</a:t>
            </a:r>
            <a:r>
              <a:rPr lang="ja-JP" altLang="en-US" sz="1600" dirty="0" smtClean="0"/>
              <a:t>のサポート </a:t>
            </a:r>
            <a:r>
              <a:rPr lang="en-US" altLang="ja-JP" sz="1600" dirty="0" smtClean="0"/>
              <a:t>&gt; </a:t>
            </a:r>
            <a:r>
              <a:rPr lang="ja-JP" altLang="en-US" sz="1600" dirty="0" smtClean="0"/>
              <a:t>はい</a:t>
            </a:r>
            <a:endParaRPr lang="en-US" altLang="ja-JP" sz="1600" dirty="0" smtClean="0"/>
          </a:p>
          <a:p>
            <a:pPr lvl="1"/>
            <a:r>
              <a:rPr lang="en-US" altLang="ja-JP" sz="1600" dirty="0"/>
              <a:t>C/C++ &gt; </a:t>
            </a:r>
            <a:r>
              <a:rPr lang="ja-JP" altLang="en-US" sz="1600" dirty="0"/>
              <a:t>言語 </a:t>
            </a:r>
            <a:r>
              <a:rPr lang="en-US" altLang="ja-JP" sz="1600" dirty="0" smtClean="0"/>
              <a:t>&gt; </a:t>
            </a:r>
            <a:r>
              <a:rPr lang="ja-JP" altLang="en-US" sz="1600" dirty="0" smtClean="0"/>
              <a:t>（コンパイル時に最適化したい項目を設定する）</a:t>
            </a:r>
            <a:endParaRPr lang="en-US" altLang="ja-JP" sz="1600" dirty="0" smtClean="0"/>
          </a:p>
          <a:p>
            <a:pPr marL="457200" lvl="1" indent="0">
              <a:buNone/>
            </a:pPr>
            <a:endParaRPr lang="en-US" altLang="ja-JP" sz="1600" dirty="0" smtClean="0"/>
          </a:p>
          <a:p>
            <a:pPr marL="457200" lvl="1"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smtClean="0"/>
              <a:t>Form</a:t>
            </a:r>
            <a:r>
              <a:rPr lang="ja-JP" altLang="en-US" sz="1600" dirty="0"/>
              <a:t> </a:t>
            </a:r>
            <a:r>
              <a:rPr lang="en-US" altLang="ja-JP" sz="1600" dirty="0" smtClean="0"/>
              <a:t>: </a:t>
            </a:r>
            <a:r>
              <a:rPr lang="ja-JP" altLang="en-US" sz="1600" dirty="0" smtClean="0"/>
              <a:t>ダイアログウインドウ（の様なもの）の事</a:t>
            </a:r>
            <a:endParaRPr lang="en-US" altLang="ja-JP" sz="1600" dirty="0" smtClean="0"/>
          </a:p>
          <a:p>
            <a:pPr>
              <a:spcBef>
                <a:spcPts val="600"/>
              </a:spcBef>
            </a:pPr>
            <a:r>
              <a:rPr kumimoji="1" lang="ja-JP" altLang="en-US" sz="1600" dirty="0" smtClean="0"/>
              <a:t>ソリューションエクスプローラ </a:t>
            </a:r>
            <a:r>
              <a:rPr lang="ja-JP" altLang="en-US" sz="1600" dirty="0" smtClean="0"/>
              <a:t>のプロジェクト名を右クリック</a:t>
            </a:r>
            <a:endParaRPr lang="en-US" altLang="ja-JP" sz="16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1">
              <a:spcBef>
                <a:spcPts val="600"/>
              </a:spcBef>
            </a:pPr>
            <a:r>
              <a:rPr lang="en-US" altLang="ja-JP" sz="1400" dirty="0" smtClean="0"/>
              <a:t>UI</a:t>
            </a:r>
            <a:r>
              <a:rPr lang="ja-JP" altLang="en-US" sz="1400" dirty="0" smtClean="0"/>
              <a:t>タブ </a:t>
            </a:r>
            <a:r>
              <a:rPr lang="en-US" altLang="ja-JP" sz="1400" dirty="0" smtClean="0"/>
              <a:t>&gt; Windows</a:t>
            </a:r>
            <a:r>
              <a:rPr lang="ja-JP" altLang="en-US" sz="1400" dirty="0" smtClean="0"/>
              <a:t>フォーム　  を選択</a:t>
            </a:r>
            <a:endParaRPr lang="en-US" altLang="ja-JP" sz="1400" dirty="0" smtClean="0"/>
          </a:p>
          <a:p>
            <a:pPr lvl="1">
              <a:spcBef>
                <a:spcPts val="600"/>
              </a:spcBef>
            </a:pPr>
            <a:r>
              <a:rPr lang="en-US" altLang="ja-JP" sz="1400" dirty="0" err="1" smtClean="0"/>
              <a:t>MainForm.h</a:t>
            </a:r>
            <a:r>
              <a:rPr lang="ja-JP" altLang="en-US" sz="1400" dirty="0" smtClean="0"/>
              <a:t>という名前をつけて</a:t>
            </a:r>
            <a:r>
              <a:rPr lang="en-US" altLang="ja-JP" sz="1400" dirty="0" smtClean="0"/>
              <a:t>OK</a:t>
            </a:r>
            <a:r>
              <a:rPr lang="ja-JP" altLang="en-US" sz="1400" dirty="0" smtClean="0"/>
              <a:t>する</a:t>
            </a:r>
            <a:endParaRPr lang="en-US" altLang="ja-JP" sz="1400" dirty="0" smtClean="0"/>
          </a:p>
          <a:p>
            <a:pPr lvl="1">
              <a:spcBef>
                <a:spcPts val="600"/>
              </a:spcBef>
              <a:buFont typeface="Wingdings" panose="05000000000000000000" pitchFamily="2" charset="2"/>
              <a:buChar char="à"/>
            </a:pPr>
            <a:r>
              <a:rPr lang="ja-JP" altLang="en-US" sz="1400" dirty="0" smtClean="0">
                <a:sym typeface="Wingdings" panose="05000000000000000000" pitchFamily="2" charset="2"/>
              </a:rPr>
              <a:t>フォームが生成され　右のような画面になる</a:t>
            </a:r>
            <a:endParaRPr lang="en-US" altLang="ja-JP" sz="1400" dirty="0" smtClean="0">
              <a:sym typeface="Wingdings" panose="05000000000000000000" pitchFamily="2" charset="2"/>
            </a:endParaRPr>
          </a:p>
          <a:p>
            <a:pPr marL="457200" lvl="1" indent="0">
              <a:spcBef>
                <a:spcPts val="600"/>
              </a:spcBef>
              <a:buNone/>
            </a:pPr>
            <a:r>
              <a:rPr lang="en-US" altLang="ja-JP" sz="1400" dirty="0" smtClean="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a:t>
            </a:r>
            <a:r>
              <a:rPr lang="ja-JP" altLang="en-US" sz="1400" dirty="0" smtClean="0">
                <a:solidFill>
                  <a:srgbClr val="FF0000"/>
                </a:solidFill>
              </a:rPr>
              <a:t>するので，</a:t>
            </a:r>
            <a:r>
              <a:rPr lang="ja-JP" altLang="en-US" sz="1400" dirty="0">
                <a:solidFill>
                  <a:srgbClr val="FF0000"/>
                </a:solidFill>
              </a:rPr>
              <a:t>何回か再起動</a:t>
            </a:r>
            <a:r>
              <a:rPr lang="ja-JP" altLang="en-US" sz="1400" dirty="0" smtClean="0">
                <a:solidFill>
                  <a:srgbClr val="FF0000"/>
                </a:solidFill>
              </a:rPr>
              <a:t>する</a:t>
            </a:r>
            <a:endParaRPr lang="en-US" altLang="ja-JP" sz="1400" dirty="0" smtClean="0">
              <a:solidFill>
                <a:srgbClr val="FF0000"/>
              </a:solidFill>
            </a:endParaRPr>
          </a:p>
          <a:p>
            <a:pPr marL="457200" lvl="1" indent="0">
              <a:spcBef>
                <a:spcPts val="600"/>
              </a:spcBef>
              <a:buNone/>
            </a:pPr>
            <a:endParaRPr lang="en-US" altLang="ja-JP" sz="1100" dirty="0" smtClean="0">
              <a:solidFill>
                <a:srgbClr val="FF0000"/>
              </a:solidFill>
            </a:endParaRPr>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400" dirty="0" smtClean="0"/>
              <a:t>ダブルクリックするとダイアログ編集画面（右図）として開ける</a:t>
            </a:r>
            <a:endParaRPr lang="en-US" altLang="ja-JP" sz="14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コードの表示でソースを表示できる</a:t>
            </a:r>
            <a:endParaRPr lang="en-US" altLang="ja-JP" sz="1400" dirty="0" smtClean="0"/>
          </a:p>
          <a:p>
            <a:pPr lvl="1">
              <a:spcBef>
                <a:spcPts val="600"/>
              </a:spcBef>
            </a:pPr>
            <a:endParaRPr lang="en-US" altLang="ja-JP" sz="1400" dirty="0"/>
          </a:p>
          <a:p>
            <a:pPr>
              <a:spcBef>
                <a:spcPts val="600"/>
              </a:spcBef>
            </a:pPr>
            <a:r>
              <a:rPr lang="ja-JP" altLang="en-US" sz="1600" dirty="0" smtClean="0"/>
              <a:t> コードを</a:t>
            </a:r>
            <a:r>
              <a:rPr lang="en-US" altLang="ja-JP" sz="1600" dirty="0" smtClean="0"/>
              <a:t>GUI</a:t>
            </a:r>
            <a:r>
              <a:rPr lang="ja-JP" altLang="en-US" sz="1600" dirty="0" smtClean="0"/>
              <a:t>と</a:t>
            </a:r>
            <a:r>
              <a:rPr lang="en-US" altLang="ja-JP" sz="1600" dirty="0" smtClean="0"/>
              <a:t>text</a:t>
            </a:r>
            <a:r>
              <a:rPr lang="ja-JP" altLang="en-US" sz="1600" dirty="0" smtClean="0"/>
              <a:t>両方で編集できる感じ</a:t>
            </a:r>
            <a:endParaRPr lang="en-US" altLang="ja-JP" sz="1600" dirty="0"/>
          </a:p>
          <a:p>
            <a:pPr lvl="1">
              <a:spcBef>
                <a:spcPts val="600"/>
              </a:spcBef>
            </a:pPr>
            <a:r>
              <a:rPr kumimoji="1" lang="ja-JP" altLang="en-US" sz="1200" dirty="0" smtClean="0"/>
              <a:t>コードの情報からダイアログを生成し，</a:t>
            </a:r>
            <a:endParaRPr kumimoji="1" lang="en-US" altLang="ja-JP" sz="1200" dirty="0" smtClean="0"/>
          </a:p>
          <a:p>
            <a:pPr lvl="1">
              <a:spcBef>
                <a:spcPts val="600"/>
              </a:spcBef>
            </a:pPr>
            <a:r>
              <a:rPr kumimoji="1" lang="ja-JP" altLang="en-US" sz="1200" dirty="0" smtClean="0"/>
              <a:t>ダイアログエディタの編集内容をコードへ適用する</a:t>
            </a:r>
            <a:endParaRPr kumimoji="1" lang="en-US" altLang="ja-JP" sz="1200" dirty="0" smtClean="0"/>
          </a:p>
          <a:p>
            <a:pPr lvl="1">
              <a:spcBef>
                <a:spcPts val="600"/>
              </a:spcBef>
              <a:buFont typeface="Wingdings" panose="05000000000000000000" pitchFamily="2" charset="2"/>
              <a:buChar char="à"/>
            </a:pPr>
            <a:r>
              <a:rPr kumimoji="1" lang="ja-JP" altLang="en-US" sz="1200" dirty="0" smtClean="0"/>
              <a:t>ダイアログ編集とコード編集は同時にやらないほうが無難</a:t>
            </a:r>
            <a:endParaRPr kumimoji="1" lang="en-US" altLang="ja-JP" sz="1200" dirty="0" smtClean="0"/>
          </a:p>
          <a:p>
            <a:pPr marL="0" indent="0">
              <a:spcBef>
                <a:spcPts val="600"/>
              </a:spcBef>
              <a:buNone/>
            </a:pPr>
            <a:endParaRPr lang="en-US" altLang="ja-JP" sz="1600" dirty="0"/>
          </a:p>
          <a:p>
            <a:pPr marL="0" indent="0">
              <a:spcBef>
                <a:spcPts val="600"/>
              </a:spcBef>
              <a:buNone/>
            </a:pPr>
            <a:endParaRPr kumimoji="1"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smtClean="0">
                <a:solidFill>
                  <a:srgbClr val="000000"/>
                </a:solidFill>
                <a:latin typeface="+mj-ea"/>
                <a:ea typeface="+mj-ea"/>
              </a:rPr>
              <a:t>public static</a:t>
            </a:r>
            <a:r>
              <a:rPr lang="ja-JP" altLang="en-US" sz="2000" dirty="0" smtClean="0">
                <a:solidFill>
                  <a:srgbClr val="000000"/>
                </a:solidFill>
                <a:latin typeface="+mj-ea"/>
                <a:ea typeface="+mj-ea"/>
              </a:rPr>
              <a:t> な </a:t>
            </a:r>
            <a:r>
              <a:rPr lang="en-US" altLang="ja-JP" sz="2000" dirty="0" err="1" smtClean="0">
                <a:solidFill>
                  <a:srgbClr val="000000"/>
                </a:solidFill>
                <a:latin typeface="+mj-ea"/>
                <a:ea typeface="+mj-ea"/>
              </a:rPr>
              <a:t>GetInst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lang="en-US" altLang="ja-JP" dirty="0"/>
              <a:t>3</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smtClean="0"/>
              <a:t>Panel</a:t>
            </a:r>
            <a:r>
              <a:rPr kumimoji="1" lang="ja-JP" altLang="en-US" sz="1800" dirty="0" smtClean="0"/>
              <a:t>に落書きをしてみる</a:t>
            </a:r>
            <a:endParaRPr kumimoji="1" lang="en-US" altLang="ja-JP" sz="1800" dirty="0" smtClean="0"/>
          </a:p>
          <a:p>
            <a:pPr marL="0" indent="0">
              <a:buNone/>
            </a:pPr>
            <a:r>
              <a:rPr kumimoji="1" lang="en-US" altLang="ja-JP" sz="1800" dirty="0" err="1" smtClean="0"/>
              <a:t>MainForm</a:t>
            </a:r>
            <a:r>
              <a:rPr kumimoji="1" lang="ja-JP" altLang="en-US" sz="1800" dirty="0" smtClean="0"/>
              <a:t>を</a:t>
            </a:r>
            <a:r>
              <a:rPr kumimoji="1" lang="en-US" altLang="ja-JP" sz="1800" dirty="0" smtClean="0"/>
              <a:t>GUI</a:t>
            </a:r>
            <a:r>
              <a:rPr kumimoji="1" lang="ja-JP" altLang="en-US" sz="1800" dirty="0" smtClean="0"/>
              <a:t>編集モードで開き，パネルを右クリックしてプロパティを選択</a:t>
            </a:r>
            <a:endParaRPr kumimoji="1" lang="en-US" altLang="ja-JP" sz="1800" dirty="0" smtClean="0"/>
          </a:p>
          <a:p>
            <a:pPr marL="0" indent="0">
              <a:buNone/>
            </a:pPr>
            <a:r>
              <a:rPr lang="ja-JP" altLang="en-US" sz="1800" dirty="0" smtClean="0"/>
              <a:t>プロパティウインドウのイナズママークを選択し，</a:t>
            </a:r>
            <a:r>
              <a:rPr lang="en-US" altLang="ja-JP" sz="1800" dirty="0" smtClean="0"/>
              <a:t>paint</a:t>
            </a:r>
            <a:r>
              <a:rPr lang="ja-JP" altLang="en-US" sz="1800" dirty="0" smtClean="0"/>
              <a:t>の右側のところをダブルクリック</a:t>
            </a:r>
            <a:r>
              <a:rPr lang="en-US" altLang="ja-JP" sz="1800" dirty="0"/>
              <a:t> </a:t>
            </a:r>
            <a:r>
              <a:rPr lang="en-US" altLang="ja-JP" sz="1800" dirty="0" smtClean="0">
                <a:sym typeface="Wingdings" panose="05000000000000000000" pitchFamily="2" charset="2"/>
              </a:rPr>
              <a:t> </a:t>
            </a:r>
            <a:r>
              <a:rPr lang="ja-JP" altLang="en-US" sz="1800" dirty="0" smtClean="0">
                <a:sym typeface="Wingdings" panose="05000000000000000000" pitchFamily="2" charset="2"/>
              </a:rPr>
              <a:t>ペイントイベント時のイベントハンドラが追加される</a:t>
            </a:r>
            <a:endParaRPr lang="en-US" altLang="ja-JP" sz="1800" dirty="0" smtClean="0">
              <a:sym typeface="Wingdings" panose="05000000000000000000" pitchFamily="2" charset="2"/>
            </a:endParaRPr>
          </a:p>
          <a:p>
            <a:pPr marL="0" indent="0">
              <a:buNone/>
            </a:pPr>
            <a:r>
              <a:rPr kumimoji="1" lang="ja-JP" altLang="en-US" sz="1800" dirty="0" smtClean="0">
                <a:sym typeface="Wingdings" panose="05000000000000000000" pitchFamily="2" charset="2"/>
              </a:rPr>
              <a:t>イベントハンドラ</a:t>
            </a:r>
            <a:r>
              <a:rPr kumimoji="1" lang="en-US" altLang="ja-JP" sz="1800" dirty="0" smtClean="0">
                <a:sym typeface="Wingdings" panose="05000000000000000000" pitchFamily="2" charset="2"/>
              </a:rPr>
              <a:t>2</a:t>
            </a:r>
            <a:r>
              <a:rPr kumimoji="1" lang="ja-JP" altLang="en-US" sz="1800" dirty="0" smtClean="0">
                <a:sym typeface="Wingdings" panose="05000000000000000000" pitchFamily="2" charset="2"/>
              </a:rPr>
              <a:t>行が</a:t>
            </a:r>
            <a:r>
              <a:rPr kumimoji="1" lang="ja-JP" altLang="en-US" sz="1800" dirty="0">
                <a:sym typeface="Wingdings" panose="05000000000000000000" pitchFamily="2" charset="2"/>
              </a:rPr>
              <a:t>内容</a:t>
            </a:r>
            <a:r>
              <a:rPr kumimoji="1" lang="ja-JP" altLang="en-US" sz="1800" dirty="0" smtClean="0">
                <a:sym typeface="Wingdings" panose="05000000000000000000" pitchFamily="2" charset="2"/>
              </a:rPr>
              <a:t>を</a:t>
            </a:r>
            <a:r>
              <a:rPr kumimoji="1" lang="ja-JP" altLang="en-US" sz="1800" dirty="0">
                <a:sym typeface="Wingdings" panose="05000000000000000000" pitchFamily="2" charset="2"/>
              </a:rPr>
              <a:t>追加</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smtClean="0"/>
              <a:t>通常 </a:t>
            </a:r>
            <a:r>
              <a:rPr lang="en-US" altLang="ja-JP" sz="1600" dirty="0" smtClean="0"/>
              <a:t>panel </a:t>
            </a:r>
            <a:r>
              <a:rPr lang="ja-JP" altLang="en-US" sz="1600" dirty="0" err="1" smtClean="0"/>
              <a:t>への</a:t>
            </a:r>
            <a:r>
              <a:rPr lang="ja-JP" altLang="en-US" sz="1600" dirty="0" smtClean="0"/>
              <a:t>描画は </a:t>
            </a:r>
            <a:r>
              <a:rPr lang="en-US" altLang="ja-JP" sz="1600" dirty="0"/>
              <a:t> </a:t>
            </a:r>
            <a:r>
              <a:rPr lang="en-US" altLang="ja-JP" sz="1600" dirty="0" smtClean="0"/>
              <a:t>e-&gt;Graphics</a:t>
            </a:r>
            <a:r>
              <a:rPr lang="ja-JP" altLang="en-US" sz="1600" dirty="0" smtClean="0"/>
              <a:t>の関数をたたくのでなく，</a:t>
            </a:r>
            <a:r>
              <a:rPr lang="en-US" altLang="ja-JP" sz="1600" dirty="0" smtClean="0"/>
              <a:t>bitmap</a:t>
            </a:r>
            <a:r>
              <a:rPr lang="ja-JP" altLang="en-US" sz="1600" dirty="0" smtClean="0"/>
              <a:t>に書き込みを行いその</a:t>
            </a:r>
            <a:r>
              <a:rPr lang="en-US" altLang="ja-JP" sz="1600" dirty="0" smtClean="0"/>
              <a:t>bitmap</a:t>
            </a:r>
            <a:r>
              <a:rPr lang="ja-JP" altLang="en-US" sz="1600" dirty="0" smtClean="0"/>
              <a:t>画像を パネルに書き込む．（</a:t>
            </a:r>
            <a:r>
              <a:rPr lang="en-US" altLang="ja-JP" sz="1600" dirty="0" smtClean="0"/>
              <a:t>double buffering</a:t>
            </a:r>
            <a:r>
              <a:rPr lang="ja-JP" altLang="en-US" sz="1600" dirty="0" smtClean="0"/>
              <a:t>と呼ばれる）</a:t>
            </a:r>
            <a:endParaRPr lang="en-US" altLang="ja-JP" sz="1600" dirty="0" smtClean="0"/>
          </a:p>
          <a:p>
            <a:pPr marL="0" indent="0">
              <a:buNone/>
            </a:pPr>
            <a:r>
              <a:rPr lang="en-US" altLang="ja-JP" sz="1600" dirty="0" smtClean="0"/>
              <a:t>Paint</a:t>
            </a:r>
            <a:r>
              <a:rPr lang="ja-JP" altLang="en-US" sz="1600" dirty="0" smtClean="0"/>
              <a:t>関数は右の通り．</a:t>
            </a:r>
            <a:endParaRPr kumimoji="1" lang="en-US" altLang="ja-JP" sz="1600" dirty="0" smtClean="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a:t>
            </a:r>
            <a:r>
              <a:rPr lang="en-US" altLang="ja-JP" sz="900" dirty="0" smtClean="0">
                <a:solidFill>
                  <a:srgbClr val="008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Tree>
    <p:extLst>
      <p:ext uri="{BB962C8B-B14F-4D97-AF65-F5344CB8AC3E}">
        <p14:creationId xmlns:p14="http://schemas.microsoft.com/office/powerpoint/2010/main" val="314833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r>
              <a:rPr lang="ja-JP" altLang="en-US" dirty="0" smtClean="0"/>
              <a:t>（必要に応じて</a:t>
            </a:r>
            <a:r>
              <a:rPr lang="en-US" altLang="ja-JP" dirty="0" err="1" smtClean="0"/>
              <a:t>glsl</a:t>
            </a:r>
            <a:r>
              <a:rPr lang="en-US" altLang="ja-JP" dirty="0"/>
              <a:t>)</a:t>
            </a:r>
            <a:endParaRPr lang="en-US" altLang="ja-JP" dirty="0" smtClean="0"/>
          </a:p>
          <a:p>
            <a:r>
              <a:rPr kumimoji="1" lang="ja-JP" altLang="en-US" dirty="0" smtClean="0"/>
              <a:t>環境 </a:t>
            </a:r>
            <a:r>
              <a:rPr lang="en-US" altLang="ja-JP" dirty="0" smtClean="0"/>
              <a:t>: Visual studio </a:t>
            </a:r>
            <a:r>
              <a:rPr lang="ja-JP" altLang="en-US" dirty="0"/>
              <a:t>また</a:t>
            </a:r>
            <a:r>
              <a:rPr lang="ja-JP" altLang="en-US" dirty="0" smtClean="0"/>
              <a:t>は </a:t>
            </a:r>
            <a:r>
              <a:rPr lang="en-US" altLang="ja-JP" dirty="0" err="1" smtClean="0"/>
              <a:t>Qt</a:t>
            </a:r>
            <a:r>
              <a:rPr lang="en-US" altLang="ja-JP" dirty="0" smtClean="0"/>
              <a:t> creator </a:t>
            </a:r>
            <a:endParaRPr lang="en-US" altLang="ja-JP" dirty="0" smtClean="0"/>
          </a:p>
          <a:p>
            <a:r>
              <a:rPr lang="ja-JP" altLang="en-US" dirty="0" smtClean="0"/>
              <a:t>ライブラリ </a:t>
            </a:r>
            <a:r>
              <a:rPr lang="en-US" altLang="ja-JP" dirty="0" smtClean="0"/>
              <a:t>: OpenGL / C++CLI </a:t>
            </a:r>
            <a:r>
              <a:rPr lang="en-US" altLang="ja-JP" dirty="0" smtClean="0"/>
              <a:t>/</a:t>
            </a:r>
            <a:endParaRPr lang="en-US" altLang="ja-JP" dirty="0"/>
          </a:p>
          <a:p>
            <a:r>
              <a:rPr lang="ja-JP" altLang="en-US" dirty="0" smtClean="0"/>
              <a:t>作るもの</a:t>
            </a:r>
            <a:endParaRPr lang="en-US" altLang="ja-JP" dirty="0" smtClean="0"/>
          </a:p>
          <a:p>
            <a:pPr lvl="1"/>
            <a:r>
              <a:rPr lang="ja-JP" altLang="en-US" dirty="0" smtClean="0"/>
              <a:t>剛体</a:t>
            </a:r>
            <a:r>
              <a:rPr lang="ja-JP" altLang="en-US" dirty="0" smtClean="0"/>
              <a:t>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smtClean="0"/>
              <a:t>Double buffering</a:t>
            </a:r>
            <a:r>
              <a:rPr lang="ja-JP" altLang="en-US" sz="1800" dirty="0" smtClean="0"/>
              <a:t>を行なう際，</a:t>
            </a:r>
            <a:r>
              <a:rPr lang="en-US" altLang="ja-JP" sz="1800" dirty="0" smtClean="0"/>
              <a:t>Pane</a:t>
            </a:r>
            <a:r>
              <a:rPr lang="en-US" altLang="ja-JP" sz="1800" dirty="0"/>
              <a:t>l</a:t>
            </a:r>
            <a:r>
              <a:rPr lang="ja-JP" altLang="en-US" sz="1800" dirty="0" smtClean="0"/>
              <a:t>の二つのフラグを</a:t>
            </a:r>
            <a:r>
              <a:rPr lang="en-US" altLang="ja-JP" sz="1800" dirty="0" smtClean="0"/>
              <a:t>true</a:t>
            </a:r>
            <a:r>
              <a:rPr lang="ja-JP" altLang="en-US" sz="1800" dirty="0" smtClean="0"/>
              <a:t>にする必要がある</a:t>
            </a:r>
            <a:endParaRPr lang="en-US" altLang="ja-JP" sz="1800" dirty="0" smtClean="0"/>
          </a:p>
          <a:p>
            <a:pPr marL="0" indent="0">
              <a:buNone/>
            </a:pPr>
            <a:r>
              <a:rPr kumimoji="1" lang="en-US" altLang="ja-JP" sz="1800" dirty="0"/>
              <a:t>	</a:t>
            </a:r>
            <a:r>
              <a:rPr lang="en-US" altLang="ja-JP" sz="1800" dirty="0" err="1" smtClean="0"/>
              <a:t>AllPaintingInWmPaint</a:t>
            </a:r>
            <a:r>
              <a:rPr lang="en-US" altLang="ja-JP" sz="1800" dirty="0"/>
              <a:t> </a:t>
            </a:r>
            <a:r>
              <a:rPr lang="en-US" altLang="ja-JP" sz="1800" dirty="0" smtClean="0"/>
              <a:t>/ </a:t>
            </a:r>
            <a:r>
              <a:rPr lang="en-US" altLang="ja-JP" sz="1800" dirty="0" err="1" smtClean="0"/>
              <a:t>DoubleBuffer</a:t>
            </a:r>
            <a:endParaRPr lang="en-US" altLang="ja-JP" sz="1800" dirty="0" smtClean="0"/>
          </a:p>
          <a:p>
            <a:pPr marL="0" indent="0">
              <a:buNone/>
            </a:pPr>
            <a:r>
              <a:rPr kumimoji="1" lang="ja-JP" altLang="en-US" sz="1800" dirty="0" smtClean="0"/>
              <a:t>しかし，このフラグを指定する</a:t>
            </a:r>
            <a:r>
              <a:rPr kumimoji="1" lang="en-US" altLang="ja-JP" sz="1800" dirty="0" err="1" smtClean="0"/>
              <a:t>SetStyle</a:t>
            </a:r>
            <a:r>
              <a:rPr lang="ja-JP" altLang="en-US" sz="1800" dirty="0"/>
              <a:t> </a:t>
            </a:r>
            <a:r>
              <a:rPr kumimoji="1" lang="ja-JP" altLang="en-US" sz="1800" dirty="0" smtClean="0"/>
              <a:t>関数は </a:t>
            </a:r>
            <a:r>
              <a:rPr kumimoji="1" lang="en-US" altLang="ja-JP" sz="1800" dirty="0" smtClean="0"/>
              <a:t>protected</a:t>
            </a:r>
            <a:r>
              <a:rPr kumimoji="1" lang="ja-JP" altLang="en-US" sz="1800" dirty="0" err="1" smtClean="0"/>
              <a:t>なので</a:t>
            </a:r>
            <a:r>
              <a:rPr kumimoji="1" lang="ja-JP" altLang="en-US" sz="1800" dirty="0" smtClean="0"/>
              <a:t>直接呼び出すことは出来ない．（お行儀は悪いが）以下のクラス定義とキャストにより解決できる．</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smtClean="0">
                <a:solidFill>
                  <a:srgbClr val="000000"/>
                </a:solidFill>
                <a:latin typeface="ＭＳ ゴシック" panose="020B0609070205080204" pitchFamily="49" charset="-128"/>
                <a:ea typeface="ＭＳ ゴシック" panose="020B0609070205080204" pitchFamily="49" charset="-128"/>
              </a:rPr>
              <a:t>MainForm</a:t>
            </a:r>
            <a:r>
              <a:rPr lang="ja-JP" altLang="en-US" sz="1200" dirty="0" smtClean="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smtClean="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364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smtClean="0"/>
              <a:t>Windows</a:t>
            </a:r>
            <a:r>
              <a:rPr kumimoji="1" lang="ja-JP" altLang="en-US" dirty="0" smtClean="0"/>
              <a:t>イベントハンドラの追加</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Tree>
    <p:extLst>
      <p:ext uri="{BB962C8B-B14F-4D97-AF65-F5344CB8AC3E}">
        <p14:creationId xmlns:p14="http://schemas.microsoft.com/office/powerpoint/2010/main" val="1908023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3959029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smtClean="0"/>
              <a:t>イベントハンドラの追加</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lvl="1">
              <a:spcBef>
                <a:spcPts val="600"/>
              </a:spcBef>
            </a:pPr>
            <a:r>
              <a:rPr kumimoji="1" lang="en-US" altLang="ja-JP" sz="1600" dirty="0" smtClean="0"/>
              <a:t>Resize : </a:t>
            </a:r>
            <a:r>
              <a:rPr kumimoji="1" lang="ja-JP" altLang="en-US" sz="1600" dirty="0" smtClean="0"/>
              <a:t>サイズ変更時に呼ばれる</a:t>
            </a:r>
            <a:r>
              <a:rPr kumimoji="1" lang="en-US" altLang="ja-JP" sz="1600" dirty="0" smtClean="0"/>
              <a:t> </a:t>
            </a:r>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1521462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イベント</a:t>
            </a:r>
            <a:r>
              <a:rPr lang="ja-JP" altLang="en-US" sz="3600" dirty="0"/>
              <a:t>ハンドラ</a:t>
            </a:r>
            <a:r>
              <a:rPr lang="ja-JP" altLang="en-US" sz="3600" dirty="0" smtClean="0"/>
              <a:t>の実装</a:t>
            </a:r>
            <a:r>
              <a:rPr lang="ja-JP" altLang="en-US" sz="3600" dirty="0"/>
              <a:t>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smtClean="0"/>
              <a:t>ここまでの内容は</a:t>
            </a:r>
            <a:endParaRPr kumimoji="1" lang="en-US" altLang="ja-JP" dirty="0" smtClean="0"/>
          </a:p>
          <a:p>
            <a:pPr marL="0" indent="0">
              <a:buNone/>
            </a:pPr>
            <a:r>
              <a:rPr lang="en-US" altLang="ja-JP" dirty="0" err="1" smtClean="0"/>
              <a:t>InitCliForm</a:t>
            </a:r>
            <a:r>
              <a:rPr lang="ja-JP" altLang="en-US" dirty="0" smtClean="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smtClean="0"/>
              <a:t>OpenGL</a:t>
            </a:r>
            <a:r>
              <a:rPr lang="ja-JP" altLang="en-US" b="1" dirty="0" smtClean="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ja-JP" altLang="en-US" sz="1600" dirty="0" smtClean="0"/>
              <a:t>と</a:t>
            </a:r>
            <a:r>
              <a:rPr lang="ja-JP" altLang="en-US" sz="1600" dirty="0"/>
              <a:t>は</a:t>
            </a:r>
            <a:r>
              <a:rPr lang="en-US" altLang="ja-JP" sz="1600" dirty="0" smtClean="0">
                <a:sym typeface="Wingdings" panose="05000000000000000000" pitchFamily="2" charset="2"/>
              </a:rPr>
              <a:t>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lang="ja-JP" altLang="en-US" sz="1200" dirty="0" smtClean="0">
                <a:sym typeface="Wingdings" panose="05000000000000000000" pitchFamily="2" charset="2"/>
              </a:rPr>
              <a:t>デフォルトの</a:t>
            </a:r>
            <a:r>
              <a:rPr lang="en-US" altLang="ja-JP" sz="1200" dirty="0" smtClean="0">
                <a:sym typeface="Wingdings" panose="05000000000000000000" pitchFamily="2" charset="2"/>
              </a:rPr>
              <a:t>OpenGL</a:t>
            </a:r>
            <a:r>
              <a:rPr lang="ja-JP" altLang="en-US" sz="1200" dirty="0" smtClean="0">
                <a:sym typeface="Wingdings" panose="05000000000000000000" pitchFamily="2" charset="2"/>
              </a:rPr>
              <a:t>は，使える機能に制限がある</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en-US" altLang="ja-JP" sz="1600" dirty="0" smtClean="0">
                <a:sym typeface="Wingdings" panose="05000000000000000000" pitchFamily="2" charset="2"/>
              </a:rPr>
              <a:t> </a:t>
            </a:r>
          </a:p>
          <a:p>
            <a:pPr marL="0" indent="0">
              <a:spcBef>
                <a:spcPts val="600"/>
              </a:spcBef>
              <a:buNone/>
            </a:pP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へパスを通す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smtClean="0"/>
              <a:t>OglForCli</a:t>
            </a:r>
            <a:r>
              <a:rPr kumimoji="1" lang="en-US" altLang="ja-JP" sz="3200" dirty="0" smtClean="0"/>
              <a:t> </a:t>
            </a:r>
            <a:r>
              <a:rPr kumimoji="1" lang="ja-JP" altLang="en-US" sz="3200" dirty="0" smtClean="0"/>
              <a:t>と </a:t>
            </a:r>
            <a:r>
              <a:rPr kumimoji="1" lang="en-US" altLang="ja-JP" sz="3200" dirty="0" err="1" smtClean="0"/>
              <a:t>tmath.h</a:t>
            </a:r>
            <a:r>
              <a:rPr kumimoji="1" lang="en-US" altLang="ja-JP" sz="3200" dirty="0" smtClean="0"/>
              <a:t> </a:t>
            </a:r>
            <a:r>
              <a:rPr kumimoji="1" lang="ja-JP" altLang="en-US" sz="3200" dirty="0" smtClean="0"/>
              <a:t>を入れる</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今回は井尻が</a:t>
            </a:r>
            <a:r>
              <a:rPr lang="ja-JP" altLang="en-US" sz="1600" dirty="0"/>
              <a:t>実装</a:t>
            </a:r>
            <a:r>
              <a:rPr kumimoji="1" lang="ja-JP" altLang="en-US" sz="1600" dirty="0" smtClean="0"/>
              <a:t>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kumimoji="1" lang="en-US" altLang="ja-JP" sz="1400" dirty="0" smtClean="0"/>
              <a:t>OpenGL</a:t>
            </a:r>
            <a:r>
              <a:rPr kumimoji="1" lang="ja-JP" altLang="en-US" sz="1400" dirty="0" smtClean="0"/>
              <a:t>の初期化や描画開始</a:t>
            </a:r>
            <a:r>
              <a:rPr kumimoji="1" lang="en-US" altLang="ja-JP" sz="1400" dirty="0" smtClean="0"/>
              <a:t>/</a:t>
            </a:r>
            <a:r>
              <a:rPr kumimoji="1" lang="ja-JP" altLang="en-US" sz="1400" dirty="0" smtClean="0"/>
              <a:t>描画終了などをまとめたクラス</a:t>
            </a:r>
            <a:endParaRPr kumimoji="1" lang="en-US" altLang="ja-JP" sz="1400" dirty="0" smtClean="0"/>
          </a:p>
          <a:p>
            <a:pPr lvl="1">
              <a:spcBef>
                <a:spcPts val="600"/>
              </a:spcBef>
            </a:pPr>
            <a:r>
              <a:rPr lang="en-US" altLang="ja-JP" sz="1400" dirty="0" smtClean="0"/>
              <a:t>Mouse</a:t>
            </a:r>
            <a:r>
              <a:rPr lang="ja-JP" altLang="en-US" sz="1400" dirty="0" smtClean="0"/>
              <a:t>入力に伴うカメラ回転機能もある</a:t>
            </a:r>
            <a:endParaRPr lang="en-US" altLang="ja-JP" sz="1400" dirty="0" smtClean="0"/>
          </a:p>
          <a:p>
            <a:pPr lvl="1">
              <a:spcBef>
                <a:spcPts val="600"/>
              </a:spcBef>
            </a:pPr>
            <a:r>
              <a:rPr kumimoji="1" lang="ja-JP" altLang="en-US" sz="1400" dirty="0" smtClean="0"/>
              <a:t>中身は簡単なので読んでおくとよい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smtClean="0"/>
              <a:t>1. </a:t>
            </a:r>
            <a:r>
              <a:rPr lang="en-US" altLang="ja-JP" dirty="0" err="1" smtClean="0"/>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kumimoji="1" lang="en-US" altLang="ja-JP" sz="3200" dirty="0" smtClean="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盲目的なコピペからの卒業</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a:t>
            </a:r>
            <a:r>
              <a:rPr lang="ja-JP" altLang="en-US" b="1" dirty="0" smtClean="0"/>
              <a:t>しないことから卒業</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a:t>
            </a:r>
            <a:r>
              <a:rPr lang="ja-JP" altLang="en-US" sz="1800" dirty="0" smtClean="0"/>
              <a:t>つかいましょう</a:t>
            </a:r>
            <a:endParaRPr lang="en-US" altLang="ja-JP" sz="1800" dirty="0" smtClean="0"/>
          </a:p>
          <a:p>
            <a:pPr marL="0" indent="0">
              <a:buNone/>
            </a:pPr>
            <a:r>
              <a:rPr lang="en-US" altLang="ja-JP" sz="1800" dirty="0" smtClean="0"/>
              <a:t>※</a:t>
            </a:r>
            <a:r>
              <a:rPr lang="ja-JP" altLang="en-US" sz="1800" dirty="0"/>
              <a:t> わかって</a:t>
            </a:r>
            <a:r>
              <a:rPr lang="ja-JP" altLang="en-US" sz="1800" dirty="0" smtClean="0"/>
              <a:t>いないことをわかっていない状況なども結構多そうなので、最初のうちはたくさん話を</a:t>
            </a:r>
            <a:endParaRPr lang="en-US" altLang="ja-JP" sz="1800" dirty="0" smtClean="0"/>
          </a:p>
          <a:p>
            <a:pPr marL="0" indent="0">
              <a:buNone/>
            </a:pPr>
            <a:endParaRPr lang="en-US" altLang="ja-JP" sz="1800" dirty="0"/>
          </a:p>
          <a:p>
            <a:pPr marL="0" indent="0">
              <a:buNone/>
            </a:pPr>
            <a:r>
              <a:rPr lang="ja-JP" altLang="en-US" b="1" dirty="0" smtClean="0"/>
              <a:t>成果物</a:t>
            </a:r>
            <a:r>
              <a:rPr lang="ja-JP" altLang="en-US" b="1" dirty="0" smtClean="0"/>
              <a:t>・コードを</a:t>
            </a:r>
            <a:r>
              <a:rPr lang="ja-JP" altLang="en-US" b="1" dirty="0" smtClean="0"/>
              <a:t>見せないことから卒業</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ja-JP" altLang="en-US" sz="1800" dirty="0" smtClean="0"/>
              <a:t>間違っても教員に怒られないように</a:t>
            </a:r>
            <a:r>
              <a:rPr lang="ja-JP" altLang="en-US" sz="1800" dirty="0" err="1" smtClean="0"/>
              <a:t>。。。</a:t>
            </a:r>
            <a:r>
              <a:rPr lang="ja-JP" altLang="en-US" sz="1800" dirty="0" smtClean="0"/>
              <a:t>みたいなモチベーションは避けてほしい</a:t>
            </a:r>
            <a:r>
              <a:rPr lang="ja-JP" altLang="en-US" sz="1800" dirty="0" err="1" smtClean="0"/>
              <a:t>．．．</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通常ひとクラスは一つの役割のみを持たせるべき</a:t>
            </a:r>
            <a:endParaRPr lang="en-US" altLang="ja-JP" sz="2000" dirty="0" smtClean="0"/>
          </a:p>
          <a:p>
            <a:pPr lvl="1">
              <a:spcBef>
                <a:spcPts val="600"/>
              </a:spcBef>
            </a:pP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から離れてコーディングが出来る</a:t>
            </a:r>
            <a:endParaRPr lang="en-US" altLang="ja-JP" sz="2000" dirty="0" smtClean="0"/>
          </a:p>
          <a:p>
            <a:pPr lvl="1">
              <a:spcBef>
                <a:spcPts val="600"/>
              </a:spcBef>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42</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smtClean="0">
                <a:sym typeface="Wingdings" panose="05000000000000000000" pitchFamily="2" charset="2"/>
              </a:rPr>
              <a:t>CliOglMinimum</a:t>
            </a:r>
            <a:r>
              <a:rPr lang="ja-JP" altLang="en-US" dirty="0">
                <a:sym typeface="Wingdings" panose="05000000000000000000" pitchFamily="2" charset="2"/>
              </a:rPr>
              <a:t>ブランチにおいて</a:t>
            </a:r>
            <a:r>
              <a:rPr lang="ja-JP" altLang="en-US" dirty="0" smtClean="0">
                <a:sym typeface="Wingdings" panose="05000000000000000000" pitchFamily="2" charset="2"/>
              </a:rPr>
              <a:t>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44</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1144250" cy="5851061"/>
          </a:xfrm>
        </p:spPr>
        <p:txBody>
          <a:bodyPr>
            <a:normAutofit/>
          </a:bodyPr>
          <a:lstStyle/>
          <a:p>
            <a:pPr marL="0" indent="0">
              <a:spcBef>
                <a:spcPts val="600"/>
              </a:spcBef>
              <a:buNone/>
            </a:pPr>
            <a:r>
              <a:rPr lang="ja-JP" altLang="en-US" sz="2400" b="1" dirty="0" smtClean="0"/>
              <a:t>動作</a:t>
            </a:r>
            <a:r>
              <a:rPr lang="ja-JP" altLang="en-US" sz="2400" b="1" dirty="0" smtClean="0"/>
              <a:t>テストを実施</a:t>
            </a:r>
            <a:r>
              <a:rPr lang="ja-JP" altLang="en-US" sz="2400" b="1" dirty="0" smtClean="0"/>
              <a:t>する</a:t>
            </a:r>
            <a:endParaRPr lang="en-US" altLang="ja-JP" sz="2400" b="1" dirty="0"/>
          </a:p>
          <a:p>
            <a:pPr>
              <a:spcBef>
                <a:spcPts val="600"/>
              </a:spcBef>
            </a:pPr>
            <a:r>
              <a:rPr lang="en-US" altLang="ja-JP" sz="1600" dirty="0" err="1" smtClean="0"/>
              <a:t>printf</a:t>
            </a:r>
            <a:r>
              <a:rPr lang="ja-JP" altLang="en-US" sz="1600" dirty="0" smtClean="0"/>
              <a:t> </a:t>
            </a:r>
            <a:r>
              <a:rPr lang="ja-JP" altLang="en-US" sz="1600" dirty="0" smtClean="0"/>
              <a:t>や デバッガを利用して想定どおりに動いているか確認</a:t>
            </a:r>
            <a:endParaRPr lang="en-US" altLang="ja-JP" sz="1600" dirty="0" smtClean="0"/>
          </a:p>
          <a:p>
            <a:pPr>
              <a:spcBef>
                <a:spcPts val="600"/>
              </a:spcBef>
            </a:pPr>
            <a:r>
              <a:rPr lang="ja-JP" altLang="en-US" sz="1600" dirty="0" smtClean="0"/>
              <a:t>関数</a:t>
            </a:r>
            <a:r>
              <a:rPr lang="ja-JP" altLang="en-US" sz="1600" dirty="0" smtClean="0"/>
              <a:t>に不具合が起きそうな入力を</a:t>
            </a:r>
            <a:r>
              <a:rPr lang="ja-JP" altLang="en-US" sz="1600" dirty="0" smtClean="0">
                <a:solidFill>
                  <a:srgbClr val="FF0000"/>
                </a:solidFill>
              </a:rPr>
              <a:t>予測</a:t>
            </a:r>
            <a:r>
              <a:rPr lang="ja-JP" altLang="en-US" sz="1600" dirty="0" smtClean="0"/>
              <a:t>し，その入力にも対応する</a:t>
            </a:r>
            <a:endParaRPr lang="en-US" altLang="ja-JP" sz="1600" dirty="0" smtClean="0"/>
          </a:p>
          <a:p>
            <a:pPr>
              <a:spcBef>
                <a:spcPts val="600"/>
              </a:spcBef>
            </a:pPr>
            <a:r>
              <a:rPr lang="ja-JP" altLang="en-US" sz="1600" dirty="0" smtClean="0"/>
              <a:t>まずい</a:t>
            </a:r>
            <a:r>
              <a:rPr lang="ja-JP" altLang="en-US" sz="1600" dirty="0" smtClean="0"/>
              <a:t>例</a:t>
            </a:r>
            <a:r>
              <a:rPr lang="en-US" altLang="ja-JP" sz="1600" dirty="0" smtClean="0"/>
              <a:t>) </a:t>
            </a:r>
            <a:r>
              <a:rPr lang="ja-JP" altLang="en-US" sz="1600" dirty="0" smtClean="0"/>
              <a:t>コピペしてきたらなんか動いた，エラーがあるはずなのに動いて</a:t>
            </a:r>
            <a:r>
              <a:rPr lang="ja-JP" altLang="en-US" sz="1600" dirty="0" smtClean="0"/>
              <a:t>いるからまあいいか</a:t>
            </a:r>
            <a:r>
              <a:rPr lang="ja-JP" altLang="en-US" sz="1600" dirty="0" err="1" smtClean="0"/>
              <a:t>。。</a:t>
            </a:r>
            <a:endParaRPr lang="en-US" altLang="ja-JP" sz="1600" dirty="0" smtClean="0"/>
          </a:p>
          <a:p>
            <a:pPr>
              <a:spcBef>
                <a:spcPts val="600"/>
              </a:spcBef>
            </a:pPr>
            <a:endParaRPr lang="en-US" altLang="ja-JP" sz="1050" dirty="0" smtClean="0"/>
          </a:p>
          <a:p>
            <a:pPr marL="0" indent="0">
              <a:spcBef>
                <a:spcPts val="600"/>
              </a:spcBef>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a:spcBef>
                <a:spcPts val="600"/>
              </a:spcBef>
            </a:pPr>
            <a:r>
              <a:rPr lang="ja-JP" altLang="en-US" sz="1600" dirty="0" smtClean="0"/>
              <a:t>よい</a:t>
            </a:r>
            <a:r>
              <a:rPr lang="ja-JP" altLang="en-US" sz="1600" dirty="0"/>
              <a:t>関数名・変数名を</a:t>
            </a:r>
            <a:r>
              <a:rPr lang="ja-JP" altLang="en-US" sz="1600" dirty="0" smtClean="0"/>
              <a:t>つける</a:t>
            </a:r>
            <a:r>
              <a:rPr lang="ja-JP" altLang="en-US" sz="1600" dirty="0"/>
              <a:t>（</a:t>
            </a:r>
            <a:r>
              <a:rPr lang="ja-JP" altLang="en-US" sz="1600" dirty="0" smtClean="0">
                <a:solidFill>
                  <a:srgbClr val="FF0000"/>
                </a:solidFill>
              </a:rPr>
              <a:t>他人</a:t>
            </a:r>
            <a:r>
              <a:rPr lang="ja-JP" altLang="en-US" sz="1600" dirty="0">
                <a:solidFill>
                  <a:srgbClr val="FF0000"/>
                </a:solidFill>
              </a:rPr>
              <a:t>（一ヵ月後の自分）が読んで</a:t>
            </a:r>
            <a:r>
              <a:rPr lang="ja-JP" altLang="en-US" sz="1600" dirty="0" smtClean="0">
                <a:solidFill>
                  <a:srgbClr val="FF0000"/>
                </a:solidFill>
              </a:rPr>
              <a:t>分かる</a:t>
            </a:r>
            <a:r>
              <a:rPr lang="ja-JP" altLang="en-US" sz="1600" dirty="0" smtClean="0">
                <a:solidFill>
                  <a:srgbClr val="FF0000"/>
                </a:solidFill>
              </a:rPr>
              <a:t>？</a:t>
            </a:r>
            <a:r>
              <a:rPr lang="ja-JP" altLang="en-US" sz="1600" dirty="0" smtClean="0"/>
              <a:t>）</a:t>
            </a:r>
            <a:endParaRPr lang="en-US" altLang="ja-JP" sz="1600" dirty="0" smtClean="0"/>
          </a:p>
          <a:p>
            <a:pPr>
              <a:spcBef>
                <a:spcPts val="600"/>
              </a:spcBef>
            </a:pPr>
            <a:r>
              <a:rPr lang="ja-JP" altLang="en-US" sz="1600" dirty="0" smtClean="0"/>
              <a:t>いろいろなところ</a:t>
            </a:r>
            <a:r>
              <a:rPr lang="ja-JP" altLang="en-US" sz="1600" dirty="0" smtClean="0"/>
              <a:t>で使えるように、引数や返り値を設計する。（２か所</a:t>
            </a:r>
            <a:r>
              <a:rPr lang="ja-JP" altLang="en-US" sz="1600" dirty="0"/>
              <a:t>以上で似た処理や同じ処理が出てきたら関数</a:t>
            </a:r>
            <a:r>
              <a:rPr lang="ja-JP" altLang="en-US" sz="1600" dirty="0" smtClean="0"/>
              <a:t>化するとよい．似た処理を一つの関数で扱えるように引数を設計する練習をたくさんすると再利用性の高い関数を作れるようになりそう． ）</a:t>
            </a:r>
            <a:endParaRPr lang="en-US" altLang="ja-JP" sz="1600" dirty="0" smtClean="0"/>
          </a:p>
          <a:p>
            <a:pPr>
              <a:spcBef>
                <a:spcPts val="600"/>
              </a:spcBef>
            </a:pPr>
            <a:r>
              <a:rPr lang="ja-JP" altLang="en-US" sz="1600" dirty="0"/>
              <a:t>まずい</a:t>
            </a:r>
            <a:r>
              <a:rPr lang="ja-JP" altLang="en-US" sz="1600" dirty="0" smtClean="0"/>
              <a:t>例</a:t>
            </a:r>
            <a:r>
              <a:rPr lang="en-US" altLang="ja-JP" sz="1600" dirty="0" smtClean="0"/>
              <a:t>) </a:t>
            </a:r>
            <a:r>
              <a:rPr lang="en-US" altLang="ja-JP" sz="1600" dirty="0" err="1" smtClean="0"/>
              <a:t>int</a:t>
            </a:r>
            <a:r>
              <a:rPr lang="ja-JP" altLang="en-US" sz="1600" dirty="0" smtClean="0"/>
              <a:t>を受け取って</a:t>
            </a:r>
            <a:r>
              <a:rPr lang="en-US" altLang="ja-JP" sz="1600" dirty="0" err="1" smtClean="0"/>
              <a:t>int</a:t>
            </a:r>
            <a:r>
              <a:rPr lang="ja-JP" altLang="en-US" sz="1600" dirty="0" smtClean="0"/>
              <a:t>を返す関数を作った．今回は入力が必ず正なので，負の入力があるとおかしくなるけどまあいいか</a:t>
            </a:r>
            <a:r>
              <a:rPr lang="ja-JP" altLang="en-US" sz="1600" dirty="0" err="1" smtClean="0"/>
              <a:t>。。</a:t>
            </a:r>
            <a:endParaRPr lang="en-US" altLang="ja-JP" sz="1600" dirty="0" smtClean="0"/>
          </a:p>
          <a:p>
            <a:pPr marL="0" indent="0">
              <a:spcBef>
                <a:spcPts val="600"/>
              </a:spcBef>
              <a:buNone/>
            </a:pPr>
            <a:endParaRPr lang="en-US" altLang="ja-JP" sz="800" dirty="0" smtClean="0"/>
          </a:p>
          <a:p>
            <a:pPr marL="0" indent="0">
              <a:spcBef>
                <a:spcPts val="600"/>
              </a:spcBef>
              <a:buNone/>
            </a:pPr>
            <a:r>
              <a:rPr lang="en-US" altLang="ja-JP" sz="2400" b="1" dirty="0" smtClean="0"/>
              <a:t>『</a:t>
            </a:r>
            <a:r>
              <a:rPr lang="ja-JP" altLang="en-US" sz="2400" b="1" dirty="0" smtClean="0"/>
              <a:t>一貫性</a:t>
            </a:r>
            <a:r>
              <a:rPr lang="en-US" altLang="ja-JP" sz="2400" b="1" dirty="0" smtClean="0"/>
              <a:t>』</a:t>
            </a:r>
            <a:r>
              <a:rPr lang="ja-JP" altLang="en-US" sz="2400" b="1" dirty="0" smtClean="0"/>
              <a:t>を意識する</a:t>
            </a:r>
            <a:endParaRPr lang="en-US" altLang="ja-JP" sz="2400" b="1" dirty="0" smtClean="0"/>
          </a:p>
          <a:p>
            <a:pPr>
              <a:spcBef>
                <a:spcPts val="600"/>
              </a:spcBef>
            </a:pPr>
            <a:r>
              <a:rPr lang="ja-JP" altLang="en-US" sz="1600" dirty="0" smtClean="0"/>
              <a:t>全体の構成から細部にまで一貫性のあるルールを持ちそれにしたがって書く</a:t>
            </a:r>
            <a:endParaRPr lang="en-US" altLang="ja-JP" sz="1600" dirty="0" smtClean="0"/>
          </a:p>
          <a:p>
            <a:pPr>
              <a:spcBef>
                <a:spcPts val="600"/>
              </a:spcBef>
            </a:pPr>
            <a:r>
              <a:rPr lang="ja-JP" altLang="en-US" sz="1600" dirty="0" smtClean="0"/>
              <a:t>ルールは自分で定義し，更新し続ける</a:t>
            </a:r>
            <a:endParaRPr lang="en-US" altLang="ja-JP" sz="1600" dirty="0" smtClean="0"/>
          </a:p>
          <a:p>
            <a:pPr>
              <a:spcBef>
                <a:spcPts val="600"/>
              </a:spcBef>
            </a:pPr>
            <a:r>
              <a:rPr lang="ja-JP" altLang="en-US" sz="1600" dirty="0" smtClean="0"/>
              <a:t>コーディングスタイル，関数変数の命名規則，を，自分のコードの中で統一する</a:t>
            </a:r>
            <a:endParaRPr lang="en-US" altLang="ja-JP" sz="1600" dirty="0" smtClean="0"/>
          </a:p>
          <a:p>
            <a:pPr>
              <a:spcBef>
                <a:spcPts val="600"/>
              </a:spcBef>
            </a:pPr>
            <a:r>
              <a:rPr lang="ja-JP" altLang="en-US" sz="1600" dirty="0" smtClean="0"/>
              <a:t>まずい例</a:t>
            </a:r>
            <a:r>
              <a:rPr lang="en-US" altLang="ja-JP" sz="1600" dirty="0" smtClean="0"/>
              <a:t>) </a:t>
            </a:r>
            <a:r>
              <a:rPr lang="ja-JP" altLang="en-US" sz="1600" dirty="0" smtClean="0"/>
              <a:t>前の行は</a:t>
            </a:r>
            <a:r>
              <a:rPr lang="en-US" altLang="ja-JP" sz="1600" dirty="0" smtClean="0"/>
              <a:t>tab</a:t>
            </a:r>
            <a:r>
              <a:rPr lang="ja-JP" altLang="en-US" sz="1600" dirty="0" smtClean="0"/>
              <a:t>でインデントをとって、この行は</a:t>
            </a:r>
            <a:r>
              <a:rPr lang="en-US" altLang="ja-JP" sz="1600" dirty="0" smtClean="0"/>
              <a:t>space</a:t>
            </a:r>
            <a:r>
              <a:rPr lang="ja-JP" altLang="en-US" sz="1600" dirty="0" smtClean="0"/>
              <a:t>でインデントをとった．見た目は同じだからヨシ！</a:t>
            </a: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sz="1800" dirty="0" smtClean="0"/>
              <a:t>ただし，適性がなくても設計書通りのコードを作成できるようにはなれると思う</a:t>
            </a:r>
            <a:endParaRPr lang="en-US" altLang="ja-JP" sz="1800" dirty="0" smtClean="0"/>
          </a:p>
          <a:p>
            <a:pPr lvl="1"/>
            <a:r>
              <a:rPr lang="ja-JP" altLang="en-US" sz="1800" dirty="0" smtClean="0"/>
              <a:t>ただし，</a:t>
            </a:r>
            <a:r>
              <a:rPr lang="en-US" altLang="ja-JP" sz="1800" dirty="0" smtClean="0"/>
              <a:t>Computer Science</a:t>
            </a:r>
            <a:r>
              <a:rPr lang="ja-JP" altLang="en-US" sz="1800" dirty="0" smtClean="0"/>
              <a:t>の研究では，問題発見・設計・実装・実験を高速に繰り返す必要があり，適正なしでは難しいとも思う</a:t>
            </a:r>
            <a:r>
              <a:rPr kumimoji="1" lang="ja-JP" altLang="en-US" sz="1800" dirty="0" smtClean="0"/>
              <a:t>　</a:t>
            </a:r>
            <a:endParaRPr kumimoji="1" lang="en-US" altLang="ja-JP" sz="1800"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sz="1800" dirty="0" smtClean="0"/>
              <a:t>ただし，適性がないのか，適性はあるが訓練が足りないのかは不明</a:t>
            </a:r>
            <a:endParaRPr kumimoji="1" lang="en-US" altLang="ja-JP" sz="1800" dirty="0" smtClean="0"/>
          </a:p>
          <a:p>
            <a:pPr lvl="1"/>
            <a:r>
              <a:rPr lang="en-US" altLang="ja-JP" sz="1800" dirty="0" smtClean="0"/>
              <a:t>1000</a:t>
            </a:r>
            <a:r>
              <a:rPr lang="ja-JP" altLang="en-US" sz="1800" dirty="0" smtClean="0"/>
              <a:t>時間くらい書いてみてから向き不向きの議論をしたい気がする</a:t>
            </a:r>
            <a:endParaRPr lang="en-US" altLang="ja-JP" sz="1800" dirty="0" smtClean="0"/>
          </a:p>
          <a:p>
            <a:pPr lvl="1"/>
            <a:r>
              <a:rPr lang="ja-JP" altLang="en-US" sz="1400" dirty="0" smtClean="0"/>
              <a:t>例 </a:t>
            </a:r>
            <a:r>
              <a:rPr lang="en-US" altLang="ja-JP" sz="1400" dirty="0" smtClean="0"/>
              <a:t>:『</a:t>
            </a:r>
            <a:r>
              <a:rPr lang="ja-JP" altLang="en-US" sz="1400" dirty="0" smtClean="0"/>
              <a:t>スプラ２，</a:t>
            </a:r>
            <a:r>
              <a:rPr lang="en-US" altLang="ja-JP" sz="1400" dirty="0" smtClean="0"/>
              <a:t>50</a:t>
            </a:r>
            <a:r>
              <a:rPr lang="ja-JP" altLang="en-US" sz="1400" dirty="0" smtClean="0"/>
              <a:t>時間くらいやったけどあんまりうまくなんなかったから俺向いてないかも</a:t>
            </a:r>
            <a:r>
              <a:rPr lang="en-US" altLang="ja-JP" sz="1400" dirty="0" smtClean="0"/>
              <a:t>』</a:t>
            </a:r>
          </a:p>
          <a:p>
            <a:pPr lvl="1"/>
            <a:r>
              <a:rPr kumimoji="1" lang="ja-JP" altLang="en-US" sz="1400" dirty="0" smtClean="0"/>
              <a:t>例 </a:t>
            </a:r>
            <a:r>
              <a:rPr kumimoji="1" lang="en-US" altLang="ja-JP" sz="1400" dirty="0" smtClean="0"/>
              <a:t>:</a:t>
            </a:r>
            <a:r>
              <a:rPr lang="ja-JP" altLang="en-US" sz="1400" dirty="0"/>
              <a:t> </a:t>
            </a:r>
            <a:r>
              <a:rPr lang="en-US" altLang="ja-JP" sz="1400" dirty="0" smtClean="0"/>
              <a:t>『</a:t>
            </a:r>
            <a:r>
              <a:rPr lang="ja-JP" altLang="en-US" sz="1400" dirty="0" smtClean="0"/>
              <a:t>体育の授業で毎週やったのでサッカー選手になれると思う！</a:t>
            </a:r>
            <a:r>
              <a:rPr lang="en-US" altLang="ja-JP" sz="1400" dirty="0" smtClean="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243117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プログラミング習得のために</a:t>
            </a:r>
            <a:r>
              <a:rPr lang="ja-JP" altLang="en-US" dirty="0" err="1" smtClean="0"/>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smtClean="0"/>
              <a:t>プログラミングは能動的に学ぶもの</a:t>
            </a:r>
            <a:endParaRPr kumimoji="1" lang="en-US" altLang="ja-JP" sz="2400" b="1" dirty="0" smtClean="0"/>
          </a:p>
          <a:p>
            <a:pPr lvl="1"/>
            <a:r>
              <a:rPr kumimoji="1" lang="ja-JP" altLang="en-US" sz="2000" dirty="0" smtClean="0"/>
              <a:t>受身では多分習得不可能</a:t>
            </a:r>
            <a:r>
              <a:rPr lang="ja-JP" altLang="en-US" sz="2000" dirty="0" smtClean="0"/>
              <a:t>（</a:t>
            </a:r>
            <a:r>
              <a:rPr kumimoji="1" lang="ja-JP" altLang="en-US" sz="2000" dirty="0" smtClean="0"/>
              <a:t>ここにいる時点で能動的ではあると期待）</a:t>
            </a:r>
            <a:endParaRPr kumimoji="1" lang="en-US" altLang="ja-JP" sz="2000" dirty="0" smtClean="0"/>
          </a:p>
          <a:p>
            <a:pPr lvl="1"/>
            <a:r>
              <a:rPr lang="ja-JP" altLang="en-US" sz="2000" dirty="0"/>
              <a:t>作</a:t>
            </a:r>
            <a:r>
              <a:rPr lang="ja-JP" altLang="en-US" sz="2000" dirty="0" smtClean="0"/>
              <a:t>りたいものを作りましょう（今回は物理シムの中で興味があるものを選んで作る）</a:t>
            </a:r>
            <a:endParaRPr kumimoji="1" lang="en-US" altLang="ja-JP" sz="2000" dirty="0" smtClean="0"/>
          </a:p>
          <a:p>
            <a:pPr marL="457200" lvl="1" indent="0">
              <a:buNone/>
            </a:pPr>
            <a:endParaRPr kumimoji="1" lang="en-US" altLang="ja-JP" sz="1600" dirty="0" smtClean="0"/>
          </a:p>
          <a:p>
            <a:r>
              <a:rPr kumimoji="1" lang="ja-JP" altLang="en-US" sz="2400" b="1" dirty="0" smtClean="0"/>
              <a:t>時間をつっこむ必要がある</a:t>
            </a:r>
            <a:endParaRPr kumimoji="1" lang="en-US" altLang="ja-JP" sz="2400" b="1" dirty="0" smtClean="0"/>
          </a:p>
          <a:p>
            <a:pPr lvl="1"/>
            <a:r>
              <a:rPr lang="ja-JP" altLang="en-US" sz="2000" dirty="0" smtClean="0"/>
              <a:t>初学者はとりあえず</a:t>
            </a:r>
            <a:r>
              <a:rPr lang="en-US" altLang="ja-JP" sz="2000" dirty="0" smtClean="0"/>
              <a:t>1000</a:t>
            </a:r>
            <a:r>
              <a:rPr lang="ja-JP" altLang="en-US" sz="2000" dirty="0" smtClean="0"/>
              <a:t>時間くらいをかけましょう（</a:t>
            </a:r>
            <a:r>
              <a:rPr lang="en-US" altLang="ja-JP" sz="2000" dirty="0" smtClean="0"/>
              <a:t>1</a:t>
            </a:r>
            <a:r>
              <a:rPr lang="ja-JP" altLang="en-US" sz="2000" dirty="0" smtClean="0"/>
              <a:t>日</a:t>
            </a:r>
            <a:r>
              <a:rPr lang="en-US" altLang="ja-JP" sz="2000" dirty="0" smtClean="0"/>
              <a:t>5</a:t>
            </a:r>
            <a:r>
              <a:rPr lang="ja-JP" altLang="en-US" sz="2000" dirty="0" smtClean="0"/>
              <a:t>時間で</a:t>
            </a:r>
            <a:r>
              <a:rPr lang="en-US" altLang="ja-JP" sz="2000" dirty="0" smtClean="0"/>
              <a:t>200</a:t>
            </a:r>
            <a:r>
              <a:rPr lang="ja-JP" altLang="en-US" sz="2000" dirty="0" smtClean="0"/>
              <a:t>日）</a:t>
            </a:r>
            <a:endParaRPr lang="en-US" altLang="ja-JP" sz="2000" dirty="0" smtClean="0"/>
          </a:p>
          <a:p>
            <a:pPr lvl="1"/>
            <a:r>
              <a:rPr lang="ja-JP" altLang="en-US" sz="2000" dirty="0" smtClean="0"/>
              <a:t>向き・不向きの議論は</a:t>
            </a:r>
            <a:r>
              <a:rPr lang="en-US" altLang="ja-JP" sz="2000" dirty="0" smtClean="0"/>
              <a:t>1000</a:t>
            </a:r>
            <a:r>
              <a:rPr lang="ja-JP" altLang="en-US" sz="2000" dirty="0" smtClean="0"/>
              <a:t>時間くらいやってから</a:t>
            </a:r>
            <a:endParaRPr lang="en-US" altLang="ja-JP" sz="2000" dirty="0" smtClean="0"/>
          </a:p>
          <a:p>
            <a:pPr lvl="1"/>
            <a:endParaRPr lang="ja-JP" altLang="en-US" sz="2000" dirty="0"/>
          </a:p>
          <a:p>
            <a:r>
              <a:rPr lang="ja-JP" altLang="en-US" sz="2400" b="1" dirty="0"/>
              <a:t>言葉</a:t>
            </a:r>
            <a:r>
              <a:rPr lang="ja-JP" altLang="en-US" sz="2400" b="1" dirty="0" smtClean="0"/>
              <a:t>にして説明する</a:t>
            </a:r>
            <a:endParaRPr lang="en-US" altLang="ja-JP" sz="2400" b="1" dirty="0" smtClean="0"/>
          </a:p>
          <a:p>
            <a:pPr lvl="1"/>
            <a:r>
              <a:rPr kumimoji="1" lang="ja-JP" altLang="en-US" sz="2000" dirty="0" smtClean="0"/>
              <a:t>なぜそう書いたかを他人（教員・友人）に説明する</a:t>
            </a:r>
            <a:endParaRPr kumimoji="1" lang="en-US" altLang="ja-JP" sz="2000" dirty="0" smtClean="0"/>
          </a:p>
          <a:p>
            <a:pPr lvl="1"/>
            <a:r>
              <a:rPr lang="ja-JP" altLang="en-US" sz="2000" dirty="0" smtClean="0"/>
              <a:t>問題にぶつかったらどのような問題にぶつかっているかを詳細に説明する（言語化重要）</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準備</a:t>
            </a:r>
            <a:endParaRPr kumimoji="1" lang="en-US" altLang="ja-JP" dirty="0" smtClean="0"/>
          </a:p>
          <a:p>
            <a:r>
              <a:rPr lang="ja-JP" altLang="en-US" dirty="0" smtClean="0"/>
              <a:t>プロジェクトの作成（</a:t>
            </a:r>
            <a:r>
              <a:rPr lang="en-US" altLang="ja-JP" dirty="0" smtClean="0"/>
              <a:t>hello, world C++/CLI</a:t>
            </a:r>
            <a:r>
              <a:rPr lang="ja-JP" altLang="en-US" dirty="0" smtClean="0"/>
              <a:t>）</a:t>
            </a:r>
            <a:endParaRPr lang="en-US" altLang="ja-JP" dirty="0" smtClean="0"/>
          </a:p>
          <a:p>
            <a:r>
              <a:rPr lang="en-US" altLang="ja-JP" dirty="0"/>
              <a:t>Windows</a:t>
            </a:r>
            <a:r>
              <a:rPr lang="ja-JP" altLang="en-US" dirty="0"/>
              <a:t>イベントハンドラの追加</a:t>
            </a:r>
            <a:endParaRPr lang="en-US" altLang="ja-JP" dirty="0" smtClean="0"/>
          </a:p>
          <a:p>
            <a:r>
              <a:rPr kumimoji="1" lang="en-US" altLang="ja-JP" dirty="0" smtClean="0"/>
              <a:t>Panel</a:t>
            </a:r>
            <a:r>
              <a:rPr kumimoji="1" lang="ja-JP" altLang="en-US" dirty="0" smtClean="0"/>
              <a:t>に</a:t>
            </a:r>
            <a:r>
              <a:rPr kumimoji="1" lang="en-US" altLang="ja-JP" dirty="0" err="1" smtClean="0"/>
              <a:t>Opengl</a:t>
            </a:r>
            <a:r>
              <a:rPr kumimoji="1" lang="ja-JP" altLang="en-US" dirty="0" smtClean="0"/>
              <a:t>を表示</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1883</TotalTime>
  <Words>4079</Words>
  <Application>Microsoft Office PowerPoint</Application>
  <PresentationFormat>ワイド画面</PresentationFormat>
  <Paragraphs>576</Paragraphs>
  <Slides>44</Slides>
  <Notes>0</Notes>
  <HiddenSlides>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44</vt:i4>
      </vt:variant>
    </vt:vector>
  </HeadingPairs>
  <TitlesOfParts>
    <vt:vector size="53"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vt:lpstr>
      <vt:lpstr>PowerPoint プレゼンテーション</vt:lpstr>
      <vt:lpstr>Programing Boot up</vt:lpstr>
      <vt:lpstr>これから意識して実施してほしいこと 1</vt:lpstr>
      <vt:lpstr>これから意識して実施してほしいこと 2</vt:lpstr>
      <vt:lpstr>PowerPoint プレゼンテーション</vt:lpstr>
      <vt:lpstr>プログラミングに適正はあるか</vt:lpstr>
      <vt:lpstr>プログラミング習得のために。。。</vt:lpstr>
      <vt:lpstr>Contents</vt:lpstr>
      <vt:lpstr>PowerPoint プレゼンテーション</vt:lpstr>
      <vt:lpstr>準備</vt:lpstr>
      <vt:lpstr>PowerPoint プレゼンテーション</vt:lpstr>
      <vt:lpstr>下記の動画・google docsを視聴する・読む</vt:lpstr>
      <vt:lpstr>C++の書き方</vt:lpstr>
      <vt:lpstr>課題</vt:lpstr>
      <vt:lpstr>剛体シミュレーション</vt:lpstr>
      <vt:lpstr>剛体シミュレーション</vt:lpstr>
      <vt:lpstr>剛体シミュレーション : 並進 </vt:lpstr>
      <vt:lpstr>Simulatorの実装</vt:lpstr>
      <vt:lpstr>PowerPoint プレゼンテーション</vt:lpstr>
      <vt:lpstr>以下補足資料 (たぶん不要）</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140</cp:revision>
  <dcterms:created xsi:type="dcterms:W3CDTF">2018-07-05T02:33:16Z</dcterms:created>
  <dcterms:modified xsi:type="dcterms:W3CDTF">2023-01-05T05:19:07Z</dcterms:modified>
</cp:coreProperties>
</file>