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301" r:id="rId13"/>
    <p:sldId id="297" r:id="rId14"/>
    <p:sldId id="298" r:id="rId15"/>
    <p:sldId id="299" r:id="rId16"/>
    <p:sldId id="302" r:id="rId17"/>
    <p:sldId id="303" r:id="rId18"/>
    <p:sldId id="300" r:id="rId19"/>
    <p:sldId id="306" r:id="rId20"/>
    <p:sldId id="307" r:id="rId21"/>
    <p:sldId id="308" r:id="rId22"/>
    <p:sldId id="304" r:id="rId23"/>
    <p:sldId id="305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0" autoAdjust="0"/>
    <p:restoredTop sz="80485" autoAdjust="0"/>
  </p:normalViewPr>
  <p:slideViewPr>
    <p:cSldViewPr snapToGrid="0">
      <p:cViewPr varScale="1">
        <p:scale>
          <a:sx n="98" d="100"/>
          <a:sy n="98" d="100"/>
        </p:scale>
        <p:origin x="15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00B0-BDD1-42AF-AA75-0D5E4C73D067}" type="datetimeFigureOut">
              <a:rPr kumimoji="1" lang="ja-JP" altLang="en-US" smtClean="0"/>
              <a:t>2018/7/11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F94B-DBA3-42F3-A971-F86DDE7E44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54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908AC80-5682-4C8F-945F-0672FD5979B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205099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143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16270"/>
            <a:ext cx="7954926" cy="64496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0"/>
            <a:ext cx="10515600" cy="5422605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lnSpc>
                <a:spcPct val="100000"/>
              </a:lnSpc>
              <a:spcBef>
                <a:spcPts val="12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lnSpc>
                <a:spcPct val="100000"/>
              </a:lnSpc>
              <a:spcBef>
                <a:spcPts val="12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lnSpc>
                <a:spcPct val="100000"/>
              </a:lnSpc>
              <a:spcBef>
                <a:spcPts val="12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lnSpc>
                <a:spcPct val="100000"/>
              </a:lnSpc>
              <a:spcBef>
                <a:spcPts val="1200"/>
              </a:spcBef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908AC80-5682-4C8F-945F-0672FD5979B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205099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617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01330"/>
            <a:ext cx="8486553" cy="730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233377"/>
            <a:ext cx="10515600" cy="5369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908AC80-5682-4C8F-945F-0672FD5979B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205099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54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glew.sourceforge.ne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nkokudan.org/d/dl/pdf/pdf-eigennote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594715" cy="23876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Programing Boot up 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Interactive Graphics Lab.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70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Form</a:t>
            </a:r>
            <a:r>
              <a:rPr kumimoji="1" lang="ja-JP" altLang="en-US" dirty="0" smtClean="0"/>
              <a:t>を表示する </a:t>
            </a:r>
            <a:r>
              <a:rPr kumimoji="1"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800" dirty="0" smtClean="0"/>
              <a:t>[</a:t>
            </a:r>
            <a:r>
              <a:rPr lang="ja-JP" altLang="en-US" sz="1800" dirty="0" smtClean="0"/>
              <a:t>プロジェクト名</a:t>
            </a:r>
            <a:r>
              <a:rPr lang="en-US" altLang="ja-JP" sz="1800" dirty="0" smtClean="0"/>
              <a:t>].</a:t>
            </a:r>
            <a:r>
              <a:rPr lang="en-US" altLang="ja-JP" sz="1800" dirty="0" err="1" smtClean="0"/>
              <a:t>cpp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ファイル内の</a:t>
            </a:r>
            <a:r>
              <a:rPr lang="en-US" altLang="ja-JP" sz="1800" dirty="0" smtClean="0"/>
              <a:t>main</a:t>
            </a:r>
            <a:r>
              <a:rPr lang="ja-JP" altLang="en-US" sz="1800" dirty="0" smtClean="0"/>
              <a:t>関数を以下の通り変更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1. “show dialog</a:t>
            </a:r>
            <a:r>
              <a:rPr lang="ja-JP" altLang="en-US" sz="1800" dirty="0"/>
              <a:t> </a:t>
            </a:r>
            <a:r>
              <a:rPr lang="en-US" altLang="ja-JP" sz="1800" dirty="0" smtClean="0"/>
              <a:t>here</a:t>
            </a:r>
            <a:r>
              <a:rPr lang="ja-JP" altLang="en-US" sz="1800" dirty="0" smtClean="0"/>
              <a:t>！と表示</a:t>
            </a:r>
            <a:r>
              <a:rPr lang="en-US" altLang="ja-JP" sz="1800" dirty="0" smtClean="0"/>
              <a:t>”</a:t>
            </a:r>
          </a:p>
          <a:p>
            <a:pPr marL="0" indent="0">
              <a:buNone/>
            </a:pPr>
            <a:r>
              <a:rPr lang="en-US" altLang="ja-JP" sz="1800" dirty="0" smtClean="0"/>
              <a:t>2. </a:t>
            </a:r>
            <a:r>
              <a:rPr lang="en-US" altLang="ja-JP" sz="1800" dirty="0" err="1" smtClean="0"/>
              <a:t>MainForm</a:t>
            </a:r>
            <a:r>
              <a:rPr lang="ja-JP" altLang="en-US" sz="1800" dirty="0" smtClean="0"/>
              <a:t>のインスタンスを取得し，</a:t>
            </a:r>
            <a:r>
              <a:rPr lang="en-US" altLang="ja-JP" sz="1800" dirty="0" err="1" smtClean="0"/>
              <a:t>ShowDialog</a:t>
            </a:r>
            <a:r>
              <a:rPr lang="ja-JP" altLang="en-US" sz="1800" dirty="0" smtClean="0"/>
              <a:t>関数を呼ぶ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実行</a:t>
            </a:r>
            <a:r>
              <a:rPr lang="ja-JP" altLang="en-US" sz="1800" dirty="0" smtClean="0"/>
              <a:t>するとコンソールと</a:t>
            </a:r>
            <a:r>
              <a:rPr lang="en-US" altLang="ja-JP" sz="1800" dirty="0" smtClean="0"/>
              <a:t>form</a:t>
            </a:r>
            <a:r>
              <a:rPr lang="ja-JP" altLang="en-US" sz="1800" dirty="0" smtClean="0"/>
              <a:t>が表示される　（右図）</a:t>
            </a:r>
            <a:endParaRPr lang="en-US" altLang="ja-JP" sz="1800" dirty="0" smtClean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17642" y="3241146"/>
            <a:ext cx="4150469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sz="1400" dirty="0" err="1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stdafx.h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sz="1400" dirty="0" err="1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stdio.h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sz="1400" dirty="0" err="1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MainForm.h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using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namespace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System;</a:t>
            </a:r>
          </a:p>
          <a:p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using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namespace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SolidSimulator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STAThreadAttribute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</a:p>
          <a:p>
            <a:r>
              <a:rPr lang="en-US" altLang="ja-JP" sz="1400" dirty="0" err="1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main()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"show dialog here!!"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getInst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ShowDialog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return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909" y="3570051"/>
            <a:ext cx="4201396" cy="280349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515" y="466927"/>
            <a:ext cx="3261198" cy="300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1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216270"/>
            <a:ext cx="9434209" cy="644968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Glew</a:t>
            </a:r>
            <a:r>
              <a:rPr lang="ja-JP" altLang="en-US" dirty="0" smtClean="0"/>
              <a:t>を入れる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0"/>
            <a:ext cx="11214370" cy="573095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dirty="0" err="1" smtClean="0"/>
              <a:t>Glew</a:t>
            </a:r>
            <a:r>
              <a:rPr lang="en-US" altLang="ja-JP" sz="1600" dirty="0" smtClean="0"/>
              <a:t> </a:t>
            </a:r>
            <a:r>
              <a:rPr lang="en-US" altLang="ja-JP" sz="1600" dirty="0" smtClean="0">
                <a:sym typeface="Wingdings" panose="05000000000000000000" pitchFamily="2" charset="2"/>
              </a:rPr>
              <a:t> OpenGL</a:t>
            </a:r>
            <a:r>
              <a:rPr lang="ja-JP" altLang="en-US" sz="1600" dirty="0" smtClean="0">
                <a:sym typeface="Wingdings" panose="05000000000000000000" pitchFamily="2" charset="2"/>
              </a:rPr>
              <a:t>の拡張ライブラリ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kumimoji="1" lang="en-US" altLang="ja-JP" sz="1200" dirty="0" smtClean="0">
                <a:sym typeface="Wingdings" panose="05000000000000000000" pitchFamily="2" charset="2"/>
              </a:rPr>
              <a:t>Windows</a:t>
            </a:r>
            <a:r>
              <a:rPr kumimoji="1" lang="ja-JP" altLang="en-US" sz="1200" dirty="0" smtClean="0">
                <a:sym typeface="Wingdings" panose="05000000000000000000" pitchFamily="2" charset="2"/>
              </a:rPr>
              <a:t>では，何もしなくても</a:t>
            </a:r>
            <a:r>
              <a:rPr lang="en-US" altLang="ja-JP" sz="1200" dirty="0">
                <a:sym typeface="Wingdings" panose="05000000000000000000" pitchFamily="2" charset="2"/>
              </a:rPr>
              <a:t>OpenGL</a:t>
            </a:r>
            <a:r>
              <a:rPr lang="ja-JP" altLang="en-US" sz="1200" dirty="0">
                <a:sym typeface="Wingdings" panose="05000000000000000000" pitchFamily="2" charset="2"/>
              </a:rPr>
              <a:t>が利用</a:t>
            </a:r>
            <a:r>
              <a:rPr kumimoji="1" lang="ja-JP" altLang="en-US" sz="1200" dirty="0" smtClean="0">
                <a:sym typeface="Wingdings" panose="05000000000000000000" pitchFamily="2" charset="2"/>
              </a:rPr>
              <a:t>できるが，</a:t>
            </a:r>
            <a:r>
              <a:rPr kumimoji="1" lang="en-US" altLang="ja-JP" sz="1200" dirty="0" smtClean="0">
                <a:sym typeface="Wingdings" panose="05000000000000000000" pitchFamily="2" charset="2"/>
              </a:rPr>
              <a:t>							</a:t>
            </a:r>
            <a:r>
              <a:rPr kumimoji="1" lang="ja-JP" altLang="en-US" sz="1200" dirty="0" smtClean="0">
                <a:sym typeface="Wingdings" panose="05000000000000000000" pitchFamily="2" charset="2"/>
              </a:rPr>
              <a:t>そのままでは全ての機能が利用できない</a:t>
            </a:r>
            <a:endParaRPr kumimoji="1" lang="en-US" altLang="ja-JP" sz="12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en-US" altLang="ja-JP" sz="1200" dirty="0" err="1" smtClean="0">
                <a:sym typeface="Wingdings" panose="05000000000000000000" pitchFamily="2" charset="2"/>
              </a:rPr>
              <a:t>Glew</a:t>
            </a:r>
            <a:r>
              <a:rPr lang="ja-JP" altLang="en-US" sz="1200" dirty="0" smtClean="0">
                <a:sym typeface="Wingdings" panose="05000000000000000000" pitchFamily="2" charset="2"/>
              </a:rPr>
              <a:t>をリンクする事で利用できる機能を増やす（</a:t>
            </a:r>
            <a:r>
              <a:rPr lang="en-US" altLang="ja-JP" sz="1200" dirty="0" smtClean="0">
                <a:sym typeface="Wingdings" panose="05000000000000000000" pitchFamily="2" charset="2"/>
              </a:rPr>
              <a:t>GL_TEXTURE_3D</a:t>
            </a:r>
            <a:r>
              <a:rPr lang="ja-JP" altLang="en-US" sz="1200" dirty="0" smtClean="0">
                <a:sym typeface="Wingdings" panose="05000000000000000000" pitchFamily="2" charset="2"/>
              </a:rPr>
              <a:t>など）</a:t>
            </a:r>
            <a:endParaRPr lang="en-US" altLang="ja-JP" sz="160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1. </a:t>
            </a:r>
            <a:r>
              <a:rPr lang="en-US" altLang="ja-JP" sz="1600" dirty="0" err="1" smtClean="0">
                <a:sym typeface="Wingdings" panose="05000000000000000000" pitchFamily="2" charset="2"/>
              </a:rPr>
              <a:t>Glew</a:t>
            </a:r>
            <a:r>
              <a:rPr lang="ja-JP" altLang="en-US" sz="1600" dirty="0" smtClean="0">
                <a:sym typeface="Wingdings" panose="05000000000000000000" pitchFamily="2" charset="2"/>
              </a:rPr>
              <a:t>の </a:t>
            </a:r>
            <a:r>
              <a:rPr lang="en-US" altLang="ja-JP" sz="1600" dirty="0" smtClean="0">
                <a:sym typeface="Wingdings" panose="05000000000000000000" pitchFamily="2" charset="2"/>
              </a:rPr>
              <a:t>.h</a:t>
            </a:r>
            <a:r>
              <a:rPr lang="ja-JP" altLang="en-US" sz="1600" dirty="0">
                <a:sym typeface="Wingdings" panose="05000000000000000000" pitchFamily="2" charset="2"/>
              </a:rPr>
              <a:t> </a:t>
            </a:r>
            <a:r>
              <a:rPr lang="en-US" altLang="ja-JP" sz="1600" dirty="0" smtClean="0">
                <a:sym typeface="Wingdings" panose="05000000000000000000" pitchFamily="2" charset="2"/>
              </a:rPr>
              <a:t>/ .lib / .</a:t>
            </a:r>
            <a:r>
              <a:rPr lang="en-US" altLang="ja-JP" sz="1600" dirty="0" err="1" smtClean="0">
                <a:sym typeface="Wingdings" panose="05000000000000000000" pitchFamily="2" charset="2"/>
              </a:rPr>
              <a:t>dll</a:t>
            </a:r>
            <a:r>
              <a:rPr lang="ja-JP" altLang="en-US" sz="1600" dirty="0" smtClean="0">
                <a:sym typeface="Wingdings" panose="05000000000000000000" pitchFamily="2" charset="2"/>
              </a:rPr>
              <a:t>ファイルを取得する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    </a:t>
            </a:r>
            <a:r>
              <a:rPr lang="ja-JP" altLang="en-US" sz="1400" dirty="0" smtClean="0">
                <a:sym typeface="Wingdings" panose="05000000000000000000" pitchFamily="2" charset="2"/>
              </a:rPr>
              <a:t>方法</a:t>
            </a:r>
            <a:r>
              <a:rPr lang="en-US" altLang="ja-JP" sz="1400" dirty="0" smtClean="0">
                <a:sym typeface="Wingdings" panose="05000000000000000000" pitchFamily="2" charset="2"/>
              </a:rPr>
              <a:t>1) </a:t>
            </a:r>
            <a:r>
              <a:rPr lang="ja-JP" altLang="en-US" sz="1400" dirty="0" smtClean="0">
                <a:sym typeface="Wingdings" panose="05000000000000000000" pitchFamily="2" charset="2"/>
              </a:rPr>
              <a:t>研究室</a:t>
            </a:r>
            <a:r>
              <a:rPr lang="en-US" altLang="ja-JP" sz="1400" dirty="0" smtClean="0">
                <a:sym typeface="Wingdings" panose="05000000000000000000" pitchFamily="2" charset="2"/>
              </a:rPr>
              <a:t>NAS share/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IGProgrammingSrc</a:t>
            </a:r>
            <a:r>
              <a:rPr lang="en-US" altLang="ja-JP" sz="1400" dirty="0" smtClean="0">
                <a:sym typeface="Wingdings" panose="05000000000000000000" pitchFamily="2" charset="2"/>
              </a:rPr>
              <a:t>/3rdParty/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glew</a:t>
            </a:r>
            <a:r>
              <a:rPr lang="ja-JP" altLang="en-US" sz="1400" dirty="0" smtClean="0">
                <a:sym typeface="Wingdings" panose="05000000000000000000" pitchFamily="2" charset="2"/>
              </a:rPr>
              <a:t> フォルダをコピー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1400" dirty="0">
                <a:sym typeface="Wingdings" panose="05000000000000000000" pitchFamily="2" charset="2"/>
              </a:rPr>
              <a:t>　</a:t>
            </a:r>
            <a:r>
              <a:rPr lang="ja-JP" altLang="en-US" sz="1400" dirty="0" smtClean="0">
                <a:sym typeface="Wingdings" panose="05000000000000000000" pitchFamily="2" charset="2"/>
              </a:rPr>
              <a:t>　方法</a:t>
            </a:r>
            <a:r>
              <a:rPr lang="en-US" altLang="ja-JP" sz="1400" dirty="0">
                <a:sym typeface="Wingdings" panose="05000000000000000000" pitchFamily="2" charset="2"/>
              </a:rPr>
              <a:t>2) </a:t>
            </a:r>
            <a:r>
              <a:rPr lang="en-US" altLang="ja-JP" sz="1400" dirty="0">
                <a:sym typeface="Wingdings" panose="05000000000000000000" pitchFamily="2" charset="2"/>
                <a:hlinkClick r:id="rId2"/>
              </a:rPr>
              <a:t>http://glew.sourceforge.net</a:t>
            </a:r>
            <a:r>
              <a:rPr lang="en-US" altLang="ja-JP" sz="1400" dirty="0" smtClean="0">
                <a:sym typeface="Wingdings" panose="05000000000000000000" pitchFamily="2" charset="2"/>
                <a:hlinkClick r:id="rId2"/>
              </a:rPr>
              <a:t>/</a:t>
            </a:r>
            <a:r>
              <a:rPr lang="en-US" altLang="ja-JP" sz="1400" dirty="0" smtClean="0">
                <a:sym typeface="Wingdings" panose="05000000000000000000" pitchFamily="2" charset="2"/>
              </a:rPr>
              <a:t>  </a:t>
            </a:r>
            <a:r>
              <a:rPr lang="ja-JP" altLang="en-US" sz="1400" dirty="0" smtClean="0">
                <a:sym typeface="Wingdings" panose="05000000000000000000" pitchFamily="2" charset="2"/>
              </a:rPr>
              <a:t>本家から</a:t>
            </a:r>
            <a:r>
              <a:rPr lang="en-US" altLang="ja-JP" sz="1400" dirty="0" smtClean="0">
                <a:sym typeface="Wingdings" panose="05000000000000000000" pitchFamily="2" charset="2"/>
              </a:rPr>
              <a:t>download</a:t>
            </a:r>
            <a:endParaRPr lang="en-US" altLang="ja-JP" sz="140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2. </a:t>
            </a:r>
            <a:r>
              <a:rPr lang="ja-JP" altLang="en-US" sz="1600" dirty="0">
                <a:sym typeface="Wingdings" panose="05000000000000000000" pitchFamily="2" charset="2"/>
              </a:rPr>
              <a:t>手</a:t>
            </a:r>
            <a:r>
              <a:rPr lang="ja-JP" altLang="en-US" sz="1600" dirty="0" smtClean="0">
                <a:sym typeface="Wingdings" panose="05000000000000000000" pitchFamily="2" charset="2"/>
              </a:rPr>
              <a:t>に入れた</a:t>
            </a:r>
            <a:r>
              <a:rPr lang="en-US" altLang="ja-JP" sz="1600" dirty="0" err="1" smtClean="0">
                <a:sym typeface="Wingdings" panose="05000000000000000000" pitchFamily="2" charset="2"/>
              </a:rPr>
              <a:t>glew</a:t>
            </a:r>
            <a:r>
              <a:rPr lang="ja-JP" altLang="en-US" sz="1600" dirty="0" smtClean="0">
                <a:sym typeface="Wingdings" panose="05000000000000000000" pitchFamily="2" charset="2"/>
              </a:rPr>
              <a:t>フォルダを，</a:t>
            </a:r>
            <a:r>
              <a:rPr lang="ja-JP" altLang="en-US" sz="1600" dirty="0">
                <a:sym typeface="Wingdings" panose="05000000000000000000" pitchFamily="2" charset="2"/>
              </a:rPr>
              <a:t>プロジェクト</a:t>
            </a:r>
            <a:r>
              <a:rPr lang="ja-JP" altLang="en-US" sz="1600" dirty="0" smtClean="0">
                <a:sym typeface="Wingdings" panose="05000000000000000000" pitchFamily="2" charset="2"/>
              </a:rPr>
              <a:t>から見える場所に置く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1400" dirty="0" smtClean="0">
                <a:sym typeface="Wingdings" panose="05000000000000000000" pitchFamily="2" charset="2"/>
              </a:rPr>
              <a:t>　　</a:t>
            </a:r>
            <a:r>
              <a:rPr lang="en-US" altLang="ja-JP" sz="1600" dirty="0">
                <a:sym typeface="Wingdings" panose="05000000000000000000" pitchFamily="2" charset="2"/>
              </a:rPr>
              <a:t> </a:t>
            </a:r>
            <a:r>
              <a:rPr lang="ja-JP" altLang="en-US" sz="1400" dirty="0">
                <a:sym typeface="Wingdings" panose="05000000000000000000" pitchFamily="2" charset="2"/>
              </a:rPr>
              <a:t>今回は </a:t>
            </a:r>
            <a:r>
              <a:rPr lang="en-US" altLang="ja-JP" sz="1400" dirty="0" err="1">
                <a:sym typeface="Wingdings" panose="05000000000000000000" pitchFamily="2" charset="2"/>
              </a:rPr>
              <a:t>main.h</a:t>
            </a: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ja-JP" altLang="en-US" sz="1400" dirty="0">
                <a:sym typeface="Wingdings" panose="05000000000000000000" pitchFamily="2" charset="2"/>
              </a:rPr>
              <a:t>があるフォルダに，</a:t>
            </a:r>
            <a:r>
              <a:rPr lang="en-US" altLang="ja-JP" sz="1400" dirty="0">
                <a:sym typeface="Wingdings" panose="05000000000000000000" pitchFamily="2" charset="2"/>
              </a:rPr>
              <a:t>3rdParty</a:t>
            </a:r>
            <a:r>
              <a:rPr lang="ja-JP" altLang="en-US" sz="1400" dirty="0">
                <a:sym typeface="Wingdings" panose="05000000000000000000" pitchFamily="2" charset="2"/>
              </a:rPr>
              <a:t>というフォルダを作りその中に置く</a:t>
            </a:r>
            <a:r>
              <a:rPr lang="en-US" altLang="ja-JP" sz="1400" dirty="0">
                <a:sym typeface="Wingdings" panose="05000000000000000000" pitchFamily="2" charset="2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1400" dirty="0">
                <a:sym typeface="Wingdings" panose="05000000000000000000" pitchFamily="2" charset="2"/>
              </a:rPr>
              <a:t>　　</a:t>
            </a:r>
            <a:r>
              <a:rPr lang="ja-JP" altLang="en-US" sz="1400" dirty="0" smtClean="0">
                <a:sym typeface="Wingdings" panose="05000000000000000000" pitchFamily="2" charset="2"/>
              </a:rPr>
              <a:t>プロジェクトトップ</a:t>
            </a:r>
            <a:r>
              <a:rPr lang="en-US" altLang="ja-JP" sz="1400" dirty="0" smtClean="0">
                <a:sym typeface="Wingdings" panose="05000000000000000000" pitchFamily="2" charset="2"/>
              </a:rPr>
              <a:t>/</a:t>
            </a:r>
            <a:r>
              <a:rPr lang="ja-JP" altLang="en-US" sz="1400" dirty="0">
                <a:sym typeface="Wingdings" panose="05000000000000000000" pitchFamily="2" charset="2"/>
              </a:rPr>
              <a:t>プロジェクト名</a:t>
            </a:r>
            <a:r>
              <a:rPr lang="en-US" altLang="ja-JP" sz="1400" dirty="0">
                <a:sym typeface="Wingdings" panose="05000000000000000000" pitchFamily="2" charset="2"/>
              </a:rPr>
              <a:t>/3rdParty/Eigen</a:t>
            </a:r>
            <a:r>
              <a:rPr lang="en-US" altLang="ja-JP" sz="1600" dirty="0">
                <a:sym typeface="Wingdings" panose="05000000000000000000" pitchFamily="2" charset="2"/>
              </a:rPr>
              <a:t> 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3. </a:t>
            </a:r>
            <a:r>
              <a:rPr lang="ja-JP" altLang="en-US" sz="1600" dirty="0" smtClean="0">
                <a:sym typeface="Wingdings" panose="05000000000000000000" pitchFamily="2" charset="2"/>
              </a:rPr>
              <a:t>プロジェクトから</a:t>
            </a:r>
            <a:r>
              <a:rPr lang="en-US" altLang="ja-JP" sz="1600" dirty="0" err="1" smtClean="0">
                <a:sym typeface="Wingdings" panose="05000000000000000000" pitchFamily="2" charset="2"/>
              </a:rPr>
              <a:t>glew</a:t>
            </a:r>
            <a:r>
              <a:rPr lang="ja-JP" altLang="en-US" sz="1600" dirty="0" smtClean="0">
                <a:sym typeface="Wingdings" panose="05000000000000000000" pitchFamily="2" charset="2"/>
              </a:rPr>
              <a:t>が見えるようにパスを通す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</a:t>
            </a:r>
            <a:r>
              <a:rPr lang="ja-JP" altLang="en-US" sz="1400" dirty="0" smtClean="0">
                <a:sym typeface="Wingdings" panose="05000000000000000000" pitchFamily="2" charset="2"/>
              </a:rPr>
              <a:t>プロパティを開き，左上の構成を</a:t>
            </a:r>
            <a:r>
              <a:rPr lang="en-US" altLang="ja-JP" sz="1400" dirty="0" smtClean="0">
                <a:sym typeface="Wingdings" panose="05000000000000000000" pitchFamily="2" charset="2"/>
              </a:rPr>
              <a:t>『</a:t>
            </a:r>
            <a:r>
              <a:rPr lang="ja-JP" altLang="en-US" sz="1400" dirty="0" smtClean="0">
                <a:sym typeface="Wingdings" panose="05000000000000000000" pitchFamily="2" charset="2"/>
              </a:rPr>
              <a:t>すべての構成</a:t>
            </a:r>
            <a:r>
              <a:rPr lang="en-US" altLang="ja-JP" sz="1400" dirty="0" smtClean="0">
                <a:sym typeface="Wingdings" panose="05000000000000000000" pitchFamily="2" charset="2"/>
              </a:rPr>
              <a:t>』</a:t>
            </a:r>
            <a:r>
              <a:rPr lang="ja-JP" altLang="en-US" sz="1400" dirty="0" smtClean="0">
                <a:sym typeface="Wingdings" panose="05000000000000000000" pitchFamily="2" charset="2"/>
              </a:rPr>
              <a:t>にする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3.1.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C/C++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タブ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全般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追加のインクルードディレクトリ </a:t>
            </a:r>
            <a:r>
              <a:rPr lang="ja-JP" altLang="en-US" sz="1400" dirty="0" smtClean="0">
                <a:sym typeface="Wingdings" panose="05000000000000000000" pitchFamily="2" charset="2"/>
              </a:rPr>
              <a:t>に 「</a:t>
            </a:r>
            <a:r>
              <a:rPr lang="en-US" altLang="ja-JP" sz="1400" dirty="0">
                <a:sym typeface="Wingdings" panose="05000000000000000000" pitchFamily="2" charset="2"/>
              </a:rPr>
              <a:t> ./3rdParty/</a:t>
            </a:r>
            <a:r>
              <a:rPr lang="en-US" altLang="ja-JP" sz="1400" dirty="0" err="1">
                <a:sym typeface="Wingdings" panose="05000000000000000000" pitchFamily="2" charset="2"/>
              </a:rPr>
              <a:t>glew</a:t>
            </a:r>
            <a:r>
              <a:rPr lang="en-US" altLang="ja-JP" sz="1400" dirty="0">
                <a:sym typeface="Wingdings" panose="05000000000000000000" pitchFamily="2" charset="2"/>
              </a:rPr>
              <a:t>/include </a:t>
            </a:r>
            <a:r>
              <a:rPr lang="ja-JP" altLang="en-US" sz="1400" dirty="0" smtClean="0">
                <a:sym typeface="Wingdings" panose="05000000000000000000" pitchFamily="2" charset="2"/>
              </a:rPr>
              <a:t>」を追加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3.2.</a:t>
            </a:r>
            <a:r>
              <a:rPr lang="ja-JP" altLang="en-US" sz="1400" dirty="0">
                <a:sym typeface="Wingdings" panose="05000000000000000000" pitchFamily="2" charset="2"/>
              </a:rPr>
              <a:t>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リンカータブ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全般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追加のライブラリディレクトリ </a:t>
            </a:r>
            <a:r>
              <a:rPr lang="ja-JP" altLang="en-US" sz="1400" dirty="0" smtClean="0">
                <a:sym typeface="Wingdings" panose="05000000000000000000" pitchFamily="2" charset="2"/>
              </a:rPr>
              <a:t>に 「</a:t>
            </a:r>
            <a:r>
              <a:rPr lang="en-US" altLang="ja-JP" sz="1400" dirty="0">
                <a:sym typeface="Wingdings" panose="05000000000000000000" pitchFamily="2" charset="2"/>
              </a:rPr>
              <a:t> ./3rdParty/</a:t>
            </a:r>
            <a:r>
              <a:rPr lang="en-US" altLang="ja-JP" sz="1400" dirty="0" err="1">
                <a:sym typeface="Wingdings" panose="05000000000000000000" pitchFamily="2" charset="2"/>
              </a:rPr>
              <a:t>glew</a:t>
            </a:r>
            <a:r>
              <a:rPr lang="en-US" altLang="ja-JP" sz="1400" dirty="0">
                <a:sym typeface="Wingdings" panose="05000000000000000000" pitchFamily="2" charset="2"/>
              </a:rPr>
              <a:t>/lib/Release/x64 </a:t>
            </a:r>
            <a:r>
              <a:rPr lang="ja-JP" altLang="en-US" sz="1400" dirty="0" smtClean="0">
                <a:sym typeface="Wingdings" panose="05000000000000000000" pitchFamily="2" charset="2"/>
              </a:rPr>
              <a:t>」</a:t>
            </a:r>
            <a:r>
              <a:rPr lang="ja-JP" altLang="en-US" sz="1400" dirty="0">
                <a:sym typeface="Wingdings" panose="05000000000000000000" pitchFamily="2" charset="2"/>
              </a:rPr>
              <a:t>を</a:t>
            </a:r>
            <a:r>
              <a:rPr lang="ja-JP" altLang="en-US" sz="1400" dirty="0" smtClean="0">
                <a:sym typeface="Wingdings" panose="05000000000000000000" pitchFamily="2" charset="2"/>
              </a:rPr>
              <a:t>追加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3.3.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リンカータブ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入力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追加の依存ファイル</a:t>
            </a:r>
            <a:r>
              <a:rPr lang="ja-JP" altLang="en-US" sz="1400" dirty="0" smtClean="0">
                <a:sym typeface="Wingdings" panose="05000000000000000000" pitchFamily="2" charset="2"/>
              </a:rPr>
              <a:t> に「</a:t>
            </a:r>
            <a:r>
              <a:rPr lang="en-US" altLang="ja-JP" sz="1400" dirty="0">
                <a:sym typeface="Wingdings" panose="05000000000000000000" pitchFamily="2" charset="2"/>
              </a:rPr>
              <a:t>glew32.lib</a:t>
            </a:r>
            <a:r>
              <a:rPr lang="ja-JP" altLang="en-US" sz="1400" dirty="0" smtClean="0">
                <a:sym typeface="Wingdings" panose="05000000000000000000" pitchFamily="2" charset="2"/>
              </a:rPr>
              <a:t>」を追加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3.4. 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glew</a:t>
            </a:r>
            <a:r>
              <a:rPr lang="en-US" altLang="ja-JP" sz="1400" dirty="0" smtClean="0">
                <a:sym typeface="Wingdings" panose="05000000000000000000" pitchFamily="2" charset="2"/>
              </a:rPr>
              <a:t>/bin/Release/x64 </a:t>
            </a:r>
            <a:r>
              <a:rPr lang="ja-JP" altLang="en-US" sz="1400" dirty="0" smtClean="0">
                <a:sym typeface="Wingdings" panose="05000000000000000000" pitchFamily="2" charset="2"/>
              </a:rPr>
              <a:t>内の </a:t>
            </a:r>
            <a:r>
              <a:rPr lang="en-US" altLang="ja-JP" sz="1400" dirty="0" smtClean="0">
                <a:sym typeface="Wingdings" panose="05000000000000000000" pitchFamily="2" charset="2"/>
              </a:rPr>
              <a:t>glew32.dll </a:t>
            </a:r>
            <a:r>
              <a:rPr lang="ja-JP" altLang="en-US" sz="1400" dirty="0" smtClean="0">
                <a:sym typeface="Wingdings" panose="05000000000000000000" pitchFamily="2" charset="2"/>
              </a:rPr>
              <a:t>を，プロジェクトトップ</a:t>
            </a:r>
            <a:r>
              <a:rPr lang="en-US" altLang="ja-JP" sz="1400" dirty="0" smtClean="0">
                <a:sym typeface="Wingdings" panose="05000000000000000000" pitchFamily="2" charset="2"/>
              </a:rPr>
              <a:t>/x64/Release</a:t>
            </a:r>
            <a:r>
              <a:rPr lang="ja-JP" altLang="en-US" sz="1400" dirty="0" smtClean="0">
                <a:sym typeface="Wingdings" panose="05000000000000000000" pitchFamily="2" charset="2"/>
              </a:rPr>
              <a:t>フォルダにコピー</a:t>
            </a:r>
            <a:endParaRPr lang="en-US" altLang="ja-JP" sz="140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1400" dirty="0">
                <a:sym typeface="Wingdings" panose="05000000000000000000" pitchFamily="2" charset="2"/>
              </a:rPr>
              <a:t> </a:t>
            </a:r>
            <a:r>
              <a:rPr lang="ja-JP" altLang="en-US" sz="1400" dirty="0" smtClean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3.5.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C/C++ 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コード生成タブ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ランタイムライブラリ</a:t>
            </a:r>
            <a:r>
              <a:rPr lang="ja-JP" altLang="en-US" sz="1400" dirty="0" smtClean="0">
                <a:sym typeface="Wingdings" panose="05000000000000000000" pitchFamily="2" charset="2"/>
              </a:rPr>
              <a:t>が </a:t>
            </a:r>
            <a:r>
              <a:rPr lang="en-US" altLang="ja-JP" sz="1400" dirty="0" smtClean="0">
                <a:sym typeface="Wingdings" panose="05000000000000000000" pitchFamily="2" charset="2"/>
              </a:rPr>
              <a:t>/MD</a:t>
            </a:r>
            <a:r>
              <a:rPr lang="ja-JP" altLang="en-US" sz="1400" dirty="0">
                <a:sym typeface="Wingdings" panose="05000000000000000000" pitchFamily="2" charset="2"/>
              </a:rPr>
              <a:t> </a:t>
            </a:r>
            <a:r>
              <a:rPr lang="ja-JP" altLang="en-US" sz="1400" dirty="0" smtClean="0">
                <a:sym typeface="Wingdings" panose="05000000000000000000" pitchFamily="2" charset="2"/>
              </a:rPr>
              <a:t>または</a:t>
            </a:r>
            <a:r>
              <a:rPr lang="en-US" altLang="ja-JP" sz="1400" dirty="0" smtClean="0">
                <a:sym typeface="Wingdings" panose="05000000000000000000" pitchFamily="2" charset="2"/>
              </a:rPr>
              <a:t> /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MDd</a:t>
            </a:r>
            <a:r>
              <a:rPr lang="ja-JP" altLang="en-US" sz="1400" dirty="0" smtClean="0">
                <a:sym typeface="Wingdings" panose="05000000000000000000" pitchFamily="2" charset="2"/>
              </a:rPr>
              <a:t>になっている事を確認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4. </a:t>
            </a:r>
            <a:r>
              <a:rPr lang="ja-JP" altLang="en-US" sz="1600" dirty="0" smtClean="0">
                <a:sym typeface="Wingdings" panose="05000000000000000000" pitchFamily="2" charset="2"/>
              </a:rPr>
              <a:t>コンパイルを確認しておく</a:t>
            </a:r>
            <a:endParaRPr lang="en-US" altLang="ja-JP" sz="1600" dirty="0">
              <a:sym typeface="Wingdings" panose="05000000000000000000" pitchFamily="2" charset="2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11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614" y="603115"/>
            <a:ext cx="3917151" cy="238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2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216270"/>
            <a:ext cx="9434209" cy="644968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Eigen</a:t>
            </a:r>
            <a:r>
              <a:rPr lang="ja-JP" altLang="en-US" dirty="0"/>
              <a:t> </a:t>
            </a:r>
            <a:r>
              <a:rPr lang="ja-JP" altLang="en-US" dirty="0" smtClean="0"/>
              <a:t>を入れる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0"/>
            <a:ext cx="11214370" cy="573095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dirty="0" smtClean="0"/>
              <a:t>Eigen</a:t>
            </a:r>
            <a:r>
              <a:rPr lang="ja-JP" altLang="en-US" sz="1600" dirty="0" smtClean="0"/>
              <a:t>とは行列計算ライブラリ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kumimoji="1" lang="en-US" altLang="ja-JP" sz="1200" dirty="0" smtClean="0">
                <a:sym typeface="Wingdings" panose="05000000000000000000" pitchFamily="2" charset="2"/>
              </a:rPr>
              <a:t>10</a:t>
            </a:r>
            <a:r>
              <a:rPr kumimoji="1" lang="ja-JP" altLang="en-US" sz="1200" dirty="0" smtClean="0">
                <a:sym typeface="Wingdings" panose="05000000000000000000" pitchFamily="2" charset="2"/>
              </a:rPr>
              <a:t>くらい前は，ベクトル</a:t>
            </a:r>
            <a:r>
              <a:rPr lang="ja-JP" altLang="en-US" sz="1200" dirty="0">
                <a:sym typeface="Wingdings" panose="05000000000000000000" pitchFamily="2" charset="2"/>
              </a:rPr>
              <a:t>・</a:t>
            </a:r>
            <a:r>
              <a:rPr kumimoji="1" lang="ja-JP" altLang="en-US" sz="1200" dirty="0" smtClean="0">
                <a:sym typeface="Wingdings" panose="05000000000000000000" pitchFamily="2" charset="2"/>
              </a:rPr>
              <a:t>行列ライブラリを自作する人が多かった</a:t>
            </a:r>
            <a:endParaRPr kumimoji="1" lang="en-US" altLang="ja-JP" sz="12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ja-JP" altLang="en-US" sz="1200" dirty="0">
                <a:sym typeface="Wingdings" panose="05000000000000000000" pitchFamily="2" charset="2"/>
              </a:rPr>
              <a:t>最近</a:t>
            </a:r>
            <a:r>
              <a:rPr lang="ja-JP" altLang="en-US" sz="1200" dirty="0" smtClean="0">
                <a:sym typeface="Wingdings" panose="05000000000000000000" pitchFamily="2" charset="2"/>
              </a:rPr>
              <a:t>は</a:t>
            </a:r>
            <a:r>
              <a:rPr lang="en-US" altLang="ja-JP" sz="1200" dirty="0" smtClean="0">
                <a:sym typeface="Wingdings" panose="05000000000000000000" pitchFamily="2" charset="2"/>
              </a:rPr>
              <a:t>Eigen</a:t>
            </a:r>
            <a:r>
              <a:rPr lang="ja-JP" altLang="en-US" sz="1200" dirty="0" smtClean="0">
                <a:sym typeface="Wingdings" panose="05000000000000000000" pitchFamily="2" charset="2"/>
              </a:rPr>
              <a:t>がいけてるので</a:t>
            </a:r>
            <a:r>
              <a:rPr lang="en-US" altLang="ja-JP" sz="1200" dirty="0" smtClean="0">
                <a:sym typeface="Wingdings" panose="05000000000000000000" pitchFamily="2" charset="2"/>
              </a:rPr>
              <a:t>Eigen</a:t>
            </a:r>
            <a:r>
              <a:rPr lang="ja-JP" altLang="en-US" sz="1200" dirty="0" smtClean="0">
                <a:sym typeface="Wingdings" panose="05000000000000000000" pitchFamily="2" charset="2"/>
              </a:rPr>
              <a:t>を利用する</a:t>
            </a:r>
            <a:endParaRPr lang="en-US" altLang="ja-JP" sz="12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ja-JP" altLang="en-US" sz="1200" dirty="0" smtClean="0">
                <a:sym typeface="Wingdings" panose="05000000000000000000" pitchFamily="2" charset="2"/>
              </a:rPr>
              <a:t>参考リンク </a:t>
            </a:r>
            <a:r>
              <a:rPr lang="en-US" altLang="ja-JP" sz="1200" dirty="0">
                <a:sym typeface="Wingdings" panose="05000000000000000000" pitchFamily="2" charset="2"/>
              </a:rPr>
              <a:t>: </a:t>
            </a:r>
            <a:r>
              <a:rPr lang="en-US" altLang="ja-JP" sz="1200" dirty="0">
                <a:sym typeface="Wingdings" panose="05000000000000000000" pitchFamily="2" charset="2"/>
                <a:hlinkClick r:id="rId2"/>
              </a:rPr>
              <a:t>http://</a:t>
            </a:r>
            <a:r>
              <a:rPr lang="en-US" altLang="ja-JP" sz="1200" dirty="0" smtClean="0">
                <a:sym typeface="Wingdings" panose="05000000000000000000" pitchFamily="2" charset="2"/>
                <a:hlinkClick r:id="rId2"/>
              </a:rPr>
              <a:t>ankokudan.org/d/dl/pdf/pdf-eigennote.pdf</a:t>
            </a:r>
            <a:endParaRPr lang="en-US" altLang="ja-JP" sz="160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1. Eigen</a:t>
            </a:r>
            <a:r>
              <a:rPr lang="ja-JP" altLang="en-US" sz="1600" dirty="0" smtClean="0">
                <a:sym typeface="Wingdings" panose="05000000000000000000" pitchFamily="2" charset="2"/>
              </a:rPr>
              <a:t>フォルダを取得する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    </a:t>
            </a:r>
            <a:r>
              <a:rPr lang="ja-JP" altLang="en-US" sz="1400" dirty="0" smtClean="0">
                <a:sym typeface="Wingdings" panose="05000000000000000000" pitchFamily="2" charset="2"/>
              </a:rPr>
              <a:t>方法</a:t>
            </a:r>
            <a:r>
              <a:rPr lang="en-US" altLang="ja-JP" sz="1400" dirty="0" smtClean="0">
                <a:sym typeface="Wingdings" panose="05000000000000000000" pitchFamily="2" charset="2"/>
              </a:rPr>
              <a:t>1) </a:t>
            </a:r>
            <a:r>
              <a:rPr lang="ja-JP" altLang="en-US" sz="1400" dirty="0" smtClean="0">
                <a:sym typeface="Wingdings" panose="05000000000000000000" pitchFamily="2" charset="2"/>
              </a:rPr>
              <a:t>研究室</a:t>
            </a:r>
            <a:r>
              <a:rPr lang="en-US" altLang="ja-JP" sz="1400" dirty="0" smtClean="0">
                <a:sym typeface="Wingdings" panose="05000000000000000000" pitchFamily="2" charset="2"/>
              </a:rPr>
              <a:t>NAS </a:t>
            </a:r>
            <a:r>
              <a:rPr lang="ja-JP" altLang="en-US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share/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IGProgrammingSrc</a:t>
            </a:r>
            <a:r>
              <a:rPr lang="en-US" altLang="ja-JP" sz="1400" dirty="0" smtClean="0">
                <a:sym typeface="Wingdings" panose="05000000000000000000" pitchFamily="2" charset="2"/>
              </a:rPr>
              <a:t>/3rdParty/Eigen</a:t>
            </a:r>
            <a:r>
              <a:rPr lang="ja-JP" altLang="en-US" sz="1400" dirty="0" smtClean="0">
                <a:sym typeface="Wingdings" panose="05000000000000000000" pitchFamily="2" charset="2"/>
              </a:rPr>
              <a:t> 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1400" dirty="0">
                <a:sym typeface="Wingdings" panose="05000000000000000000" pitchFamily="2" charset="2"/>
              </a:rPr>
              <a:t>　</a:t>
            </a:r>
            <a:r>
              <a:rPr lang="ja-JP" altLang="en-US" sz="1400" dirty="0" smtClean="0">
                <a:sym typeface="Wingdings" panose="05000000000000000000" pitchFamily="2" charset="2"/>
              </a:rPr>
              <a:t>　方法</a:t>
            </a:r>
            <a:r>
              <a:rPr lang="en-US" altLang="ja-JP" sz="1400" dirty="0">
                <a:sym typeface="Wingdings" panose="05000000000000000000" pitchFamily="2" charset="2"/>
              </a:rPr>
              <a:t>2) http://eigen.tuxfamily.org/index.php?title=Main_Page </a:t>
            </a:r>
            <a:r>
              <a:rPr lang="ja-JP" altLang="en-US" sz="1400" dirty="0" smtClean="0">
                <a:sym typeface="Wingdings" panose="05000000000000000000" pitchFamily="2" charset="2"/>
              </a:rPr>
              <a:t>本家からダウンロード</a:t>
            </a:r>
            <a:endParaRPr lang="en-US" altLang="ja-JP" sz="140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2. </a:t>
            </a:r>
            <a:r>
              <a:rPr lang="ja-JP" altLang="en-US" sz="1600" dirty="0">
                <a:sym typeface="Wingdings" panose="05000000000000000000" pitchFamily="2" charset="2"/>
              </a:rPr>
              <a:t>手</a:t>
            </a:r>
            <a:r>
              <a:rPr lang="ja-JP" altLang="en-US" sz="1600" dirty="0" smtClean="0">
                <a:sym typeface="Wingdings" panose="05000000000000000000" pitchFamily="2" charset="2"/>
              </a:rPr>
              <a:t>に入れた</a:t>
            </a:r>
            <a:r>
              <a:rPr lang="en-US" altLang="ja-JP" sz="1600" dirty="0" smtClean="0">
                <a:sym typeface="Wingdings" panose="05000000000000000000" pitchFamily="2" charset="2"/>
              </a:rPr>
              <a:t>Eigen</a:t>
            </a:r>
            <a:r>
              <a:rPr lang="ja-JP" altLang="en-US" sz="1600" dirty="0" smtClean="0">
                <a:sym typeface="Wingdings" panose="05000000000000000000" pitchFamily="2" charset="2"/>
              </a:rPr>
              <a:t>フォルダを，</a:t>
            </a:r>
            <a:r>
              <a:rPr lang="ja-JP" altLang="en-US" sz="1600" dirty="0">
                <a:sym typeface="Wingdings" panose="05000000000000000000" pitchFamily="2" charset="2"/>
              </a:rPr>
              <a:t>プロジェクト</a:t>
            </a:r>
            <a:r>
              <a:rPr lang="ja-JP" altLang="en-US" sz="1600" dirty="0" smtClean="0">
                <a:sym typeface="Wingdings" panose="05000000000000000000" pitchFamily="2" charset="2"/>
              </a:rPr>
              <a:t>から見える場所に置く</a:t>
            </a:r>
            <a:endParaRPr lang="en-US" altLang="ja-JP" sz="1600" dirty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     </a:t>
            </a:r>
            <a:r>
              <a:rPr lang="ja-JP" altLang="en-US" sz="1400" dirty="0" smtClean="0">
                <a:sym typeface="Wingdings" panose="05000000000000000000" pitchFamily="2" charset="2"/>
              </a:rPr>
              <a:t>今回は 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main.h</a:t>
            </a:r>
            <a:r>
              <a:rPr lang="en-US" altLang="ja-JP" sz="1400" dirty="0" smtClean="0">
                <a:sym typeface="Wingdings" panose="05000000000000000000" pitchFamily="2" charset="2"/>
              </a:rPr>
              <a:t> </a:t>
            </a:r>
            <a:r>
              <a:rPr lang="ja-JP" altLang="en-US" sz="1400" dirty="0" smtClean="0">
                <a:sym typeface="Wingdings" panose="05000000000000000000" pitchFamily="2" charset="2"/>
              </a:rPr>
              <a:t>があるフォルダに，</a:t>
            </a:r>
            <a:r>
              <a:rPr lang="en-US" altLang="ja-JP" sz="1400" dirty="0" smtClean="0">
                <a:sym typeface="Wingdings" panose="05000000000000000000" pitchFamily="2" charset="2"/>
              </a:rPr>
              <a:t>3rdParty</a:t>
            </a:r>
            <a:r>
              <a:rPr lang="ja-JP" altLang="en-US" sz="1400" dirty="0" smtClean="0">
                <a:sym typeface="Wingdings" panose="05000000000000000000" pitchFamily="2" charset="2"/>
              </a:rPr>
              <a:t>というフォルダを作りその中に置く</a:t>
            </a:r>
            <a:r>
              <a:rPr lang="en-US" altLang="ja-JP" sz="1400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1400" dirty="0">
                <a:sym typeface="Wingdings" panose="05000000000000000000" pitchFamily="2" charset="2"/>
              </a:rPr>
              <a:t>　</a:t>
            </a:r>
            <a:r>
              <a:rPr lang="ja-JP" altLang="en-US" sz="1400" dirty="0" smtClean="0">
                <a:sym typeface="Wingdings" panose="05000000000000000000" pitchFamily="2" charset="2"/>
              </a:rPr>
              <a:t>　場所 </a:t>
            </a:r>
            <a:r>
              <a:rPr lang="en-US" altLang="ja-JP" sz="1400" dirty="0" smtClean="0">
                <a:sym typeface="Wingdings" panose="05000000000000000000" pitchFamily="2" charset="2"/>
              </a:rPr>
              <a:t>: </a:t>
            </a:r>
            <a:r>
              <a:rPr lang="en-US" altLang="ja-JP" sz="1400" dirty="0" err="1" smtClean="0">
                <a:sym typeface="Wingdings" panose="05000000000000000000" pitchFamily="2" charset="2"/>
              </a:rPr>
              <a:t>ProjectTop</a:t>
            </a:r>
            <a:r>
              <a:rPr lang="en-US" altLang="ja-JP" sz="1400" dirty="0" smtClean="0">
                <a:sym typeface="Wingdings" panose="05000000000000000000" pitchFamily="2" charset="2"/>
              </a:rPr>
              <a:t>/</a:t>
            </a:r>
            <a:r>
              <a:rPr lang="ja-JP" altLang="en-US" sz="1400" dirty="0" smtClean="0">
                <a:sym typeface="Wingdings" panose="05000000000000000000" pitchFamily="2" charset="2"/>
              </a:rPr>
              <a:t>プロジェクト名</a:t>
            </a:r>
            <a:r>
              <a:rPr lang="en-US" altLang="ja-JP" sz="1400" dirty="0" smtClean="0">
                <a:sym typeface="Wingdings" panose="05000000000000000000" pitchFamily="2" charset="2"/>
              </a:rPr>
              <a:t>/3rdParty/Eigen</a:t>
            </a:r>
            <a:r>
              <a:rPr lang="en-US" altLang="ja-JP" sz="1600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600" dirty="0" smtClean="0">
                <a:sym typeface="Wingdings" panose="05000000000000000000" pitchFamily="2" charset="2"/>
              </a:rPr>
              <a:t>3. </a:t>
            </a:r>
            <a:r>
              <a:rPr lang="ja-JP" altLang="en-US" sz="1600" dirty="0" smtClean="0">
                <a:sym typeface="Wingdings" panose="05000000000000000000" pitchFamily="2" charset="2"/>
              </a:rPr>
              <a:t>プロジェクトから</a:t>
            </a:r>
            <a:r>
              <a:rPr lang="en-US" altLang="ja-JP" sz="1600" dirty="0" smtClean="0">
                <a:sym typeface="Wingdings" panose="05000000000000000000" pitchFamily="2" charset="2"/>
              </a:rPr>
              <a:t>Eigen</a:t>
            </a:r>
            <a:r>
              <a:rPr lang="ja-JP" altLang="en-US" sz="1600" dirty="0" smtClean="0">
                <a:sym typeface="Wingdings" panose="05000000000000000000" pitchFamily="2" charset="2"/>
              </a:rPr>
              <a:t>が見えるようにパスを通す</a:t>
            </a:r>
            <a:endParaRPr lang="en-US" altLang="ja-JP" sz="16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</a:t>
            </a:r>
            <a:r>
              <a:rPr lang="ja-JP" altLang="en-US" sz="1400" dirty="0" smtClean="0">
                <a:sym typeface="Wingdings" panose="05000000000000000000" pitchFamily="2" charset="2"/>
              </a:rPr>
              <a:t>プロパティを開き，左上の構成を</a:t>
            </a:r>
            <a:r>
              <a:rPr lang="en-US" altLang="ja-JP" sz="1400" dirty="0" smtClean="0">
                <a:sym typeface="Wingdings" panose="05000000000000000000" pitchFamily="2" charset="2"/>
              </a:rPr>
              <a:t>『</a:t>
            </a:r>
            <a:r>
              <a:rPr lang="ja-JP" altLang="en-US" sz="1400" dirty="0" smtClean="0">
                <a:sym typeface="Wingdings" panose="05000000000000000000" pitchFamily="2" charset="2"/>
              </a:rPr>
              <a:t>すべての構成</a:t>
            </a:r>
            <a:r>
              <a:rPr lang="en-US" altLang="ja-JP" sz="1400" dirty="0" smtClean="0">
                <a:sym typeface="Wingdings" panose="05000000000000000000" pitchFamily="2" charset="2"/>
              </a:rPr>
              <a:t>』</a:t>
            </a:r>
            <a:r>
              <a:rPr lang="ja-JP" altLang="en-US" sz="1400" dirty="0" smtClean="0">
                <a:sym typeface="Wingdings" panose="05000000000000000000" pitchFamily="2" charset="2"/>
              </a:rPr>
              <a:t>にする</a:t>
            </a:r>
            <a:endParaRPr lang="en-US" altLang="ja-JP" sz="14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400" dirty="0">
                <a:sym typeface="Wingdings" panose="05000000000000000000" pitchFamily="2" charset="2"/>
              </a:rPr>
              <a:t> </a:t>
            </a:r>
            <a:r>
              <a:rPr lang="en-US" altLang="ja-JP" sz="1400" dirty="0" smtClean="0">
                <a:sym typeface="Wingdings" panose="05000000000000000000" pitchFamily="2" charset="2"/>
              </a:rPr>
              <a:t> 3.1.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C/C++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タブ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全般 </a:t>
            </a:r>
            <a:r>
              <a:rPr lang="en-US" altLang="ja-JP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&gt; </a:t>
            </a:r>
            <a:r>
              <a:rPr lang="ja-JP" altLang="en-US" sz="1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追加のインクルードディレクトリ </a:t>
            </a:r>
            <a:r>
              <a:rPr lang="ja-JP" altLang="en-US" sz="1400" dirty="0" smtClean="0">
                <a:sym typeface="Wingdings" panose="05000000000000000000" pitchFamily="2" charset="2"/>
              </a:rPr>
              <a:t>に 「</a:t>
            </a:r>
            <a:r>
              <a:rPr lang="en-US" altLang="ja-JP" sz="1400" dirty="0">
                <a:sym typeface="Wingdings" panose="05000000000000000000" pitchFamily="2" charset="2"/>
              </a:rPr>
              <a:t>./3rdParty/Engen</a:t>
            </a:r>
            <a:r>
              <a:rPr lang="ja-JP" altLang="en-US" sz="1400" dirty="0" smtClean="0">
                <a:sym typeface="Wingdings" panose="05000000000000000000" pitchFamily="2" charset="2"/>
              </a:rPr>
              <a:t>」を追加</a:t>
            </a:r>
            <a:endParaRPr lang="en-US" altLang="ja-JP" sz="1400" dirty="0" smtClean="0">
              <a:sym typeface="Wingdings" panose="05000000000000000000" pitchFamily="2" charset="2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1930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16270"/>
            <a:ext cx="8432260" cy="644968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Windows</a:t>
            </a:r>
            <a:r>
              <a:rPr kumimoji="1" lang="ja-JP" altLang="en-US" sz="2800" dirty="0" smtClean="0"/>
              <a:t>プログラミングのイメージ（超簡略版）</a:t>
            </a:r>
            <a:endParaRPr kumimoji="1" lang="ja-JP" altLang="en-US" sz="2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0"/>
            <a:ext cx="6194898" cy="5422605"/>
          </a:xfrm>
        </p:spPr>
        <p:txBody>
          <a:bodyPr>
            <a:normAutofit/>
          </a:bodyPr>
          <a:lstStyle/>
          <a:p>
            <a:r>
              <a:rPr lang="ja-JP" altLang="en-US" sz="1800" dirty="0" smtClean="0"/>
              <a:t>右の</a:t>
            </a:r>
            <a:r>
              <a:rPr lang="en-US" altLang="ja-JP" sz="1800" dirty="0" smtClean="0"/>
              <a:t>main</a:t>
            </a:r>
            <a:r>
              <a:rPr lang="ja-JP" altLang="en-US" sz="1800" dirty="0" smtClean="0"/>
              <a:t>関数にて，</a:t>
            </a:r>
            <a:r>
              <a:rPr lang="en-US" altLang="ja-JP" sz="1800" dirty="0" err="1" smtClean="0"/>
              <a:t>MainForm</a:t>
            </a:r>
            <a:r>
              <a:rPr lang="ja-JP" altLang="en-US" sz="1800" dirty="0" smtClean="0"/>
              <a:t>の</a:t>
            </a:r>
            <a:r>
              <a:rPr lang="en-US" altLang="ja-JP" sz="1800" dirty="0" err="1" smtClean="0"/>
              <a:t>ShowDialog</a:t>
            </a:r>
            <a:r>
              <a:rPr lang="ja-JP" altLang="en-US" sz="1800" dirty="0" smtClean="0"/>
              <a:t>を呼ぶと，それ以降の処理は</a:t>
            </a:r>
            <a:r>
              <a:rPr lang="en-US" altLang="ja-JP" sz="1800" dirty="0" err="1" smtClean="0"/>
              <a:t>MainForm</a:t>
            </a:r>
            <a:r>
              <a:rPr lang="ja-JP" altLang="en-US" sz="1800" dirty="0" smtClean="0"/>
              <a:t>が行なう</a:t>
            </a:r>
            <a:endParaRPr kumimoji="1" lang="en-US" altLang="ja-JP" sz="1800" dirty="0"/>
          </a:p>
          <a:p>
            <a:r>
              <a:rPr lang="en-US" altLang="ja-JP" sz="1800" dirty="0" smtClean="0"/>
              <a:t>Form</a:t>
            </a:r>
            <a:r>
              <a:rPr lang="ja-JP" altLang="en-US" sz="1800" dirty="0" smtClean="0"/>
              <a:t>上にマウス・キーボードの入力がされると，</a:t>
            </a:r>
            <a:r>
              <a:rPr lang="en-US" altLang="ja-JP" sz="1800" dirty="0" smtClean="0"/>
              <a:t>Windows</a:t>
            </a:r>
            <a:r>
              <a:rPr lang="ja-JP" altLang="en-US" sz="1800" dirty="0" smtClean="0"/>
              <a:t>がイベントを発行し，</a:t>
            </a:r>
            <a:r>
              <a:rPr lang="en-US" altLang="ja-JP" sz="1800" dirty="0" smtClean="0"/>
              <a:t>Form</a:t>
            </a:r>
            <a:r>
              <a:rPr lang="ja-JP" altLang="en-US" sz="1800" dirty="0" smtClean="0"/>
              <a:t>クラスのイベントハンドラが呼ばれる</a:t>
            </a:r>
            <a:endParaRPr lang="en-US" altLang="ja-JP" sz="1800" dirty="0" smtClean="0"/>
          </a:p>
          <a:p>
            <a:r>
              <a:rPr lang="ja-JP" altLang="en-US" sz="1800" dirty="0" smtClean="0"/>
              <a:t>特定のイベントハンドラをオーバーライド（後述）して，特定のイベントの際の挙動を定義する</a:t>
            </a:r>
            <a:endParaRPr lang="en-US" altLang="ja-JP" sz="1800" dirty="0" smtClean="0"/>
          </a:p>
          <a:p>
            <a:r>
              <a:rPr lang="ja-JP" altLang="en-US" sz="1800" dirty="0" smtClean="0"/>
              <a:t>よく利用するイベントハンドラは以下の通り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err="1" smtClean="0"/>
              <a:t>MouseUp</a:t>
            </a:r>
            <a:r>
              <a:rPr lang="en-US" altLang="ja-JP" sz="1800" dirty="0" smtClean="0"/>
              <a:t>/</a:t>
            </a:r>
            <a:r>
              <a:rPr lang="en-US" altLang="ja-JP" sz="1800" dirty="0" err="1" smtClean="0"/>
              <a:t>MouseDown</a:t>
            </a:r>
            <a:r>
              <a:rPr lang="en-US" altLang="ja-JP" sz="1800" dirty="0" smtClean="0"/>
              <a:t>/</a:t>
            </a:r>
            <a:r>
              <a:rPr lang="en-US" altLang="ja-JP" sz="1800" dirty="0" err="1" smtClean="0"/>
              <a:t>MouseMove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err="1" smtClean="0"/>
              <a:t>KeyUp</a:t>
            </a:r>
            <a:r>
              <a:rPr lang="en-US" altLang="ja-JP" sz="1800" dirty="0" smtClean="0"/>
              <a:t>/</a:t>
            </a:r>
            <a:r>
              <a:rPr lang="en-US" altLang="ja-JP" sz="1800" dirty="0" err="1" smtClean="0"/>
              <a:t>KeyDown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Paint</a:t>
            </a:r>
          </a:p>
          <a:p>
            <a:pPr marL="0" indent="0">
              <a:buNone/>
            </a:pPr>
            <a:endParaRPr lang="en-US" altLang="ja-JP" sz="1800" dirty="0" smtClean="0"/>
          </a:p>
          <a:p>
            <a:pPr lvl="1"/>
            <a:endParaRPr lang="en-US" altLang="ja-JP" sz="1400" dirty="0" smtClean="0"/>
          </a:p>
          <a:p>
            <a:pPr lvl="1"/>
            <a:endParaRPr kumimoji="1" lang="ja-JP" altLang="en-US" sz="1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7953520" y="1327049"/>
            <a:ext cx="3943408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ja-JP" sz="1600" dirty="0" err="1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main()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printf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6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"show dialog here!!"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getInst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()-&gt;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ShowDialog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0;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944" y="3136954"/>
            <a:ext cx="1721593" cy="1469093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9581745" y="3375497"/>
            <a:ext cx="690663" cy="875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652903" y="451865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ユーザ</a:t>
            </a:r>
            <a:r>
              <a:rPr lang="ja-JP" altLang="en-US" dirty="0" smtClean="0"/>
              <a:t>の</a:t>
            </a:r>
            <a:r>
              <a:rPr lang="ja-JP" altLang="en-US" dirty="0"/>
              <a:t>入力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0379413" y="3278221"/>
            <a:ext cx="1517515" cy="96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Windows</a:t>
            </a:r>
            <a:r>
              <a:rPr kumimoji="1" lang="ja-JP" altLang="en-US" sz="1400" dirty="0" smtClean="0"/>
              <a:t>が</a:t>
            </a:r>
            <a:endParaRPr kumimoji="1" lang="en-US" altLang="ja-JP" sz="1400" dirty="0" smtClean="0"/>
          </a:p>
          <a:p>
            <a:pPr algn="ctr"/>
            <a:r>
              <a:rPr lang="ja-JP" altLang="en-US" sz="1400" dirty="0" smtClean="0"/>
              <a:t>イベントを発行</a:t>
            </a:r>
            <a:endParaRPr kumimoji="1" lang="ja-JP" altLang="en-US" sz="1400" dirty="0"/>
          </a:p>
        </p:txBody>
      </p:sp>
      <p:sp>
        <p:nvSpPr>
          <p:cNvPr id="10" name="右矢印 9"/>
          <p:cNvSpPr/>
          <p:nvPr/>
        </p:nvSpPr>
        <p:spPr>
          <a:xfrm rot="5400000">
            <a:off x="10745822" y="4325565"/>
            <a:ext cx="690663" cy="875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0379413" y="5291846"/>
            <a:ext cx="1517515" cy="963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Form</a:t>
            </a:r>
            <a:r>
              <a:rPr kumimoji="1" lang="ja-JP" altLang="en-US" sz="1400" dirty="0" smtClean="0"/>
              <a:t>のイベントハンドラが呼ばれる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7902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216270"/>
            <a:ext cx="8977009" cy="644968"/>
          </a:xfrm>
        </p:spPr>
        <p:txBody>
          <a:bodyPr>
            <a:noAutofit/>
          </a:bodyPr>
          <a:lstStyle/>
          <a:p>
            <a:r>
              <a:rPr kumimoji="1" lang="en-US" altLang="ja-JP" sz="3200" dirty="0" smtClean="0"/>
              <a:t>Form</a:t>
            </a:r>
            <a:r>
              <a:rPr lang="ja-JP" altLang="en-US" sz="3200" dirty="0" smtClean="0"/>
              <a:t>の</a:t>
            </a:r>
            <a:r>
              <a:rPr lang="en-US" altLang="ja-JP" sz="3200" dirty="0" smtClean="0"/>
              <a:t>panel</a:t>
            </a:r>
            <a:r>
              <a:rPr lang="ja-JP" altLang="en-US" sz="3200" dirty="0" smtClean="0"/>
              <a:t>に</a:t>
            </a:r>
            <a:r>
              <a:rPr lang="en-US" altLang="ja-JP" sz="3200" dirty="0" smtClean="0"/>
              <a:t>OpenGL</a:t>
            </a:r>
            <a:r>
              <a:rPr lang="ja-JP" altLang="en-US" sz="3200" dirty="0" smtClean="0"/>
              <a:t>を表示する </a:t>
            </a:r>
            <a:r>
              <a:rPr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ja-JP" sz="2000" dirty="0" err="1" smtClean="0"/>
              <a:t>MainForm</a:t>
            </a:r>
            <a:r>
              <a:rPr lang="ja-JP" altLang="en-US" sz="2000" dirty="0" smtClean="0"/>
              <a:t>をダイアログ編集画面で開き，プロパティを表示</a:t>
            </a:r>
            <a:endParaRPr lang="en-US" altLang="ja-JP" sz="2000" dirty="0" smtClean="0"/>
          </a:p>
          <a:p>
            <a:pPr>
              <a:spcBef>
                <a:spcPts val="600"/>
              </a:spcBef>
            </a:pPr>
            <a:r>
              <a:rPr lang="en-US" altLang="ja-JP" sz="2000" b="1" dirty="0" smtClean="0">
                <a:solidFill>
                  <a:srgbClr val="C00000"/>
                </a:solidFill>
              </a:rPr>
              <a:t>Form</a:t>
            </a:r>
            <a:r>
              <a:rPr lang="ja-JP" altLang="en-US" sz="2000" b="1" dirty="0">
                <a:solidFill>
                  <a:srgbClr val="C00000"/>
                </a:solidFill>
              </a:rPr>
              <a:t>内</a:t>
            </a:r>
            <a:r>
              <a:rPr lang="ja-JP" altLang="en-US" sz="2000" b="1" dirty="0" smtClean="0">
                <a:solidFill>
                  <a:srgbClr val="C00000"/>
                </a:solidFill>
              </a:rPr>
              <a:t>のパネルを</a:t>
            </a:r>
            <a:r>
              <a:rPr lang="ja-JP" altLang="en-US" sz="2000" b="1" dirty="0">
                <a:solidFill>
                  <a:srgbClr val="C00000"/>
                </a:solidFill>
              </a:rPr>
              <a:t>クリック</a:t>
            </a:r>
            <a:r>
              <a:rPr lang="ja-JP" altLang="en-US" sz="2000" b="1" dirty="0" smtClean="0">
                <a:solidFill>
                  <a:srgbClr val="C00000"/>
                </a:solidFill>
              </a:rPr>
              <a:t>してアクティブにした下で</a:t>
            </a:r>
            <a:r>
              <a:rPr lang="ja-JP" altLang="en-US" sz="2000" dirty="0" smtClean="0"/>
              <a:t>，右クリックしてプロパティを表示し，</a:t>
            </a:r>
            <a:r>
              <a:rPr kumimoji="1" lang="ja-JP" altLang="en-US" sz="2000" dirty="0" smtClean="0"/>
              <a:t>イナズマっぽいアイコンをクリックし，以下の関数の右側をダブルクリック</a:t>
            </a:r>
            <a:endParaRPr kumimoji="1" lang="en-US" altLang="ja-JP" sz="2000" dirty="0" smtClean="0"/>
          </a:p>
          <a:p>
            <a:pPr lvl="1">
              <a:spcBef>
                <a:spcPts val="600"/>
              </a:spcBef>
            </a:pPr>
            <a:r>
              <a:rPr kumimoji="1" lang="en-US" altLang="ja-JP" sz="1600" dirty="0" err="1" smtClean="0"/>
              <a:t>MouseDown</a:t>
            </a:r>
            <a:r>
              <a:rPr lang="en-US" altLang="ja-JP" sz="1600" dirty="0" smtClean="0"/>
              <a:t> / </a:t>
            </a:r>
            <a:r>
              <a:rPr lang="en-US" altLang="ja-JP" sz="1600" dirty="0" err="1" smtClean="0"/>
              <a:t>MouseUp</a:t>
            </a:r>
            <a:r>
              <a:rPr lang="en-US" altLang="ja-JP" sz="1600" dirty="0" smtClean="0"/>
              <a:t> / </a:t>
            </a:r>
            <a:r>
              <a:rPr lang="en-US" altLang="ja-JP" sz="1600" dirty="0" err="1" smtClean="0"/>
              <a:t>MouseMove</a:t>
            </a:r>
            <a:r>
              <a:rPr lang="en-US" altLang="ja-JP" sz="1600" dirty="0" smtClean="0"/>
              <a:t> : </a:t>
            </a:r>
            <a:r>
              <a:rPr lang="ja-JP" altLang="en-US" sz="1600" dirty="0" smtClean="0"/>
              <a:t>マウスのイベントハンドラ</a:t>
            </a:r>
            <a:endParaRPr lang="en-US" altLang="ja-JP" sz="1600" dirty="0" smtClean="0"/>
          </a:p>
          <a:p>
            <a:pPr lvl="1">
              <a:spcBef>
                <a:spcPts val="600"/>
              </a:spcBef>
            </a:pPr>
            <a:r>
              <a:rPr kumimoji="1" lang="en-US" altLang="ja-JP" sz="1600" dirty="0" smtClean="0"/>
              <a:t>Paint : </a:t>
            </a:r>
            <a:r>
              <a:rPr kumimoji="1" lang="ja-JP" altLang="en-US" sz="1600" dirty="0" smtClean="0"/>
              <a:t>描画時に呼ばれるイベントハンドラ（大切 </a:t>
            </a:r>
            <a:r>
              <a:rPr kumimoji="1" lang="en-US" altLang="ja-JP" sz="1600" dirty="0" smtClean="0"/>
              <a:t>: </a:t>
            </a:r>
            <a:r>
              <a:rPr lang="ja-JP" altLang="en-US" sz="1600" dirty="0" smtClean="0"/>
              <a:t>デフォルトでオーバーロード済みか</a:t>
            </a:r>
            <a:r>
              <a:rPr lang="ja-JP" altLang="en-US" sz="1600" dirty="0"/>
              <a:t>も</a:t>
            </a:r>
            <a:r>
              <a:rPr kumimoji="1" lang="ja-JP" altLang="en-US" sz="1600" dirty="0" smtClean="0"/>
              <a:t>）</a:t>
            </a:r>
            <a:endParaRPr kumimoji="1" lang="en-US" altLang="ja-JP" sz="1600" dirty="0" smtClean="0"/>
          </a:p>
          <a:p>
            <a:pPr>
              <a:spcBef>
                <a:spcPts val="600"/>
              </a:spcBef>
            </a:pPr>
            <a:r>
              <a:rPr lang="en-US" altLang="ja-JP" sz="2000" b="1" dirty="0" smtClean="0">
                <a:solidFill>
                  <a:srgbClr val="C00000"/>
                </a:solidFill>
              </a:rPr>
              <a:t>Form</a:t>
            </a:r>
            <a:r>
              <a:rPr lang="ja-JP" altLang="en-US" sz="2000" b="1" dirty="0" smtClean="0">
                <a:solidFill>
                  <a:srgbClr val="C00000"/>
                </a:solidFill>
              </a:rPr>
              <a:t>全体をアクティブ</a:t>
            </a:r>
            <a:r>
              <a:rPr lang="ja-JP" altLang="en-US" sz="2000" b="1" dirty="0">
                <a:solidFill>
                  <a:srgbClr val="C00000"/>
                </a:solidFill>
              </a:rPr>
              <a:t>にした下で</a:t>
            </a:r>
            <a:r>
              <a:rPr lang="ja-JP" altLang="en-US" sz="2000" dirty="0"/>
              <a:t>，イナズマっぽいアイコンをクリックし，以下の関数の右側を</a:t>
            </a:r>
            <a:r>
              <a:rPr lang="ja-JP" altLang="en-US" sz="2000" dirty="0" smtClean="0"/>
              <a:t>ダブルクリック</a:t>
            </a:r>
            <a:endParaRPr kumimoji="1" lang="en-US" altLang="ja-JP" sz="2000" dirty="0" smtClean="0"/>
          </a:p>
          <a:p>
            <a:pPr lvl="1">
              <a:spcBef>
                <a:spcPts val="600"/>
              </a:spcBef>
            </a:pPr>
            <a:r>
              <a:rPr lang="en-US" altLang="ja-JP" sz="1600" dirty="0" err="1"/>
              <a:t>KeyDown</a:t>
            </a:r>
            <a:r>
              <a:rPr lang="en-US" altLang="ja-JP" sz="1600" dirty="0"/>
              <a:t> / </a:t>
            </a:r>
            <a:r>
              <a:rPr lang="en-US" altLang="ja-JP" sz="1600" dirty="0" err="1"/>
              <a:t>KeyUp</a:t>
            </a:r>
            <a:r>
              <a:rPr lang="en-US" altLang="ja-JP" sz="1600" dirty="0"/>
              <a:t>  : </a:t>
            </a:r>
            <a:r>
              <a:rPr lang="ja-JP" altLang="en-US" sz="1600" dirty="0"/>
              <a:t>キーボードのイベントハンドラ</a:t>
            </a:r>
            <a:endParaRPr lang="en-US" altLang="ja-JP" sz="16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1800" dirty="0" smtClean="0"/>
              <a:t>※ OpenGL</a:t>
            </a:r>
            <a:r>
              <a:rPr lang="ja-JP" altLang="en-US" sz="1800" dirty="0" smtClean="0"/>
              <a:t>を表示するだけなら必要なのは </a:t>
            </a:r>
            <a:r>
              <a:rPr lang="en-US" altLang="ja-JP" sz="1800" dirty="0" smtClean="0"/>
              <a:t>Paint</a:t>
            </a:r>
            <a:r>
              <a:rPr lang="ja-JP" altLang="en-US" sz="1800" dirty="0" smtClean="0"/>
              <a:t>と</a:t>
            </a:r>
            <a:r>
              <a:rPr lang="en-US" altLang="ja-JP" sz="1800" dirty="0" smtClean="0"/>
              <a:t>Resize</a:t>
            </a:r>
            <a:r>
              <a:rPr lang="ja-JP" altLang="en-US" sz="1800" dirty="0" smtClean="0"/>
              <a:t>のみだけど，マウスとキーボードは使うのでオーバーロードしておく</a:t>
            </a:r>
            <a:endParaRPr lang="en-US" altLang="ja-JP" sz="1800" dirty="0" smtClean="0"/>
          </a:p>
          <a:p>
            <a:pPr marL="0" indent="0">
              <a:spcBef>
                <a:spcPts val="600"/>
              </a:spcBef>
              <a:buNone/>
            </a:pPr>
            <a:endParaRPr lang="en-US" altLang="ja-JP" sz="2000" dirty="0"/>
          </a:p>
          <a:p>
            <a:pPr>
              <a:spcBef>
                <a:spcPts val="600"/>
              </a:spcBef>
            </a:pPr>
            <a:r>
              <a:rPr kumimoji="1" lang="en-US" altLang="ja-JP" sz="2000" dirty="0" err="1" smtClean="0"/>
              <a:t>FormMain.h</a:t>
            </a:r>
            <a:r>
              <a:rPr kumimoji="1" lang="ja-JP" altLang="en-US" sz="2000" dirty="0" smtClean="0"/>
              <a:t>を見ると，イベントハンドラ関数が作製されていることが分かる</a:t>
            </a:r>
            <a:endParaRPr kumimoji="1" lang="en-US" altLang="ja-JP" sz="2000" dirty="0" smtClean="0"/>
          </a:p>
          <a:p>
            <a:pPr>
              <a:spcBef>
                <a:spcPts val="600"/>
              </a:spcBef>
            </a:pPr>
            <a:r>
              <a:rPr lang="ja-JP" altLang="en-US" sz="2000" dirty="0" smtClean="0"/>
              <a:t>イベントハンドラ内に </a:t>
            </a:r>
            <a:r>
              <a:rPr lang="en-US" altLang="ja-JP" sz="2000" dirty="0" err="1" smtClean="0"/>
              <a:t>prinntf</a:t>
            </a:r>
            <a:r>
              <a:rPr lang="en-US" altLang="ja-JP" sz="2000" dirty="0" smtClean="0"/>
              <a:t>(“here!!!”); </a:t>
            </a:r>
            <a:r>
              <a:rPr lang="ja-JP" altLang="en-US" sz="2000" dirty="0" smtClean="0"/>
              <a:t>などと書いて実行すると実際に呼ばれている事が分かる</a:t>
            </a:r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16810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200" dirty="0"/>
              <a:t>Form</a:t>
            </a:r>
            <a:r>
              <a:rPr lang="ja-JP" altLang="en-US" sz="3200" dirty="0"/>
              <a:t>の</a:t>
            </a:r>
            <a:r>
              <a:rPr lang="en-US" altLang="ja-JP" sz="3200" dirty="0"/>
              <a:t>panel</a:t>
            </a:r>
            <a:r>
              <a:rPr lang="ja-JP" altLang="en-US" sz="3200" dirty="0"/>
              <a:t>に</a:t>
            </a:r>
            <a:r>
              <a:rPr lang="en-US" altLang="ja-JP" sz="3200" dirty="0"/>
              <a:t>OpenGL</a:t>
            </a:r>
            <a:r>
              <a:rPr lang="ja-JP" altLang="en-US" sz="3200" dirty="0"/>
              <a:t>を表示する </a:t>
            </a:r>
            <a:r>
              <a:rPr lang="en-US" altLang="ja-JP" sz="3200" dirty="0" smtClean="0"/>
              <a:t>2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1"/>
            <a:ext cx="10515600" cy="189825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1600" dirty="0" smtClean="0"/>
              <a:t>今回は井尻が作製した </a:t>
            </a:r>
            <a:r>
              <a:rPr lang="en-US" altLang="ja-JP" sz="1600" dirty="0" err="1" smtClean="0"/>
              <a:t>OglForCLI.h</a:t>
            </a:r>
            <a:r>
              <a:rPr lang="en-US" altLang="ja-JP" sz="1600" dirty="0"/>
              <a:t> </a:t>
            </a:r>
            <a:r>
              <a:rPr lang="ja-JP" altLang="en-US" sz="1600" dirty="0" smtClean="0"/>
              <a:t>を利用する</a:t>
            </a:r>
            <a:endParaRPr lang="en-US" altLang="ja-JP" sz="1600" dirty="0" smtClean="0"/>
          </a:p>
          <a:p>
            <a:pPr lvl="1">
              <a:spcBef>
                <a:spcPts val="600"/>
              </a:spcBef>
            </a:pPr>
            <a:r>
              <a:rPr kumimoji="1" lang="en-US" altLang="ja-JP" sz="1400" dirty="0" smtClean="0"/>
              <a:t>OpenGL</a:t>
            </a:r>
            <a:r>
              <a:rPr kumimoji="1" lang="ja-JP" altLang="en-US" sz="1400" dirty="0" smtClean="0"/>
              <a:t>の初期化や描画開始</a:t>
            </a:r>
            <a:r>
              <a:rPr kumimoji="1" lang="en-US" altLang="ja-JP" sz="1400" dirty="0" smtClean="0"/>
              <a:t>/</a:t>
            </a:r>
            <a:r>
              <a:rPr kumimoji="1" lang="ja-JP" altLang="en-US" sz="1400" dirty="0" smtClean="0"/>
              <a:t>描画終了などをまとめたクラス</a:t>
            </a:r>
            <a:endParaRPr kumimoji="1" lang="en-US" altLang="ja-JP" sz="1400" dirty="0" smtClean="0"/>
          </a:p>
          <a:p>
            <a:pPr lvl="1">
              <a:spcBef>
                <a:spcPts val="600"/>
              </a:spcBef>
            </a:pPr>
            <a:r>
              <a:rPr lang="en-US" altLang="ja-JP" sz="1400" dirty="0" smtClean="0"/>
              <a:t>Mouse</a:t>
            </a:r>
            <a:r>
              <a:rPr lang="ja-JP" altLang="en-US" sz="1400" dirty="0" smtClean="0"/>
              <a:t>入力に伴うカメラ回転機能もある</a:t>
            </a:r>
            <a:endParaRPr lang="en-US" altLang="ja-JP" sz="1400" dirty="0" smtClean="0"/>
          </a:p>
          <a:p>
            <a:pPr lvl="1">
              <a:spcBef>
                <a:spcPts val="600"/>
              </a:spcBef>
            </a:pPr>
            <a:r>
              <a:rPr kumimoji="1" lang="ja-JP" altLang="en-US" sz="1400" dirty="0" smtClean="0"/>
              <a:t>中身は簡単なので読んでおくとよい</a:t>
            </a:r>
            <a:endParaRPr kumimoji="1" lang="en-US" altLang="ja-JP" sz="1400" dirty="0" smtClean="0"/>
          </a:p>
          <a:p>
            <a:pPr>
              <a:spcBef>
                <a:spcPts val="600"/>
              </a:spcBef>
            </a:pPr>
            <a:r>
              <a:rPr lang="ja-JP" altLang="en-US" sz="1600" dirty="0" smtClean="0"/>
              <a:t>研究室</a:t>
            </a:r>
            <a:r>
              <a:rPr lang="en-US" altLang="ja-JP" sz="1600" dirty="0" smtClean="0"/>
              <a:t>NAS</a:t>
            </a:r>
            <a:r>
              <a:rPr lang="ja-JP" altLang="en-US" sz="1600" dirty="0" smtClean="0"/>
              <a:t>の </a:t>
            </a:r>
            <a:r>
              <a:rPr lang="en-US" altLang="ja-JP" sz="1600" dirty="0" smtClean="0"/>
              <a:t>share/</a:t>
            </a:r>
            <a:r>
              <a:rPr lang="en-US" altLang="ja-JP" sz="1600" dirty="0" err="1" smtClean="0"/>
              <a:t>IGProgrammingSrc</a:t>
            </a:r>
            <a:r>
              <a:rPr lang="en-US" altLang="ja-JP" sz="1600" dirty="0" smtClean="0"/>
              <a:t>/COMMON </a:t>
            </a:r>
            <a:r>
              <a:rPr lang="ja-JP" altLang="en-US" sz="1600" dirty="0" smtClean="0"/>
              <a:t>フォルダを，</a:t>
            </a:r>
            <a:r>
              <a:rPr lang="en-US" altLang="ja-JP" sz="1600" dirty="0" err="1" smtClean="0"/>
              <a:t>main.h</a:t>
            </a:r>
            <a:r>
              <a:rPr lang="ja-JP" altLang="en-US" sz="1600" dirty="0" smtClean="0"/>
              <a:t>と同じ場所に置く</a:t>
            </a:r>
            <a:endParaRPr lang="en-US" altLang="ja-JP" sz="1600" dirty="0" smtClean="0"/>
          </a:p>
          <a:p>
            <a:pPr>
              <a:spcBef>
                <a:spcPts val="600"/>
              </a:spcBef>
            </a:pPr>
            <a:r>
              <a:rPr lang="ja-JP" altLang="en-US" sz="1800" dirty="0"/>
              <a:t>追加</a:t>
            </a:r>
            <a:r>
              <a:rPr lang="ja-JP" altLang="en-US" sz="1800" dirty="0" smtClean="0"/>
              <a:t>のインクルードディレクトリに</a:t>
            </a:r>
            <a:r>
              <a:rPr lang="en-US" altLang="ja-JP" sz="1800" dirty="0"/>
              <a:t>『</a:t>
            </a:r>
            <a:r>
              <a:rPr lang="en-US" altLang="ja-JP" sz="1800" dirty="0" smtClean="0"/>
              <a:t>./COMMON』</a:t>
            </a:r>
            <a:r>
              <a:rPr lang="ja-JP" altLang="en-US" sz="1800" dirty="0" smtClean="0"/>
              <a:t>を追加</a:t>
            </a:r>
            <a:endParaRPr lang="en-US" altLang="ja-JP" sz="1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85736" y="3893775"/>
            <a:ext cx="397537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lang="en-US" altLang="ja-JP" sz="1600" dirty="0" err="1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OglForCLI.h</a:t>
            </a:r>
            <a:r>
              <a:rPr lang="en-US" altLang="ja-JP" sz="16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endParaRPr lang="en-US" altLang="ja-JP" sz="1600" dirty="0" smtClean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600" dirty="0" smtClean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</a:t>
            </a:r>
            <a:r>
              <a:rPr lang="ja-JP" altLang="en-US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中略</a:t>
            </a:r>
            <a:endParaRPr lang="en-US" altLang="ja-JP" sz="16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600" dirty="0" smtClean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 </a:t>
            </a:r>
          </a:p>
          <a:p>
            <a:r>
              <a:rPr lang="ja-JP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err="1" smtClean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OglForCLI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ja-JP" altLang="en-US" sz="1600" dirty="0"/>
          </a:p>
        </p:txBody>
      </p:sp>
      <p:sp>
        <p:nvSpPr>
          <p:cNvPr id="7" name="正方形/長方形 6"/>
          <p:cNvSpPr/>
          <p:nvPr/>
        </p:nvSpPr>
        <p:spPr>
          <a:xfrm>
            <a:off x="985615" y="3506981"/>
            <a:ext cx="3995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1MainForm</a:t>
            </a:r>
            <a:r>
              <a:rPr lang="ja-JP" altLang="en-US" dirty="0"/>
              <a:t>クラスの</a:t>
            </a:r>
            <a:r>
              <a:rPr lang="en-US" altLang="ja-JP" dirty="0"/>
              <a:t>field</a:t>
            </a:r>
            <a:r>
              <a:rPr lang="ja-JP" altLang="en-US" dirty="0"/>
              <a:t>に以下を追加</a:t>
            </a:r>
            <a:endParaRPr lang="en-US" altLang="ja-JP" dirty="0"/>
          </a:p>
        </p:txBody>
      </p:sp>
      <p:sp>
        <p:nvSpPr>
          <p:cNvPr id="8" name="正方形/長方形 7"/>
          <p:cNvSpPr/>
          <p:nvPr/>
        </p:nvSpPr>
        <p:spPr>
          <a:xfrm>
            <a:off x="5285240" y="3458342"/>
            <a:ext cx="5250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 smtClean="0"/>
              <a:t>2 </a:t>
            </a:r>
            <a:r>
              <a:rPr lang="en-US" altLang="ja-JP" dirty="0" err="1" smtClean="0"/>
              <a:t>MainForm</a:t>
            </a:r>
            <a:r>
              <a:rPr lang="ja-JP" altLang="en-US" dirty="0"/>
              <a:t>クラス</a:t>
            </a:r>
            <a:r>
              <a:rPr lang="ja-JP" altLang="en-US" dirty="0" smtClean="0"/>
              <a:t>のコンストラクタに</a:t>
            </a:r>
            <a:r>
              <a:rPr lang="ja-JP" altLang="en-US" dirty="0"/>
              <a:t>以下を追加</a:t>
            </a:r>
            <a:endParaRPr lang="en-US" altLang="ja-JP" dirty="0"/>
          </a:p>
        </p:txBody>
      </p:sp>
      <p:sp>
        <p:nvSpPr>
          <p:cNvPr id="9" name="正方形/長方形 8"/>
          <p:cNvSpPr/>
          <p:nvPr/>
        </p:nvSpPr>
        <p:spPr>
          <a:xfrm>
            <a:off x="5282119" y="3899358"/>
            <a:ext cx="690988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0;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InitializeComponent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new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OglForCLI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GetDC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((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HWND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Handle.ToPointer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()));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285240" y="5306597"/>
            <a:ext cx="5135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dirty="0" smtClean="0"/>
              <a:t>※ </a:t>
            </a:r>
            <a:r>
              <a:rPr lang="en-US" altLang="ja-JP" sz="1600" dirty="0" err="1" smtClean="0"/>
              <a:t>m_main_panel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は </a:t>
            </a:r>
            <a:r>
              <a:rPr lang="en-US" altLang="ja-JP" sz="1600" dirty="0" smtClean="0"/>
              <a:t>Form</a:t>
            </a:r>
            <a:r>
              <a:rPr lang="ja-JP" altLang="en-US" sz="1600" dirty="0" smtClean="0"/>
              <a:t>においた</a:t>
            </a:r>
            <a:r>
              <a:rPr lang="en-US" altLang="ja-JP" sz="1600" dirty="0" smtClean="0"/>
              <a:t>panel</a:t>
            </a:r>
            <a:r>
              <a:rPr lang="ja-JP" altLang="en-US" sz="1600" dirty="0" smtClean="0"/>
              <a:t>のインスタンス</a:t>
            </a: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172281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4736" y="187087"/>
            <a:ext cx="7954926" cy="644968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Form</a:t>
            </a:r>
            <a:r>
              <a:rPr lang="ja-JP" altLang="en-US" sz="3200" dirty="0"/>
              <a:t>の</a:t>
            </a:r>
            <a:r>
              <a:rPr lang="en-US" altLang="ja-JP" sz="3200" dirty="0"/>
              <a:t>panel</a:t>
            </a:r>
            <a:r>
              <a:rPr lang="ja-JP" altLang="en-US" sz="3200" dirty="0"/>
              <a:t>に</a:t>
            </a:r>
            <a:r>
              <a:rPr lang="en-US" altLang="ja-JP" sz="3200" dirty="0"/>
              <a:t>OpenGL</a:t>
            </a:r>
            <a:r>
              <a:rPr lang="ja-JP" altLang="en-US" sz="3200" dirty="0"/>
              <a:t>を表示する </a:t>
            </a:r>
            <a:r>
              <a:rPr lang="en-US" altLang="ja-JP" sz="3200" dirty="0"/>
              <a:t>3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16083" y="1374311"/>
            <a:ext cx="443257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#pragma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"opengl32.lib"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)</a:t>
            </a:r>
          </a:p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#pragma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"glu32.lib"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)</a:t>
            </a:r>
          </a:p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#pragma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"gdi32.lib"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)</a:t>
            </a:r>
          </a:p>
          <a:p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#pragma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comment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lib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400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"User32.lib"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)</a:t>
            </a:r>
            <a:endParaRPr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615963" y="987517"/>
            <a:ext cx="4544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 smtClean="0"/>
              <a:t>3. MainForm.cpp</a:t>
            </a:r>
            <a:r>
              <a:rPr lang="ja-JP" altLang="en-US" dirty="0" smtClean="0"/>
              <a:t>の</a:t>
            </a:r>
            <a:r>
              <a:rPr lang="en-US" altLang="ja-JP" dirty="0" smtClean="0"/>
              <a:t>include</a:t>
            </a:r>
            <a:r>
              <a:rPr lang="ja-JP" altLang="en-US" dirty="0" smtClean="0"/>
              <a:t>の下に以下を追加</a:t>
            </a:r>
            <a:endParaRPr lang="en-US" altLang="ja-JP" dirty="0"/>
          </a:p>
        </p:txBody>
      </p:sp>
      <p:sp>
        <p:nvSpPr>
          <p:cNvPr id="8" name="正方形/長方形 7"/>
          <p:cNvSpPr/>
          <p:nvPr/>
        </p:nvSpPr>
        <p:spPr>
          <a:xfrm>
            <a:off x="596508" y="2582852"/>
            <a:ext cx="5094728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4. </a:t>
            </a:r>
            <a:r>
              <a:rPr lang="en-US" altLang="ja-JP" dirty="0" err="1" smtClean="0"/>
              <a:t>MainForm</a:t>
            </a:r>
            <a:r>
              <a:rPr lang="ja-JP" altLang="en-US" dirty="0" smtClean="0"/>
              <a:t>クラスに以下の関数を追加</a:t>
            </a:r>
            <a:r>
              <a:rPr lang="en-US" altLang="ja-JP" dirty="0" smtClean="0"/>
              <a:t>(public</a:t>
            </a:r>
            <a:r>
              <a:rPr lang="ja-JP" altLang="en-US" dirty="0" smtClean="0"/>
              <a:t>で</a:t>
            </a:r>
            <a:r>
              <a:rPr lang="en-US" altLang="ja-JP" dirty="0" smtClean="0"/>
              <a:t>)</a:t>
            </a:r>
          </a:p>
          <a:p>
            <a:r>
              <a:rPr lang="en-US" altLang="ja-JP" sz="1400" dirty="0" smtClean="0"/>
              <a:t>- </a:t>
            </a:r>
            <a:r>
              <a:rPr lang="ja-JP" altLang="en-US" sz="1400" dirty="0" smtClean="0"/>
              <a:t>これはレンダリング関数</a:t>
            </a:r>
            <a:endParaRPr lang="en-US" altLang="ja-JP" sz="1400" dirty="0" smtClean="0"/>
          </a:p>
          <a:p>
            <a:r>
              <a:rPr lang="en-US" altLang="ja-JP" sz="1400" dirty="0" smtClean="0"/>
              <a:t>- Public</a:t>
            </a:r>
            <a:r>
              <a:rPr lang="ja-JP" altLang="en-US" sz="1400" dirty="0" smtClean="0"/>
              <a:t>にする事で後で外部からも呼べる</a:t>
            </a:r>
            <a:endParaRPr lang="en-US" altLang="ja-JP" sz="14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572" y="3482604"/>
            <a:ext cx="3141224" cy="2942348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596629" y="3412098"/>
            <a:ext cx="5337243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RedrawMainPanel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float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fovY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= 45.0;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float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nearDist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0.1f;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float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farDist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= 1000.0f;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OnDrawBegin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-&gt;Width,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-&gt;Height, 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</a:t>
            </a:r>
            <a:r>
              <a:rPr lang="en-US" altLang="ja-JP" sz="1200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fovY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nearDist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farDist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  <a:endParaRPr lang="ja-JP" altLang="en-US" sz="12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</a:t>
            </a:r>
            <a:r>
              <a:rPr lang="ja-JP" altLang="en-US" sz="1200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ここにレンダリングルーチンを書く</a:t>
            </a:r>
            <a:endParaRPr lang="ja-JP" altLang="en-US" sz="12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glBegin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>
                <a:solidFill>
                  <a:srgbClr val="6F008A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GL_LINES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glColor3d(1,0,0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 glVertex3d(0,0,0); glVertex3d(10,0,0);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glColor3d(0,1,0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 glVertex3d(0,0,0); glVertex3d(0,10,0);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glColor3d(0,0,1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 glVertex3d(0,0,0); glVertex3d(0,0,10);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glEnd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endParaRPr lang="ja-JP" altLang="en-US" sz="12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OnDrawEnd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lang="ja-JP" altLang="en-US" sz="1200" dirty="0"/>
          </a:p>
        </p:txBody>
      </p:sp>
      <p:sp>
        <p:nvSpPr>
          <p:cNvPr id="13" name="正方形/長方形 12"/>
          <p:cNvSpPr/>
          <p:nvPr/>
        </p:nvSpPr>
        <p:spPr>
          <a:xfrm>
            <a:off x="6890304" y="851329"/>
            <a:ext cx="3939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5</a:t>
            </a:r>
            <a:r>
              <a:rPr lang="en-US" altLang="ja-JP" dirty="0" smtClean="0"/>
              <a:t>. Panel</a:t>
            </a:r>
            <a:r>
              <a:rPr lang="ja-JP" altLang="en-US" dirty="0" smtClean="0"/>
              <a:t>の</a:t>
            </a:r>
            <a:r>
              <a:rPr lang="en-US" altLang="ja-JP" dirty="0" smtClean="0"/>
              <a:t>Paint</a:t>
            </a:r>
            <a:r>
              <a:rPr lang="ja-JP" altLang="en-US" dirty="0" smtClean="0"/>
              <a:t>関数を以下の通り更新</a:t>
            </a:r>
            <a:endParaRPr lang="en-US" altLang="ja-JP" sz="1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6919609" y="1226563"/>
            <a:ext cx="518160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m_main_panel_Paint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</a:p>
          <a:p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Object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sender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endParaRPr lang="en-US" altLang="ja-JP" sz="1400" dirty="0" smtClean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PaintEventArgs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RedrawMainPanel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();//</a:t>
            </a:r>
            <a:r>
              <a:rPr lang="ja-JP" altLang="en-US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これを呼ぶだけ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6890304" y="3088690"/>
            <a:ext cx="4567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6. </a:t>
            </a:r>
            <a:r>
              <a:rPr lang="ja-JP" altLang="en-US" dirty="0" smtClean="0"/>
              <a:t>実行すると以下の通り直線が表示される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837002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4736" y="187087"/>
            <a:ext cx="7954926" cy="644968"/>
          </a:xfrm>
        </p:spPr>
        <p:txBody>
          <a:bodyPr>
            <a:noAutofit/>
          </a:bodyPr>
          <a:lstStyle/>
          <a:p>
            <a:r>
              <a:rPr lang="en-US" altLang="ja-JP" sz="3200" dirty="0"/>
              <a:t>Form</a:t>
            </a:r>
            <a:r>
              <a:rPr lang="ja-JP" altLang="en-US" sz="3200" dirty="0"/>
              <a:t>の</a:t>
            </a:r>
            <a:r>
              <a:rPr lang="en-US" altLang="ja-JP" sz="3200" dirty="0"/>
              <a:t>panel</a:t>
            </a:r>
            <a:r>
              <a:rPr lang="ja-JP" altLang="en-US" sz="3200" dirty="0"/>
              <a:t>に</a:t>
            </a:r>
            <a:r>
              <a:rPr lang="en-US" altLang="ja-JP" sz="3200" dirty="0"/>
              <a:t>OpenGL</a:t>
            </a:r>
            <a:r>
              <a:rPr lang="ja-JP" altLang="en-US" sz="3200" dirty="0"/>
              <a:t>を表示</a:t>
            </a:r>
            <a:r>
              <a:rPr lang="ja-JP" altLang="en-US" sz="3200" dirty="0" smtClean="0"/>
              <a:t>する </a:t>
            </a:r>
            <a:r>
              <a:rPr lang="en-US" altLang="ja-JP" sz="3200" dirty="0" smtClean="0"/>
              <a:t>4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15963" y="987517"/>
            <a:ext cx="87254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 smtClean="0">
                <a:latin typeface="+mj-ea"/>
                <a:ea typeface="+mj-ea"/>
              </a:rPr>
              <a:t>7. </a:t>
            </a:r>
            <a:r>
              <a:rPr lang="ja-JP" altLang="en-US" dirty="0" smtClean="0">
                <a:latin typeface="+mj-ea"/>
                <a:ea typeface="+mj-ea"/>
              </a:rPr>
              <a:t>マウスイベントハンドラを以下の通り書き換える</a:t>
            </a:r>
            <a:endParaRPr lang="en-US" altLang="ja-JP" dirty="0" smtClean="0"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en-US" altLang="ja-JP" dirty="0" smtClean="0">
                <a:latin typeface="+mj-ea"/>
                <a:ea typeface="+mj-ea"/>
              </a:rPr>
              <a:t>※ </a:t>
            </a:r>
            <a:r>
              <a:rPr lang="en-US" altLang="ja-JP" dirty="0" err="1" smtClean="0">
                <a:solidFill>
                  <a:srgbClr val="000000"/>
                </a:solidFill>
                <a:latin typeface="+mj-ea"/>
                <a:ea typeface="+mj-ea"/>
              </a:rPr>
              <a:t>m_bBtnDown</a:t>
            </a:r>
            <a:r>
              <a:rPr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ja-JP" altLang="en-US" dirty="0" smtClean="0">
                <a:solidFill>
                  <a:srgbClr val="000000"/>
                </a:solidFill>
                <a:latin typeface="+mj-ea"/>
                <a:ea typeface="+mj-ea"/>
              </a:rPr>
              <a:t>は</a:t>
            </a:r>
            <a:r>
              <a:rPr lang="en-US" altLang="ja-JP" dirty="0" smtClean="0">
                <a:solidFill>
                  <a:srgbClr val="000000"/>
                </a:solidFill>
                <a:latin typeface="+mj-ea"/>
                <a:ea typeface="+mj-ea"/>
              </a:rPr>
              <a:t>bool</a:t>
            </a:r>
            <a:r>
              <a:rPr lang="ja-JP" altLang="en-US" dirty="0" smtClean="0">
                <a:solidFill>
                  <a:srgbClr val="000000"/>
                </a:solidFill>
                <a:latin typeface="+mj-ea"/>
                <a:ea typeface="+mj-ea"/>
              </a:rPr>
              <a:t>型のメンバ変数</a:t>
            </a:r>
            <a:endParaRPr lang="en-US" altLang="ja-JP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latin typeface="+mj-ea"/>
                <a:ea typeface="+mj-ea"/>
              </a:rPr>
              <a:t>コンパイル</a:t>
            </a:r>
            <a:r>
              <a:rPr lang="ja-JP" altLang="en-US" dirty="0" smtClean="0">
                <a:latin typeface="+mj-ea"/>
                <a:ea typeface="+mj-ea"/>
              </a:rPr>
              <a:t>し</a:t>
            </a:r>
            <a:r>
              <a:rPr lang="ja-JP" altLang="en-US" dirty="0">
                <a:latin typeface="+mj-ea"/>
                <a:ea typeface="+mj-ea"/>
              </a:rPr>
              <a:t>実行</a:t>
            </a:r>
            <a:r>
              <a:rPr lang="ja-JP" altLang="en-US" dirty="0" smtClean="0">
                <a:latin typeface="+mj-ea"/>
                <a:ea typeface="+mj-ea"/>
              </a:rPr>
              <a:t>すると，マウスにより視点変更が可能となっていることがわかる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15963" y="1810464"/>
            <a:ext cx="1101634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m_main_panel_MouseDown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(System::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Object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sender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System::Windows::Forms::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MouseEventArgs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m_bBtnDown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true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-&gt;Button == System::Windows::Forms::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MouseButtons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>
                <a:solidFill>
                  <a:srgbClr val="2F4F4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Left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)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BtnDown_Trans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EVec2i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-&gt;X,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-&gt;Y));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-&gt;Button == System::Windows::Forms::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MouseButtons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>
                <a:solidFill>
                  <a:srgbClr val="2F4F4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Middle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BtnDown_Zoom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EVec2i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-&gt;X,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-&gt;Y));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-&gt;Button == System::Windows::Forms::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MouseButtons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>
                <a:solidFill>
                  <a:srgbClr val="2F4F4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Right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)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BtnDown_Rot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(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EVec2i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-&gt;X,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-&gt;Y));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m_main_panel_MouseMove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(System::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Object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sender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System::Windows::Forms::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MouseEventArgs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m_bBtnDown</a:t>
            </a:r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MouseMove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EVec2i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-&gt;X,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-&gt;Y));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this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RedrawMainPanel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ja-JP" altLang="en-US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System::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m_main_panel_MouseUp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(System::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Object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sender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System::Windows::Forms::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MouseEventArgs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 </a:t>
            </a:r>
            <a:r>
              <a:rPr lang="en-US" altLang="ja-JP" sz="14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BtnUp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m_bBtnDown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false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9283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Tips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ja-JP" sz="2400" dirty="0" err="1" smtClean="0"/>
              <a:t>MainForm</a:t>
            </a:r>
            <a:r>
              <a:rPr lang="ja-JP" altLang="en-US" sz="2400" dirty="0" smtClean="0"/>
              <a:t>に描画関数やマウスリスナを実装するのはあまりきれいでない</a:t>
            </a:r>
            <a:endParaRPr lang="en-US" altLang="ja-JP" sz="2400" dirty="0" smtClean="0"/>
          </a:p>
          <a:p>
            <a:pPr lvl="1">
              <a:spcBef>
                <a:spcPts val="600"/>
              </a:spcBef>
            </a:pPr>
            <a:r>
              <a:rPr lang="ja-JP" altLang="en-US" sz="2000" dirty="0" smtClean="0"/>
              <a:t>通常ひとクラスは一つの役割のみを持たせるべき</a:t>
            </a:r>
            <a:endParaRPr lang="en-US" altLang="ja-JP" sz="2000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en-US" altLang="ja-JP" sz="2400" dirty="0" smtClean="0">
                <a:sym typeface="Wingdings" panose="05000000000000000000" pitchFamily="2" charset="2"/>
              </a:rPr>
              <a:t> </a:t>
            </a:r>
            <a:r>
              <a:rPr kumimoji="1" lang="en-US" altLang="ja-JP" sz="2400" dirty="0" err="1" smtClean="0"/>
              <a:t>Tcore</a:t>
            </a:r>
            <a:r>
              <a:rPr kumimoji="1" lang="ja-JP" altLang="en-US" sz="2400" dirty="0" smtClean="0"/>
              <a:t>という</a:t>
            </a:r>
            <a:r>
              <a:rPr kumimoji="1" lang="en-US" altLang="ja-JP" sz="2400" dirty="0" smtClean="0"/>
              <a:t>singleton</a:t>
            </a:r>
            <a:r>
              <a:rPr kumimoji="1" lang="ja-JP" altLang="en-US" sz="2400" dirty="0" smtClean="0"/>
              <a:t>クラスを作成し，描画とマウスイベントハンドラの実装をそちらに任せる</a:t>
            </a:r>
            <a:endParaRPr kumimoji="1" lang="en-US" altLang="ja-JP" sz="2400" dirty="0" smtClean="0"/>
          </a:p>
          <a:p>
            <a:pPr lvl="1">
              <a:spcBef>
                <a:spcPts val="600"/>
              </a:spcBef>
            </a:pPr>
            <a:r>
              <a:rPr lang="en-US" altLang="ja-JP" sz="2000" dirty="0" smtClean="0"/>
              <a:t>Form</a:t>
            </a:r>
            <a:r>
              <a:rPr lang="ja-JP" altLang="en-US" sz="2000" dirty="0" smtClean="0"/>
              <a:t>はダイアログの定義に集中し，</a:t>
            </a:r>
            <a:r>
              <a:rPr lang="en-US" altLang="ja-JP" sz="2000" dirty="0" err="1" smtClean="0"/>
              <a:t>Tcore</a:t>
            </a:r>
            <a:r>
              <a:rPr lang="ja-JP" altLang="en-US" sz="2000" dirty="0" smtClean="0"/>
              <a:t>はイベントハンドラの実装と，役割が分かれる</a:t>
            </a:r>
            <a:endParaRPr lang="en-US" altLang="ja-JP" sz="2000" dirty="0"/>
          </a:p>
          <a:p>
            <a:pPr lvl="1">
              <a:spcBef>
                <a:spcPts val="600"/>
              </a:spcBef>
            </a:pPr>
            <a:r>
              <a:rPr lang="ja-JP" altLang="en-US" sz="2000" dirty="0"/>
              <a:t>少</a:t>
            </a:r>
            <a:r>
              <a:rPr lang="ja-JP" altLang="en-US" sz="2000" dirty="0" smtClean="0"/>
              <a:t>しややこしいが，</a:t>
            </a:r>
            <a:r>
              <a:rPr lang="en-US" altLang="ja-JP" sz="2000" dirty="0" smtClean="0"/>
              <a:t>Form</a:t>
            </a:r>
            <a:r>
              <a:rPr lang="ja-JP" altLang="en-US" sz="2000" dirty="0" smtClean="0"/>
              <a:t>は</a:t>
            </a:r>
            <a:r>
              <a:rPr lang="en-US" altLang="ja-JP" sz="2000" dirty="0" smtClean="0"/>
              <a:t>managed</a:t>
            </a:r>
            <a:r>
              <a:rPr lang="ja-JP" altLang="en-US" sz="2000" dirty="0" smtClean="0"/>
              <a:t>クラス</a:t>
            </a:r>
            <a:r>
              <a:rPr lang="en-US" altLang="ja-JP" sz="2000" dirty="0" smtClean="0"/>
              <a:t>, </a:t>
            </a:r>
            <a:r>
              <a:rPr lang="en-US" altLang="ja-JP" sz="2000" dirty="0" err="1" smtClean="0"/>
              <a:t>TCore</a:t>
            </a:r>
            <a:r>
              <a:rPr lang="ja-JP" altLang="en-US" sz="2000" dirty="0" smtClean="0"/>
              <a:t>は</a:t>
            </a:r>
            <a:r>
              <a:rPr lang="en-US" altLang="ja-JP" sz="2000" dirty="0" smtClean="0"/>
              <a:t>unmanaged</a:t>
            </a:r>
            <a:r>
              <a:rPr lang="ja-JP" altLang="en-US" sz="2000" dirty="0" smtClean="0"/>
              <a:t>クラスとなり，</a:t>
            </a:r>
            <a:r>
              <a:rPr lang="en-US" altLang="ja-JP" sz="2000" dirty="0" smtClean="0"/>
              <a:t>.NET framework</a:t>
            </a:r>
            <a:r>
              <a:rPr lang="ja-JP" altLang="en-US" sz="2000" dirty="0" smtClean="0"/>
              <a:t>から離れてコーディングが出来る</a:t>
            </a:r>
            <a:endParaRPr kumimoji="1" lang="en-US" altLang="ja-JP" sz="20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2400" dirty="0" smtClean="0">
                <a:sym typeface="Wingdings" panose="05000000000000000000" pitchFamily="2" charset="2"/>
              </a:rPr>
              <a:t> </a:t>
            </a:r>
            <a:r>
              <a:rPr lang="ja-JP" altLang="en-US" sz="2400" dirty="0" smtClean="0">
                <a:sym typeface="Wingdings" panose="05000000000000000000" pitchFamily="2" charset="2"/>
              </a:rPr>
              <a:t>ここまでやったものを 研究室</a:t>
            </a:r>
            <a:r>
              <a:rPr lang="en-US" altLang="ja-JP" sz="2400" dirty="0" err="1" smtClean="0">
                <a:sym typeface="Wingdings" panose="05000000000000000000" pitchFamily="2" charset="2"/>
              </a:rPr>
              <a:t>Github</a:t>
            </a:r>
            <a:r>
              <a:rPr lang="ja-JP" altLang="en-US" sz="2400" dirty="0" smtClean="0">
                <a:sym typeface="Wingdings" panose="05000000000000000000" pitchFamily="2" charset="2"/>
              </a:rPr>
              <a:t>の</a:t>
            </a:r>
            <a:r>
              <a:rPr lang="en-US" altLang="ja-JP" sz="2400" dirty="0" err="1" smtClean="0">
                <a:sym typeface="Wingdings" panose="05000000000000000000" pitchFamily="2" charset="2"/>
              </a:rPr>
              <a:t>IGProgramBootup</a:t>
            </a:r>
            <a:r>
              <a:rPr lang="ja-JP" altLang="en-US" sz="2400" dirty="0" smtClean="0">
                <a:sym typeface="Wingdings" panose="05000000000000000000" pitchFamily="2" charset="2"/>
              </a:rPr>
              <a:t>リポジトリの</a:t>
            </a:r>
            <a:r>
              <a:rPr lang="en-US" altLang="ja-JP" sz="2400" dirty="0" err="1" smtClean="0">
                <a:sym typeface="Wingdings" panose="05000000000000000000" pitchFamily="2" charset="2"/>
              </a:rPr>
              <a:t>CliOglMinimum</a:t>
            </a:r>
            <a:r>
              <a:rPr lang="ja-JP" altLang="en-US" sz="2400" dirty="0" smtClean="0">
                <a:sym typeface="Wingdings" panose="05000000000000000000" pitchFamily="2" charset="2"/>
              </a:rPr>
              <a:t>ブランチにおいておく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endParaRPr kumimoji="1" lang="en-US" altLang="ja-JP" sz="2400" dirty="0" smtClean="0"/>
          </a:p>
          <a:p>
            <a:pPr>
              <a:spcBef>
                <a:spcPts val="600"/>
              </a:spcBef>
            </a:pP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64524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780474"/>
            <a:ext cx="7954926" cy="644968"/>
          </a:xfrm>
        </p:spPr>
        <p:txBody>
          <a:bodyPr>
            <a:noAutofit/>
          </a:bodyPr>
          <a:lstStyle/>
          <a:p>
            <a:r>
              <a:rPr lang="ja-JP" altLang="en-US" sz="4800" b="1" dirty="0" smtClean="0"/>
              <a:t>剛体</a:t>
            </a:r>
            <a:r>
              <a:rPr lang="ja-JP" altLang="en-US" sz="4800" b="1" dirty="0"/>
              <a:t>シミュレーション</a:t>
            </a:r>
            <a:endParaRPr kumimoji="1" lang="ja-JP" altLang="en-US" sz="4800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7574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5569876"/>
            <a:ext cx="10192966" cy="100602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kumimoji="1" lang="en-US" altLang="ja-JP" dirty="0" smtClean="0"/>
              <a:t>Deploy or die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10965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剛体シミュレーション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つくるものの仕様</a:t>
            </a:r>
            <a:endParaRPr kumimoji="1" lang="en-US" altLang="ja-JP" dirty="0" smtClean="0"/>
          </a:p>
          <a:p>
            <a:pPr lvl="1">
              <a:spcBef>
                <a:spcPts val="600"/>
              </a:spcBef>
            </a:pPr>
            <a:r>
              <a:rPr lang="ja-JP" altLang="en-US" sz="2000" dirty="0" smtClean="0"/>
              <a:t>直方体と床面</a:t>
            </a:r>
            <a:r>
              <a:rPr lang="en-US" altLang="ja-JP" sz="2000" dirty="0" smtClean="0"/>
              <a:t>(y=0)</a:t>
            </a:r>
            <a:r>
              <a:rPr lang="ja-JP" altLang="en-US" sz="2000" dirty="0" smtClean="0"/>
              <a:t>のみがある</a:t>
            </a:r>
            <a:r>
              <a:rPr lang="ja-JP" altLang="en-US" sz="2000" dirty="0"/>
              <a:t>シーン</a:t>
            </a:r>
            <a:r>
              <a:rPr lang="ja-JP" altLang="en-US" sz="2000" dirty="0" smtClean="0"/>
              <a:t>を想定</a:t>
            </a:r>
            <a:endParaRPr lang="en-US" altLang="ja-JP" sz="2000" dirty="0" smtClean="0"/>
          </a:p>
          <a:p>
            <a:pPr lvl="1">
              <a:spcBef>
                <a:spcPts val="600"/>
              </a:spcBef>
            </a:pPr>
            <a:r>
              <a:rPr kumimoji="1" lang="ja-JP" altLang="en-US" sz="2000" dirty="0"/>
              <a:t>ユーザ</a:t>
            </a:r>
            <a:r>
              <a:rPr kumimoji="1" lang="ja-JP" altLang="en-US" sz="2000" dirty="0" smtClean="0"/>
              <a:t>は直方体をドラッグする事で外力を加えられる</a:t>
            </a:r>
            <a:endParaRPr kumimoji="1" lang="en-US" altLang="ja-JP" sz="2000" dirty="0" smtClean="0"/>
          </a:p>
          <a:p>
            <a:pPr lvl="1">
              <a:spcBef>
                <a:spcPts val="600"/>
              </a:spcBef>
            </a:pPr>
            <a:r>
              <a:rPr kumimoji="1" lang="ja-JP" altLang="en-US" sz="2000" dirty="0" smtClean="0"/>
              <a:t>直方体の移動・回転を計算</a:t>
            </a:r>
            <a:r>
              <a:rPr kumimoji="1" lang="ja-JP" altLang="en-US" sz="2000" dirty="0" smtClean="0"/>
              <a:t>する</a:t>
            </a:r>
            <a:endParaRPr kumimoji="1" lang="en-US" altLang="ja-JP" sz="2000" smtClean="0"/>
          </a:p>
          <a:p>
            <a:pPr marL="457200" lvl="1" indent="0">
              <a:spcBef>
                <a:spcPts val="600"/>
              </a:spcBef>
              <a:buNone/>
            </a:pPr>
            <a:endParaRPr kumimoji="1" lang="en-US" altLang="ja-JP" sz="2000" dirty="0" smtClean="0"/>
          </a:p>
          <a:p>
            <a:pPr>
              <a:spcBef>
                <a:spcPts val="600"/>
              </a:spcBef>
            </a:pPr>
            <a:r>
              <a:rPr lang="ja-JP" altLang="en-US" dirty="0"/>
              <a:t>必用</a:t>
            </a:r>
            <a:r>
              <a:rPr lang="ja-JP" altLang="en-US" dirty="0" smtClean="0"/>
              <a:t>な </a:t>
            </a:r>
            <a:r>
              <a:rPr lang="en-US" altLang="ja-JP" dirty="0" smtClean="0"/>
              <a:t>field </a:t>
            </a:r>
            <a:r>
              <a:rPr lang="ja-JP" altLang="en-US" dirty="0" smtClean="0"/>
              <a:t>変数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sz="1800" dirty="0"/>
              <a:t>床面の座標   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	: </a:t>
            </a:r>
            <a:r>
              <a:rPr lang="en-US" altLang="ja-JP" sz="1800" dirty="0"/>
              <a:t>float     </a:t>
            </a:r>
            <a:r>
              <a:rPr lang="en-US" altLang="ja-JP" sz="1800" dirty="0" err="1"/>
              <a:t>m_floorY</a:t>
            </a:r>
            <a:r>
              <a:rPr lang="en-US" altLang="ja-JP" sz="1800" dirty="0" smtClean="0"/>
              <a:t>;</a:t>
            </a:r>
            <a:endParaRPr kumimoji="1" lang="en-US" altLang="ja-JP" sz="1800" dirty="0" smtClean="0"/>
          </a:p>
          <a:p>
            <a:pPr lvl="1">
              <a:spcBef>
                <a:spcPts val="600"/>
              </a:spcBef>
            </a:pPr>
            <a:r>
              <a:rPr kumimoji="1" lang="ja-JP" altLang="en-US" sz="1800" dirty="0" smtClean="0"/>
              <a:t>直方体の形状 </a:t>
            </a:r>
            <a:r>
              <a:rPr kumimoji="1" lang="en-US" altLang="ja-JP" sz="1800" dirty="0" smtClean="0"/>
              <a:t>	: EVec3f  </a:t>
            </a:r>
            <a:r>
              <a:rPr kumimoji="1" lang="en-US" altLang="ja-JP" sz="1800" dirty="0" err="1" smtClean="0"/>
              <a:t>m_verts</a:t>
            </a:r>
            <a:r>
              <a:rPr kumimoji="1" lang="en-US" altLang="ja-JP" sz="1800" dirty="0" smtClean="0"/>
              <a:t>[8];</a:t>
            </a:r>
          </a:p>
          <a:p>
            <a:pPr lvl="1">
              <a:spcBef>
                <a:spcPts val="600"/>
              </a:spcBef>
            </a:pPr>
            <a:r>
              <a:rPr kumimoji="1" lang="ja-JP" altLang="en-US" sz="1800" dirty="0" smtClean="0"/>
              <a:t>直方体重心位置 </a:t>
            </a:r>
            <a:r>
              <a:rPr kumimoji="1" lang="en-US" altLang="ja-JP" sz="1800" dirty="0" smtClean="0"/>
              <a:t>	: </a:t>
            </a:r>
            <a:r>
              <a:rPr lang="en-US" altLang="ja-JP" sz="1800" dirty="0" smtClean="0"/>
              <a:t>EVec3f </a:t>
            </a:r>
            <a:r>
              <a:rPr lang="en-US" altLang="ja-JP" sz="1800" dirty="0" err="1" smtClean="0"/>
              <a:t>m_position</a:t>
            </a:r>
            <a:r>
              <a:rPr lang="en-US" altLang="ja-JP" sz="1800" dirty="0" smtClean="0"/>
              <a:t> ;</a:t>
            </a:r>
            <a:endParaRPr kumimoji="1" lang="en-US" altLang="ja-JP" sz="1800" dirty="0" smtClean="0"/>
          </a:p>
          <a:p>
            <a:pPr lvl="1">
              <a:spcBef>
                <a:spcPts val="600"/>
              </a:spcBef>
            </a:pPr>
            <a:r>
              <a:rPr lang="ja-JP" altLang="en-US" sz="1800" dirty="0" smtClean="0"/>
              <a:t>直方体姿勢（回転）</a:t>
            </a:r>
            <a:r>
              <a:rPr lang="en-US" altLang="ja-JP" sz="1800" dirty="0" smtClean="0"/>
              <a:t>: </a:t>
            </a:r>
            <a:r>
              <a:rPr lang="en-US" altLang="ja-JP" sz="1800" dirty="0" smtClean="0"/>
              <a:t>EMat3f </a:t>
            </a:r>
            <a:r>
              <a:rPr lang="en-US" altLang="ja-JP" sz="1800" dirty="0" err="1" smtClean="0"/>
              <a:t>m_rotation</a:t>
            </a:r>
            <a:r>
              <a:rPr lang="en-US" altLang="ja-JP" sz="1800" dirty="0" smtClean="0"/>
              <a:t> ;</a:t>
            </a:r>
          </a:p>
          <a:p>
            <a:pPr lvl="1">
              <a:spcBef>
                <a:spcPts val="600"/>
              </a:spcBef>
            </a:pPr>
            <a:r>
              <a:rPr lang="ja-JP" altLang="en-US" sz="1800" dirty="0"/>
              <a:t>直方体</a:t>
            </a:r>
            <a:r>
              <a:rPr lang="ja-JP" altLang="en-US" sz="1800" dirty="0" smtClean="0"/>
              <a:t>重心速度 </a:t>
            </a:r>
            <a:r>
              <a:rPr lang="en-US" altLang="ja-JP" sz="1800" dirty="0"/>
              <a:t>	: EVec3f </a:t>
            </a:r>
            <a:r>
              <a:rPr lang="en-US" altLang="ja-JP" sz="1800" dirty="0" err="1" smtClean="0"/>
              <a:t>m_velocity</a:t>
            </a:r>
            <a:r>
              <a:rPr lang="en-US" altLang="ja-JP" sz="1800" dirty="0" smtClean="0"/>
              <a:t> ;</a:t>
            </a:r>
          </a:p>
          <a:p>
            <a:pPr lvl="1">
              <a:spcBef>
                <a:spcPts val="600"/>
              </a:spcBef>
            </a:pPr>
            <a:r>
              <a:rPr lang="ja-JP" altLang="en-US" sz="1800" dirty="0" smtClean="0"/>
              <a:t>直方体回転角</a:t>
            </a:r>
            <a:r>
              <a:rPr lang="ja-JP" altLang="en-US" sz="1800" dirty="0"/>
              <a:t>速度</a:t>
            </a:r>
            <a:r>
              <a:rPr lang="ja-JP" altLang="en-US" sz="1800" dirty="0" smtClean="0"/>
              <a:t> </a:t>
            </a:r>
            <a:r>
              <a:rPr lang="en-US" altLang="ja-JP" sz="1800" dirty="0"/>
              <a:t>	: EVec3f </a:t>
            </a:r>
            <a:r>
              <a:rPr lang="en-US" altLang="ja-JP" sz="1800" dirty="0" err="1" smtClean="0"/>
              <a:t>m_rotVelocity</a:t>
            </a:r>
            <a:r>
              <a:rPr lang="en-US" altLang="ja-JP" sz="1800" dirty="0" smtClean="0"/>
              <a:t>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ja-JP" altLang="en-US" sz="1800" dirty="0" smtClean="0"/>
              <a:t>回転と角速度を</a:t>
            </a:r>
            <a:r>
              <a:rPr lang="en-US" altLang="ja-JP" sz="1800" dirty="0" smtClean="0"/>
              <a:t>3</a:t>
            </a:r>
            <a:r>
              <a:rPr lang="ja-JP" altLang="en-US" sz="1800" dirty="0" smtClean="0"/>
              <a:t>次元ベクトルで表現する方法については「角速度ベクトル」で</a:t>
            </a:r>
            <a:r>
              <a:rPr lang="en-US" altLang="ja-JP" sz="1800" dirty="0" err="1" smtClean="0"/>
              <a:t>ggr</a:t>
            </a:r>
            <a:endParaRPr lang="en-US" altLang="ja-JP" sz="1800" dirty="0"/>
          </a:p>
          <a:p>
            <a:pPr lvl="1">
              <a:spcBef>
                <a:spcPts val="600"/>
              </a:spcBef>
            </a:pPr>
            <a:endParaRPr lang="en-US" altLang="ja-JP" sz="1800" dirty="0" smtClean="0"/>
          </a:p>
          <a:p>
            <a:pPr lvl="1">
              <a:spcBef>
                <a:spcPts val="600"/>
              </a:spcBef>
            </a:pPr>
            <a:endParaRPr lang="en-US" altLang="ja-JP" sz="1800" dirty="0"/>
          </a:p>
          <a:p>
            <a:pPr lvl="1">
              <a:spcBef>
                <a:spcPts val="600"/>
              </a:spcBef>
            </a:pPr>
            <a:endParaRPr lang="en-US" altLang="ja-JP" sz="1800" dirty="0"/>
          </a:p>
          <a:p>
            <a:pPr lvl="1">
              <a:spcBef>
                <a:spcPts val="600"/>
              </a:spcBef>
            </a:pPr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5241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216270"/>
            <a:ext cx="10047051" cy="64496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剛体シミュレーション </a:t>
            </a:r>
            <a:r>
              <a:rPr kumimoji="1" lang="en-US" altLang="ja-JP" dirty="0" smtClean="0"/>
              <a:t>: </a:t>
            </a:r>
            <a:r>
              <a:rPr lang="ja-JP" altLang="en-US" dirty="0"/>
              <a:t>並進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954931" y="1117322"/>
                <a:ext cx="7547043" cy="54226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sz="2000" dirty="0" smtClean="0"/>
                  <a:t>ある時間におけ</a:t>
                </a:r>
                <a:r>
                  <a:rPr lang="ja-JP" altLang="en-US" sz="2000" dirty="0"/>
                  <a:t>る</a:t>
                </a:r>
                <a:r>
                  <a:rPr lang="ja-JP" altLang="en-US" sz="2000" dirty="0" smtClean="0"/>
                  <a:t>重心の位置と速度をそれぞれ，</a:t>
                </a:r>
                <a:r>
                  <a:rPr lang="en-US" altLang="ja-JP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 v</a:t>
                </a:r>
                <a:r>
                  <a:rPr lang="ja-JP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ja-JP" altLang="en-US" sz="2000" dirty="0" smtClean="0"/>
                  <a:t>とする．物体にかかる力ベクトルの総和を </a:t>
                </a:r>
                <a:r>
                  <a:rPr lang="en-US" altLang="ja-JP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ja-JP" altLang="en-US" sz="2000" dirty="0" smtClean="0"/>
                  <a:t>とする．</a:t>
                </a:r>
                <a:endParaRPr lang="en-US" altLang="ja-JP" sz="2000" dirty="0" smtClean="0"/>
              </a:p>
              <a:p>
                <a:r>
                  <a:rPr lang="ja-JP" altLang="en-US" sz="2000" dirty="0" smtClean="0"/>
                  <a:t>オイラー法では，以下の通り速度・加速度を更新する</a:t>
                </a:r>
                <a:endParaRPr lang="en-US" altLang="ja-JP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𝐯</m:t>
                      </m:r>
                      <m:d>
                        <m:dPr>
                          <m:ctrlP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𝐯</m:t>
                      </m:r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𝐯</m:t>
                      </m:r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000" i="1" dirty="0" smtClean="0"/>
              </a:p>
              <a:p>
                <a:r>
                  <a:rPr lang="ja-JP" altLang="en-US" sz="2000" dirty="0" smtClean="0"/>
                  <a:t>修正オイラー法</a:t>
                </a:r>
                <a:r>
                  <a:rPr lang="ja-JP" altLang="en-US" sz="2000" dirty="0"/>
                  <a:t>では，以下の通り速度・加速度を更新する</a:t>
                </a:r>
                <a:endParaRPr lang="en-US" altLang="ja-JP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1">
                              <a:latin typeface="Cambria Math" panose="02040503050406030204" pitchFamily="18" charset="0"/>
                            </a:rPr>
                            <m:t>𝐯</m:t>
                          </m:r>
                          <m:d>
                            <m:d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b="1">
                              <a:latin typeface="Cambria Math" panose="02040503050406030204" pitchFamily="18" charset="0"/>
                            </a:rPr>
                            <m:t>𝐯</m:t>
                          </m:r>
                          <m:d>
                            <m:d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𝐯</m:t>
                      </m:r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𝐯</m:t>
                      </m:r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000" b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  <m:d>
                            <m:d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  <m:d>
                            <m:d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ja-JP" sz="2000" dirty="0" smtClean="0">
                    <a:latin typeface="Cambria Math" panose="02040503050406030204" pitchFamily="18" charset="0"/>
                  </a:rPr>
                  <a:t>※</a:t>
                </a:r>
                <a:r>
                  <a:rPr lang="ja-JP" altLang="en-US" sz="2000" dirty="0" smtClean="0">
                    <a:latin typeface="Cambria Math" panose="02040503050406030204" pitchFamily="18" charset="0"/>
                  </a:rPr>
                  <a:t>この式は，</a:t>
                </a:r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 panose="02040503050406030204" pitchFamily="18" charset="0"/>
                      </a:rPr>
                      <m:t>𝐯</m:t>
                    </m:r>
                    <m:d>
                      <m:dPr>
                        <m:ctrlPr>
                          <a:rPr lang="en-US" altLang="ja-JP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sz="2000" dirty="0" smtClean="0">
                    <a:latin typeface="Cambria Math" panose="02040503050406030204" pitchFamily="18" charset="0"/>
                  </a:rPr>
                  <a:t>や</a:t>
                </a:r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en-US" altLang="ja-JP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sz="2000" dirty="0" smtClean="0">
                    <a:latin typeface="Cambria Math" panose="02040503050406030204" pitchFamily="18" charset="0"/>
                  </a:rPr>
                  <a:t>が計算できるときに有用　　　</a:t>
                </a:r>
                <a:r>
                  <a:rPr lang="en-US" altLang="ja-JP" sz="2000" dirty="0" smtClean="0">
                    <a:latin typeface="Cambria Math" panose="02040503050406030204" pitchFamily="18" charset="0"/>
                  </a:rPr>
                  <a:t>(</a:t>
                </a:r>
                <a:r>
                  <a:rPr lang="ja-JP" altLang="en-US" sz="2000" dirty="0" smtClean="0">
                    <a:latin typeface="Cambria Math" panose="02040503050406030204" pitchFamily="18" charset="0"/>
                  </a:rPr>
                  <a:t>物理シミュレーション剛体偏参照）</a:t>
                </a:r>
                <a:endParaRPr lang="en-US" altLang="ja-JP" sz="200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ja-JP" sz="2000" i="1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4931" y="1117322"/>
                <a:ext cx="7547043" cy="5422605"/>
              </a:xfrm>
              <a:blipFill rotWithShape="0">
                <a:blip r:embed="rId2"/>
                <a:stretch>
                  <a:fillRect l="-889" t="-899" r="-1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21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2577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7954926" cy="644968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Simulator</a:t>
            </a:r>
            <a:r>
              <a:rPr kumimoji="1" lang="ja-JP" altLang="en-US" sz="3600" dirty="0" smtClean="0"/>
              <a:t>の実装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650396"/>
            <a:ext cx="10515600" cy="2228992"/>
          </a:xfrm>
        </p:spPr>
        <p:txBody>
          <a:bodyPr>
            <a:normAutofit lnSpcReduction="10000"/>
          </a:bodyPr>
          <a:lstStyle/>
          <a:p>
            <a:r>
              <a:rPr lang="ja-JP" altLang="en-US" sz="2000" dirty="0" smtClean="0"/>
              <a:t>ここまでの</a:t>
            </a:r>
            <a:r>
              <a:rPr lang="ja-JP" altLang="en-US" sz="2000" dirty="0"/>
              <a:t>話</a:t>
            </a:r>
            <a:r>
              <a:rPr lang="ja-JP" altLang="en-US" sz="2000" dirty="0" smtClean="0"/>
              <a:t>では，ユーザが</a:t>
            </a:r>
            <a:r>
              <a:rPr lang="en-US" altLang="ja-JP" sz="2000" dirty="0" smtClean="0"/>
              <a:t>Form</a:t>
            </a:r>
            <a:r>
              <a:rPr lang="ja-JP" altLang="en-US" sz="2000" dirty="0" smtClean="0"/>
              <a:t>にマウス</a:t>
            </a:r>
            <a:r>
              <a:rPr lang="en-US" altLang="ja-JP" sz="2000" dirty="0" smtClean="0"/>
              <a:t>/</a:t>
            </a:r>
            <a:r>
              <a:rPr lang="ja-JP" altLang="en-US" sz="2000" dirty="0" smtClean="0"/>
              <a:t>キーボード入力をすると，そのたびにイベントハンドラが呼ばれるという事だった</a:t>
            </a:r>
            <a:endParaRPr lang="en-US" altLang="ja-JP" sz="2000" dirty="0" smtClean="0"/>
          </a:p>
          <a:p>
            <a:r>
              <a:rPr kumimoji="1" lang="ja-JP" altLang="en-US" sz="2000" dirty="0"/>
              <a:t>シミュレータ</a:t>
            </a:r>
            <a:r>
              <a:rPr kumimoji="1" lang="ja-JP" altLang="en-US" sz="2000" dirty="0" smtClean="0"/>
              <a:t>を作るときには，常に逐次計算をまわす必要がある</a:t>
            </a:r>
            <a:endParaRPr kumimoji="1" lang="en-US" altLang="ja-JP" sz="2000" dirty="0" smtClean="0"/>
          </a:p>
          <a:p>
            <a:pPr lvl="1">
              <a:spcBef>
                <a:spcPts val="600"/>
              </a:spcBef>
            </a:pPr>
            <a:r>
              <a:rPr lang="en-US" altLang="ja-JP" sz="1800" dirty="0" smtClean="0"/>
              <a:t>For</a:t>
            </a:r>
            <a:r>
              <a:rPr lang="ja-JP" altLang="en-US" sz="1800" dirty="0" smtClean="0"/>
              <a:t>文で逐次計算をまわす？？</a:t>
            </a:r>
            <a:r>
              <a:rPr lang="en-US" altLang="ja-JP" sz="1800" dirty="0" smtClean="0">
                <a:sym typeface="Wingdings" panose="05000000000000000000" pitchFamily="2" charset="2"/>
              </a:rPr>
              <a:t> </a:t>
            </a:r>
            <a:r>
              <a:rPr lang="ja-JP" altLang="en-US" sz="1800" dirty="0" smtClean="0">
                <a:sym typeface="Wingdings" panose="05000000000000000000" pitchFamily="2" charset="2"/>
              </a:rPr>
              <a:t>ユーザのイベントが</a:t>
            </a:r>
            <a:r>
              <a:rPr lang="en-US" altLang="ja-JP" sz="1800" dirty="0" smtClean="0">
                <a:sym typeface="Wingdings" panose="05000000000000000000" pitchFamily="2" charset="2"/>
              </a:rPr>
              <a:t>for</a:t>
            </a:r>
            <a:r>
              <a:rPr lang="ja-JP" altLang="en-US" sz="1800" dirty="0" smtClean="0">
                <a:sym typeface="Wingdings" panose="05000000000000000000" pitchFamily="2" charset="2"/>
              </a:rPr>
              <a:t>文に割り込めないので対話不可能</a:t>
            </a:r>
            <a:endParaRPr lang="en-US" altLang="ja-JP" sz="18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ja-JP" altLang="en-US" sz="1800" dirty="0" smtClean="0">
                <a:sym typeface="Wingdings" panose="05000000000000000000" pitchFamily="2" charset="2"/>
              </a:rPr>
              <a:t>スレッドを二つ作る？</a:t>
            </a:r>
            <a:r>
              <a:rPr lang="en-US" altLang="ja-JP" sz="1800" dirty="0" smtClean="0">
                <a:sym typeface="Wingdings" panose="05000000000000000000" pitchFamily="2" charset="2"/>
              </a:rPr>
              <a:t> </a:t>
            </a:r>
            <a:r>
              <a:rPr lang="ja-JP" altLang="en-US" sz="1800" dirty="0" smtClean="0">
                <a:sym typeface="Wingdings" panose="05000000000000000000" pitchFamily="2" charset="2"/>
              </a:rPr>
              <a:t>ちょっと管理がめ</a:t>
            </a:r>
            <a:r>
              <a:rPr lang="ja-JP" altLang="en-US" sz="1800" dirty="0" err="1" smtClean="0">
                <a:sym typeface="Wingdings" panose="05000000000000000000" pitchFamily="2" charset="2"/>
              </a:rPr>
              <a:t>んど</a:t>
            </a:r>
            <a:r>
              <a:rPr lang="ja-JP" altLang="en-US" sz="1800" dirty="0" smtClean="0">
                <a:sym typeface="Wingdings" panose="05000000000000000000" pitchFamily="2" charset="2"/>
              </a:rPr>
              <a:t>くさい</a:t>
            </a:r>
            <a:endParaRPr lang="en-US" altLang="ja-JP" sz="1800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ja-JP" sz="2000" dirty="0" smtClean="0">
                <a:sym typeface="Wingdings" panose="05000000000000000000" pitchFamily="2" charset="2"/>
              </a:rPr>
              <a:t> Timer</a:t>
            </a:r>
            <a:r>
              <a:rPr lang="ja-JP" altLang="en-US" sz="2000" dirty="0" smtClean="0">
                <a:sym typeface="Wingdings" panose="05000000000000000000" pitchFamily="2" charset="2"/>
              </a:rPr>
              <a:t>イベントを利用する</a:t>
            </a:r>
            <a:endParaRPr lang="en-US" altLang="ja-JP" sz="2400" dirty="0" smtClean="0">
              <a:sym typeface="Wingdings" panose="05000000000000000000" pitchFamily="2" charset="2"/>
            </a:endParaRPr>
          </a:p>
          <a:p>
            <a:pPr lvl="1"/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66281" y="2802047"/>
            <a:ext cx="6874213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b="1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static</a:t>
            </a:r>
            <a:r>
              <a:rPr lang="en-US" altLang="ja-JP" sz="1400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>
                <a:solidFill>
                  <a:srgbClr val="6F008A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CALLBACK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MyTimerProc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</a:p>
          <a:p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b="1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HWND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hWnd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          </a:t>
            </a:r>
            <a:r>
              <a:rPr lang="en-US" altLang="ja-JP" sz="1400" b="1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 handle of </a:t>
            </a:r>
            <a:r>
              <a:rPr lang="en-US" altLang="ja-JP" sz="1400" b="1" dirty="0" err="1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CWnd</a:t>
            </a:r>
            <a:r>
              <a:rPr lang="en-US" altLang="ja-JP" sz="1400" b="1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that called </a:t>
            </a:r>
            <a:r>
              <a:rPr lang="en-US" altLang="ja-JP" sz="1400" b="1" dirty="0" err="1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SetTimer</a:t>
            </a:r>
            <a:endParaRPr lang="en-US" altLang="ja-JP" sz="1400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b="1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UINT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nMsg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          </a:t>
            </a:r>
            <a:r>
              <a:rPr lang="en-US" altLang="ja-JP" sz="1400" b="1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 WM_TIMER</a:t>
            </a:r>
            <a:endParaRPr lang="en-US" altLang="ja-JP" sz="1400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b="1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UINT_PTR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nIDEvent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  </a:t>
            </a:r>
            <a:r>
              <a:rPr lang="en-US" altLang="ja-JP" sz="1400" b="1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 timer identification</a:t>
            </a:r>
            <a:endParaRPr lang="en-US" altLang="ja-JP" sz="1400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400" b="1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DWORD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b="1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dwTime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</a:t>
            </a:r>
            <a:r>
              <a:rPr lang="en-US" altLang="ja-JP" sz="1400" b="1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 system time</a:t>
            </a:r>
            <a:endParaRPr lang="en-US" altLang="ja-JP" sz="1400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printf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b="1" dirty="0">
                <a:solidFill>
                  <a:srgbClr val="A31515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"a"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SolidSimulator</a:t>
            </a:r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b="1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RedrawMainWindow</a:t>
            </a:r>
            <a:r>
              <a:rPr lang="en-US" altLang="ja-JP" sz="1400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 //“a”</a:t>
            </a:r>
            <a:r>
              <a:rPr lang="ja-JP" altLang="en-US" sz="1400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を表示して</a:t>
            </a:r>
            <a:r>
              <a:rPr lang="en-US" altLang="ja-JP" sz="1400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redraw</a:t>
            </a:r>
            <a:r>
              <a:rPr lang="ja-JP" altLang="en-US" sz="1400" b="1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するだけ</a:t>
            </a:r>
            <a:endParaRPr lang="en-US" altLang="ja-JP" sz="1400" b="1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b="1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  <a:p>
            <a:endParaRPr lang="ja-JP" altLang="en-US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::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0;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InitializeComponent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m_ogl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4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new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OglForCLI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GetDC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((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HWND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Handle.ToPointer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()));</a:t>
            </a:r>
          </a:p>
          <a:p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SetTimer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 (</a:t>
            </a:r>
            <a:r>
              <a:rPr lang="en-US" altLang="ja-JP" sz="1400" dirty="0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HWND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m_main_panel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Handle.ToPointer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(), 1, 10, &amp;</a:t>
            </a:r>
            <a:r>
              <a:rPr lang="en-US" altLang="ja-JP" sz="14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MyTimerProc</a:t>
            </a:r>
            <a:r>
              <a:rPr lang="en-US" altLang="ja-JP" sz="14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  <a:endParaRPr lang="en-US" altLang="ja-JP" sz="14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9055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371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Programing Boot up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目的 </a:t>
            </a:r>
            <a:r>
              <a:rPr lang="en-US" altLang="ja-JP" dirty="0" smtClean="0"/>
              <a:t> </a:t>
            </a:r>
          </a:p>
          <a:p>
            <a:pPr lvl="1">
              <a:spcBef>
                <a:spcPts val="600"/>
              </a:spcBef>
            </a:pPr>
            <a:r>
              <a:rPr lang="ja-JP" altLang="en-US" sz="2000" dirty="0" smtClean="0"/>
              <a:t>ゼロから対話的なソフトウエアを作る経験を積む</a:t>
            </a:r>
            <a:r>
              <a:rPr lang="en-US" altLang="ja-JP" sz="2000" dirty="0" smtClean="0"/>
              <a:t> </a:t>
            </a:r>
          </a:p>
          <a:p>
            <a:pPr lvl="1">
              <a:spcBef>
                <a:spcPts val="600"/>
              </a:spcBef>
            </a:pPr>
            <a:r>
              <a:rPr lang="ja-JP" altLang="en-US" sz="2000" dirty="0" smtClean="0"/>
              <a:t>研究に耐えうる実装能力をつける</a:t>
            </a:r>
            <a:endParaRPr lang="en-US" altLang="ja-JP" sz="2000" dirty="0" smtClean="0"/>
          </a:p>
          <a:p>
            <a:pPr lvl="1">
              <a:spcBef>
                <a:spcPts val="600"/>
              </a:spcBef>
            </a:pPr>
            <a:r>
              <a:rPr lang="ja-JP" altLang="en-US" sz="2000" dirty="0"/>
              <a:t>複</a:t>
            </a:r>
            <a:r>
              <a:rPr lang="ja-JP" altLang="en-US" sz="2000" dirty="0" smtClean="0"/>
              <a:t>数人の開発を経験し</a:t>
            </a:r>
            <a:r>
              <a:rPr lang="en-US" altLang="ja-JP" sz="2000" dirty="0" err="1" smtClean="0"/>
              <a:t>github</a:t>
            </a:r>
            <a:r>
              <a:rPr lang="ja-JP" altLang="en-US" sz="2000" dirty="0" smtClean="0"/>
              <a:t>になれる</a:t>
            </a:r>
            <a:endParaRPr lang="en-US" altLang="ja-JP" sz="2800" dirty="0" smtClean="0"/>
          </a:p>
          <a:p>
            <a:r>
              <a:rPr lang="ja-JP" altLang="en-US" dirty="0" smtClean="0"/>
              <a:t>言語 </a:t>
            </a:r>
            <a:r>
              <a:rPr lang="en-US" altLang="ja-JP" dirty="0" smtClean="0"/>
              <a:t>: C++ </a:t>
            </a:r>
          </a:p>
          <a:p>
            <a:r>
              <a:rPr kumimoji="1" lang="ja-JP" altLang="en-US" dirty="0" smtClean="0"/>
              <a:t>環境 </a:t>
            </a:r>
            <a:r>
              <a:rPr lang="en-US" altLang="ja-JP" dirty="0" smtClean="0"/>
              <a:t>: Visual studio 2017 </a:t>
            </a:r>
          </a:p>
          <a:p>
            <a:r>
              <a:rPr lang="ja-JP" altLang="en-US" dirty="0" smtClean="0"/>
              <a:t>ライブラリ </a:t>
            </a:r>
            <a:r>
              <a:rPr lang="en-US" altLang="ja-JP" dirty="0" smtClean="0"/>
              <a:t>: OpenGL / C++CLI / </a:t>
            </a:r>
            <a:r>
              <a:rPr lang="en-US" altLang="ja-JP" dirty="0" err="1" smtClean="0"/>
              <a:t>glsl</a:t>
            </a:r>
            <a:endParaRPr lang="en-US" altLang="ja-JP" dirty="0"/>
          </a:p>
          <a:p>
            <a:r>
              <a:rPr lang="ja-JP" altLang="en-US" dirty="0" smtClean="0"/>
              <a:t>作るもの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Seam carving</a:t>
            </a:r>
          </a:p>
          <a:p>
            <a:pPr lvl="1"/>
            <a:r>
              <a:rPr lang="ja-JP" altLang="en-US" dirty="0" smtClean="0"/>
              <a:t>剛体シミュレータ（ビリヤード・船？）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6646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準備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err="1" smtClean="0"/>
              <a:t>Github</a:t>
            </a:r>
            <a:endParaRPr kumimoji="1" lang="en-US" altLang="ja-JP" sz="2400" dirty="0" smtClean="0"/>
          </a:p>
          <a:p>
            <a:pPr lvl="1"/>
            <a:r>
              <a:rPr lang="ja-JP" altLang="en-US" sz="2000" dirty="0" smtClean="0"/>
              <a:t>インストールする</a:t>
            </a:r>
            <a:endParaRPr lang="en-US" altLang="ja-JP" sz="2000" dirty="0" smtClean="0"/>
          </a:p>
          <a:p>
            <a:pPr lvl="1"/>
            <a:r>
              <a:rPr kumimoji="1" lang="en-US" altLang="ja-JP" sz="2000" dirty="0" smtClean="0"/>
              <a:t>Interactive Graphics Lab</a:t>
            </a:r>
            <a:r>
              <a:rPr lang="ja-JP" altLang="en-US" sz="2000" dirty="0" err="1" smtClean="0"/>
              <a:t>への</a:t>
            </a:r>
            <a:r>
              <a:rPr lang="ja-JP" altLang="en-US" sz="2000" dirty="0" smtClean="0"/>
              <a:t>アクセス権限を取得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井尻へメール</a:t>
            </a:r>
            <a:r>
              <a:rPr lang="en-US" altLang="ja-JP" sz="2000" dirty="0" smtClean="0"/>
              <a:t>)</a:t>
            </a:r>
          </a:p>
          <a:p>
            <a:pPr lvl="1"/>
            <a:r>
              <a:rPr lang="ja-JP" altLang="en-US" sz="2000" dirty="0"/>
              <a:t>使い方</a:t>
            </a:r>
            <a:r>
              <a:rPr lang="ja-JP" altLang="en-US" sz="2000" dirty="0" smtClean="0"/>
              <a:t>を</a:t>
            </a:r>
            <a:r>
              <a:rPr lang="ja-JP" altLang="en-US" sz="2000" dirty="0"/>
              <a:t>調</a:t>
            </a:r>
            <a:r>
              <a:rPr lang="ja-JP" altLang="en-US" sz="2000" dirty="0" smtClean="0"/>
              <a:t>べておく（</a:t>
            </a:r>
            <a:r>
              <a:rPr lang="en-US" altLang="ja-JP" sz="2000" dirty="0" smtClean="0"/>
              <a:t>clone/commit/push/pull/fork/pull request </a:t>
            </a:r>
            <a:r>
              <a:rPr lang="ja-JP" altLang="en-US" sz="2000" dirty="0" smtClean="0"/>
              <a:t>程度で</a:t>
            </a:r>
            <a:r>
              <a:rPr lang="en-US" altLang="ja-JP" sz="2000" dirty="0" smtClean="0"/>
              <a:t>OK</a:t>
            </a:r>
            <a:r>
              <a:rPr lang="ja-JP" altLang="en-US" sz="2000" dirty="0" smtClean="0"/>
              <a:t>）</a:t>
            </a:r>
            <a:endParaRPr lang="en-US" altLang="ja-JP" sz="2000" dirty="0" smtClean="0"/>
          </a:p>
          <a:p>
            <a:r>
              <a:rPr lang="en-US" altLang="ja-JP" sz="2400" dirty="0" smtClean="0"/>
              <a:t>Visual Studio 2017</a:t>
            </a:r>
            <a:r>
              <a:rPr lang="ja-JP" altLang="en-US" sz="2400" dirty="0" smtClean="0"/>
              <a:t>のインストール</a:t>
            </a:r>
            <a:endParaRPr lang="en-US" altLang="ja-JP" sz="2400" dirty="0" smtClean="0"/>
          </a:p>
          <a:p>
            <a:pPr lvl="1"/>
            <a:r>
              <a:rPr lang="en-US" altLang="ja-JP" sz="2000" dirty="0" smtClean="0"/>
              <a:t>C++/CLI</a:t>
            </a:r>
            <a:r>
              <a:rPr lang="ja-JP" altLang="en-US" sz="2000" dirty="0" smtClean="0"/>
              <a:t>のチェックを忘れない</a:t>
            </a:r>
            <a:endParaRPr lang="en-US" altLang="ja-JP" sz="2000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5414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手順</a:t>
            </a:r>
            <a:r>
              <a:rPr kumimoji="1" lang="en-US" altLang="ja-JP" dirty="0" smtClean="0"/>
              <a:t>1 </a:t>
            </a:r>
            <a:r>
              <a:rPr kumimoji="1" lang="ja-JP" altLang="en-US" dirty="0" smtClean="0"/>
              <a:t>プロジェクトの作製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Visual Studio 2017</a:t>
            </a:r>
            <a:r>
              <a:rPr kumimoji="1" lang="ja-JP" altLang="en-US" dirty="0" smtClean="0"/>
              <a:t>を開く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ファイル </a:t>
            </a:r>
            <a:r>
              <a:rPr kumimoji="1" lang="en-US" altLang="ja-JP" dirty="0" smtClean="0"/>
              <a:t>&gt; </a:t>
            </a:r>
            <a:r>
              <a:rPr kumimoji="1" lang="ja-JP" altLang="en-US" dirty="0" smtClean="0"/>
              <a:t>新規作成</a:t>
            </a:r>
            <a:r>
              <a:rPr lang="en-US" altLang="ja-JP" dirty="0"/>
              <a:t> </a:t>
            </a:r>
            <a:r>
              <a:rPr lang="en-US" altLang="ja-JP" dirty="0" smtClean="0"/>
              <a:t>&gt; </a:t>
            </a:r>
            <a:r>
              <a:rPr lang="ja-JP" altLang="en-US" dirty="0" smtClean="0"/>
              <a:t>プロジェクト をクリック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Visual C++</a:t>
            </a:r>
            <a:r>
              <a:rPr kumimoji="1" lang="ja-JP" altLang="en-US" dirty="0" smtClean="0"/>
              <a:t>タブ </a:t>
            </a:r>
            <a:r>
              <a:rPr kumimoji="1" lang="en-US" altLang="ja-JP" dirty="0" smtClean="0"/>
              <a:t>&gt; CLR &gt; CLR</a:t>
            </a:r>
            <a:r>
              <a:rPr kumimoji="1" lang="ja-JP" altLang="en-US" dirty="0" smtClean="0"/>
              <a:t>コンソールアプリ を選択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場所 </a:t>
            </a:r>
            <a:r>
              <a:rPr lang="ja-JP" altLang="en-US" dirty="0" smtClean="0"/>
              <a:t>と 名前 を適当に設定し </a:t>
            </a:r>
            <a:r>
              <a:rPr lang="en-US" altLang="ja-JP" dirty="0" smtClean="0"/>
              <a:t>OK</a:t>
            </a:r>
            <a:r>
              <a:rPr lang="ja-JP" altLang="en-US" dirty="0" smtClean="0"/>
              <a:t>をクリック</a:t>
            </a:r>
            <a:endParaRPr lang="en-US" altLang="ja-JP" dirty="0" smtClean="0"/>
          </a:p>
          <a:p>
            <a:pPr marL="457200" lvl="1" indent="0">
              <a:buNone/>
            </a:pPr>
            <a:r>
              <a:rPr kumimoji="1" lang="en-US" altLang="ja-JP" dirty="0" smtClean="0">
                <a:sym typeface="Wingdings" panose="05000000000000000000" pitchFamily="2" charset="2"/>
              </a:rPr>
              <a:t> </a:t>
            </a:r>
            <a:r>
              <a:rPr kumimoji="1" lang="ja-JP" altLang="en-US" dirty="0" smtClean="0">
                <a:sym typeface="Wingdings" panose="05000000000000000000" pitchFamily="2" charset="2"/>
              </a:rPr>
              <a:t>空のプロジェクトが生成される</a:t>
            </a:r>
            <a:endParaRPr kumimoji="1" lang="en-US" altLang="ja-JP" dirty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Ctrl + F5 </a:t>
            </a:r>
            <a:r>
              <a:rPr kumimoji="1" lang="ja-JP" altLang="en-US" dirty="0" smtClean="0"/>
              <a:t>でコンパイル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実行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現在</a:t>
            </a:r>
            <a:r>
              <a:rPr lang="ja-JP" altLang="en-US" dirty="0" smtClean="0"/>
              <a:t>は</a:t>
            </a:r>
            <a:r>
              <a:rPr lang="en-US" altLang="ja-JP" dirty="0" smtClean="0"/>
              <a:t>hallo World</a:t>
            </a:r>
            <a:r>
              <a:rPr lang="ja-JP" altLang="en-US" dirty="0" smtClean="0"/>
              <a:t>とコンソールに出力</a:t>
            </a:r>
            <a:r>
              <a:rPr lang="en-US" altLang="ja-JP" dirty="0" smtClean="0"/>
              <a:t>				</a:t>
            </a:r>
            <a:r>
              <a:rPr lang="ja-JP" altLang="en-US" dirty="0" smtClean="0"/>
              <a:t>してすぐコンソールが消えるだけ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5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115" y="3606898"/>
            <a:ext cx="4389302" cy="30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3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プロジェクトの設定 </a:t>
            </a:r>
            <a:r>
              <a:rPr lang="en-US" altLang="ja-JP" dirty="0" smtClean="0"/>
              <a:t>1 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0"/>
            <a:ext cx="11457562" cy="5422605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/>
              <a:t>Visual Studio </a:t>
            </a:r>
            <a:r>
              <a:rPr lang="ja-JP" altLang="en-US" sz="2000" dirty="0" smtClean="0"/>
              <a:t>上部の </a:t>
            </a:r>
            <a:r>
              <a:rPr lang="en-US" altLang="ja-JP" sz="2000" dirty="0" smtClean="0"/>
              <a:t>x86 </a:t>
            </a:r>
            <a:r>
              <a:rPr lang="ja-JP" altLang="en-US" sz="2000" dirty="0" smtClean="0"/>
              <a:t>を </a:t>
            </a:r>
            <a:r>
              <a:rPr lang="en-US" altLang="ja-JP" sz="2000" dirty="0" smtClean="0"/>
              <a:t>x64 </a:t>
            </a:r>
            <a:r>
              <a:rPr lang="ja-JP" altLang="en-US" sz="2000" dirty="0" smtClean="0"/>
              <a:t>に変更</a:t>
            </a:r>
            <a:endParaRPr lang="en-US" altLang="ja-JP" sz="2000" dirty="0" smtClean="0"/>
          </a:p>
          <a:p>
            <a:r>
              <a:rPr lang="en-US" altLang="ja-JP" sz="2000" dirty="0"/>
              <a:t>Visual Studio </a:t>
            </a:r>
            <a:r>
              <a:rPr lang="ja-JP" altLang="en-US" sz="2000" dirty="0"/>
              <a:t>上部の </a:t>
            </a:r>
            <a:r>
              <a:rPr lang="en-US" altLang="ja-JP" sz="2000" dirty="0" smtClean="0"/>
              <a:t>Debug </a:t>
            </a:r>
            <a:r>
              <a:rPr lang="ja-JP" altLang="en-US" sz="2000" dirty="0"/>
              <a:t>を </a:t>
            </a:r>
            <a:r>
              <a:rPr lang="en-US" altLang="ja-JP" sz="2000" dirty="0" smtClean="0"/>
              <a:t>release </a:t>
            </a:r>
            <a:r>
              <a:rPr lang="ja-JP" altLang="en-US" sz="2000" dirty="0"/>
              <a:t>に</a:t>
            </a:r>
            <a:r>
              <a:rPr lang="ja-JP" altLang="en-US" sz="2000" dirty="0" smtClean="0"/>
              <a:t>変更 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やらなくても</a:t>
            </a:r>
            <a:r>
              <a:rPr lang="en-US" altLang="ja-JP" sz="2000" dirty="0" smtClean="0"/>
              <a:t>OK)</a:t>
            </a:r>
            <a:endParaRPr lang="en-US" altLang="ja-JP" sz="2000" dirty="0"/>
          </a:p>
          <a:p>
            <a:r>
              <a:rPr lang="ja-JP" altLang="en-US" sz="2000" dirty="0" smtClean="0"/>
              <a:t>メニュー </a:t>
            </a:r>
            <a:r>
              <a:rPr lang="en-US" altLang="ja-JP" sz="2000" dirty="0" smtClean="0"/>
              <a:t>&gt; </a:t>
            </a:r>
            <a:r>
              <a:rPr lang="ja-JP" altLang="en-US" sz="2000" dirty="0" smtClean="0"/>
              <a:t>プロジェクト </a:t>
            </a:r>
            <a:r>
              <a:rPr lang="en-US" altLang="ja-JP" sz="2000" dirty="0" smtClean="0"/>
              <a:t>&gt; </a:t>
            </a:r>
            <a:r>
              <a:rPr lang="ja-JP" altLang="en-US" sz="2000" dirty="0" smtClean="0"/>
              <a:t>プロパティ を</a:t>
            </a:r>
            <a:r>
              <a:rPr lang="ja-JP" altLang="en-US" sz="2000" dirty="0"/>
              <a:t>選択</a:t>
            </a:r>
            <a:r>
              <a:rPr lang="ja-JP" altLang="en-US" sz="2000" dirty="0" smtClean="0"/>
              <a:t>し</a:t>
            </a:r>
            <a:endParaRPr lang="en-US" altLang="ja-JP" sz="2000" dirty="0" smtClean="0"/>
          </a:p>
          <a:p>
            <a:pPr lvl="1"/>
            <a:r>
              <a:rPr lang="ja-JP" altLang="en-US" sz="1600" dirty="0" smtClean="0"/>
              <a:t>全般 </a:t>
            </a:r>
            <a:r>
              <a:rPr lang="en-US" altLang="ja-JP" sz="1600" dirty="0" smtClean="0"/>
              <a:t>&gt; </a:t>
            </a:r>
            <a:r>
              <a:rPr lang="ja-JP" altLang="en-US" sz="1600" dirty="0" smtClean="0"/>
              <a:t>文字セット を</a:t>
            </a:r>
            <a:r>
              <a:rPr lang="en-US" altLang="ja-JP" sz="1600" dirty="0" smtClean="0"/>
              <a:t>Unicode</a:t>
            </a:r>
            <a:r>
              <a:rPr lang="ja-JP" altLang="en-US" sz="1600" dirty="0" smtClean="0"/>
              <a:t>から設定なしへ変更</a:t>
            </a:r>
            <a:endParaRPr lang="en-US" altLang="ja-JP" sz="1600" dirty="0" smtClean="0"/>
          </a:p>
          <a:p>
            <a:pPr lvl="1"/>
            <a:r>
              <a:rPr lang="en-US" altLang="ja-JP" sz="1600" dirty="0" smtClean="0"/>
              <a:t> </a:t>
            </a:r>
            <a:endParaRPr lang="en-US" altLang="ja-JP" sz="1600" dirty="0"/>
          </a:p>
          <a:p>
            <a:pPr lvl="1"/>
            <a:r>
              <a:rPr lang="en-US" altLang="ja-JP" sz="1600" dirty="0" smtClean="0"/>
              <a:t>  </a:t>
            </a:r>
          </a:p>
          <a:p>
            <a:pPr marL="457200" lvl="1" indent="0">
              <a:buNone/>
            </a:pPr>
            <a:r>
              <a:rPr lang="en-US" altLang="ja-JP" sz="1600" dirty="0" smtClean="0"/>
              <a:t>※ </a:t>
            </a:r>
            <a:r>
              <a:rPr lang="ja-JP" altLang="en-US" sz="1600" dirty="0" smtClean="0"/>
              <a:t>この プロパティダイアログは，プロジェクトが参照する </a:t>
            </a:r>
            <a:r>
              <a:rPr lang="en-US" altLang="ja-JP" sz="1600" dirty="0" smtClean="0"/>
              <a:t>.h/.lib</a:t>
            </a:r>
            <a:r>
              <a:rPr lang="ja-JP" altLang="en-US" sz="1600" dirty="0" smtClean="0"/>
              <a:t>ファイルの設定などによく利用する</a:t>
            </a:r>
            <a:endParaRPr lang="en-US" altLang="ja-JP" sz="16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6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017" y="4077656"/>
            <a:ext cx="4569769" cy="278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5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Form </a:t>
            </a:r>
            <a:r>
              <a:rPr lang="ja-JP" altLang="en-US" dirty="0" smtClean="0"/>
              <a:t>を作る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127050"/>
            <a:ext cx="7138481" cy="542260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800" dirty="0" smtClean="0"/>
              <a:t>Form</a:t>
            </a:r>
            <a:r>
              <a:rPr lang="ja-JP" altLang="en-US" sz="1800" dirty="0"/>
              <a:t> </a:t>
            </a:r>
            <a:r>
              <a:rPr lang="en-US" altLang="ja-JP" sz="1800" dirty="0" smtClean="0"/>
              <a:t>: </a:t>
            </a:r>
            <a:r>
              <a:rPr lang="ja-JP" altLang="en-US" sz="1800" dirty="0" smtClean="0"/>
              <a:t>ダイアログウインドウ（の様なもの）の事</a:t>
            </a:r>
            <a:endParaRPr lang="en-US" altLang="ja-JP" sz="1800" dirty="0" smtClean="0"/>
          </a:p>
          <a:p>
            <a:pPr>
              <a:spcBef>
                <a:spcPts val="600"/>
              </a:spcBef>
            </a:pPr>
            <a:r>
              <a:rPr kumimoji="1" lang="ja-JP" altLang="en-US" sz="1800" dirty="0" smtClean="0"/>
              <a:t>ソリューションエクスプローラ </a:t>
            </a:r>
            <a:r>
              <a:rPr lang="ja-JP" altLang="en-US" sz="1800" dirty="0" smtClean="0"/>
              <a:t>のプロジェクト名を右クリック</a:t>
            </a:r>
            <a:endParaRPr lang="en-US" altLang="ja-JP" sz="1800" dirty="0" smtClean="0"/>
          </a:p>
          <a:p>
            <a:pPr lvl="1">
              <a:spcBef>
                <a:spcPts val="600"/>
              </a:spcBef>
            </a:pPr>
            <a:r>
              <a:rPr kumimoji="1" lang="ja-JP" altLang="en-US" sz="1400" dirty="0" smtClean="0"/>
              <a:t>追加 </a:t>
            </a:r>
            <a:r>
              <a:rPr kumimoji="1" lang="en-US" altLang="ja-JP" sz="1400" dirty="0" smtClean="0"/>
              <a:t>&gt; </a:t>
            </a:r>
            <a:r>
              <a:rPr kumimoji="1" lang="ja-JP" altLang="en-US" sz="1400" dirty="0" smtClean="0"/>
              <a:t>新しい項目   </a:t>
            </a:r>
            <a:r>
              <a:rPr lang="ja-JP" altLang="en-US" sz="1400" dirty="0" smtClean="0"/>
              <a:t>を</a:t>
            </a:r>
            <a:r>
              <a:rPr lang="ja-JP" altLang="en-US" sz="1400" dirty="0"/>
              <a:t>選択</a:t>
            </a:r>
            <a:endParaRPr kumimoji="1" lang="en-US" altLang="ja-JP" sz="1400" dirty="0" smtClean="0"/>
          </a:p>
          <a:p>
            <a:pPr lvl="2">
              <a:spcBef>
                <a:spcPts val="600"/>
              </a:spcBef>
            </a:pPr>
            <a:r>
              <a:rPr lang="en-US" altLang="ja-JP" sz="1100" dirty="0" smtClean="0"/>
              <a:t>UI</a:t>
            </a:r>
            <a:r>
              <a:rPr lang="ja-JP" altLang="en-US" sz="1100" dirty="0" smtClean="0"/>
              <a:t>タブ </a:t>
            </a:r>
            <a:r>
              <a:rPr lang="en-US" altLang="ja-JP" sz="1100" dirty="0" smtClean="0"/>
              <a:t>&gt; Windows</a:t>
            </a:r>
            <a:r>
              <a:rPr lang="ja-JP" altLang="en-US" sz="1100" dirty="0" smtClean="0"/>
              <a:t>フォーム　  を選択</a:t>
            </a:r>
            <a:endParaRPr lang="en-US" altLang="ja-JP" sz="1100" dirty="0" smtClean="0"/>
          </a:p>
          <a:p>
            <a:pPr lvl="2">
              <a:spcBef>
                <a:spcPts val="600"/>
              </a:spcBef>
            </a:pPr>
            <a:r>
              <a:rPr lang="en-US" altLang="ja-JP" sz="1100" dirty="0" err="1" smtClean="0"/>
              <a:t>MainForm.h</a:t>
            </a:r>
            <a:r>
              <a:rPr lang="ja-JP" altLang="en-US" sz="1100" dirty="0" smtClean="0"/>
              <a:t>という名前をつけて</a:t>
            </a:r>
            <a:r>
              <a:rPr lang="en-US" altLang="ja-JP" sz="1100" dirty="0" smtClean="0"/>
              <a:t>OK</a:t>
            </a:r>
            <a:r>
              <a:rPr lang="ja-JP" altLang="en-US" sz="1100" dirty="0" smtClean="0"/>
              <a:t>する</a:t>
            </a:r>
            <a:endParaRPr lang="en-US" altLang="ja-JP" sz="1100" dirty="0" smtClean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lang="ja-JP" altLang="en-US" sz="1100" dirty="0" smtClean="0">
                <a:sym typeface="Wingdings" panose="05000000000000000000" pitchFamily="2" charset="2"/>
              </a:rPr>
              <a:t>フォームが生成され　右のような画面になる</a:t>
            </a:r>
            <a:endParaRPr lang="en-US" altLang="ja-JP" sz="1100" dirty="0" smtClean="0"/>
          </a:p>
          <a:p>
            <a:pPr>
              <a:spcBef>
                <a:spcPts val="600"/>
              </a:spcBef>
            </a:pPr>
            <a:r>
              <a:rPr lang="ja-JP" altLang="en-US" sz="1600" dirty="0" smtClean="0"/>
              <a:t>ソリューションエクスプローラ で</a:t>
            </a:r>
            <a:r>
              <a:rPr lang="en-US" altLang="ja-JP" sz="1600" dirty="0" err="1" smtClean="0"/>
              <a:t>MainForm.h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を</a:t>
            </a:r>
            <a:r>
              <a:rPr lang="en-US" altLang="ja-JP" sz="1600" dirty="0" smtClean="0"/>
              <a:t>…</a:t>
            </a:r>
          </a:p>
          <a:p>
            <a:pPr lvl="1">
              <a:spcBef>
                <a:spcPts val="600"/>
              </a:spcBef>
            </a:pPr>
            <a:r>
              <a:rPr lang="ja-JP" altLang="en-US" sz="1200" dirty="0" smtClean="0"/>
              <a:t>ダブルクリックするとダイアログ編集画面（右図）として開ける</a:t>
            </a:r>
            <a:endParaRPr lang="en-US" altLang="ja-JP" sz="1200" dirty="0" smtClean="0"/>
          </a:p>
          <a:p>
            <a:pPr lvl="1">
              <a:spcBef>
                <a:spcPts val="600"/>
              </a:spcBef>
            </a:pPr>
            <a:r>
              <a:rPr kumimoji="1" lang="ja-JP" altLang="en-US" sz="1400" dirty="0" smtClean="0"/>
              <a:t>右クリック </a:t>
            </a:r>
            <a:r>
              <a:rPr lang="en-US" altLang="ja-JP" sz="1400" dirty="0" smtClean="0"/>
              <a:t>&gt; </a:t>
            </a:r>
            <a:r>
              <a:rPr lang="ja-JP" altLang="en-US" sz="1400" dirty="0" smtClean="0"/>
              <a:t>コードの表示でソースを表示できる</a:t>
            </a:r>
            <a:endParaRPr kumimoji="1" lang="en-US" altLang="ja-JP" sz="1800" dirty="0"/>
          </a:p>
          <a:p>
            <a:pPr>
              <a:spcBef>
                <a:spcPts val="600"/>
              </a:spcBef>
            </a:pPr>
            <a:endParaRPr kumimoji="1" lang="en-US" altLang="ja-JP" sz="1800" dirty="0" smtClean="0"/>
          </a:p>
          <a:p>
            <a:pPr>
              <a:spcBef>
                <a:spcPts val="600"/>
              </a:spcBef>
            </a:pPr>
            <a:r>
              <a:rPr kumimoji="1" lang="en-US" altLang="ja-JP" sz="1800" dirty="0" smtClean="0"/>
              <a:t>Form</a:t>
            </a:r>
            <a:r>
              <a:rPr kumimoji="1" lang="ja-JP" altLang="en-US" sz="1800" dirty="0" smtClean="0"/>
              <a:t>は，コードの情報からダイアログを生成し，ダイアログエディタの編集内容をコードへ適用する</a:t>
            </a:r>
            <a:endParaRPr kumimoji="1" lang="en-US" altLang="ja-JP" sz="1800" dirty="0" smtClean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à"/>
            </a:pPr>
            <a:r>
              <a:rPr kumimoji="1" lang="ja-JP" altLang="en-US" sz="1800" dirty="0" smtClean="0"/>
              <a:t>ダイアログ編集とコード編集は同時にやらないほうが無難</a:t>
            </a:r>
            <a:endParaRPr kumimoji="1" lang="en-US" altLang="ja-JP" sz="1800" dirty="0" smtClean="0"/>
          </a:p>
          <a:p>
            <a:pPr marL="0" indent="0">
              <a:spcBef>
                <a:spcPts val="600"/>
              </a:spcBef>
              <a:buNone/>
            </a:pPr>
            <a:endParaRPr lang="en-US" altLang="ja-JP" sz="1800" dirty="0"/>
          </a:p>
          <a:p>
            <a:pPr marL="0" indent="0">
              <a:spcBef>
                <a:spcPts val="600"/>
              </a:spcBef>
              <a:buNone/>
            </a:pPr>
            <a:r>
              <a:rPr kumimoji="1" lang="en-US" altLang="ja-JP" sz="1800" dirty="0" smtClean="0"/>
              <a:t>※ </a:t>
            </a:r>
            <a:r>
              <a:rPr lang="en-US" altLang="ja-JP" sz="1800" dirty="0" err="1" smtClean="0"/>
              <a:t>form.h</a:t>
            </a:r>
            <a:r>
              <a:rPr lang="ja-JP" altLang="en-US" sz="1800" dirty="0" smtClean="0"/>
              <a:t>をダイアログ編集画面で開こうとすると良く失敗するが，何回か再起動すると何とかなる</a:t>
            </a:r>
            <a:endParaRPr kumimoji="1" lang="en-US" altLang="ja-JP" sz="1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7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451" y="110652"/>
            <a:ext cx="4118880" cy="284655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592" y="3158246"/>
            <a:ext cx="3806258" cy="353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7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Form</a:t>
            </a:r>
            <a:r>
              <a:rPr kumimoji="1" lang="ja-JP" altLang="en-US" dirty="0" smtClean="0"/>
              <a:t>を編集する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2000" dirty="0" smtClean="0"/>
              <a:t>Form</a:t>
            </a:r>
            <a:r>
              <a:rPr kumimoji="1" lang="ja-JP" altLang="en-US" sz="2000" dirty="0" smtClean="0"/>
              <a:t>をドラッグして大きくする</a:t>
            </a:r>
            <a:endParaRPr kumimoji="1" lang="en-US" altLang="ja-JP" sz="2000" dirty="0" smtClean="0"/>
          </a:p>
          <a:p>
            <a:pPr>
              <a:spcBef>
                <a:spcPts val="600"/>
              </a:spcBef>
            </a:pPr>
            <a:r>
              <a:rPr lang="ja-JP" altLang="en-US" sz="2000" dirty="0" smtClean="0"/>
              <a:t>ツールボックスから</a:t>
            </a:r>
            <a:r>
              <a:rPr lang="en-US" altLang="ja-JP" sz="2000" dirty="0" smtClean="0"/>
              <a:t>form</a:t>
            </a:r>
            <a:r>
              <a:rPr lang="ja-JP" altLang="en-US" sz="2000" dirty="0" smtClean="0"/>
              <a:t>中央へ </a:t>
            </a:r>
            <a:r>
              <a:rPr lang="en-US" altLang="ja-JP" sz="2000" dirty="0" smtClean="0"/>
              <a:t>“panel” </a:t>
            </a:r>
            <a:r>
              <a:rPr lang="ja-JP" altLang="en-US" sz="2000" dirty="0" smtClean="0"/>
              <a:t>をドラッグドロップ</a:t>
            </a:r>
            <a:endParaRPr lang="en-US" altLang="ja-JP" sz="2000" dirty="0" smtClean="0"/>
          </a:p>
          <a:p>
            <a:pPr>
              <a:spcBef>
                <a:spcPts val="600"/>
              </a:spcBef>
            </a:pPr>
            <a:r>
              <a:rPr lang="ja-JP" altLang="en-US" sz="2000" dirty="0"/>
              <a:t>配置</a:t>
            </a:r>
            <a:r>
              <a:rPr lang="ja-JP" altLang="en-US" sz="2000" dirty="0" smtClean="0"/>
              <a:t>した</a:t>
            </a:r>
            <a:r>
              <a:rPr lang="en-US" altLang="ja-JP" sz="2000" dirty="0" smtClean="0"/>
              <a:t>panel</a:t>
            </a:r>
            <a:r>
              <a:rPr lang="ja-JP" altLang="en-US" sz="2000" dirty="0" smtClean="0"/>
              <a:t>を右クリックし，プロパティを表示</a:t>
            </a:r>
            <a:endParaRPr lang="en-US" altLang="ja-JP" sz="2000" dirty="0" smtClean="0"/>
          </a:p>
          <a:p>
            <a:pPr lvl="1">
              <a:spcBef>
                <a:spcPts val="600"/>
              </a:spcBef>
            </a:pPr>
            <a:r>
              <a:rPr lang="en-US" altLang="ja-JP" sz="1800" dirty="0" smtClean="0"/>
              <a:t>Name</a:t>
            </a:r>
            <a:r>
              <a:rPr lang="ja-JP" altLang="en-US" sz="1800" dirty="0" smtClean="0"/>
              <a:t>を </a:t>
            </a:r>
            <a:r>
              <a:rPr lang="en-US" altLang="ja-JP" sz="1800" dirty="0" err="1" smtClean="0"/>
              <a:t>m_main_panel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に変更 </a:t>
            </a:r>
            <a:r>
              <a:rPr lang="en-US" altLang="ja-JP" sz="1800" dirty="0" smtClean="0"/>
              <a:t>(</a:t>
            </a:r>
            <a:r>
              <a:rPr lang="ja-JP" altLang="en-US" sz="1800" dirty="0" smtClean="0"/>
              <a:t>これが</a:t>
            </a:r>
            <a:r>
              <a:rPr lang="en-US" altLang="ja-JP" sz="1800" dirty="0" err="1" smtClean="0"/>
              <a:t>MainForm</a:t>
            </a:r>
            <a:r>
              <a:rPr lang="ja-JP" altLang="en-US" sz="1800" dirty="0" smtClean="0"/>
              <a:t>クラスの変数名になる</a:t>
            </a:r>
            <a:r>
              <a:rPr lang="en-US" altLang="ja-JP" sz="18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sz="1800" dirty="0" smtClean="0"/>
              <a:t>Anchor </a:t>
            </a:r>
            <a:r>
              <a:rPr lang="ja-JP" altLang="en-US" sz="1800" dirty="0" smtClean="0"/>
              <a:t>を </a:t>
            </a:r>
            <a:r>
              <a:rPr lang="en-US" altLang="ja-JP" sz="1800" dirty="0" smtClean="0"/>
              <a:t>right/left/top/bottom</a:t>
            </a:r>
            <a:r>
              <a:rPr lang="ja-JP" altLang="en-US" sz="1800" dirty="0" smtClean="0"/>
              <a:t>に指定　</a:t>
            </a:r>
            <a:endParaRPr lang="en-US" altLang="ja-JP" sz="1800" dirty="0" smtClean="0"/>
          </a:p>
          <a:p>
            <a:pPr lvl="1">
              <a:spcBef>
                <a:spcPts val="600"/>
              </a:spcBef>
            </a:pPr>
            <a:r>
              <a:rPr kumimoji="1" lang="en-US" altLang="ja-JP" sz="1800" dirty="0" err="1" smtClean="0"/>
              <a:t>autoSize</a:t>
            </a:r>
            <a:r>
              <a:rPr kumimoji="1" lang="en-US" altLang="ja-JP" sz="1800" dirty="0" smtClean="0"/>
              <a:t> </a:t>
            </a:r>
            <a:r>
              <a:rPr kumimoji="1" lang="ja-JP" altLang="en-US" sz="1800" dirty="0" smtClean="0"/>
              <a:t>を </a:t>
            </a:r>
            <a:r>
              <a:rPr kumimoji="1" lang="en-US" altLang="ja-JP" sz="1800" dirty="0" smtClean="0"/>
              <a:t>true</a:t>
            </a:r>
            <a:r>
              <a:rPr kumimoji="1" lang="ja-JP" altLang="en-US" sz="1800" dirty="0" smtClean="0"/>
              <a:t>に</a:t>
            </a:r>
            <a:endParaRPr kumimoji="1" lang="ja-JP" altLang="en-US" sz="1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8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077" y="2958334"/>
            <a:ext cx="4957756" cy="373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1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Form</a:t>
            </a:r>
            <a:r>
              <a:rPr kumimoji="1" lang="ja-JP" altLang="en-US" dirty="0" smtClean="0"/>
              <a:t>を表示する 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27050"/>
            <a:ext cx="10515600" cy="196634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2400" dirty="0" smtClean="0">
                <a:latin typeface="+mj-ea"/>
                <a:ea typeface="+mj-ea"/>
              </a:rPr>
              <a:t>Form</a:t>
            </a:r>
            <a:r>
              <a:rPr kumimoji="1" lang="ja-JP" altLang="en-US" sz="2400" dirty="0" smtClean="0">
                <a:latin typeface="+mj-ea"/>
                <a:ea typeface="+mj-ea"/>
              </a:rPr>
              <a:t>を</a:t>
            </a:r>
            <a:r>
              <a:rPr kumimoji="1" lang="en-US" altLang="ja-JP" sz="2400" dirty="0" smtClean="0">
                <a:latin typeface="+mj-ea"/>
                <a:ea typeface="+mj-ea"/>
              </a:rPr>
              <a:t>singleton</a:t>
            </a:r>
            <a:r>
              <a:rPr kumimoji="1" lang="ja-JP" altLang="en-US" sz="2400" dirty="0" smtClean="0">
                <a:latin typeface="+mj-ea"/>
                <a:ea typeface="+mj-ea"/>
              </a:rPr>
              <a:t>に</a:t>
            </a:r>
            <a:endParaRPr kumimoji="1" lang="en-US" altLang="ja-JP" sz="2400" dirty="0" smtClean="0">
              <a:latin typeface="+mj-ea"/>
              <a:ea typeface="+mj-ea"/>
            </a:endParaRPr>
          </a:p>
          <a:p>
            <a:pPr lvl="1">
              <a:spcBef>
                <a:spcPts val="600"/>
              </a:spcBef>
            </a:pPr>
            <a:r>
              <a:rPr kumimoji="1" lang="en-US" altLang="ja-JP" sz="2000" dirty="0" smtClean="0">
                <a:latin typeface="+mj-ea"/>
                <a:ea typeface="+mj-ea"/>
              </a:rPr>
              <a:t>Constructor </a:t>
            </a:r>
            <a:r>
              <a:rPr kumimoji="1" lang="ja-JP" altLang="en-US" sz="2000" dirty="0" smtClean="0">
                <a:latin typeface="+mj-ea"/>
                <a:ea typeface="+mj-ea"/>
              </a:rPr>
              <a:t>を</a:t>
            </a:r>
            <a:r>
              <a:rPr kumimoji="1" lang="en-US" altLang="ja-JP" sz="2000" dirty="0" smtClean="0">
                <a:latin typeface="+mj-ea"/>
                <a:ea typeface="+mj-ea"/>
              </a:rPr>
              <a:t>private</a:t>
            </a:r>
            <a:r>
              <a:rPr kumimoji="1" lang="ja-JP" altLang="en-US" sz="2000" dirty="0" smtClean="0">
                <a:latin typeface="+mj-ea"/>
                <a:ea typeface="+mj-ea"/>
              </a:rPr>
              <a:t>に</a:t>
            </a:r>
            <a:endParaRPr kumimoji="1" lang="en-US" altLang="ja-JP" sz="2000" dirty="0" smtClean="0">
              <a:latin typeface="+mj-ea"/>
              <a:ea typeface="+mj-ea"/>
            </a:endParaRPr>
          </a:p>
          <a:p>
            <a:pPr lvl="1">
              <a:spcBef>
                <a:spcPts val="600"/>
              </a:spcBef>
            </a:pPr>
            <a:r>
              <a:rPr lang="en-US" altLang="ja-JP" sz="2000" dirty="0">
                <a:solidFill>
                  <a:srgbClr val="0000FF"/>
                </a:solidFill>
                <a:latin typeface="+mj-ea"/>
                <a:ea typeface="+mj-ea"/>
              </a:rPr>
              <a:t>static</a:t>
            </a:r>
            <a:r>
              <a:rPr lang="en-US" altLang="ja-JP" sz="200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ja-JP" sz="2000" dirty="0" err="1">
                <a:solidFill>
                  <a:srgbClr val="2B91AF"/>
                </a:solidFill>
                <a:latin typeface="+mj-ea"/>
                <a:ea typeface="+mj-ea"/>
              </a:rPr>
              <a:t>MainForm</a:t>
            </a:r>
            <a:r>
              <a:rPr lang="en-US" altLang="ja-JP" sz="2000" dirty="0">
                <a:solidFill>
                  <a:srgbClr val="000000"/>
                </a:solidFill>
                <a:latin typeface="+mj-ea"/>
                <a:ea typeface="+mj-ea"/>
              </a:rPr>
              <a:t>^ </a:t>
            </a:r>
            <a:r>
              <a:rPr lang="en-US" altLang="ja-JP" sz="2000" dirty="0" err="1" smtClean="0">
                <a:solidFill>
                  <a:srgbClr val="000000"/>
                </a:solidFill>
                <a:latin typeface="+mj-ea"/>
                <a:ea typeface="+mj-ea"/>
              </a:rPr>
              <a:t>m_singleton</a:t>
            </a:r>
            <a:r>
              <a:rPr lang="en-US" altLang="ja-JP" sz="2000" dirty="0" smtClean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r>
              <a:rPr lang="ja-JP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というフィールドを用意</a:t>
            </a:r>
            <a:endParaRPr lang="en-US" altLang="ja-JP" sz="20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lvl="1">
              <a:spcBef>
                <a:spcPts val="600"/>
              </a:spcBef>
            </a:pPr>
            <a:r>
              <a:rPr lang="en-US" altLang="ja-JP" sz="2000" dirty="0" err="1" smtClean="0">
                <a:solidFill>
                  <a:srgbClr val="000000"/>
                </a:solidFill>
                <a:latin typeface="+mj-ea"/>
                <a:ea typeface="+mj-ea"/>
              </a:rPr>
              <a:t>getInst</a:t>
            </a:r>
            <a:r>
              <a:rPr lang="ja-JP" altLang="en-US" sz="2000" dirty="0">
                <a:solidFill>
                  <a:srgbClr val="000000"/>
                </a:solidFill>
                <a:latin typeface="+mj-ea"/>
                <a:ea typeface="+mj-ea"/>
              </a:rPr>
              <a:t>関数</a:t>
            </a:r>
            <a:r>
              <a:rPr lang="ja-JP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を用意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8AC80-5682-4C8F-945F-0672FD5979B7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953312" y="3067564"/>
            <a:ext cx="7636212" cy="3170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ja-JP" sz="16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ja-JP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600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>
              <a:lnSpc>
                <a:spcPts val="16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{</a:t>
            </a:r>
            <a:endParaRPr lang="en-US" altLang="ja-JP" sz="16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6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InitializeComponent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pPr>
              <a:lnSpc>
                <a:spcPts val="1600"/>
              </a:lnSpc>
            </a:pP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}</a:t>
            </a:r>
            <a:endParaRPr lang="en-US" altLang="ja-JP" sz="16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600"/>
              </a:lnSpc>
            </a:pPr>
            <a:endParaRPr lang="ja-JP" altLang="en-US" sz="16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600"/>
              </a:lnSpc>
            </a:pPr>
            <a:r>
              <a:rPr lang="en-US" altLang="ja-JP" sz="1600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private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static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m_singleton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pPr>
              <a:lnSpc>
                <a:spcPts val="1600"/>
              </a:lnSpc>
            </a:pPr>
            <a:endParaRPr lang="ja-JP" altLang="en-US" sz="16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1600"/>
              </a:lnSpc>
            </a:pPr>
            <a:r>
              <a:rPr lang="en-US" altLang="ja-JP" sz="1600" dirty="0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  <a:p>
            <a:pPr>
              <a:lnSpc>
                <a:spcPts val="16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static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^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getInst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>
              <a:lnSpc>
                <a:spcPts val="1600"/>
              </a:lnSpc>
            </a:pPr>
            <a:r>
              <a:rPr lang="ja-JP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{</a:t>
            </a:r>
          </a:p>
          <a:p>
            <a:pPr>
              <a:lnSpc>
                <a:spcPts val="16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6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m_singleton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== </a:t>
            </a:r>
            <a:r>
              <a:rPr lang="en-US" altLang="ja-JP" sz="1600" dirty="0" err="1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nullptr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m_singleton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600" dirty="0" err="1" smtClean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gcnew</a:t>
            </a:r>
            <a:r>
              <a:rPr lang="en-US" altLang="ja-JP" sz="16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err="1">
                <a:solidFill>
                  <a:srgbClr val="2B91A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MainForm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</a:t>
            </a:r>
          </a:p>
          <a:p>
            <a:pPr>
              <a:lnSpc>
                <a:spcPts val="1600"/>
              </a:lnSpc>
            </a:pP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6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return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m_singleton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pPr>
              <a:lnSpc>
                <a:spcPts val="1600"/>
              </a:lnSpc>
            </a:pPr>
            <a:r>
              <a:rPr lang="ja-JP" altLang="en-US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944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</TotalTime>
  <Words>1847</Words>
  <Application>Microsoft Office PowerPoint</Application>
  <PresentationFormat>ワイド画面</PresentationFormat>
  <Paragraphs>323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2" baseType="lpstr">
      <vt:lpstr>ＭＳ Ｐゴシック</vt:lpstr>
      <vt:lpstr>ＭＳ ゴシック</vt:lpstr>
      <vt:lpstr>メイリオ</vt:lpstr>
      <vt:lpstr>Arial</vt:lpstr>
      <vt:lpstr>Calibri</vt:lpstr>
      <vt:lpstr>Cambria Math</vt:lpstr>
      <vt:lpstr>Times New Roman</vt:lpstr>
      <vt:lpstr>Wingdings</vt:lpstr>
      <vt:lpstr>Office テーマ</vt:lpstr>
      <vt:lpstr>Programing Boot up </vt:lpstr>
      <vt:lpstr>PowerPoint プレゼンテーション</vt:lpstr>
      <vt:lpstr>Programing Boot up</vt:lpstr>
      <vt:lpstr>準備</vt:lpstr>
      <vt:lpstr>手順1 プロジェクトの作製</vt:lpstr>
      <vt:lpstr>プロジェクトの設定 1  </vt:lpstr>
      <vt:lpstr>Form を作る</vt:lpstr>
      <vt:lpstr>Formを編集する</vt:lpstr>
      <vt:lpstr>Formを表示する (1/2)</vt:lpstr>
      <vt:lpstr>Formを表示する (2/2)</vt:lpstr>
      <vt:lpstr>Glewを入れる</vt:lpstr>
      <vt:lpstr>Eigen を入れる</vt:lpstr>
      <vt:lpstr>Windowsプログラミングのイメージ（超簡略版）</vt:lpstr>
      <vt:lpstr>FormのpanelにOpenGLを表示する 1</vt:lpstr>
      <vt:lpstr>FormのpanelにOpenGLを表示する 2</vt:lpstr>
      <vt:lpstr>FormのpanelにOpenGLを表示する 3</vt:lpstr>
      <vt:lpstr>FormのpanelにOpenGLを表示する 4</vt:lpstr>
      <vt:lpstr>Tips</vt:lpstr>
      <vt:lpstr>剛体シミュレーション</vt:lpstr>
      <vt:lpstr>剛体シミュレーション</vt:lpstr>
      <vt:lpstr>剛体シミュレーション : 並進 </vt:lpstr>
      <vt:lpstr>Simulatorの実装</vt:lpstr>
      <vt:lpstr>課題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Ijiri</dc:creator>
  <cp:lastModifiedBy>Takashi Ijiri</cp:lastModifiedBy>
  <cp:revision>74</cp:revision>
  <dcterms:created xsi:type="dcterms:W3CDTF">2018-07-05T02:33:16Z</dcterms:created>
  <dcterms:modified xsi:type="dcterms:W3CDTF">2018-07-11T07:59:57Z</dcterms:modified>
</cp:coreProperties>
</file>