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6"/>
  </p:notesMasterIdLst>
  <p:sldIdLst>
    <p:sldId id="256" r:id="rId2"/>
    <p:sldId id="287" r:id="rId3"/>
    <p:sldId id="288" r:id="rId4"/>
    <p:sldId id="314" r:id="rId5"/>
    <p:sldId id="309" r:id="rId6"/>
    <p:sldId id="312" r:id="rId7"/>
    <p:sldId id="313" r:id="rId8"/>
    <p:sldId id="316" r:id="rId9"/>
    <p:sldId id="317" r:id="rId10"/>
    <p:sldId id="331" r:id="rId11"/>
    <p:sldId id="289" r:id="rId12"/>
    <p:sldId id="332" r:id="rId13"/>
    <p:sldId id="333" r:id="rId14"/>
    <p:sldId id="334" r:id="rId15"/>
    <p:sldId id="335" r:id="rId16"/>
    <p:sldId id="336" r:id="rId17"/>
    <p:sldId id="337" r:id="rId18"/>
    <p:sldId id="338" r:id="rId19"/>
    <p:sldId id="339" r:id="rId20"/>
    <p:sldId id="340" r:id="rId21"/>
    <p:sldId id="310" r:id="rId22"/>
    <p:sldId id="290" r:id="rId23"/>
    <p:sldId id="291" r:id="rId24"/>
    <p:sldId id="292" r:id="rId25"/>
    <p:sldId id="293" r:id="rId26"/>
    <p:sldId id="294" r:id="rId27"/>
    <p:sldId id="295" r:id="rId28"/>
    <p:sldId id="318" r:id="rId29"/>
    <p:sldId id="319" r:id="rId30"/>
    <p:sldId id="320" r:id="rId31"/>
    <p:sldId id="326" r:id="rId32"/>
    <p:sldId id="325" r:id="rId33"/>
    <p:sldId id="327" r:id="rId34"/>
    <p:sldId id="328" r:id="rId35"/>
    <p:sldId id="321" r:id="rId36"/>
    <p:sldId id="322" r:id="rId37"/>
    <p:sldId id="296" r:id="rId38"/>
    <p:sldId id="301" r:id="rId39"/>
    <p:sldId id="299" r:id="rId40"/>
    <p:sldId id="302" r:id="rId41"/>
    <p:sldId id="303" r:id="rId42"/>
    <p:sldId id="300" r:id="rId43"/>
    <p:sldId id="330" r:id="rId44"/>
    <p:sldId id="305" r:id="rId4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80" autoAdjust="0"/>
    <p:restoredTop sz="96074" autoAdjust="0"/>
  </p:normalViewPr>
  <p:slideViewPr>
    <p:cSldViewPr snapToGrid="0">
      <p:cViewPr varScale="1">
        <p:scale>
          <a:sx n="73" d="100"/>
          <a:sy n="73" d="100"/>
        </p:scale>
        <p:origin x="96" y="6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6100B0-BDD1-42AF-AA75-0D5E4C73D067}" type="datetimeFigureOut">
              <a:rPr kumimoji="1" lang="ja-JP" altLang="en-US" smtClean="0"/>
              <a:t>2024/2/14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D1F94B-DBA3-42F3-A971-F86DDE7E441B}" type="slidenum">
              <a:rPr kumimoji="1" lang="ja-JP" altLang="en-US" smtClean="0"/>
              <a:t>‹#›</a:t>
            </a:fld>
            <a:endParaRPr kumimoji="1" lang="ja-JP" altLang="en-US"/>
          </a:p>
        </p:txBody>
      </p:sp>
    </p:spTree>
    <p:extLst>
      <p:ext uri="{BB962C8B-B14F-4D97-AF65-F5344CB8AC3E}">
        <p14:creationId xmlns:p14="http://schemas.microsoft.com/office/powerpoint/2010/main" val="9255400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6" name="スライド番号プレースホルダー 5"/>
          <p:cNvSpPr>
            <a:spLocks noGrp="1"/>
          </p:cNvSpPr>
          <p:nvPr>
            <p:ph type="sldNum" sz="quarter" idx="12"/>
          </p:nvPr>
        </p:nvSpPr>
        <p:spPr>
          <a:xfrm>
            <a:off x="9448800" y="0"/>
            <a:ext cx="2743200" cy="3651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6908AC80-5682-4C8F-945F-0672FD5979B7}" type="slidenum">
              <a:rPr lang="ja-JP" altLang="en-US" smtClean="0"/>
              <a:pPr/>
              <a:t>‹#›</a:t>
            </a:fld>
            <a:endParaRPr lang="ja-JP" altLang="en-US" dirty="0"/>
          </a:p>
        </p:txBody>
      </p:sp>
      <p:sp>
        <p:nvSpPr>
          <p:cNvPr id="7" name="正方形/長方形 6"/>
          <p:cNvSpPr/>
          <p:nvPr userDrawn="1"/>
        </p:nvSpPr>
        <p:spPr>
          <a:xfrm>
            <a:off x="0" y="0"/>
            <a:ext cx="205099" cy="685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41439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6270"/>
            <a:ext cx="7954926" cy="64496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a:t>マスター タイトルの書式設定</a:t>
            </a:r>
          </a:p>
        </p:txBody>
      </p:sp>
      <p:sp>
        <p:nvSpPr>
          <p:cNvPr id="3" name="コンテンツ プレースホルダー 2"/>
          <p:cNvSpPr>
            <a:spLocks noGrp="1"/>
          </p:cNvSpPr>
          <p:nvPr>
            <p:ph idx="1"/>
          </p:nvPr>
        </p:nvSpPr>
        <p:spPr>
          <a:xfrm>
            <a:off x="838200" y="1127050"/>
            <a:ext cx="10515600" cy="5422605"/>
          </a:xfrm>
        </p:spPr>
        <p:txBody>
          <a:bodyPr/>
          <a:lstStyle>
            <a:lvl1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1pPr>
            <a:lvl2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2pPr>
            <a:lvl3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3pPr>
            <a:lvl4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4pPr>
            <a:lvl5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p:cNvSpPr>
            <a:spLocks noGrp="1"/>
          </p:cNvSpPr>
          <p:nvPr>
            <p:ph type="sldNum" sz="quarter" idx="12"/>
          </p:nvPr>
        </p:nvSpPr>
        <p:spPr>
          <a:xfrm>
            <a:off x="9448800" y="0"/>
            <a:ext cx="2743200" cy="3651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6908AC80-5682-4C8F-945F-0672FD5979B7}" type="slidenum">
              <a:rPr lang="ja-JP" altLang="en-US" smtClean="0"/>
              <a:pPr/>
              <a:t>‹#›</a:t>
            </a:fld>
            <a:endParaRPr lang="ja-JP" altLang="en-US"/>
          </a:p>
        </p:txBody>
      </p:sp>
      <p:sp>
        <p:nvSpPr>
          <p:cNvPr id="7" name="正方形/長方形 6"/>
          <p:cNvSpPr/>
          <p:nvPr userDrawn="1"/>
        </p:nvSpPr>
        <p:spPr>
          <a:xfrm>
            <a:off x="0" y="0"/>
            <a:ext cx="205099" cy="685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2661709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01330"/>
            <a:ext cx="8486553" cy="730028"/>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8200" y="1233377"/>
            <a:ext cx="10515600" cy="5369442"/>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4"/>
          </p:nvPr>
        </p:nvSpPr>
        <p:spPr>
          <a:xfrm>
            <a:off x="9448800" y="0"/>
            <a:ext cx="2743200" cy="365125"/>
          </a:xfrm>
          <a:prstGeom prst="rect">
            <a:avLst/>
          </a:prstGeom>
        </p:spPr>
        <p:txBody>
          <a:bodyPr vert="horz" lIns="91440" tIns="45720" rIns="91440" bIns="45720" rtlCol="0" anchor="ctr"/>
          <a:lstStyle>
            <a:lvl1pPr algn="r">
              <a:defRPr sz="1200">
                <a:solidFill>
                  <a:schemeClr val="tx1">
                    <a:tint val="75000"/>
                  </a:schemeClr>
                </a:solidFill>
                <a:latin typeface="メイリオ" panose="020B0604030504040204" pitchFamily="50" charset="-128"/>
                <a:ea typeface="メイリオ" panose="020B0604030504040204" pitchFamily="50" charset="-128"/>
                <a:cs typeface="メイリオ" panose="020B0604030504040204" pitchFamily="50" charset="-128"/>
              </a:defRPr>
            </a:lvl1pPr>
          </a:lstStyle>
          <a:p>
            <a:fld id="{6908AC80-5682-4C8F-945F-0672FD5979B7}" type="slidenum">
              <a:rPr lang="ja-JP" altLang="en-US" smtClean="0"/>
              <a:pPr/>
              <a:t>‹#›</a:t>
            </a:fld>
            <a:endParaRPr lang="ja-JP" altLang="en-US"/>
          </a:p>
        </p:txBody>
      </p:sp>
      <p:sp>
        <p:nvSpPr>
          <p:cNvPr id="7" name="正方形/長方形 6"/>
          <p:cNvSpPr/>
          <p:nvPr userDrawn="1"/>
        </p:nvSpPr>
        <p:spPr>
          <a:xfrm>
            <a:off x="0" y="0"/>
            <a:ext cx="205099" cy="685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8547513"/>
      </p:ext>
    </p:extLst>
  </p:cSld>
  <p:clrMap bg1="lt1" tx1="dk1" bg2="lt2" tx2="dk2" accent1="accent1" accent2="accent2" accent3="accent3" accent4="accent4" accent5="accent5" accent6="accent6" hlink="hlink" folHlink="folHlink"/>
  <p:sldLayoutIdLst>
    <p:sldLayoutId id="2147483673" r:id="rId1"/>
    <p:sldLayoutId id="2147483674" r:id="rId2"/>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google.com/document/d/1Bp4wnqYZCM6HbDTEXAmHG7HPKuvT5eftwjyobzPX3Yg/edit?usp=share_link" TargetMode="External"/><Relationship Id="rId2" Type="http://schemas.openxmlformats.org/officeDocument/2006/relationships/hyperlink" Target="https://docs.google.com/document/d/1WnqxYTC6pqgM8btN_aLi8KnChWhUZ9vciklzfRhrs5s/edit?usp=share_link"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glew.sourceforge.net/"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ankokudan.org/d/dl/pdf/pdf-eigennote.pdf"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3999" y="1122363"/>
            <a:ext cx="9594715" cy="2387600"/>
          </a:xfrm>
        </p:spPr>
        <p:txBody>
          <a:bodyPr>
            <a:normAutofit/>
          </a:bodyPr>
          <a:lstStyle/>
          <a:p>
            <a:r>
              <a:rPr lang="en-US" altLang="ja-JP" dirty="0"/>
              <a:t>Programing Boot up </a:t>
            </a:r>
            <a:endParaRPr kumimoji="1" lang="ja-JP" altLang="en-US" dirty="0"/>
          </a:p>
        </p:txBody>
      </p:sp>
      <p:sp>
        <p:nvSpPr>
          <p:cNvPr id="3" name="サブタイトル 2"/>
          <p:cNvSpPr>
            <a:spLocks noGrp="1"/>
          </p:cNvSpPr>
          <p:nvPr>
            <p:ph type="subTitle" idx="1"/>
          </p:nvPr>
        </p:nvSpPr>
        <p:spPr/>
        <p:txBody>
          <a:bodyPr/>
          <a:lstStyle/>
          <a:p>
            <a:r>
              <a:rPr lang="en-US" altLang="ja-JP" dirty="0"/>
              <a:t>Interactive Graphics Lab.</a:t>
            </a:r>
          </a:p>
          <a:p>
            <a:endParaRPr kumimoji="1" lang="en-US" altLang="ja-JP" dirty="0"/>
          </a:p>
          <a:p>
            <a:r>
              <a:rPr lang="en-US" altLang="ja-JP" dirty="0"/>
              <a:t>2023/12/14</a:t>
            </a:r>
            <a:r>
              <a:rPr lang="ja-JP" altLang="en-US" dirty="0"/>
              <a:t> </a:t>
            </a:r>
            <a:r>
              <a:rPr lang="en-US" altLang="ja-JP" dirty="0"/>
              <a:t>update</a:t>
            </a:r>
            <a:endParaRPr kumimoji="1" lang="ja-JP" altLang="en-US"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a:t>
            </a:fld>
            <a:endParaRPr lang="ja-JP" altLang="en-US" dirty="0"/>
          </a:p>
        </p:txBody>
      </p:sp>
    </p:spTree>
    <p:extLst>
      <p:ext uri="{BB962C8B-B14F-4D97-AF65-F5344CB8AC3E}">
        <p14:creationId xmlns:p14="http://schemas.microsoft.com/office/powerpoint/2010/main" val="402701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28750" y="5531776"/>
            <a:ext cx="10192966" cy="1006022"/>
          </a:xfrm>
        </p:spPr>
        <p:txBody>
          <a:bodyPr>
            <a:normAutofit/>
          </a:bodyPr>
          <a:lstStyle/>
          <a:p>
            <a:pPr marL="0" indent="0" algn="r">
              <a:buNone/>
            </a:pPr>
            <a:r>
              <a:rPr kumimoji="1" lang="ja-JP" altLang="en-US" sz="5200" dirty="0"/>
              <a:t>準備</a:t>
            </a:r>
            <a:endParaRPr kumimoji="1" lang="en-US" altLang="ja-JP" sz="52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10</a:t>
            </a:fld>
            <a:endParaRPr lang="ja-JP" altLang="en-US"/>
          </a:p>
        </p:txBody>
      </p:sp>
    </p:spTree>
    <p:extLst>
      <p:ext uri="{BB962C8B-B14F-4D97-AF65-F5344CB8AC3E}">
        <p14:creationId xmlns:p14="http://schemas.microsoft.com/office/powerpoint/2010/main" val="936261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準備</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400" dirty="0" err="1"/>
              <a:t>Github</a:t>
            </a:r>
            <a:r>
              <a:rPr lang="ja-JP" altLang="en-US" sz="2400" dirty="0"/>
              <a:t>のアカウント設定</a:t>
            </a:r>
            <a:endParaRPr kumimoji="1" lang="en-US" altLang="ja-JP" sz="2400" dirty="0"/>
          </a:p>
          <a:p>
            <a:pPr lvl="1"/>
            <a:r>
              <a:rPr lang="en-US" altLang="ja-JP" sz="2000" dirty="0" err="1"/>
              <a:t>Github</a:t>
            </a:r>
            <a:r>
              <a:rPr lang="en-US" altLang="ja-JP" sz="2000" dirty="0"/>
              <a:t> desktop</a:t>
            </a:r>
            <a:r>
              <a:rPr lang="ja-JP" altLang="en-US" sz="2000" dirty="0"/>
              <a:t>をインストールする</a:t>
            </a:r>
            <a:endParaRPr lang="en-US" altLang="ja-JP" sz="2000" dirty="0"/>
          </a:p>
          <a:p>
            <a:pPr lvl="1"/>
            <a:r>
              <a:rPr lang="en-US" altLang="ja-JP" sz="2000" dirty="0" err="1"/>
              <a:t>github</a:t>
            </a:r>
            <a:r>
              <a:rPr lang="ja-JP" altLang="en-US" sz="2000" dirty="0"/>
              <a:t>にアカウントを作る</a:t>
            </a:r>
            <a:endParaRPr lang="en-US" altLang="ja-JP" sz="2000" dirty="0"/>
          </a:p>
          <a:p>
            <a:pPr lvl="1"/>
            <a:r>
              <a:rPr kumimoji="1" lang="en-US" altLang="ja-JP" sz="2000" dirty="0"/>
              <a:t>Interactive Graphics Lab</a:t>
            </a:r>
            <a:r>
              <a:rPr lang="ja-JP" altLang="en-US" sz="2000" dirty="0" err="1"/>
              <a:t>への</a:t>
            </a:r>
            <a:r>
              <a:rPr lang="ja-JP" altLang="en-US" sz="2000" dirty="0"/>
              <a:t>アクセス権限を取得</a:t>
            </a:r>
            <a:r>
              <a:rPr lang="en-US" altLang="ja-JP" sz="2000" dirty="0"/>
              <a:t>(</a:t>
            </a:r>
            <a:r>
              <a:rPr lang="ja-JP" altLang="en-US" sz="2000" dirty="0"/>
              <a:t>井尻へメール</a:t>
            </a:r>
            <a:r>
              <a:rPr lang="en-US" altLang="ja-JP" sz="2000" dirty="0"/>
              <a:t>)</a:t>
            </a:r>
          </a:p>
          <a:p>
            <a:pPr lvl="1"/>
            <a:r>
              <a:rPr lang="ja-JP" altLang="en-US" sz="2000" dirty="0"/>
              <a:t>使い方を調べておく（</a:t>
            </a:r>
            <a:r>
              <a:rPr lang="en-US" altLang="ja-JP" sz="2000" dirty="0"/>
              <a:t>clone/commit/push/pull/fork/pull request </a:t>
            </a:r>
            <a:r>
              <a:rPr lang="ja-JP" altLang="en-US" sz="2000" dirty="0"/>
              <a:t>程度で</a:t>
            </a:r>
            <a:r>
              <a:rPr lang="en-US" altLang="ja-JP" sz="2000" dirty="0"/>
              <a:t>OK</a:t>
            </a:r>
            <a:r>
              <a:rPr lang="ja-JP" altLang="en-US" sz="2000" dirty="0"/>
              <a:t>）</a:t>
            </a:r>
            <a:endParaRPr lang="en-US" altLang="ja-JP" sz="2000" dirty="0"/>
          </a:p>
          <a:p>
            <a:pPr lvl="1"/>
            <a:endParaRPr lang="en-US" altLang="ja-JP" sz="2000" dirty="0"/>
          </a:p>
          <a:p>
            <a:r>
              <a:rPr lang="en-US" altLang="ja-JP" sz="2400" dirty="0"/>
              <a:t>Visual Studio </a:t>
            </a:r>
            <a:r>
              <a:rPr lang="ja-JP" altLang="en-US" sz="2400" dirty="0"/>
              <a:t>を使う人</a:t>
            </a:r>
            <a:r>
              <a:rPr lang="en-US" altLang="ja-JP" sz="2400" dirty="0"/>
              <a:t> </a:t>
            </a:r>
          </a:p>
          <a:p>
            <a:pPr marL="0" indent="0">
              <a:buNone/>
            </a:pPr>
            <a:r>
              <a:rPr lang="ja-JP" altLang="en-US" sz="2400" dirty="0">
                <a:sym typeface="Wingdings" panose="05000000000000000000" pitchFamily="2" charset="2"/>
              </a:rPr>
              <a:t>　　</a:t>
            </a:r>
            <a:r>
              <a:rPr lang="en-US" altLang="ja-JP" sz="2400" dirty="0">
                <a:sym typeface="Wingdings" panose="05000000000000000000" pitchFamily="2" charset="2"/>
              </a:rPr>
              <a:t> Visual Studio 2022 community</a:t>
            </a:r>
            <a:r>
              <a:rPr lang="ja-JP" altLang="en-US" sz="2400" dirty="0">
                <a:sym typeface="Wingdings" panose="05000000000000000000" pitchFamily="2" charset="2"/>
              </a:rPr>
              <a:t>の</a:t>
            </a:r>
            <a:r>
              <a:rPr lang="ja-JP" altLang="en-US" sz="2000" dirty="0"/>
              <a:t>インストール</a:t>
            </a:r>
            <a:endParaRPr lang="en-US" altLang="ja-JP" sz="2000" dirty="0"/>
          </a:p>
          <a:p>
            <a:r>
              <a:rPr lang="en-US" altLang="ja-JP" sz="2400" dirty="0" err="1"/>
              <a:t>Qt</a:t>
            </a:r>
            <a:r>
              <a:rPr lang="ja-JP" altLang="en-US" sz="2400" dirty="0"/>
              <a:t>を使う人 </a:t>
            </a:r>
            <a:endParaRPr lang="en-US" altLang="ja-JP" sz="2400" dirty="0"/>
          </a:p>
          <a:p>
            <a:pPr marL="0" indent="0">
              <a:buNone/>
            </a:pPr>
            <a:r>
              <a:rPr lang="en-US" altLang="ja-JP" sz="2400" dirty="0">
                <a:sym typeface="Wingdings" panose="05000000000000000000" pitchFamily="2" charset="2"/>
              </a:rPr>
              <a:t>       </a:t>
            </a:r>
            <a:r>
              <a:rPr lang="en-US" altLang="ja-JP" sz="2400" dirty="0" err="1">
                <a:sym typeface="Wingdings" panose="05000000000000000000" pitchFamily="2" charset="2"/>
              </a:rPr>
              <a:t>Qt</a:t>
            </a:r>
            <a:r>
              <a:rPr lang="en-US" altLang="ja-JP" sz="2400" dirty="0">
                <a:sym typeface="Wingdings" panose="05000000000000000000" pitchFamily="2" charset="2"/>
              </a:rPr>
              <a:t> 6 </a:t>
            </a:r>
            <a:r>
              <a:rPr lang="ja-JP" altLang="en-US" sz="2400" dirty="0">
                <a:sym typeface="Wingdings" panose="05000000000000000000" pitchFamily="2" charset="2"/>
              </a:rPr>
              <a:t>の</a:t>
            </a:r>
            <a:r>
              <a:rPr lang="en-US" altLang="ja-JP" sz="2400" dirty="0" err="1">
                <a:sym typeface="Wingdings" panose="05000000000000000000" pitchFamily="2" charset="2"/>
              </a:rPr>
              <a:t>OpenSource</a:t>
            </a:r>
            <a:r>
              <a:rPr lang="ja-JP" altLang="en-US" sz="2400" dirty="0">
                <a:sym typeface="Wingdings" panose="05000000000000000000" pitchFamily="2" charset="2"/>
              </a:rPr>
              <a:t>版のインストール</a:t>
            </a:r>
            <a:endParaRPr lang="en-US" altLang="ja-JP" sz="2400" dirty="0"/>
          </a:p>
          <a:p>
            <a:endParaRPr lang="en-US" altLang="ja-JP"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11</a:t>
            </a:fld>
            <a:endParaRPr lang="ja-JP" altLang="en-US"/>
          </a:p>
        </p:txBody>
      </p:sp>
    </p:spTree>
    <p:extLst>
      <p:ext uri="{BB962C8B-B14F-4D97-AF65-F5344CB8AC3E}">
        <p14:creationId xmlns:p14="http://schemas.microsoft.com/office/powerpoint/2010/main" val="1354141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28750" y="5531776"/>
            <a:ext cx="10192966" cy="1006022"/>
          </a:xfrm>
        </p:spPr>
        <p:txBody>
          <a:bodyPr>
            <a:normAutofit/>
          </a:bodyPr>
          <a:lstStyle/>
          <a:p>
            <a:pPr marL="0" indent="0" algn="r">
              <a:buNone/>
            </a:pPr>
            <a:r>
              <a:rPr kumimoji="1" lang="en-US" altLang="ja-JP" sz="5200" dirty="0"/>
              <a:t>C++</a:t>
            </a:r>
            <a:r>
              <a:rPr lang="ja-JP" altLang="en-US" sz="5200" dirty="0"/>
              <a:t>プログラミングを始める</a:t>
            </a:r>
            <a:endParaRPr kumimoji="1" lang="en-US" altLang="ja-JP" sz="52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12</a:t>
            </a:fld>
            <a:endParaRPr lang="ja-JP" altLang="en-US"/>
          </a:p>
        </p:txBody>
      </p:sp>
    </p:spTree>
    <p:extLst>
      <p:ext uri="{BB962C8B-B14F-4D97-AF65-F5344CB8AC3E}">
        <p14:creationId xmlns:p14="http://schemas.microsoft.com/office/powerpoint/2010/main" val="1954575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6270"/>
            <a:ext cx="10515600" cy="644968"/>
          </a:xfrm>
        </p:spPr>
        <p:txBody>
          <a:bodyPr>
            <a:normAutofit/>
          </a:bodyPr>
          <a:lstStyle/>
          <a:p>
            <a:r>
              <a:rPr kumimoji="1" lang="ja-JP" altLang="en-US" sz="3600" dirty="0"/>
              <a:t>下記の動画・</a:t>
            </a:r>
            <a:r>
              <a:rPr kumimoji="1" lang="en-US" altLang="ja-JP" sz="3600" dirty="0"/>
              <a:t>google docs</a:t>
            </a:r>
            <a:r>
              <a:rPr lang="ja-JP" altLang="en-US" sz="3600" dirty="0"/>
              <a:t>を視聴する・読む</a:t>
            </a:r>
            <a:endParaRPr kumimoji="1" lang="ja-JP" altLang="en-US" sz="3600" dirty="0"/>
          </a:p>
        </p:txBody>
      </p:sp>
      <p:sp>
        <p:nvSpPr>
          <p:cNvPr id="3" name="コンテンツ プレースホルダー 2"/>
          <p:cNvSpPr>
            <a:spLocks noGrp="1"/>
          </p:cNvSpPr>
          <p:nvPr>
            <p:ph idx="1"/>
          </p:nvPr>
        </p:nvSpPr>
        <p:spPr/>
        <p:txBody>
          <a:bodyPr>
            <a:normAutofit/>
          </a:bodyPr>
          <a:lstStyle/>
          <a:p>
            <a:pPr marL="0" indent="0">
              <a:buNone/>
            </a:pPr>
            <a:r>
              <a:rPr lang="ja-JP" altLang="en-US" sz="2000" dirty="0"/>
              <a:t>動画で以下の説明しているのでまず視聴し理解してください</a:t>
            </a:r>
            <a:endParaRPr lang="en-US" altLang="ja-JP" sz="2000" dirty="0"/>
          </a:p>
          <a:p>
            <a:r>
              <a:rPr kumimoji="1" lang="en-US" altLang="ja-JP" sz="2000" dirty="0"/>
              <a:t>C++</a:t>
            </a:r>
            <a:r>
              <a:rPr kumimoji="1" lang="ja-JP" altLang="en-US" sz="2000" dirty="0"/>
              <a:t>の書き方</a:t>
            </a:r>
            <a:endParaRPr kumimoji="1" lang="en-US" altLang="ja-JP" sz="2000" dirty="0"/>
          </a:p>
          <a:p>
            <a:pPr lvl="1"/>
            <a:r>
              <a:rPr lang="ja-JP" altLang="en-US" sz="1800" dirty="0"/>
              <a:t>動画 </a:t>
            </a:r>
            <a:r>
              <a:rPr lang="en-US" altLang="ja-JP" sz="1800" dirty="0">
                <a:sym typeface="Wingdings" panose="05000000000000000000" pitchFamily="2" charset="2"/>
              </a:rPr>
              <a:t> </a:t>
            </a:r>
            <a:r>
              <a:rPr lang="ja-JP" altLang="en-US" sz="1800" dirty="0"/>
              <a:t>作成する？</a:t>
            </a:r>
            <a:endParaRPr lang="en-US" altLang="ja-JP" sz="1800" dirty="0"/>
          </a:p>
          <a:p>
            <a:pPr lvl="1"/>
            <a:r>
              <a:rPr kumimoji="1" lang="ja-JP" altLang="en-US" sz="1800" dirty="0"/>
              <a:t>資料 </a:t>
            </a:r>
            <a:r>
              <a:rPr lang="en-US" altLang="ja-JP" sz="1800" dirty="0">
                <a:sym typeface="Wingdings" panose="05000000000000000000" pitchFamily="2" charset="2"/>
              </a:rPr>
              <a:t> </a:t>
            </a:r>
            <a:r>
              <a:rPr kumimoji="1" lang="ja-JP" altLang="en-US" sz="1800" dirty="0"/>
              <a:t>次頁</a:t>
            </a:r>
            <a:endParaRPr kumimoji="1" lang="en-US" altLang="ja-JP" sz="1800" dirty="0"/>
          </a:p>
          <a:p>
            <a:r>
              <a:rPr kumimoji="1" lang="en-US" altLang="ja-JP" sz="2000" dirty="0"/>
              <a:t>Visual Studio</a:t>
            </a:r>
            <a:r>
              <a:rPr kumimoji="1" lang="ja-JP" altLang="en-US" sz="2000" dirty="0"/>
              <a:t>で</a:t>
            </a:r>
            <a:r>
              <a:rPr lang="en-US" altLang="ja-JP" sz="2000" dirty="0"/>
              <a:t>OpenGL</a:t>
            </a:r>
            <a:r>
              <a:rPr lang="ja-JP" altLang="en-US" sz="2000" dirty="0"/>
              <a:t>付き</a:t>
            </a:r>
            <a:r>
              <a:rPr lang="en-US" altLang="ja-JP" sz="2000" dirty="0"/>
              <a:t>GUI</a:t>
            </a:r>
            <a:r>
              <a:rPr lang="ja-JP" altLang="en-US" sz="2000" dirty="0"/>
              <a:t>を実装する方法</a:t>
            </a:r>
            <a:endParaRPr lang="en-US" altLang="ja-JP" sz="2000" dirty="0"/>
          </a:p>
          <a:p>
            <a:pPr lvl="1"/>
            <a:r>
              <a:rPr lang="ja-JP" altLang="en-US" sz="1600" dirty="0"/>
              <a:t>動画 </a:t>
            </a:r>
            <a:r>
              <a:rPr lang="en-US" altLang="ja-JP" sz="1600" dirty="0">
                <a:sym typeface="Wingdings" panose="05000000000000000000" pitchFamily="2" charset="2"/>
              </a:rPr>
              <a:t> </a:t>
            </a:r>
            <a:r>
              <a:rPr lang="ja-JP" altLang="en-US" sz="1600" dirty="0">
                <a:sym typeface="Wingdings" panose="05000000000000000000" pitchFamily="2" charset="2"/>
              </a:rPr>
              <a:t>作成する？</a:t>
            </a:r>
            <a:endParaRPr lang="en-US" altLang="ja-JP" sz="1600" dirty="0">
              <a:sym typeface="Wingdings" panose="05000000000000000000" pitchFamily="2" charset="2"/>
            </a:endParaRPr>
          </a:p>
          <a:p>
            <a:pPr lvl="1"/>
            <a:r>
              <a:rPr lang="ja-JP" altLang="en-US" sz="1600" dirty="0">
                <a:sym typeface="Wingdings" panose="05000000000000000000" pitchFamily="2" charset="2"/>
              </a:rPr>
              <a:t>資料 </a:t>
            </a:r>
            <a:r>
              <a:rPr lang="en-US" altLang="ja-JP" sz="1600" dirty="0">
                <a:sym typeface="Wingdings" panose="05000000000000000000" pitchFamily="2" charset="2"/>
              </a:rPr>
              <a:t> </a:t>
            </a:r>
            <a:r>
              <a:rPr lang="en-US" altLang="ja-JP" sz="1200" dirty="0">
                <a:sym typeface="Wingdings" panose="05000000000000000000" pitchFamily="2" charset="2"/>
                <a:hlinkClick r:id="rId2"/>
              </a:rPr>
              <a:t>https://docs.google.com/document/d/1WnqxYTC6pqgM8btN_aLi8KnChWhUZ9vciklzfRhrs5s/edit?usp=share_link</a:t>
            </a:r>
            <a:r>
              <a:rPr lang="en-US" altLang="ja-JP" sz="1200" dirty="0">
                <a:sym typeface="Wingdings" panose="05000000000000000000" pitchFamily="2" charset="2"/>
              </a:rPr>
              <a:t> </a:t>
            </a:r>
          </a:p>
          <a:p>
            <a:pPr lvl="1"/>
            <a:r>
              <a:rPr lang="ja-JP" altLang="en-US" sz="1600" dirty="0"/>
              <a:t>コード </a:t>
            </a:r>
            <a:r>
              <a:rPr lang="en-US" altLang="ja-JP" sz="1600" dirty="0">
                <a:sym typeface="Wingdings" panose="05000000000000000000" pitchFamily="2" charset="2"/>
              </a:rPr>
              <a:t> </a:t>
            </a:r>
            <a:r>
              <a:rPr lang="ja-JP" altLang="en-US" sz="1600" dirty="0">
                <a:sym typeface="Wingdings" panose="05000000000000000000" pitchFamily="2" charset="2"/>
              </a:rPr>
              <a:t>一通り作ったものが </a:t>
            </a:r>
            <a:r>
              <a:rPr lang="en-US" altLang="ja-JP" sz="1600" dirty="0" err="1">
                <a:sym typeface="Wingdings" panose="05000000000000000000" pitchFamily="2" charset="2"/>
              </a:rPr>
              <a:t>FirstOglCLI</a:t>
            </a:r>
            <a:r>
              <a:rPr lang="en-US" altLang="ja-JP" sz="1600" dirty="0">
                <a:sym typeface="Wingdings" panose="05000000000000000000" pitchFamily="2" charset="2"/>
              </a:rPr>
              <a:t> </a:t>
            </a:r>
            <a:r>
              <a:rPr lang="ja-JP" altLang="en-US" sz="1600" dirty="0">
                <a:sym typeface="Wingdings" panose="05000000000000000000" pitchFamily="2" charset="2"/>
              </a:rPr>
              <a:t>フォルダにある</a:t>
            </a:r>
            <a:endParaRPr lang="en-US" altLang="ja-JP" sz="1600" dirty="0"/>
          </a:p>
          <a:p>
            <a:r>
              <a:rPr kumimoji="1" lang="en-US" altLang="ja-JP" sz="2000" dirty="0" err="1"/>
              <a:t>Qt</a:t>
            </a:r>
            <a:r>
              <a:rPr kumimoji="1" lang="ja-JP" altLang="en-US" sz="2000" dirty="0"/>
              <a:t>で</a:t>
            </a:r>
            <a:r>
              <a:rPr kumimoji="1" lang="en-US" altLang="ja-JP" sz="2000" dirty="0"/>
              <a:t>OpenGL</a:t>
            </a:r>
            <a:r>
              <a:rPr kumimoji="1" lang="ja-JP" altLang="en-US" sz="2000" dirty="0"/>
              <a:t>付き</a:t>
            </a:r>
            <a:r>
              <a:rPr kumimoji="1" lang="en-US" altLang="ja-JP" sz="2000" dirty="0"/>
              <a:t>GUI</a:t>
            </a:r>
            <a:r>
              <a:rPr kumimoji="1" lang="ja-JP" altLang="en-US" sz="2000" dirty="0"/>
              <a:t>を実装する方法</a:t>
            </a:r>
            <a:endParaRPr kumimoji="1" lang="en-US" altLang="ja-JP" sz="2000" dirty="0"/>
          </a:p>
          <a:p>
            <a:pPr lvl="1"/>
            <a:r>
              <a:rPr lang="ja-JP" altLang="en-US" sz="1600" dirty="0"/>
              <a:t>動画 </a:t>
            </a:r>
            <a:r>
              <a:rPr lang="en-US" altLang="ja-JP" sz="1600" dirty="0">
                <a:sym typeface="Wingdings" panose="05000000000000000000" pitchFamily="2" charset="2"/>
              </a:rPr>
              <a:t> </a:t>
            </a:r>
            <a:r>
              <a:rPr lang="ja-JP" altLang="en-US" sz="1600" dirty="0">
                <a:sym typeface="Wingdings" panose="05000000000000000000" pitchFamily="2" charset="2"/>
              </a:rPr>
              <a:t>作成中</a:t>
            </a:r>
            <a:r>
              <a:rPr lang="en-US" altLang="ja-JP" sz="1600" dirty="0"/>
              <a:t> </a:t>
            </a:r>
          </a:p>
          <a:p>
            <a:pPr lvl="1"/>
            <a:r>
              <a:rPr lang="ja-JP" altLang="en-US" sz="1600" dirty="0">
                <a:sym typeface="Wingdings" panose="05000000000000000000" pitchFamily="2" charset="2"/>
              </a:rPr>
              <a:t>資料 </a:t>
            </a:r>
            <a:r>
              <a:rPr lang="en-US" altLang="ja-JP" sz="1600" dirty="0">
                <a:sym typeface="Wingdings" panose="05000000000000000000" pitchFamily="2" charset="2"/>
              </a:rPr>
              <a:t> </a:t>
            </a:r>
            <a:r>
              <a:rPr lang="en-US" altLang="ja-JP" sz="1200" dirty="0">
                <a:hlinkClick r:id="rId3"/>
              </a:rPr>
              <a:t>https://docs.google.com/document/d/1Bp4wnqYZCM6HbDTEXAmHG7HPKuvT5eftwjyobzPX3Yg/edit?usp=share_link</a:t>
            </a:r>
            <a:r>
              <a:rPr lang="en-US" altLang="ja-JP" sz="1200" dirty="0"/>
              <a:t> </a:t>
            </a:r>
            <a:endParaRPr kumimoji="1" lang="en-US" altLang="ja-JP" sz="1600" dirty="0"/>
          </a:p>
          <a:p>
            <a:pPr lvl="1"/>
            <a:r>
              <a:rPr lang="ja-JP" altLang="en-US" sz="1600" dirty="0"/>
              <a:t>コード </a:t>
            </a:r>
            <a:r>
              <a:rPr lang="en-US" altLang="ja-JP" sz="1600" dirty="0">
                <a:sym typeface="Wingdings" panose="05000000000000000000" pitchFamily="2" charset="2"/>
              </a:rPr>
              <a:t> </a:t>
            </a:r>
            <a:r>
              <a:rPr lang="ja-JP" altLang="en-US" sz="1600" dirty="0">
                <a:sym typeface="Wingdings" panose="05000000000000000000" pitchFamily="2" charset="2"/>
              </a:rPr>
              <a:t>一通り作ったものが </a:t>
            </a:r>
            <a:r>
              <a:rPr lang="en-US" altLang="ja-JP" sz="1600" dirty="0" err="1">
                <a:sym typeface="Wingdings" panose="05000000000000000000" pitchFamily="2" charset="2"/>
              </a:rPr>
              <a:t>FirstOglQt</a:t>
            </a:r>
            <a:r>
              <a:rPr lang="en-US" altLang="ja-JP" sz="1600" dirty="0">
                <a:sym typeface="Wingdings" panose="05000000000000000000" pitchFamily="2" charset="2"/>
              </a:rPr>
              <a:t> </a:t>
            </a:r>
            <a:r>
              <a:rPr lang="ja-JP" altLang="en-US" sz="1600" dirty="0">
                <a:sym typeface="Wingdings" panose="05000000000000000000" pitchFamily="2" charset="2"/>
              </a:rPr>
              <a:t>フォルダにある</a:t>
            </a:r>
            <a:endParaRPr lang="en-US" altLang="ja-JP" sz="1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13</a:t>
            </a:fld>
            <a:endParaRPr lang="ja-JP" altLang="en-US"/>
          </a:p>
        </p:txBody>
      </p:sp>
    </p:spTree>
    <p:extLst>
      <p:ext uri="{BB962C8B-B14F-4D97-AF65-F5344CB8AC3E}">
        <p14:creationId xmlns:p14="http://schemas.microsoft.com/office/powerpoint/2010/main" val="2984967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2533" y="216270"/>
            <a:ext cx="10956041" cy="644968"/>
          </a:xfrm>
        </p:spPr>
        <p:txBody>
          <a:bodyPr>
            <a:normAutofit fontScale="90000"/>
          </a:bodyPr>
          <a:lstStyle/>
          <a:p>
            <a:r>
              <a:rPr kumimoji="1" lang="en-US" altLang="ja-JP" dirty="0"/>
              <a:t>C++</a:t>
            </a:r>
            <a:r>
              <a:rPr lang="ja-JP" altLang="en-US" dirty="0"/>
              <a:t>の書き方</a:t>
            </a:r>
            <a:endParaRPr kumimoji="1" lang="ja-JP" altLang="en-US" dirty="0"/>
          </a:p>
        </p:txBody>
      </p:sp>
      <p:sp>
        <p:nvSpPr>
          <p:cNvPr id="3" name="コンテンツ プレースホルダー 2"/>
          <p:cNvSpPr>
            <a:spLocks noGrp="1"/>
          </p:cNvSpPr>
          <p:nvPr>
            <p:ph idx="1"/>
          </p:nvPr>
        </p:nvSpPr>
        <p:spPr>
          <a:xfrm>
            <a:off x="502534" y="1127050"/>
            <a:ext cx="5539451" cy="5422605"/>
          </a:xfrm>
        </p:spPr>
        <p:txBody>
          <a:bodyPr>
            <a:normAutofit/>
          </a:bodyPr>
          <a:lstStyle/>
          <a:p>
            <a:r>
              <a:rPr lang="en-US" altLang="ja-JP" sz="2400" dirty="0"/>
              <a:t>Visual Studio</a:t>
            </a:r>
            <a:r>
              <a:rPr lang="ja-JP" altLang="en-US" sz="2400" dirty="0"/>
              <a:t>でプロジェクトを作る</a:t>
            </a:r>
            <a:endParaRPr lang="en-US" altLang="ja-JP" sz="2400" dirty="0"/>
          </a:p>
          <a:p>
            <a:r>
              <a:rPr lang="en-US" altLang="ja-JP" sz="2400" dirty="0" err="1"/>
              <a:t>Qt</a:t>
            </a:r>
            <a:r>
              <a:rPr lang="ja-JP" altLang="en-US" sz="2400" dirty="0"/>
              <a:t>でプロジェクトを作る</a:t>
            </a:r>
            <a:endParaRPr lang="en-US" altLang="ja-JP" sz="2400" dirty="0"/>
          </a:p>
          <a:p>
            <a:r>
              <a:rPr lang="en-US" altLang="ja-JP" sz="2400" dirty="0"/>
              <a:t>Class</a:t>
            </a:r>
            <a:r>
              <a:rPr lang="ja-JP" altLang="en-US" sz="2400" dirty="0"/>
              <a:t>の基礎の基礎</a:t>
            </a:r>
            <a:endParaRPr lang="en-US" altLang="ja-JP" sz="2400" dirty="0"/>
          </a:p>
          <a:p>
            <a:pPr lvl="1"/>
            <a:r>
              <a:rPr lang="ja-JP" altLang="en-US" sz="1200" dirty="0"/>
              <a:t>フィールド変数</a:t>
            </a:r>
            <a:endParaRPr lang="en-US" altLang="ja-JP" sz="1200" dirty="0"/>
          </a:p>
          <a:p>
            <a:pPr lvl="1"/>
            <a:r>
              <a:rPr lang="ja-JP" altLang="en-US" sz="1200" dirty="0"/>
              <a:t>フィールド関数</a:t>
            </a:r>
            <a:endParaRPr lang="en-US" altLang="ja-JP" sz="1200" dirty="0"/>
          </a:p>
          <a:p>
            <a:pPr lvl="1"/>
            <a:r>
              <a:rPr lang="ja-JP" altLang="en-US" sz="1200" dirty="0"/>
              <a:t>スタティック関数</a:t>
            </a:r>
            <a:endParaRPr lang="en-US" altLang="ja-JP" sz="1200" dirty="0"/>
          </a:p>
          <a:p>
            <a:pPr lvl="1"/>
            <a:r>
              <a:rPr lang="ja-JP" altLang="en-US" sz="1200" dirty="0"/>
              <a:t>スタティック変数</a:t>
            </a:r>
            <a:endParaRPr lang="en-US" altLang="ja-JP" sz="1200" dirty="0"/>
          </a:p>
          <a:p>
            <a:pPr lvl="1"/>
            <a:r>
              <a:rPr lang="ja-JP" altLang="en-US" sz="1200" dirty="0"/>
              <a:t>コンストラクタ，コピーコンストラクタ，デストラクタ</a:t>
            </a:r>
            <a:endParaRPr lang="en-US" altLang="ja-JP" sz="1200" dirty="0"/>
          </a:p>
          <a:p>
            <a:r>
              <a:rPr lang="ja-JP" altLang="en-US" sz="2400" dirty="0"/>
              <a:t>インスタンスについて</a:t>
            </a:r>
            <a:endParaRPr lang="en-US" altLang="ja-JP" sz="2400" dirty="0"/>
          </a:p>
          <a:p>
            <a:r>
              <a:rPr lang="ja-JP" altLang="en-US" sz="2400" dirty="0"/>
              <a:t>スコープについて</a:t>
            </a:r>
            <a:endParaRPr lang="en-US" altLang="ja-JP" sz="2400" dirty="0"/>
          </a:p>
          <a:p>
            <a:endParaRPr lang="en-US" altLang="ja-JP" sz="1600" dirty="0"/>
          </a:p>
          <a:p>
            <a:endParaRPr lang="en-US" altLang="ja-JP" sz="1600" dirty="0"/>
          </a:p>
          <a:p>
            <a:endParaRPr lang="ja-JP" altLang="en-US" sz="2400" dirty="0"/>
          </a:p>
          <a:p>
            <a:endParaRPr kumimoji="1" lang="ja-JP" altLang="en-US" sz="24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14</a:t>
            </a:fld>
            <a:endParaRPr lang="ja-JP" altLang="en-US"/>
          </a:p>
        </p:txBody>
      </p:sp>
      <p:sp>
        <p:nvSpPr>
          <p:cNvPr id="5" name="コンテンツ プレースホルダー 2"/>
          <p:cNvSpPr txBox="1">
            <a:spLocks/>
          </p:cNvSpPr>
          <p:nvPr/>
        </p:nvSpPr>
        <p:spPr>
          <a:xfrm>
            <a:off x="6382473" y="1127050"/>
            <a:ext cx="5539451" cy="542260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2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100000"/>
              </a:lnSpc>
              <a:spcBef>
                <a:spcPts val="12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100000"/>
              </a:lnSpc>
              <a:spcBef>
                <a:spcPts val="12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100000"/>
              </a:lnSpc>
              <a:spcBef>
                <a:spcPts val="12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関数の引数について</a:t>
            </a:r>
            <a:endParaRPr lang="en-US" altLang="ja-JP" sz="2400" dirty="0"/>
          </a:p>
          <a:p>
            <a:pPr lvl="1"/>
            <a:r>
              <a:rPr lang="ja-JP" altLang="en-US" sz="2000" dirty="0"/>
              <a:t>値渡し，ポインタ渡し，参照渡し，</a:t>
            </a:r>
            <a:endParaRPr lang="en-US" altLang="ja-JP" sz="2400" dirty="0"/>
          </a:p>
          <a:p>
            <a:r>
              <a:rPr lang="ja-JP" altLang="en-US" sz="2400" dirty="0"/>
              <a:t>オーバーライドとオーバーロード</a:t>
            </a:r>
            <a:endParaRPr lang="en-US" altLang="ja-JP" sz="2400" dirty="0"/>
          </a:p>
          <a:p>
            <a:r>
              <a:rPr lang="ja-JP" altLang="en-US" sz="2400" dirty="0"/>
              <a:t>継承と委譲</a:t>
            </a:r>
            <a:endParaRPr lang="en-US" altLang="ja-JP" sz="2400" dirty="0"/>
          </a:p>
          <a:p>
            <a:r>
              <a:rPr lang="en-US" altLang="ja-JP" sz="2400" dirty="0"/>
              <a:t>STL</a:t>
            </a:r>
            <a:r>
              <a:rPr lang="ja-JP" altLang="en-US" sz="2400" dirty="0"/>
              <a:t>について</a:t>
            </a:r>
            <a:endParaRPr lang="en-US" altLang="ja-JP" sz="2400" dirty="0"/>
          </a:p>
          <a:p>
            <a:r>
              <a:rPr lang="en-US" altLang="ja-JP" sz="2400" dirty="0"/>
              <a:t>Template</a:t>
            </a:r>
            <a:r>
              <a:rPr lang="ja-JP" altLang="en-US" sz="2400" dirty="0"/>
              <a:t>について（やらないかも）</a:t>
            </a:r>
            <a:endParaRPr lang="en-US" altLang="ja-JP" sz="2400" dirty="0"/>
          </a:p>
          <a:p>
            <a:endParaRPr lang="en-US" altLang="ja-JP" sz="2400" dirty="0"/>
          </a:p>
          <a:p>
            <a:endParaRPr lang="en-US" altLang="ja-JP" sz="2400" dirty="0"/>
          </a:p>
          <a:p>
            <a:endParaRPr lang="en-US" altLang="ja-JP" sz="2400" dirty="0"/>
          </a:p>
          <a:p>
            <a:pPr marL="0" indent="0">
              <a:buNone/>
            </a:pPr>
            <a:r>
              <a:rPr lang="ja-JP" altLang="en-US" sz="2400" dirty="0"/>
              <a:t>基本的にすべて動画で説明します。</a:t>
            </a:r>
            <a:endParaRPr lang="en-US" altLang="ja-JP" sz="2400" dirty="0"/>
          </a:p>
        </p:txBody>
      </p:sp>
    </p:spTree>
    <p:extLst>
      <p:ext uri="{BB962C8B-B14F-4D97-AF65-F5344CB8AC3E}">
        <p14:creationId xmlns:p14="http://schemas.microsoft.com/office/powerpoint/2010/main" val="2753134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課題</a:t>
            </a:r>
          </a:p>
        </p:txBody>
      </p:sp>
      <p:sp>
        <p:nvSpPr>
          <p:cNvPr id="3" name="コンテンツ プレースホルダー 2"/>
          <p:cNvSpPr>
            <a:spLocks noGrp="1"/>
          </p:cNvSpPr>
          <p:nvPr>
            <p:ph idx="1"/>
          </p:nvPr>
        </p:nvSpPr>
        <p:spPr>
          <a:xfrm>
            <a:off x="838199" y="1019175"/>
            <a:ext cx="11210925" cy="5905500"/>
          </a:xfrm>
        </p:spPr>
        <p:txBody>
          <a:bodyPr>
            <a:normAutofit/>
          </a:bodyPr>
          <a:lstStyle/>
          <a:p>
            <a:r>
              <a:rPr kumimoji="1" lang="ja-JP" altLang="en-US" sz="2000" dirty="0"/>
              <a:t>課題</a:t>
            </a:r>
            <a:r>
              <a:rPr lang="en-US" altLang="ja-JP" sz="2000" dirty="0"/>
              <a:t>1</a:t>
            </a:r>
            <a:r>
              <a:rPr kumimoji="1" lang="en-US" altLang="ja-JP" sz="2000" dirty="0"/>
              <a:t> : </a:t>
            </a:r>
            <a:r>
              <a:rPr kumimoji="1" lang="ja-JP" altLang="en-US" sz="2000" dirty="0"/>
              <a:t>動画を視聴して</a:t>
            </a:r>
            <a:r>
              <a:rPr kumimoji="1" lang="en-US" altLang="ja-JP" sz="2000" dirty="0"/>
              <a:t>C++</a:t>
            </a:r>
            <a:r>
              <a:rPr kumimoji="1" lang="ja-JP" altLang="en-US" sz="2000" dirty="0"/>
              <a:t>の書き方と</a:t>
            </a:r>
            <a:r>
              <a:rPr kumimoji="1" lang="en-US" altLang="ja-JP" sz="2000" dirty="0"/>
              <a:t>GUI</a:t>
            </a:r>
            <a:r>
              <a:rPr kumimoji="1" lang="ja-JP" altLang="en-US" sz="2000" dirty="0"/>
              <a:t>作成方法を勉強してください</a:t>
            </a:r>
            <a:endParaRPr kumimoji="1" lang="en-US" altLang="ja-JP" sz="2000" dirty="0"/>
          </a:p>
          <a:p>
            <a:r>
              <a:rPr lang="ja-JP" altLang="en-US" sz="2000" dirty="0"/>
              <a:t>課題</a:t>
            </a:r>
            <a:r>
              <a:rPr lang="en-US" altLang="ja-JP" sz="2000" dirty="0"/>
              <a:t>2 : </a:t>
            </a:r>
            <a:r>
              <a:rPr lang="en-US" altLang="ja-JP" sz="2000" dirty="0" err="1"/>
              <a:t>FirstOglCLI</a:t>
            </a:r>
            <a:r>
              <a:rPr lang="en-US" altLang="ja-JP" sz="2000" dirty="0"/>
              <a:t> </a:t>
            </a:r>
            <a:r>
              <a:rPr lang="ja-JP" altLang="en-US" sz="2000" dirty="0"/>
              <a:t>か </a:t>
            </a:r>
            <a:r>
              <a:rPr lang="en-US" altLang="ja-JP" sz="2000" dirty="0" err="1"/>
              <a:t>FirstOglQt</a:t>
            </a:r>
            <a:r>
              <a:rPr lang="ja-JP" altLang="en-US" sz="2000" dirty="0"/>
              <a:t>のどちらかを利用して、球と四面体を表示してください</a:t>
            </a:r>
            <a:endParaRPr lang="en-US" altLang="ja-JP" sz="2000" dirty="0"/>
          </a:p>
          <a:p>
            <a:r>
              <a:rPr kumimoji="1" lang="ja-JP" altLang="en-US" sz="2000" dirty="0"/>
              <a:t>課題</a:t>
            </a:r>
            <a:r>
              <a:rPr lang="en-US" altLang="ja-JP" sz="2000" dirty="0"/>
              <a:t>3</a:t>
            </a:r>
            <a:r>
              <a:rPr kumimoji="1" lang="en-US" altLang="ja-JP" sz="2000" dirty="0"/>
              <a:t> : </a:t>
            </a:r>
            <a:r>
              <a:rPr kumimoji="1" lang="ja-JP" altLang="en-US" sz="2000" dirty="0"/>
              <a:t>上記を拡張して、ビリヤード台の上をボールが転がるようにしてください。</a:t>
            </a:r>
            <a:endParaRPr kumimoji="1" lang="en-US" altLang="ja-JP" sz="2000" dirty="0"/>
          </a:p>
          <a:p>
            <a:r>
              <a:rPr lang="ja-JP" altLang="en-US" sz="2000" dirty="0"/>
              <a:t>課題</a:t>
            </a:r>
            <a:r>
              <a:rPr lang="en-US" altLang="ja-JP" sz="2000" dirty="0"/>
              <a:t>4 : </a:t>
            </a:r>
            <a:r>
              <a:rPr lang="ja-JP" altLang="en-US" sz="2000" dirty="0"/>
              <a:t>上記を拡張して、ビリヤード台の端でボールが跳ね返るようにしてください。</a:t>
            </a:r>
            <a:endParaRPr lang="en-US" altLang="ja-JP" sz="2000" dirty="0"/>
          </a:p>
          <a:p>
            <a:r>
              <a:rPr lang="ja-JP" altLang="en-US" sz="2000" dirty="0"/>
              <a:t>課題</a:t>
            </a:r>
            <a:r>
              <a:rPr lang="en-US" altLang="ja-JP" sz="2000" dirty="0"/>
              <a:t>5 : </a:t>
            </a:r>
            <a:r>
              <a:rPr lang="ja-JP" altLang="en-US" sz="2000" dirty="0"/>
              <a:t>上記を拡張して、複数のボールが互いに衝突しあうようにしてください。</a:t>
            </a:r>
            <a:endParaRPr lang="en-US" altLang="ja-JP" sz="2000" dirty="0"/>
          </a:p>
          <a:p>
            <a:r>
              <a:rPr lang="ja-JP" altLang="en-US" sz="2000" dirty="0"/>
              <a:t>課題</a:t>
            </a:r>
            <a:r>
              <a:rPr lang="en-US" altLang="ja-JP" sz="2000" dirty="0"/>
              <a:t>6 : </a:t>
            </a:r>
            <a:r>
              <a:rPr lang="ja-JP" altLang="en-US" sz="2000" dirty="0"/>
              <a:t>ボールが回転するようにしてください</a:t>
            </a:r>
            <a:endParaRPr lang="en-US" altLang="ja-JP" sz="2000" dirty="0"/>
          </a:p>
          <a:p>
            <a:r>
              <a:rPr lang="ja-JP" altLang="en-US" sz="2000" dirty="0"/>
              <a:t>課題</a:t>
            </a:r>
            <a:r>
              <a:rPr lang="en-US" altLang="ja-JP" sz="2000" dirty="0"/>
              <a:t>7 : </a:t>
            </a:r>
            <a:r>
              <a:rPr lang="ja-JP" altLang="en-US" sz="2000" dirty="0"/>
              <a:t>独自に考えて何かしらの機能を作成してください</a:t>
            </a:r>
            <a:endParaRPr lang="en-US" altLang="ja-JP" sz="2000" dirty="0"/>
          </a:p>
          <a:p>
            <a:pPr marL="0" indent="0">
              <a:buNone/>
            </a:pPr>
            <a:endParaRPr lang="en-US" altLang="ja-JP" sz="2000" dirty="0">
              <a:solidFill>
                <a:srgbClr val="FF0000"/>
              </a:solidFill>
            </a:endParaRPr>
          </a:p>
          <a:p>
            <a:pPr marL="0" indent="0">
              <a:buNone/>
            </a:pPr>
            <a:r>
              <a:rPr lang="en-US" altLang="ja-JP" sz="2000" dirty="0">
                <a:solidFill>
                  <a:srgbClr val="FF0000"/>
                </a:solidFill>
              </a:rPr>
              <a:t>※ </a:t>
            </a:r>
            <a:r>
              <a:rPr lang="ja-JP" altLang="en-US" sz="2000" dirty="0">
                <a:solidFill>
                  <a:srgbClr val="FF0000"/>
                </a:solidFill>
              </a:rPr>
              <a:t>それなりに難しいので、グループの先輩に聞きながらやることを強くお勧めします</a:t>
            </a:r>
            <a:endParaRPr lang="en-US" altLang="ja-JP" sz="2000" dirty="0">
              <a:solidFill>
                <a:srgbClr val="FF0000"/>
              </a:solidFill>
            </a:endParaRPr>
          </a:p>
          <a:p>
            <a:pPr marL="0" indent="0">
              <a:buNone/>
            </a:pPr>
            <a:r>
              <a:rPr lang="en-US" altLang="ja-JP" sz="2000" dirty="0">
                <a:solidFill>
                  <a:srgbClr val="FF0000"/>
                </a:solidFill>
              </a:rPr>
              <a:t>※</a:t>
            </a:r>
            <a:r>
              <a:rPr lang="ja-JP" altLang="en-US" sz="2000" dirty="0">
                <a:solidFill>
                  <a:srgbClr val="FF0000"/>
                </a:solidFill>
              </a:rPr>
              <a:t> あきらめないで課題</a:t>
            </a:r>
            <a:r>
              <a:rPr lang="en-US" altLang="ja-JP" sz="2000" dirty="0">
                <a:solidFill>
                  <a:srgbClr val="FF0000"/>
                </a:solidFill>
              </a:rPr>
              <a:t>7</a:t>
            </a:r>
            <a:r>
              <a:rPr lang="ja-JP" altLang="en-US" sz="2000" dirty="0" err="1">
                <a:solidFill>
                  <a:srgbClr val="FF0000"/>
                </a:solidFill>
              </a:rPr>
              <a:t>まで</a:t>
            </a:r>
            <a:r>
              <a:rPr lang="ja-JP" altLang="en-US" sz="2000" dirty="0">
                <a:solidFill>
                  <a:srgbClr val="FF0000"/>
                </a:solidFill>
              </a:rPr>
              <a:t>やると結構力が付きます。</a:t>
            </a:r>
            <a:endParaRPr lang="en-US" altLang="ja-JP" sz="2000" dirty="0">
              <a:solidFill>
                <a:srgbClr val="FF0000"/>
              </a:solidFill>
            </a:endParaRPr>
          </a:p>
          <a:p>
            <a:pPr marL="0" indent="0">
              <a:buNone/>
            </a:pPr>
            <a:r>
              <a:rPr lang="en-US" altLang="ja-JP" sz="2000" dirty="0">
                <a:solidFill>
                  <a:srgbClr val="FF0000"/>
                </a:solidFill>
              </a:rPr>
              <a:t>※ </a:t>
            </a:r>
            <a:r>
              <a:rPr lang="ja-JP" altLang="en-US" sz="2000" dirty="0">
                <a:solidFill>
                  <a:srgbClr val="FF0000"/>
                </a:solidFill>
              </a:rPr>
              <a:t>プログラムが大きくなってきたらリファクタリングを実施してください</a:t>
            </a:r>
            <a:endParaRPr lang="en-US" altLang="ja-JP" sz="2000" dirty="0">
              <a:solidFill>
                <a:srgbClr val="FF0000"/>
              </a:solidFill>
            </a:endParaRPr>
          </a:p>
          <a:p>
            <a:pPr marL="0" indent="0">
              <a:buNone/>
            </a:pPr>
            <a:r>
              <a:rPr lang="ja-JP" altLang="en-US" sz="2000" dirty="0">
                <a:solidFill>
                  <a:srgbClr val="FF0000"/>
                </a:solidFill>
              </a:rPr>
              <a:t>物理シミュレーションに関するヒントは次項より（こういう数式をプログラムに落とす訓練も兼ねています）</a:t>
            </a:r>
            <a:endParaRPr lang="en-US" altLang="ja-JP" sz="2000" dirty="0">
              <a:solidFill>
                <a:srgbClr val="FF0000"/>
              </a:solidFill>
            </a:endParaRPr>
          </a:p>
          <a:p>
            <a:pPr marL="0" indent="0">
              <a:buNone/>
            </a:pPr>
            <a:endParaRPr lang="en-US" altLang="ja-JP" sz="2000" dirty="0"/>
          </a:p>
          <a:p>
            <a:pPr marL="0" indent="0">
              <a:buNone/>
            </a:pPr>
            <a:endParaRPr kumimoji="1" lang="en-US" altLang="ja-JP" sz="20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15</a:t>
            </a:fld>
            <a:endParaRPr lang="ja-JP" altLang="en-US"/>
          </a:p>
        </p:txBody>
      </p:sp>
    </p:spTree>
    <p:extLst>
      <p:ext uri="{BB962C8B-B14F-4D97-AF65-F5344CB8AC3E}">
        <p14:creationId xmlns:p14="http://schemas.microsoft.com/office/powerpoint/2010/main" val="4108081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43525" y="6009699"/>
            <a:ext cx="6572250" cy="644968"/>
          </a:xfrm>
        </p:spPr>
        <p:txBody>
          <a:bodyPr>
            <a:noAutofit/>
          </a:bodyPr>
          <a:lstStyle/>
          <a:p>
            <a:r>
              <a:rPr lang="ja-JP" altLang="en-US" sz="4800" b="1" dirty="0"/>
              <a:t>剛体シミュレーション</a:t>
            </a:r>
            <a:endParaRPr kumimoji="1" lang="ja-JP" altLang="en-US" sz="4800" b="1"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16</a:t>
            </a:fld>
            <a:endParaRPr lang="ja-JP" altLang="en-US"/>
          </a:p>
        </p:txBody>
      </p:sp>
    </p:spTree>
    <p:extLst>
      <p:ext uri="{BB962C8B-B14F-4D97-AF65-F5344CB8AC3E}">
        <p14:creationId xmlns:p14="http://schemas.microsoft.com/office/powerpoint/2010/main" val="3205894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剛体シミュレーション</a:t>
            </a:r>
          </a:p>
        </p:txBody>
      </p:sp>
      <p:sp>
        <p:nvSpPr>
          <p:cNvPr id="3" name="コンテンツ プレースホルダー 2"/>
          <p:cNvSpPr>
            <a:spLocks noGrp="1"/>
          </p:cNvSpPr>
          <p:nvPr>
            <p:ph idx="1"/>
          </p:nvPr>
        </p:nvSpPr>
        <p:spPr/>
        <p:txBody>
          <a:bodyPr/>
          <a:lstStyle/>
          <a:p>
            <a:r>
              <a:rPr kumimoji="1" lang="ja-JP" altLang="en-US" dirty="0"/>
              <a:t>つくるものの仕様</a:t>
            </a:r>
            <a:endParaRPr kumimoji="1" lang="en-US" altLang="ja-JP" dirty="0"/>
          </a:p>
          <a:p>
            <a:pPr lvl="1">
              <a:spcBef>
                <a:spcPts val="600"/>
              </a:spcBef>
            </a:pPr>
            <a:r>
              <a:rPr lang="ja-JP" altLang="en-US" sz="2000" dirty="0"/>
              <a:t>直方体と床面</a:t>
            </a:r>
            <a:r>
              <a:rPr lang="en-US" altLang="ja-JP" sz="2000" dirty="0"/>
              <a:t>(y=0)</a:t>
            </a:r>
            <a:r>
              <a:rPr lang="ja-JP" altLang="en-US" sz="2000" dirty="0"/>
              <a:t>のみがあるシーンを想定</a:t>
            </a:r>
            <a:endParaRPr lang="en-US" altLang="ja-JP" sz="2000" dirty="0"/>
          </a:p>
          <a:p>
            <a:pPr lvl="1">
              <a:spcBef>
                <a:spcPts val="600"/>
              </a:spcBef>
            </a:pPr>
            <a:r>
              <a:rPr kumimoji="1" lang="ja-JP" altLang="en-US" sz="2000" dirty="0"/>
              <a:t>ユーザは直方体をドラッグする事で外力を加えられる</a:t>
            </a:r>
            <a:endParaRPr kumimoji="1" lang="en-US" altLang="ja-JP" sz="2000" dirty="0"/>
          </a:p>
          <a:p>
            <a:pPr lvl="1">
              <a:spcBef>
                <a:spcPts val="600"/>
              </a:spcBef>
            </a:pPr>
            <a:r>
              <a:rPr kumimoji="1" lang="ja-JP" altLang="en-US" sz="2000" dirty="0"/>
              <a:t>直方体の移動・回転を計算する</a:t>
            </a:r>
            <a:endParaRPr kumimoji="1" lang="en-US" altLang="ja-JP" sz="2000" dirty="0"/>
          </a:p>
          <a:p>
            <a:pPr marL="457200" lvl="1" indent="0">
              <a:spcBef>
                <a:spcPts val="600"/>
              </a:spcBef>
              <a:buNone/>
            </a:pPr>
            <a:endParaRPr kumimoji="1" lang="en-US" altLang="ja-JP" sz="2000" dirty="0"/>
          </a:p>
          <a:p>
            <a:pPr>
              <a:spcBef>
                <a:spcPts val="600"/>
              </a:spcBef>
            </a:pPr>
            <a:r>
              <a:rPr lang="ja-JP" altLang="en-US" dirty="0"/>
              <a:t>必用な </a:t>
            </a:r>
            <a:r>
              <a:rPr lang="en-US" altLang="ja-JP" dirty="0"/>
              <a:t>field </a:t>
            </a:r>
            <a:r>
              <a:rPr lang="ja-JP" altLang="en-US" dirty="0"/>
              <a:t>変数</a:t>
            </a:r>
            <a:endParaRPr lang="en-US" altLang="ja-JP" dirty="0"/>
          </a:p>
          <a:p>
            <a:pPr lvl="1">
              <a:spcBef>
                <a:spcPts val="600"/>
              </a:spcBef>
            </a:pPr>
            <a:r>
              <a:rPr lang="ja-JP" altLang="en-US" sz="1800" dirty="0"/>
              <a:t>床面の座標   </a:t>
            </a:r>
            <a:r>
              <a:rPr lang="en-US" altLang="ja-JP" sz="1800" dirty="0"/>
              <a:t> 	: float     </a:t>
            </a:r>
            <a:r>
              <a:rPr lang="en-US" altLang="ja-JP" sz="1800" dirty="0" err="1"/>
              <a:t>m_floorY</a:t>
            </a:r>
            <a:r>
              <a:rPr lang="en-US" altLang="ja-JP" sz="1800" dirty="0"/>
              <a:t>;</a:t>
            </a:r>
            <a:endParaRPr kumimoji="1" lang="en-US" altLang="ja-JP" sz="1800" dirty="0"/>
          </a:p>
          <a:p>
            <a:pPr lvl="1">
              <a:spcBef>
                <a:spcPts val="600"/>
              </a:spcBef>
            </a:pPr>
            <a:r>
              <a:rPr kumimoji="1" lang="ja-JP" altLang="en-US" sz="1800" dirty="0"/>
              <a:t>直方体の形状 </a:t>
            </a:r>
            <a:r>
              <a:rPr kumimoji="1" lang="en-US" altLang="ja-JP" sz="1800" dirty="0"/>
              <a:t>	: EVec3f  </a:t>
            </a:r>
            <a:r>
              <a:rPr kumimoji="1" lang="en-US" altLang="ja-JP" sz="1800" dirty="0" err="1"/>
              <a:t>m_verts</a:t>
            </a:r>
            <a:r>
              <a:rPr kumimoji="1" lang="en-US" altLang="ja-JP" sz="1800" dirty="0"/>
              <a:t>[8];</a:t>
            </a:r>
          </a:p>
          <a:p>
            <a:pPr lvl="1">
              <a:spcBef>
                <a:spcPts val="600"/>
              </a:spcBef>
            </a:pPr>
            <a:r>
              <a:rPr kumimoji="1" lang="ja-JP" altLang="en-US" sz="1800" dirty="0"/>
              <a:t>直方体重心位置 </a:t>
            </a:r>
            <a:r>
              <a:rPr kumimoji="1" lang="en-US" altLang="ja-JP" sz="1800" dirty="0"/>
              <a:t>	: </a:t>
            </a:r>
            <a:r>
              <a:rPr lang="en-US" altLang="ja-JP" sz="1800" dirty="0"/>
              <a:t>EVec3f </a:t>
            </a:r>
            <a:r>
              <a:rPr lang="ja-JP" altLang="en-US" sz="1800" dirty="0"/>
              <a:t> </a:t>
            </a:r>
            <a:r>
              <a:rPr lang="en-US" altLang="ja-JP" sz="1800" dirty="0" err="1"/>
              <a:t>m_position</a:t>
            </a:r>
            <a:r>
              <a:rPr lang="en-US" altLang="ja-JP" sz="1800" dirty="0"/>
              <a:t> ;</a:t>
            </a:r>
            <a:endParaRPr kumimoji="1" lang="en-US" altLang="ja-JP" sz="1800" dirty="0"/>
          </a:p>
          <a:p>
            <a:pPr lvl="1">
              <a:spcBef>
                <a:spcPts val="600"/>
              </a:spcBef>
            </a:pPr>
            <a:r>
              <a:rPr lang="ja-JP" altLang="en-US" sz="1800" dirty="0"/>
              <a:t>直方体姿勢（回転）</a:t>
            </a:r>
            <a:r>
              <a:rPr lang="en-US" altLang="ja-JP" sz="1800" dirty="0"/>
              <a:t>: EMat3f  </a:t>
            </a:r>
            <a:r>
              <a:rPr lang="en-US" altLang="ja-JP" sz="1800" dirty="0" err="1"/>
              <a:t>m_rotation</a:t>
            </a:r>
            <a:r>
              <a:rPr lang="en-US" altLang="ja-JP" sz="1800" dirty="0"/>
              <a:t> ;</a:t>
            </a:r>
          </a:p>
          <a:p>
            <a:pPr lvl="1">
              <a:spcBef>
                <a:spcPts val="600"/>
              </a:spcBef>
            </a:pPr>
            <a:r>
              <a:rPr lang="ja-JP" altLang="en-US" sz="1800" dirty="0"/>
              <a:t>直方体重心速度 </a:t>
            </a:r>
            <a:r>
              <a:rPr lang="en-US" altLang="ja-JP" sz="1800" dirty="0"/>
              <a:t>	: EVec3f  </a:t>
            </a:r>
            <a:r>
              <a:rPr lang="en-US" altLang="ja-JP" sz="1800" dirty="0" err="1"/>
              <a:t>m_velocity</a:t>
            </a:r>
            <a:r>
              <a:rPr lang="en-US" altLang="ja-JP" sz="1800" dirty="0"/>
              <a:t> ;</a:t>
            </a:r>
          </a:p>
          <a:p>
            <a:pPr lvl="1">
              <a:spcBef>
                <a:spcPts val="600"/>
              </a:spcBef>
            </a:pPr>
            <a:r>
              <a:rPr lang="ja-JP" altLang="en-US" sz="1800" dirty="0"/>
              <a:t>直方体回転角速度 </a:t>
            </a:r>
            <a:r>
              <a:rPr lang="en-US" altLang="ja-JP" sz="1800" dirty="0"/>
              <a:t>	: EVec3f  </a:t>
            </a:r>
            <a:r>
              <a:rPr lang="en-US" altLang="ja-JP" sz="1800" dirty="0" err="1"/>
              <a:t>m_rotVelocity</a:t>
            </a:r>
            <a:r>
              <a:rPr lang="en-US" altLang="ja-JP" sz="1800" dirty="0"/>
              <a:t>;</a:t>
            </a:r>
          </a:p>
          <a:p>
            <a:pPr marL="457200" lvl="1" indent="0">
              <a:spcBef>
                <a:spcPts val="600"/>
              </a:spcBef>
              <a:buNone/>
            </a:pPr>
            <a:r>
              <a:rPr lang="ja-JP" altLang="en-US" sz="1800" dirty="0"/>
              <a:t>回転と角速度を</a:t>
            </a:r>
            <a:r>
              <a:rPr lang="en-US" altLang="ja-JP" sz="1800" dirty="0"/>
              <a:t>3</a:t>
            </a:r>
            <a:r>
              <a:rPr lang="ja-JP" altLang="en-US" sz="1800" dirty="0"/>
              <a:t>次元ベクトルで表現する方法については「角速度ベクトル」で</a:t>
            </a:r>
            <a:r>
              <a:rPr lang="en-US" altLang="ja-JP" sz="1800" dirty="0" err="1"/>
              <a:t>ggr</a:t>
            </a:r>
            <a:endParaRPr lang="en-US" altLang="ja-JP" sz="1800" dirty="0"/>
          </a:p>
          <a:p>
            <a:pPr lvl="1">
              <a:spcBef>
                <a:spcPts val="600"/>
              </a:spcBef>
            </a:pPr>
            <a:endParaRPr lang="en-US" altLang="ja-JP" sz="1800" dirty="0"/>
          </a:p>
          <a:p>
            <a:pPr lvl="1">
              <a:spcBef>
                <a:spcPts val="600"/>
              </a:spcBef>
            </a:pPr>
            <a:endParaRPr lang="en-US" altLang="ja-JP" sz="1800" dirty="0"/>
          </a:p>
          <a:p>
            <a:pPr lvl="1">
              <a:spcBef>
                <a:spcPts val="600"/>
              </a:spcBef>
            </a:pPr>
            <a:endParaRPr lang="en-US" altLang="ja-JP" sz="1800" dirty="0"/>
          </a:p>
          <a:p>
            <a:pPr lvl="1">
              <a:spcBef>
                <a:spcPts val="600"/>
              </a:spcBef>
            </a:pP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17</a:t>
            </a:fld>
            <a:endParaRPr lang="ja-JP" altLang="en-US"/>
          </a:p>
        </p:txBody>
      </p:sp>
    </p:spTree>
    <p:extLst>
      <p:ext uri="{BB962C8B-B14F-4D97-AF65-F5344CB8AC3E}">
        <p14:creationId xmlns:p14="http://schemas.microsoft.com/office/powerpoint/2010/main" val="3494469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216270"/>
            <a:ext cx="10047051" cy="644968"/>
          </a:xfrm>
        </p:spPr>
        <p:txBody>
          <a:bodyPr>
            <a:normAutofit fontScale="90000"/>
          </a:bodyPr>
          <a:lstStyle/>
          <a:p>
            <a:r>
              <a:rPr kumimoji="1" lang="ja-JP" altLang="en-US" dirty="0"/>
              <a:t>剛体シミュレーション </a:t>
            </a:r>
            <a:r>
              <a:rPr kumimoji="1" lang="en-US" altLang="ja-JP" dirty="0"/>
              <a:t>: </a:t>
            </a:r>
            <a:r>
              <a:rPr lang="ja-JP" altLang="en-US" dirty="0"/>
              <a:t>並進</a:t>
            </a:r>
            <a:r>
              <a:rPr kumimoji="1" lang="en-US" altLang="ja-JP" dirty="0"/>
              <a:t>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954931" y="1117322"/>
                <a:ext cx="7547043" cy="5422605"/>
              </a:xfrm>
            </p:spPr>
            <p:txBody>
              <a:bodyPr>
                <a:normAutofit/>
              </a:bodyPr>
              <a:lstStyle/>
              <a:p>
                <a:pPr marL="0" indent="0">
                  <a:buNone/>
                </a:pPr>
                <a:r>
                  <a:rPr lang="ja-JP" altLang="en-US" sz="2000" dirty="0"/>
                  <a:t>ある時間における重心の位置と速度をそれぞれ，</a:t>
                </a:r>
                <a:r>
                  <a:rPr lang="en-US" altLang="ja-JP" sz="2000" b="1" dirty="0">
                    <a:latin typeface="Times New Roman" panose="02020603050405020304" pitchFamily="18" charset="0"/>
                    <a:cs typeface="Times New Roman" panose="02020603050405020304" pitchFamily="18" charset="0"/>
                  </a:rPr>
                  <a:t>x, v</a:t>
                </a:r>
                <a:r>
                  <a:rPr lang="ja-JP" altLang="en-US" sz="2000" b="1" dirty="0">
                    <a:latin typeface="Times New Roman" panose="02020603050405020304" pitchFamily="18" charset="0"/>
                    <a:cs typeface="Times New Roman" panose="02020603050405020304" pitchFamily="18" charset="0"/>
                  </a:rPr>
                  <a:t> </a:t>
                </a:r>
                <a:r>
                  <a:rPr lang="ja-JP" altLang="en-US" sz="2000" dirty="0"/>
                  <a:t>とする．物体にかかる力ベクトルの総和を </a:t>
                </a:r>
                <a:r>
                  <a:rPr lang="en-US" altLang="ja-JP" sz="2000" b="1" dirty="0">
                    <a:latin typeface="Times New Roman" panose="02020603050405020304" pitchFamily="18" charset="0"/>
                    <a:cs typeface="Times New Roman" panose="02020603050405020304" pitchFamily="18" charset="0"/>
                  </a:rPr>
                  <a:t>F </a:t>
                </a:r>
                <a:r>
                  <a:rPr lang="ja-JP" altLang="en-US" sz="2000" dirty="0"/>
                  <a:t>とする．</a:t>
                </a:r>
                <a:endParaRPr lang="en-US" altLang="ja-JP" sz="2000" dirty="0"/>
              </a:p>
              <a:p>
                <a:r>
                  <a:rPr lang="ja-JP" altLang="en-US" sz="2000" dirty="0"/>
                  <a:t>オイラー法では，以下の通り速度・加速度を更新する</a:t>
                </a:r>
                <a:endParaRPr lang="en-US" altLang="ja-JP" sz="2000" dirty="0"/>
              </a:p>
              <a:p>
                <a:pPr marL="0" indent="0">
                  <a:buNone/>
                </a:pPr>
                <a14:m>
                  <m:oMathPara xmlns:m="http://schemas.openxmlformats.org/officeDocument/2006/math">
                    <m:oMathParaPr>
                      <m:jc m:val="centerGroup"/>
                    </m:oMathParaPr>
                    <m:oMath xmlns:m="http://schemas.openxmlformats.org/officeDocument/2006/math">
                      <m:r>
                        <a:rPr lang="en-US" altLang="ja-JP" sz="2000" b="1" i="0" smtClean="0">
                          <a:latin typeface="Cambria Math" panose="02040503050406030204" pitchFamily="18" charset="0"/>
                        </a:rPr>
                        <m:t>𝐱</m:t>
                      </m:r>
                      <m:r>
                        <a:rPr lang="en-US" altLang="ja-JP" sz="2000" b="1" i="0" smtClean="0">
                          <a:latin typeface="Cambria Math" panose="02040503050406030204" pitchFamily="18" charset="0"/>
                        </a:rPr>
                        <m:t>(</m:t>
                      </m:r>
                      <m:r>
                        <a:rPr lang="en-US" altLang="ja-JP" sz="2000" b="0" i="1" smtClean="0">
                          <a:latin typeface="Cambria Math" panose="02040503050406030204" pitchFamily="18" charset="0"/>
                        </a:rPr>
                        <m:t>𝑡</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𝑡</m:t>
                      </m:r>
                      <m:r>
                        <a:rPr lang="en-US" altLang="ja-JP" sz="2000" b="1" i="0" smtClean="0">
                          <a:latin typeface="Cambria Math" panose="02040503050406030204" pitchFamily="18" charset="0"/>
                        </a:rPr>
                        <m:t>)</m:t>
                      </m:r>
                      <m:r>
                        <a:rPr lang="en-US" altLang="ja-JP" sz="2000" b="1">
                          <a:latin typeface="Cambria Math" panose="02040503050406030204" pitchFamily="18" charset="0"/>
                        </a:rPr>
                        <m:t>=</m:t>
                      </m:r>
                      <m:r>
                        <a:rPr lang="en-US" altLang="ja-JP" sz="2000" b="1">
                          <a:latin typeface="Cambria Math" panose="02040503050406030204" pitchFamily="18" charset="0"/>
                        </a:rPr>
                        <m:t>𝐱</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a:latin typeface="Cambria Math" panose="02040503050406030204" pitchFamily="18" charset="0"/>
                        </a:rPr>
                        <m:t>+</m:t>
                      </m:r>
                      <m:r>
                        <a:rPr lang="en-US" altLang="ja-JP" sz="2000" b="1">
                          <a:latin typeface="Cambria Math" panose="02040503050406030204" pitchFamily="18" charset="0"/>
                        </a:rPr>
                        <m:t>𝐯</m:t>
                      </m:r>
                      <m:d>
                        <m:dPr>
                          <m:ctrlPr>
                            <a:rPr lang="en-US" altLang="ja-JP" sz="2000" b="1" i="1" smtClean="0">
                              <a:latin typeface="Cambria Math" panose="02040503050406030204" pitchFamily="18" charset="0"/>
                            </a:rPr>
                          </m:ctrlPr>
                        </m:dPr>
                        <m:e>
                          <m:r>
                            <a:rPr lang="en-US" altLang="ja-JP" sz="2000" b="0" i="1" smtClean="0">
                              <a:latin typeface="Cambria Math" panose="02040503050406030204" pitchFamily="18" charset="0"/>
                            </a:rPr>
                            <m:t>𝑡</m:t>
                          </m:r>
                        </m:e>
                      </m:d>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oMath>
                  </m:oMathPara>
                </a14:m>
                <a:endParaRPr lang="en-US" altLang="ja-JP" sz="20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000" b="1" i="0" smtClean="0">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r>
                        <a:rPr lang="en-US" altLang="ja-JP" sz="2000" b="1">
                          <a:latin typeface="Cambria Math" panose="02040503050406030204" pitchFamily="18" charset="0"/>
                        </a:rPr>
                        <m:t>=</m:t>
                      </m:r>
                      <m:r>
                        <a:rPr lang="en-US" altLang="ja-JP" sz="2000" b="1" i="0" smtClean="0">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a:latin typeface="Cambria Math" panose="02040503050406030204" pitchFamily="18" charset="0"/>
                        </a:rPr>
                        <m:t>+</m:t>
                      </m:r>
                      <m:f>
                        <m:fPr>
                          <m:ctrlPr>
                            <a:rPr lang="en-US" altLang="ja-JP" sz="2000" b="1" i="1">
                              <a:latin typeface="Cambria Math" panose="02040503050406030204" pitchFamily="18" charset="0"/>
                            </a:rPr>
                          </m:ctrlPr>
                        </m:fPr>
                        <m:num>
                          <m:r>
                            <a:rPr lang="en-US" altLang="ja-JP" sz="2000" b="1">
                              <a:latin typeface="Cambria Math" panose="02040503050406030204" pitchFamily="18" charset="0"/>
                            </a:rPr>
                            <m:t>𝐅</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num>
                        <m:den>
                          <m:r>
                            <a:rPr lang="en-US" altLang="ja-JP" sz="2000" i="1">
                              <a:latin typeface="Cambria Math" panose="02040503050406030204" pitchFamily="18" charset="0"/>
                            </a:rPr>
                            <m:t>𝑀</m:t>
                          </m:r>
                        </m:den>
                      </m:f>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oMath>
                  </m:oMathPara>
                </a14:m>
                <a:endParaRPr lang="en-US" altLang="ja-JP" sz="2000" i="1" dirty="0"/>
              </a:p>
              <a:p>
                <a:r>
                  <a:rPr lang="ja-JP" altLang="en-US" sz="2000" dirty="0"/>
                  <a:t>修正オイラー法では，以下の通り速度・加速度を更新する</a:t>
                </a:r>
                <a:endParaRPr lang="en-US" altLang="ja-JP" sz="2000" dirty="0"/>
              </a:p>
              <a:p>
                <a:pPr marL="0" indent="0">
                  <a:buNone/>
                </a:pPr>
                <a14:m>
                  <m:oMathPara xmlns:m="http://schemas.openxmlformats.org/officeDocument/2006/math">
                    <m:oMathParaPr>
                      <m:jc m:val="centerGroup"/>
                    </m:oMathParaPr>
                    <m:oMath xmlns:m="http://schemas.openxmlformats.org/officeDocument/2006/math">
                      <m:r>
                        <a:rPr lang="en-US" altLang="ja-JP" sz="2000" b="1" smtClean="0">
                          <a:latin typeface="Cambria Math" panose="02040503050406030204" pitchFamily="18" charset="0"/>
                        </a:rPr>
                        <m:t>𝐱</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r>
                        <a:rPr lang="en-US" altLang="ja-JP" sz="2000" b="1">
                          <a:latin typeface="Cambria Math" panose="02040503050406030204" pitchFamily="18" charset="0"/>
                        </a:rPr>
                        <m:t>=</m:t>
                      </m:r>
                      <m:r>
                        <a:rPr lang="en-US" altLang="ja-JP" sz="2000" b="1">
                          <a:latin typeface="Cambria Math" panose="02040503050406030204" pitchFamily="18" charset="0"/>
                        </a:rPr>
                        <m:t>𝐱</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a:latin typeface="Cambria Math" panose="02040503050406030204" pitchFamily="18" charset="0"/>
                        </a:rPr>
                        <m:t>+</m:t>
                      </m:r>
                      <m:f>
                        <m:fPr>
                          <m:ctrlPr>
                            <a:rPr lang="en-US" altLang="ja-JP" sz="2000" i="1" smtClean="0">
                              <a:latin typeface="Cambria Math" panose="02040503050406030204" pitchFamily="18" charset="0"/>
                            </a:rPr>
                          </m:ctrlPr>
                        </m:fPr>
                        <m:num>
                          <m:r>
                            <a:rPr lang="en-US" altLang="ja-JP" sz="2000" b="0" i="0" smtClean="0">
                              <a:latin typeface="Cambria Math" panose="02040503050406030204" pitchFamily="18" charset="0"/>
                            </a:rPr>
                            <m:t>1</m:t>
                          </m:r>
                        </m:num>
                        <m:den>
                          <m:r>
                            <a:rPr lang="en-US" altLang="ja-JP" sz="2000" b="0" i="0" smtClean="0">
                              <a:latin typeface="Cambria Math" panose="02040503050406030204" pitchFamily="18" charset="0"/>
                            </a:rPr>
                            <m:t>2</m:t>
                          </m:r>
                        </m:den>
                      </m:f>
                      <m:d>
                        <m:dPr>
                          <m:ctrlPr>
                            <a:rPr lang="en-US" altLang="ja-JP" sz="2000" b="1" i="1" smtClean="0">
                              <a:latin typeface="Cambria Math" panose="02040503050406030204" pitchFamily="18" charset="0"/>
                            </a:rPr>
                          </m:ctrlPr>
                        </m:dPr>
                        <m:e>
                          <m:r>
                            <a:rPr lang="en-US" altLang="ja-JP" sz="2000" b="1">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i="1" smtClean="0">
                              <a:latin typeface="Cambria Math" panose="02040503050406030204" pitchFamily="18" charset="0"/>
                            </a:rPr>
                            <m:t>+</m:t>
                          </m:r>
                          <m:r>
                            <a:rPr lang="en-US" altLang="ja-JP" sz="2000" b="1">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b="1" i="1" smtClean="0">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e>
                      </m:d>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oMath>
                  </m:oMathPara>
                </a14:m>
                <a:endParaRPr lang="en-US" altLang="ja-JP" sz="20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000" b="1" i="0" smtClean="0">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r>
                        <a:rPr lang="en-US" altLang="ja-JP" sz="2000" b="1">
                          <a:latin typeface="Cambria Math" panose="02040503050406030204" pitchFamily="18" charset="0"/>
                        </a:rPr>
                        <m:t>=</m:t>
                      </m:r>
                      <m:r>
                        <a:rPr lang="en-US" altLang="ja-JP" sz="2000" b="1" i="0" smtClean="0">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a:latin typeface="Cambria Math" panose="02040503050406030204" pitchFamily="18" charset="0"/>
                            </a:rPr>
                            <m:t>1</m:t>
                          </m:r>
                        </m:num>
                        <m:den>
                          <m:r>
                            <a:rPr lang="en-US" altLang="ja-JP" sz="2000">
                              <a:latin typeface="Cambria Math" panose="02040503050406030204" pitchFamily="18" charset="0"/>
                            </a:rPr>
                            <m:t>2</m:t>
                          </m:r>
                        </m:den>
                      </m:f>
                      <m:d>
                        <m:dPr>
                          <m:ctrlPr>
                            <a:rPr lang="en-US" altLang="ja-JP" sz="2000" b="1" i="1">
                              <a:latin typeface="Cambria Math" panose="02040503050406030204" pitchFamily="18" charset="0"/>
                            </a:rPr>
                          </m:ctrlPr>
                        </m:dPr>
                        <m:e>
                          <m:r>
                            <a:rPr lang="en-US" altLang="ja-JP" sz="2000" b="1" i="0" smtClean="0">
                              <a:latin typeface="Cambria Math" panose="02040503050406030204" pitchFamily="18" charset="0"/>
                            </a:rPr>
                            <m:t>𝐚</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i="1">
                              <a:latin typeface="Cambria Math" panose="02040503050406030204" pitchFamily="18" charset="0"/>
                            </a:rPr>
                            <m:t>+</m:t>
                          </m:r>
                          <m:r>
                            <a:rPr lang="en-US" altLang="ja-JP" sz="2000" b="1" i="0" smtClean="0">
                              <a:latin typeface="Cambria Math" panose="02040503050406030204" pitchFamily="18" charset="0"/>
                            </a:rPr>
                            <m:t>𝐚</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b="1"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e>
                      </m:d>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oMath>
                  </m:oMathPara>
                </a14:m>
                <a:endParaRPr lang="en-US" altLang="ja-JP" sz="2000" i="1" dirty="0">
                  <a:latin typeface="Cambria Math" panose="02040503050406030204" pitchFamily="18" charset="0"/>
                </a:endParaRPr>
              </a:p>
              <a:p>
                <a:pPr marL="0" indent="0">
                  <a:buNone/>
                </a:pPr>
                <a:r>
                  <a:rPr lang="en-US" altLang="ja-JP" sz="2000" dirty="0">
                    <a:latin typeface="Cambria Math" panose="02040503050406030204" pitchFamily="18" charset="0"/>
                  </a:rPr>
                  <a:t>※</a:t>
                </a:r>
                <a:r>
                  <a:rPr lang="ja-JP" altLang="en-US" sz="2000" dirty="0">
                    <a:latin typeface="Cambria Math" panose="02040503050406030204" pitchFamily="18" charset="0"/>
                  </a:rPr>
                  <a:t>この式は，</a:t>
                </a:r>
                <a14:m>
                  <m:oMath xmlns:m="http://schemas.openxmlformats.org/officeDocument/2006/math">
                    <m:r>
                      <a:rPr lang="en-US" altLang="ja-JP" sz="2000" b="1">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b="1"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oMath>
                </a14:m>
                <a:r>
                  <a:rPr lang="ja-JP" altLang="en-US" sz="2000" dirty="0">
                    <a:latin typeface="Cambria Math" panose="02040503050406030204" pitchFamily="18" charset="0"/>
                  </a:rPr>
                  <a:t>や</a:t>
                </a:r>
                <a14:m>
                  <m:oMath xmlns:m="http://schemas.openxmlformats.org/officeDocument/2006/math">
                    <m:r>
                      <a:rPr lang="en-US" altLang="ja-JP" sz="2000" b="1">
                        <a:latin typeface="Cambria Math" panose="02040503050406030204" pitchFamily="18" charset="0"/>
                      </a:rPr>
                      <m:t>𝐚</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b="1"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oMath>
                </a14:m>
                <a:r>
                  <a:rPr lang="ja-JP" altLang="en-US" sz="2000" dirty="0">
                    <a:latin typeface="Cambria Math" panose="02040503050406030204" pitchFamily="18" charset="0"/>
                  </a:rPr>
                  <a:t>が計算できるときに有用　　　</a:t>
                </a:r>
                <a:r>
                  <a:rPr lang="en-US" altLang="ja-JP" sz="2000" dirty="0">
                    <a:latin typeface="Cambria Math" panose="02040503050406030204" pitchFamily="18" charset="0"/>
                  </a:rPr>
                  <a:t>(</a:t>
                </a:r>
                <a:r>
                  <a:rPr lang="ja-JP" altLang="en-US" sz="2000" dirty="0">
                    <a:latin typeface="Cambria Math" panose="02040503050406030204" pitchFamily="18" charset="0"/>
                  </a:rPr>
                  <a:t>物理シミュレーション剛体偏参照）</a:t>
                </a:r>
                <a:endParaRPr lang="en-US" altLang="ja-JP" sz="2000" dirty="0">
                  <a:latin typeface="Cambria Math" panose="02040503050406030204" pitchFamily="18" charset="0"/>
                </a:endParaRPr>
              </a:p>
              <a:p>
                <a:pPr marL="0" indent="0">
                  <a:buNone/>
                </a:pPr>
                <a:endParaRPr lang="en-US" altLang="ja-JP" sz="2000" dirty="0">
                  <a:latin typeface="Cambria Math" panose="02040503050406030204" pitchFamily="18" charset="0"/>
                </a:endParaRPr>
              </a:p>
              <a:p>
                <a:pPr marL="0" indent="0">
                  <a:buNone/>
                </a:pPr>
                <a:endParaRPr lang="en-US" altLang="ja-JP" sz="2000" i="1"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954931" y="1117322"/>
                <a:ext cx="7547043" cy="5422605"/>
              </a:xfrm>
              <a:blipFill rotWithShape="0">
                <a:blip r:embed="rId2"/>
                <a:stretch>
                  <a:fillRect l="-889" t="-899" r="-16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18</a:t>
            </a:fld>
            <a:endParaRPr lang="ja-JP" altLang="en-US"/>
          </a:p>
        </p:txBody>
      </p:sp>
    </p:spTree>
    <p:extLst>
      <p:ext uri="{BB962C8B-B14F-4D97-AF65-F5344CB8AC3E}">
        <p14:creationId xmlns:p14="http://schemas.microsoft.com/office/powerpoint/2010/main" val="1272972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0"/>
            <a:ext cx="7954926" cy="644968"/>
          </a:xfrm>
        </p:spPr>
        <p:txBody>
          <a:bodyPr>
            <a:normAutofit/>
          </a:bodyPr>
          <a:lstStyle/>
          <a:p>
            <a:r>
              <a:rPr kumimoji="1" lang="en-US" altLang="ja-JP" sz="3600" dirty="0"/>
              <a:t>Simulator</a:t>
            </a:r>
            <a:r>
              <a:rPr kumimoji="1" lang="ja-JP" altLang="en-US" sz="3600" dirty="0"/>
              <a:t>の実装</a:t>
            </a:r>
          </a:p>
        </p:txBody>
      </p:sp>
      <p:sp>
        <p:nvSpPr>
          <p:cNvPr id="3" name="コンテンツ プレースホルダー 2"/>
          <p:cNvSpPr>
            <a:spLocks noGrp="1"/>
          </p:cNvSpPr>
          <p:nvPr>
            <p:ph idx="1"/>
          </p:nvPr>
        </p:nvSpPr>
        <p:spPr>
          <a:xfrm>
            <a:off x="838200" y="650396"/>
            <a:ext cx="10515600" cy="2228992"/>
          </a:xfrm>
        </p:spPr>
        <p:txBody>
          <a:bodyPr>
            <a:normAutofit lnSpcReduction="10000"/>
          </a:bodyPr>
          <a:lstStyle/>
          <a:p>
            <a:r>
              <a:rPr lang="ja-JP" altLang="en-US" sz="2000" dirty="0"/>
              <a:t>ここまでの話では，ユーザが</a:t>
            </a:r>
            <a:r>
              <a:rPr lang="en-US" altLang="ja-JP" sz="2000" dirty="0"/>
              <a:t>Form</a:t>
            </a:r>
            <a:r>
              <a:rPr lang="ja-JP" altLang="en-US" sz="2000" dirty="0"/>
              <a:t>にマウス</a:t>
            </a:r>
            <a:r>
              <a:rPr lang="en-US" altLang="ja-JP" sz="2000" dirty="0"/>
              <a:t>/</a:t>
            </a:r>
            <a:r>
              <a:rPr lang="ja-JP" altLang="en-US" sz="2000" dirty="0"/>
              <a:t>キーボード入力をすると，そのたびにイベントハンドラが呼ばれるという事だった</a:t>
            </a:r>
            <a:endParaRPr lang="en-US" altLang="ja-JP" sz="2000" dirty="0"/>
          </a:p>
          <a:p>
            <a:r>
              <a:rPr kumimoji="1" lang="ja-JP" altLang="en-US" sz="2000" dirty="0"/>
              <a:t>シミュレータを作るときには，常に逐次計算をまわす必要がある</a:t>
            </a:r>
            <a:endParaRPr kumimoji="1" lang="en-US" altLang="ja-JP" sz="2000" dirty="0"/>
          </a:p>
          <a:p>
            <a:pPr lvl="1">
              <a:spcBef>
                <a:spcPts val="600"/>
              </a:spcBef>
            </a:pPr>
            <a:r>
              <a:rPr lang="en-US" altLang="ja-JP" sz="1800" dirty="0"/>
              <a:t>For</a:t>
            </a:r>
            <a:r>
              <a:rPr lang="ja-JP" altLang="en-US" sz="1800" dirty="0"/>
              <a:t>文で逐次計算をまわす？？</a:t>
            </a:r>
            <a:r>
              <a:rPr lang="en-US" altLang="ja-JP" sz="1800" dirty="0">
                <a:sym typeface="Wingdings" panose="05000000000000000000" pitchFamily="2" charset="2"/>
              </a:rPr>
              <a:t> </a:t>
            </a:r>
            <a:r>
              <a:rPr lang="ja-JP" altLang="en-US" sz="1800" dirty="0">
                <a:sym typeface="Wingdings" panose="05000000000000000000" pitchFamily="2" charset="2"/>
              </a:rPr>
              <a:t>ユーザのイベントが</a:t>
            </a:r>
            <a:r>
              <a:rPr lang="en-US" altLang="ja-JP" sz="1800" dirty="0">
                <a:sym typeface="Wingdings" panose="05000000000000000000" pitchFamily="2" charset="2"/>
              </a:rPr>
              <a:t>for</a:t>
            </a:r>
            <a:r>
              <a:rPr lang="ja-JP" altLang="en-US" sz="1800" dirty="0">
                <a:sym typeface="Wingdings" panose="05000000000000000000" pitchFamily="2" charset="2"/>
              </a:rPr>
              <a:t>文に割り込めないので対話不可能</a:t>
            </a:r>
            <a:endParaRPr lang="en-US" altLang="ja-JP" sz="1800" dirty="0">
              <a:sym typeface="Wingdings" panose="05000000000000000000" pitchFamily="2" charset="2"/>
            </a:endParaRPr>
          </a:p>
          <a:p>
            <a:pPr lvl="1">
              <a:spcBef>
                <a:spcPts val="600"/>
              </a:spcBef>
            </a:pPr>
            <a:r>
              <a:rPr lang="ja-JP" altLang="en-US" sz="1800" dirty="0">
                <a:sym typeface="Wingdings" panose="05000000000000000000" pitchFamily="2" charset="2"/>
              </a:rPr>
              <a:t>スレッドを二つ作る？</a:t>
            </a:r>
            <a:r>
              <a:rPr lang="en-US" altLang="ja-JP" sz="1800" dirty="0">
                <a:sym typeface="Wingdings" panose="05000000000000000000" pitchFamily="2" charset="2"/>
              </a:rPr>
              <a:t> </a:t>
            </a:r>
            <a:r>
              <a:rPr lang="ja-JP" altLang="en-US" sz="1800" dirty="0">
                <a:sym typeface="Wingdings" panose="05000000000000000000" pitchFamily="2" charset="2"/>
              </a:rPr>
              <a:t>ちょっと管理がめ</a:t>
            </a:r>
            <a:r>
              <a:rPr lang="ja-JP" altLang="en-US" sz="1800" dirty="0" err="1">
                <a:sym typeface="Wingdings" panose="05000000000000000000" pitchFamily="2" charset="2"/>
              </a:rPr>
              <a:t>んど</a:t>
            </a:r>
            <a:r>
              <a:rPr lang="ja-JP" altLang="en-US" sz="1800" dirty="0">
                <a:sym typeface="Wingdings" panose="05000000000000000000" pitchFamily="2" charset="2"/>
              </a:rPr>
              <a:t>くさい</a:t>
            </a:r>
            <a:endParaRPr lang="en-US" altLang="ja-JP" sz="1800" dirty="0">
              <a:sym typeface="Wingdings" panose="05000000000000000000" pitchFamily="2" charset="2"/>
            </a:endParaRPr>
          </a:p>
          <a:p>
            <a:pPr marL="0" indent="0">
              <a:spcBef>
                <a:spcPts val="600"/>
              </a:spcBef>
              <a:buNone/>
            </a:pPr>
            <a:r>
              <a:rPr lang="en-US" altLang="ja-JP" sz="2000" dirty="0">
                <a:sym typeface="Wingdings" panose="05000000000000000000" pitchFamily="2" charset="2"/>
              </a:rPr>
              <a:t> Timer</a:t>
            </a:r>
            <a:r>
              <a:rPr lang="ja-JP" altLang="en-US" sz="2000" dirty="0">
                <a:sym typeface="Wingdings" panose="05000000000000000000" pitchFamily="2" charset="2"/>
              </a:rPr>
              <a:t>イベントを利用する</a:t>
            </a:r>
            <a:endParaRPr lang="en-US" altLang="ja-JP" sz="2400" dirty="0">
              <a:sym typeface="Wingdings" panose="05000000000000000000" pitchFamily="2" charset="2"/>
            </a:endParaRPr>
          </a:p>
          <a:p>
            <a:pPr lvl="1"/>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19</a:t>
            </a:fld>
            <a:endParaRPr lang="ja-JP" altLang="en-US"/>
          </a:p>
        </p:txBody>
      </p:sp>
      <p:sp>
        <p:nvSpPr>
          <p:cNvPr id="5" name="正方形/長方形 4"/>
          <p:cNvSpPr/>
          <p:nvPr/>
        </p:nvSpPr>
        <p:spPr>
          <a:xfrm>
            <a:off x="1006038" y="2869802"/>
            <a:ext cx="6874213" cy="3970318"/>
          </a:xfrm>
          <a:prstGeom prst="rect">
            <a:avLst/>
          </a:prstGeom>
          <a:solidFill>
            <a:schemeClr val="accent4">
              <a:lumMod val="20000"/>
              <a:lumOff val="80000"/>
            </a:schemeClr>
          </a:solidFill>
        </p:spPr>
        <p:txBody>
          <a:bodyPr wrap="square">
            <a:spAutoFit/>
          </a:bodyPr>
          <a:lstStyle/>
          <a:p>
            <a:r>
              <a:rPr lang="en-US" altLang="ja-JP" sz="1400" b="1" dirty="0">
                <a:solidFill>
                  <a:srgbClr val="0000FF"/>
                </a:solidFill>
                <a:latin typeface="ＭＳ ゴシック" panose="020B0609070205080204" pitchFamily="49" charset="-128"/>
                <a:ea typeface="ＭＳ ゴシック" panose="020B0609070205080204" pitchFamily="49" charset="-128"/>
              </a:rPr>
              <a:t>static</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00FF"/>
                </a:solidFill>
                <a:latin typeface="ＭＳ ゴシック" panose="020B0609070205080204" pitchFamily="49" charset="-128"/>
                <a:ea typeface="ＭＳ ゴシック" panose="020B0609070205080204" pitchFamily="49" charset="-128"/>
              </a:rPr>
              <a:t>void</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6F008A"/>
                </a:solidFill>
                <a:latin typeface="ＭＳ ゴシック" panose="020B0609070205080204" pitchFamily="49" charset="-128"/>
                <a:ea typeface="ＭＳ ゴシック" panose="020B0609070205080204" pitchFamily="49" charset="-128"/>
              </a:rPr>
              <a:t>CALLBACK</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000000"/>
                </a:solidFill>
                <a:latin typeface="ＭＳ ゴシック" panose="020B0609070205080204" pitchFamily="49" charset="-128"/>
                <a:ea typeface="ＭＳ ゴシック" panose="020B0609070205080204" pitchFamily="49" charset="-128"/>
              </a:rPr>
              <a:t>MyTimerProc</a:t>
            </a:r>
            <a:r>
              <a:rPr lang="en-US" altLang="ja-JP" sz="1400" b="1" dirty="0">
                <a:solidFill>
                  <a:srgbClr val="000000"/>
                </a:solidFill>
                <a:latin typeface="ＭＳ ゴシック" panose="020B0609070205080204" pitchFamily="49" charset="-128"/>
                <a:ea typeface="ＭＳ ゴシック" panose="020B0609070205080204" pitchFamily="49" charset="-128"/>
              </a:rPr>
              <a:t>(</a:t>
            </a: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2B91AF"/>
                </a:solidFill>
                <a:latin typeface="ＭＳ ゴシック" panose="020B0609070205080204" pitchFamily="49" charset="-128"/>
                <a:ea typeface="ＭＳ ゴシック" panose="020B0609070205080204" pitchFamily="49" charset="-128"/>
              </a:rPr>
              <a:t>HWND</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808080"/>
                </a:solidFill>
                <a:latin typeface="ＭＳ ゴシック" panose="020B0609070205080204" pitchFamily="49" charset="-128"/>
                <a:ea typeface="ＭＳ ゴシック" panose="020B0609070205080204" pitchFamily="49" charset="-128"/>
              </a:rPr>
              <a:t>hWnd</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8000"/>
                </a:solidFill>
                <a:latin typeface="ＭＳ ゴシック" panose="020B0609070205080204" pitchFamily="49" charset="-128"/>
                <a:ea typeface="ＭＳ ゴシック" panose="020B0609070205080204" pitchFamily="49" charset="-128"/>
              </a:rPr>
              <a:t>// handle of </a:t>
            </a:r>
            <a:r>
              <a:rPr lang="en-US" altLang="ja-JP" sz="1400" b="1" dirty="0" err="1">
                <a:solidFill>
                  <a:srgbClr val="008000"/>
                </a:solidFill>
                <a:latin typeface="ＭＳ ゴシック" panose="020B0609070205080204" pitchFamily="49" charset="-128"/>
                <a:ea typeface="ＭＳ ゴシック" panose="020B0609070205080204" pitchFamily="49" charset="-128"/>
              </a:rPr>
              <a:t>CWnd</a:t>
            </a:r>
            <a:r>
              <a:rPr lang="en-US" altLang="ja-JP" sz="1400" b="1" dirty="0">
                <a:solidFill>
                  <a:srgbClr val="008000"/>
                </a:solidFill>
                <a:latin typeface="ＭＳ ゴシック" panose="020B0609070205080204" pitchFamily="49" charset="-128"/>
                <a:ea typeface="ＭＳ ゴシック" panose="020B0609070205080204" pitchFamily="49" charset="-128"/>
              </a:rPr>
              <a:t> that called </a:t>
            </a:r>
            <a:r>
              <a:rPr lang="en-US" altLang="ja-JP" sz="1400" b="1" dirty="0" err="1">
                <a:solidFill>
                  <a:srgbClr val="008000"/>
                </a:solidFill>
                <a:latin typeface="ＭＳ ゴシック" panose="020B0609070205080204" pitchFamily="49" charset="-128"/>
                <a:ea typeface="ＭＳ ゴシック" panose="020B0609070205080204" pitchFamily="49" charset="-128"/>
              </a:rPr>
              <a:t>SetTimer</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2B91AF"/>
                </a:solidFill>
                <a:latin typeface="ＭＳ ゴシック" panose="020B0609070205080204" pitchFamily="49" charset="-128"/>
                <a:ea typeface="ＭＳ ゴシック" panose="020B0609070205080204" pitchFamily="49" charset="-128"/>
              </a:rPr>
              <a:t>UINT</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808080"/>
                </a:solidFill>
                <a:latin typeface="ＭＳ ゴシック" panose="020B0609070205080204" pitchFamily="49" charset="-128"/>
                <a:ea typeface="ＭＳ ゴシック" panose="020B0609070205080204" pitchFamily="49" charset="-128"/>
              </a:rPr>
              <a:t>nMsg</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8000"/>
                </a:solidFill>
                <a:latin typeface="ＭＳ ゴシック" panose="020B0609070205080204" pitchFamily="49" charset="-128"/>
                <a:ea typeface="ＭＳ ゴシック" panose="020B0609070205080204" pitchFamily="49" charset="-128"/>
              </a:rPr>
              <a:t>// WM_TIMER</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2B91AF"/>
                </a:solidFill>
                <a:latin typeface="ＭＳ ゴシック" panose="020B0609070205080204" pitchFamily="49" charset="-128"/>
                <a:ea typeface="ＭＳ ゴシック" panose="020B0609070205080204" pitchFamily="49" charset="-128"/>
              </a:rPr>
              <a:t>UINT_PTR</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808080"/>
                </a:solidFill>
                <a:latin typeface="ＭＳ ゴシック" panose="020B0609070205080204" pitchFamily="49" charset="-128"/>
                <a:ea typeface="ＭＳ ゴシック" panose="020B0609070205080204" pitchFamily="49" charset="-128"/>
              </a:rPr>
              <a:t>nIDEvent</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8000"/>
                </a:solidFill>
                <a:latin typeface="ＭＳ ゴシック" panose="020B0609070205080204" pitchFamily="49" charset="-128"/>
                <a:ea typeface="ＭＳ ゴシック" panose="020B0609070205080204" pitchFamily="49" charset="-128"/>
              </a:rPr>
              <a:t>// timer identification</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2B91AF"/>
                </a:solidFill>
                <a:latin typeface="ＭＳ ゴシック" panose="020B0609070205080204" pitchFamily="49" charset="-128"/>
                <a:ea typeface="ＭＳ ゴシック" panose="020B0609070205080204" pitchFamily="49" charset="-128"/>
              </a:rPr>
              <a:t>DWORD</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808080"/>
                </a:solidFill>
                <a:latin typeface="ＭＳ ゴシック" panose="020B0609070205080204" pitchFamily="49" charset="-128"/>
                <a:ea typeface="ＭＳ ゴシック" panose="020B0609070205080204" pitchFamily="49" charset="-128"/>
              </a:rPr>
              <a:t>dwTime</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8000"/>
                </a:solidFill>
                <a:latin typeface="ＭＳ ゴシック" panose="020B0609070205080204" pitchFamily="49" charset="-128"/>
                <a:ea typeface="ＭＳ ゴシック" panose="020B0609070205080204" pitchFamily="49" charset="-128"/>
              </a:rPr>
              <a:t>// system time</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a:t>
            </a:r>
          </a:p>
          <a:p>
            <a:r>
              <a:rPr lang="en-US" altLang="ja-JP" sz="1400" b="1" dirty="0">
                <a:solidFill>
                  <a:srgbClr val="000000"/>
                </a:solidFill>
                <a:latin typeface="ＭＳ ゴシック" panose="020B0609070205080204" pitchFamily="49" charset="-128"/>
                <a:ea typeface="ＭＳ ゴシック" panose="020B0609070205080204" pitchFamily="49" charset="-128"/>
              </a:rPr>
              <a:t>{</a:t>
            </a: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000000"/>
                </a:solidFill>
                <a:latin typeface="ＭＳ ゴシック" panose="020B0609070205080204" pitchFamily="49" charset="-128"/>
                <a:ea typeface="ＭＳ ゴシック" panose="020B0609070205080204" pitchFamily="49" charset="-128"/>
              </a:rPr>
              <a:t>printf</a:t>
            </a:r>
            <a:r>
              <a:rPr lang="en-US" altLang="ja-JP" sz="1400" b="1" dirty="0">
                <a:solidFill>
                  <a:srgbClr val="000000"/>
                </a:solidFill>
                <a:latin typeface="ＭＳ ゴシック" panose="020B0609070205080204" pitchFamily="49" charset="-128"/>
                <a:ea typeface="ＭＳ ゴシック" panose="020B0609070205080204" pitchFamily="49" charset="-128"/>
              </a:rPr>
              <a:t>(</a:t>
            </a:r>
            <a:r>
              <a:rPr lang="en-US" altLang="ja-JP" sz="1400" b="1" dirty="0">
                <a:solidFill>
                  <a:srgbClr val="A31515"/>
                </a:solidFill>
                <a:latin typeface="ＭＳ ゴシック" panose="020B0609070205080204" pitchFamily="49" charset="-128"/>
                <a:ea typeface="ＭＳ ゴシック" panose="020B0609070205080204" pitchFamily="49" charset="-128"/>
              </a:rPr>
              <a:t>"a"</a:t>
            </a:r>
            <a:r>
              <a:rPr lang="en-US" altLang="ja-JP" sz="1400" b="1" dirty="0">
                <a:solidFill>
                  <a:srgbClr val="000000"/>
                </a:solidFill>
                <a:latin typeface="ＭＳ ゴシック" panose="020B0609070205080204" pitchFamily="49" charset="-128"/>
                <a:ea typeface="ＭＳ ゴシック" panose="020B0609070205080204" pitchFamily="49" charset="-128"/>
              </a:rPr>
              <a:t>);</a:t>
            </a: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000000"/>
                </a:solidFill>
                <a:latin typeface="ＭＳ ゴシック" panose="020B0609070205080204" pitchFamily="49" charset="-128"/>
                <a:ea typeface="ＭＳ ゴシック" panose="020B0609070205080204" pitchFamily="49" charset="-128"/>
              </a:rPr>
              <a:t>SolidSimulator</a:t>
            </a:r>
            <a:r>
              <a:rPr lang="en-US" altLang="ja-JP" sz="1400" b="1" dirty="0">
                <a:solidFill>
                  <a:srgbClr val="000000"/>
                </a:solidFill>
                <a:latin typeface="ＭＳ ゴシック" panose="020B0609070205080204" pitchFamily="49" charset="-128"/>
                <a:ea typeface="ＭＳ ゴシック" panose="020B0609070205080204" pitchFamily="49" charset="-128"/>
              </a:rPr>
              <a:t>::</a:t>
            </a:r>
            <a:r>
              <a:rPr lang="en-US" altLang="ja-JP" sz="1400" b="1" dirty="0" err="1">
                <a:solidFill>
                  <a:srgbClr val="000000"/>
                </a:solidFill>
                <a:latin typeface="ＭＳ ゴシック" panose="020B0609070205080204" pitchFamily="49" charset="-128"/>
                <a:ea typeface="ＭＳ ゴシック" panose="020B0609070205080204" pitchFamily="49" charset="-128"/>
              </a:rPr>
              <a:t>RedrawMainWindow</a:t>
            </a:r>
            <a:r>
              <a:rPr lang="en-US" altLang="ja-JP" sz="1400" b="1" dirty="0">
                <a:solidFill>
                  <a:srgbClr val="000000"/>
                </a:solidFill>
                <a:latin typeface="ＭＳ ゴシック" panose="020B0609070205080204" pitchFamily="49" charset="-128"/>
                <a:ea typeface="ＭＳ ゴシック" panose="020B0609070205080204" pitchFamily="49" charset="-128"/>
              </a:rPr>
              <a:t>(); //“a”</a:t>
            </a:r>
            <a:r>
              <a:rPr lang="ja-JP" altLang="en-US" sz="1400" b="1" dirty="0">
                <a:solidFill>
                  <a:srgbClr val="000000"/>
                </a:solidFill>
                <a:latin typeface="ＭＳ ゴシック" panose="020B0609070205080204" pitchFamily="49" charset="-128"/>
                <a:ea typeface="ＭＳ ゴシック" panose="020B0609070205080204" pitchFamily="49" charset="-128"/>
              </a:rPr>
              <a:t>を表示して</a:t>
            </a:r>
            <a:r>
              <a:rPr lang="en-US" altLang="ja-JP" sz="1400" b="1" dirty="0">
                <a:solidFill>
                  <a:srgbClr val="000000"/>
                </a:solidFill>
                <a:latin typeface="ＭＳ ゴシック" panose="020B0609070205080204" pitchFamily="49" charset="-128"/>
                <a:ea typeface="ＭＳ ゴシック" panose="020B0609070205080204" pitchFamily="49" charset="-128"/>
              </a:rPr>
              <a:t>redraw</a:t>
            </a:r>
            <a:r>
              <a:rPr lang="ja-JP" altLang="en-US" sz="1400" b="1" dirty="0">
                <a:solidFill>
                  <a:srgbClr val="000000"/>
                </a:solidFill>
                <a:latin typeface="ＭＳ ゴシック" panose="020B0609070205080204" pitchFamily="49" charset="-128"/>
                <a:ea typeface="ＭＳ ゴシック" panose="020B0609070205080204" pitchFamily="49" charset="-128"/>
              </a:rPr>
              <a:t>するだけ</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0000F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 = 0;</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InitializeComponent</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a:solidFill>
                  <a:srgbClr val="0000FF"/>
                </a:solidFill>
                <a:latin typeface="ＭＳ ゴシック" panose="020B0609070205080204" pitchFamily="49" charset="-128"/>
                <a:ea typeface="ＭＳ ゴシック" panose="020B0609070205080204" pitchFamily="49" charset="-128"/>
              </a:rPr>
              <a:t>new</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OglForCLI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GetDC</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HWND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Handle.ToPointer</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SetTimer</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2B91AF"/>
                </a:solidFill>
                <a:latin typeface="ＭＳ ゴシック" panose="020B0609070205080204" pitchFamily="49" charset="-128"/>
                <a:ea typeface="ＭＳ ゴシック" panose="020B0609070205080204" pitchFamily="49" charset="-128"/>
              </a:rPr>
              <a:t>HWND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Handle.ToPointer</a:t>
            </a:r>
            <a:r>
              <a:rPr lang="en-US" altLang="ja-JP" sz="1400" dirty="0">
                <a:solidFill>
                  <a:srgbClr val="000000"/>
                </a:solidFill>
                <a:latin typeface="ＭＳ ゴシック" panose="020B0609070205080204" pitchFamily="49" charset="-128"/>
                <a:ea typeface="ＭＳ ゴシック" panose="020B0609070205080204" pitchFamily="49" charset="-128"/>
              </a:rPr>
              <a:t>(), 1, 10, &amp;</a:t>
            </a:r>
            <a:r>
              <a:rPr lang="en-US" altLang="ja-JP" sz="1400" dirty="0" err="1">
                <a:solidFill>
                  <a:srgbClr val="000000"/>
                </a:solidFill>
                <a:latin typeface="ＭＳ ゴシック" panose="020B0609070205080204" pitchFamily="49" charset="-128"/>
                <a:ea typeface="ＭＳ ゴシック" panose="020B0609070205080204" pitchFamily="49" charset="-128"/>
              </a:rPr>
              <a:t>MyTimerProc</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p:txBody>
      </p:sp>
    </p:spTree>
    <p:extLst>
      <p:ext uri="{BB962C8B-B14F-4D97-AF65-F5344CB8AC3E}">
        <p14:creationId xmlns:p14="http://schemas.microsoft.com/office/powerpoint/2010/main" val="3617177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28750" y="5531776"/>
            <a:ext cx="10192966" cy="1006022"/>
          </a:xfrm>
        </p:spPr>
        <p:txBody>
          <a:bodyPr>
            <a:normAutofit/>
          </a:bodyPr>
          <a:lstStyle/>
          <a:p>
            <a:pPr marL="0" indent="0" algn="r">
              <a:buNone/>
            </a:pPr>
            <a:r>
              <a:rPr kumimoji="1" lang="ja-JP" altLang="en-US" sz="5200" dirty="0"/>
              <a:t>はじめに</a:t>
            </a:r>
            <a:endParaRPr kumimoji="1" lang="en-US" altLang="ja-JP" sz="52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a:t>
            </a:fld>
            <a:endParaRPr lang="ja-JP" altLang="en-US"/>
          </a:p>
        </p:txBody>
      </p:sp>
    </p:spTree>
    <p:extLst>
      <p:ext uri="{BB962C8B-B14F-4D97-AF65-F5344CB8AC3E}">
        <p14:creationId xmlns:p14="http://schemas.microsoft.com/office/powerpoint/2010/main" val="610965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20</a:t>
            </a:fld>
            <a:endParaRPr lang="ja-JP" altLang="en-US"/>
          </a:p>
        </p:txBody>
      </p:sp>
    </p:spTree>
    <p:extLst>
      <p:ext uri="{BB962C8B-B14F-4D97-AF65-F5344CB8AC3E}">
        <p14:creationId xmlns:p14="http://schemas.microsoft.com/office/powerpoint/2010/main" val="2027038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27288" y="5908153"/>
            <a:ext cx="7954926" cy="644968"/>
          </a:xfrm>
        </p:spPr>
        <p:txBody>
          <a:bodyPr>
            <a:normAutofit fontScale="90000"/>
          </a:bodyPr>
          <a:lstStyle/>
          <a:p>
            <a:pPr algn="r"/>
            <a:r>
              <a:rPr kumimoji="1" lang="ja-JP" altLang="en-US" dirty="0"/>
              <a:t>以下補足資料 </a:t>
            </a:r>
            <a:r>
              <a:rPr kumimoji="1" lang="en-US" altLang="ja-JP" dirty="0"/>
              <a:t>(</a:t>
            </a:r>
            <a:r>
              <a:rPr kumimoji="1" lang="ja-JP" altLang="en-US" dirty="0"/>
              <a:t>たぶん不要）</a:t>
            </a:r>
          </a:p>
        </p:txBody>
      </p:sp>
      <p:sp>
        <p:nvSpPr>
          <p:cNvPr id="3" name="コンテンツ プレースホルダー 2"/>
          <p:cNvSpPr>
            <a:spLocks noGrp="1"/>
          </p:cNvSpPr>
          <p:nvPr>
            <p:ph idx="1"/>
          </p:nvPr>
        </p:nvSpPr>
        <p:spPr>
          <a:xfrm>
            <a:off x="838200" y="1127050"/>
            <a:ext cx="10515600" cy="3530675"/>
          </a:xfrm>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21</a:t>
            </a:fld>
            <a:endParaRPr lang="ja-JP" altLang="en-US"/>
          </a:p>
        </p:txBody>
      </p:sp>
    </p:spTree>
    <p:extLst>
      <p:ext uri="{BB962C8B-B14F-4D97-AF65-F5344CB8AC3E}">
        <p14:creationId xmlns:p14="http://schemas.microsoft.com/office/powerpoint/2010/main" val="1330348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プロジェクトの作製</a:t>
            </a:r>
          </a:p>
        </p:txBody>
      </p:sp>
      <p:sp>
        <p:nvSpPr>
          <p:cNvPr id="3" name="コンテンツ プレースホルダー 2"/>
          <p:cNvSpPr>
            <a:spLocks noGrp="1"/>
          </p:cNvSpPr>
          <p:nvPr>
            <p:ph idx="1"/>
          </p:nvPr>
        </p:nvSpPr>
        <p:spPr/>
        <p:txBody>
          <a:bodyPr>
            <a:normAutofit/>
          </a:bodyPr>
          <a:lstStyle/>
          <a:p>
            <a:r>
              <a:rPr kumimoji="1" lang="en-US" altLang="ja-JP" sz="2400" dirty="0"/>
              <a:t>Visual Studio 2017</a:t>
            </a:r>
            <a:r>
              <a:rPr kumimoji="1" lang="ja-JP" altLang="en-US" sz="2400" dirty="0"/>
              <a:t>を開く</a:t>
            </a:r>
            <a:endParaRPr kumimoji="1" lang="en-US" altLang="ja-JP" sz="2400" dirty="0"/>
          </a:p>
          <a:p>
            <a:r>
              <a:rPr kumimoji="1" lang="ja-JP" altLang="en-US" sz="2400" dirty="0"/>
              <a:t>ファイル </a:t>
            </a:r>
            <a:r>
              <a:rPr kumimoji="1" lang="en-US" altLang="ja-JP" sz="2400" dirty="0"/>
              <a:t>&gt; </a:t>
            </a:r>
            <a:r>
              <a:rPr kumimoji="1" lang="ja-JP" altLang="en-US" sz="2400" dirty="0"/>
              <a:t>新規作成</a:t>
            </a:r>
            <a:r>
              <a:rPr lang="en-US" altLang="ja-JP" sz="2400" dirty="0"/>
              <a:t> &gt; </a:t>
            </a:r>
            <a:r>
              <a:rPr lang="ja-JP" altLang="en-US" sz="2400" dirty="0"/>
              <a:t>プロジェクト をクリック</a:t>
            </a:r>
            <a:endParaRPr lang="en-US" altLang="ja-JP" sz="2400" dirty="0"/>
          </a:p>
          <a:p>
            <a:pPr lvl="1"/>
            <a:r>
              <a:rPr kumimoji="1" lang="en-US" altLang="ja-JP" sz="2000" dirty="0"/>
              <a:t>Visual C++</a:t>
            </a:r>
            <a:r>
              <a:rPr kumimoji="1" lang="ja-JP" altLang="en-US" sz="2000" dirty="0"/>
              <a:t>タブ </a:t>
            </a:r>
            <a:r>
              <a:rPr kumimoji="1" lang="en-US" altLang="ja-JP" sz="2000" dirty="0"/>
              <a:t>&gt; CLR &gt; CLR</a:t>
            </a:r>
            <a:r>
              <a:rPr kumimoji="1" lang="ja-JP" altLang="en-US" sz="2000" dirty="0"/>
              <a:t>コンソールアプリ を選択</a:t>
            </a:r>
            <a:endParaRPr kumimoji="1" lang="en-US" altLang="ja-JP" sz="2000" dirty="0"/>
          </a:p>
          <a:p>
            <a:pPr lvl="1"/>
            <a:r>
              <a:rPr kumimoji="1" lang="ja-JP" altLang="en-US" sz="2000" dirty="0"/>
              <a:t>場所 </a:t>
            </a:r>
            <a:r>
              <a:rPr lang="ja-JP" altLang="en-US" sz="2000" dirty="0"/>
              <a:t>と 名前 を適当に設定し </a:t>
            </a:r>
            <a:r>
              <a:rPr lang="en-US" altLang="ja-JP" sz="2000" dirty="0"/>
              <a:t>OK</a:t>
            </a:r>
            <a:r>
              <a:rPr lang="ja-JP" altLang="en-US" sz="2000" dirty="0"/>
              <a:t>をクリック</a:t>
            </a:r>
            <a:endParaRPr lang="en-US" altLang="ja-JP" sz="2000" dirty="0"/>
          </a:p>
          <a:p>
            <a:pPr marL="457200" lvl="1" indent="0">
              <a:buNone/>
            </a:pPr>
            <a:r>
              <a:rPr kumimoji="1" lang="en-US" altLang="ja-JP" sz="2000" dirty="0">
                <a:sym typeface="Wingdings" panose="05000000000000000000" pitchFamily="2" charset="2"/>
              </a:rPr>
              <a:t> </a:t>
            </a:r>
            <a:r>
              <a:rPr kumimoji="1" lang="ja-JP" altLang="en-US" sz="2000" dirty="0">
                <a:sym typeface="Wingdings" panose="05000000000000000000" pitchFamily="2" charset="2"/>
              </a:rPr>
              <a:t>空のプロジェクトが生成される</a:t>
            </a:r>
            <a:endParaRPr kumimoji="1" lang="en-US" altLang="ja-JP" sz="2000" dirty="0"/>
          </a:p>
          <a:p>
            <a:r>
              <a:rPr kumimoji="1" lang="en-US" altLang="ja-JP" sz="2400" dirty="0"/>
              <a:t>Ctrl + F5 </a:t>
            </a:r>
            <a:r>
              <a:rPr kumimoji="1" lang="ja-JP" altLang="en-US" sz="2400" dirty="0"/>
              <a:t>でコンパイル</a:t>
            </a:r>
            <a:r>
              <a:rPr kumimoji="1" lang="en-US" altLang="ja-JP" sz="2400" dirty="0"/>
              <a:t>+</a:t>
            </a:r>
            <a:r>
              <a:rPr kumimoji="1" lang="ja-JP" altLang="en-US" sz="2400" dirty="0"/>
              <a:t>実行</a:t>
            </a:r>
            <a:endParaRPr kumimoji="1" lang="en-US" altLang="ja-JP" sz="2400" dirty="0"/>
          </a:p>
          <a:p>
            <a:pPr lvl="1"/>
            <a:r>
              <a:rPr lang="ja-JP" altLang="en-US" sz="2000" dirty="0"/>
              <a:t>現在はコンソールが表示されるだけ</a:t>
            </a:r>
            <a:endParaRPr lang="en-US" altLang="ja-JP" sz="2000" dirty="0"/>
          </a:p>
          <a:p>
            <a:r>
              <a:rPr lang="ja-JP" altLang="en-US" sz="2400" dirty="0"/>
              <a:t>以下を追加し実行</a:t>
            </a:r>
            <a:endParaRPr lang="en-US" altLang="ja-JP" sz="2400" dirty="0"/>
          </a:p>
          <a:p>
            <a:pPr lvl="1"/>
            <a:r>
              <a:rPr lang="en-US" altLang="ja-JP" sz="1600" dirty="0"/>
              <a:t>『</a:t>
            </a:r>
            <a:r>
              <a:rPr lang="ja-JP" altLang="en-US" sz="1600" dirty="0"/>
              <a:t>プロジェクト名</a:t>
            </a:r>
            <a:r>
              <a:rPr lang="en-US" altLang="ja-JP" sz="1600" dirty="0"/>
              <a:t>.</a:t>
            </a:r>
            <a:r>
              <a:rPr lang="en-US" altLang="ja-JP" sz="1600" dirty="0" err="1"/>
              <a:t>cpp</a:t>
            </a:r>
            <a:r>
              <a:rPr lang="en-US" altLang="ja-JP" sz="1600" dirty="0"/>
              <a:t>』</a:t>
            </a:r>
            <a:r>
              <a:rPr lang="ja-JP" altLang="en-US" sz="1600" dirty="0"/>
              <a:t>の最初に</a:t>
            </a:r>
            <a:r>
              <a:rPr lang="en-US" altLang="ja-JP" sz="1600" dirty="0"/>
              <a:t>『#include &lt;</a:t>
            </a:r>
            <a:r>
              <a:rPr lang="en-US" altLang="ja-JP" sz="1600" dirty="0" err="1"/>
              <a:t>iostream</a:t>
            </a:r>
            <a:r>
              <a:rPr lang="en-US" altLang="ja-JP" sz="1600" dirty="0"/>
              <a:t>&gt;』</a:t>
            </a:r>
          </a:p>
          <a:p>
            <a:pPr lvl="1"/>
            <a:r>
              <a:rPr lang="en-US" altLang="ja-JP" sz="1600" dirty="0"/>
              <a:t>Main</a:t>
            </a:r>
            <a:r>
              <a:rPr lang="ja-JP" altLang="en-US" sz="1600" dirty="0"/>
              <a:t>関数内に</a:t>
            </a:r>
            <a:r>
              <a:rPr lang="en-US" altLang="ja-JP" sz="1600" dirty="0"/>
              <a:t>『</a:t>
            </a:r>
            <a:r>
              <a:rPr lang="en-US" altLang="ja-JP" sz="1600" dirty="0" err="1"/>
              <a:t>std</a:t>
            </a:r>
            <a:r>
              <a:rPr lang="en-US" altLang="ja-JP" sz="1600" dirty="0"/>
              <a:t>::</a:t>
            </a:r>
            <a:r>
              <a:rPr lang="en-US" altLang="ja-JP" sz="1600" dirty="0" err="1"/>
              <a:t>cout</a:t>
            </a:r>
            <a:r>
              <a:rPr lang="en-US" altLang="ja-JP" sz="1600" dirty="0"/>
              <a:t> &lt;&lt; "hello, world\n";』 </a:t>
            </a:r>
          </a:p>
          <a:p>
            <a:pPr lvl="1"/>
            <a:endParaRPr kumimoji="1" lang="ja-JP" altLang="en-US" sz="1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22</a:t>
            </a:fld>
            <a:endParaRPr lang="ja-JP" altLang="en-US"/>
          </a:p>
        </p:txBody>
      </p:sp>
      <p:pic>
        <p:nvPicPr>
          <p:cNvPr id="5" name="図 4"/>
          <p:cNvPicPr>
            <a:picLocks noChangeAspect="1"/>
          </p:cNvPicPr>
          <p:nvPr/>
        </p:nvPicPr>
        <p:blipFill>
          <a:blip r:embed="rId2"/>
          <a:stretch>
            <a:fillRect/>
          </a:stretch>
        </p:blipFill>
        <p:spPr>
          <a:xfrm>
            <a:off x="7898859" y="3909423"/>
            <a:ext cx="3951557" cy="2730920"/>
          </a:xfrm>
          <a:prstGeom prst="rect">
            <a:avLst/>
          </a:prstGeom>
        </p:spPr>
      </p:pic>
    </p:spTree>
    <p:extLst>
      <p:ext uri="{BB962C8B-B14F-4D97-AF65-F5344CB8AC3E}">
        <p14:creationId xmlns:p14="http://schemas.microsoft.com/office/powerpoint/2010/main" val="2111332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プロジェクトの設定 </a:t>
            </a:r>
            <a:r>
              <a:rPr lang="en-US" altLang="ja-JP" dirty="0"/>
              <a:t>1  </a:t>
            </a:r>
            <a:endParaRPr kumimoji="1" lang="ja-JP" altLang="en-US" dirty="0"/>
          </a:p>
        </p:txBody>
      </p:sp>
      <p:sp>
        <p:nvSpPr>
          <p:cNvPr id="3" name="コンテンツ プレースホルダー 2"/>
          <p:cNvSpPr>
            <a:spLocks noGrp="1"/>
          </p:cNvSpPr>
          <p:nvPr>
            <p:ph idx="1"/>
          </p:nvPr>
        </p:nvSpPr>
        <p:spPr>
          <a:xfrm>
            <a:off x="838200" y="1127050"/>
            <a:ext cx="11457562" cy="5422605"/>
          </a:xfrm>
        </p:spPr>
        <p:txBody>
          <a:bodyPr>
            <a:normAutofit/>
          </a:bodyPr>
          <a:lstStyle/>
          <a:p>
            <a:r>
              <a:rPr kumimoji="1" lang="en-US" altLang="ja-JP" sz="2000" dirty="0"/>
              <a:t>Visual Studio </a:t>
            </a:r>
            <a:r>
              <a:rPr lang="ja-JP" altLang="en-US" sz="2000" dirty="0"/>
              <a:t>上部の </a:t>
            </a:r>
            <a:r>
              <a:rPr lang="en-US" altLang="ja-JP" sz="2000" dirty="0"/>
              <a:t>x86 </a:t>
            </a:r>
            <a:r>
              <a:rPr lang="ja-JP" altLang="en-US" sz="2000" dirty="0"/>
              <a:t>を </a:t>
            </a:r>
            <a:r>
              <a:rPr lang="en-US" altLang="ja-JP" sz="2000" dirty="0"/>
              <a:t>x64 </a:t>
            </a:r>
            <a:r>
              <a:rPr lang="ja-JP" altLang="en-US" sz="2000" dirty="0"/>
              <a:t>に変更</a:t>
            </a:r>
            <a:endParaRPr lang="en-US" altLang="ja-JP" sz="2000" dirty="0"/>
          </a:p>
          <a:p>
            <a:r>
              <a:rPr lang="en-US" altLang="ja-JP" sz="2000" dirty="0"/>
              <a:t>Visual Studio </a:t>
            </a:r>
            <a:r>
              <a:rPr lang="ja-JP" altLang="en-US" sz="2000" dirty="0"/>
              <a:t>上部の </a:t>
            </a:r>
            <a:r>
              <a:rPr lang="en-US" altLang="ja-JP" sz="2000" dirty="0"/>
              <a:t>Debug </a:t>
            </a:r>
            <a:r>
              <a:rPr lang="ja-JP" altLang="en-US" sz="2000" dirty="0"/>
              <a:t>を</a:t>
            </a:r>
            <a:r>
              <a:rPr lang="en-US" altLang="ja-JP" sz="2000" dirty="0"/>
              <a:t>Release </a:t>
            </a:r>
            <a:r>
              <a:rPr lang="ja-JP" altLang="en-US" sz="2000" dirty="0"/>
              <a:t>に変更 </a:t>
            </a:r>
            <a:r>
              <a:rPr lang="en-US" altLang="ja-JP" sz="2000" dirty="0"/>
              <a:t>(</a:t>
            </a:r>
            <a:r>
              <a:rPr lang="ja-JP" altLang="en-US" sz="2000" dirty="0"/>
              <a:t>やらなくても</a:t>
            </a:r>
            <a:r>
              <a:rPr lang="en-US" altLang="ja-JP" sz="2000" dirty="0"/>
              <a:t>OK)</a:t>
            </a:r>
          </a:p>
          <a:p>
            <a:r>
              <a:rPr lang="ja-JP" altLang="en-US" sz="2000" dirty="0"/>
              <a:t>メニュー </a:t>
            </a:r>
            <a:r>
              <a:rPr lang="en-US" altLang="ja-JP" sz="2000" dirty="0"/>
              <a:t>&gt; </a:t>
            </a:r>
            <a:r>
              <a:rPr lang="ja-JP" altLang="en-US" sz="2000" dirty="0"/>
              <a:t>プロジェクト </a:t>
            </a:r>
            <a:r>
              <a:rPr lang="en-US" altLang="ja-JP" sz="2000" dirty="0"/>
              <a:t>&gt; </a:t>
            </a:r>
            <a:r>
              <a:rPr lang="ja-JP" altLang="en-US" sz="2000" dirty="0"/>
              <a:t>プロパティ を選択し</a:t>
            </a:r>
            <a:endParaRPr lang="en-US" altLang="ja-JP" sz="2000" dirty="0"/>
          </a:p>
          <a:p>
            <a:pPr lvl="1"/>
            <a:r>
              <a:rPr lang="ja-JP" altLang="en-US" sz="1600" dirty="0"/>
              <a:t>全般 </a:t>
            </a:r>
            <a:r>
              <a:rPr lang="en-US" altLang="ja-JP" sz="1600" dirty="0"/>
              <a:t>&gt; </a:t>
            </a:r>
            <a:r>
              <a:rPr lang="ja-JP" altLang="en-US" sz="1600" dirty="0"/>
              <a:t>文字セット を</a:t>
            </a:r>
            <a:r>
              <a:rPr lang="en-US" altLang="ja-JP" sz="1600" dirty="0"/>
              <a:t>Unicode</a:t>
            </a:r>
            <a:r>
              <a:rPr lang="ja-JP" altLang="en-US" sz="1600" dirty="0"/>
              <a:t>から設定なしへ変更</a:t>
            </a:r>
            <a:endParaRPr lang="en-US" altLang="ja-JP" sz="1600" dirty="0"/>
          </a:p>
          <a:p>
            <a:pPr marL="457200" lvl="1" indent="0">
              <a:buNone/>
            </a:pPr>
            <a:r>
              <a:rPr lang="en-US" altLang="ja-JP" sz="1600" dirty="0"/>
              <a:t>※ </a:t>
            </a:r>
            <a:r>
              <a:rPr lang="ja-JP" altLang="en-US" sz="1600" dirty="0"/>
              <a:t>この プロパティダイアログは，プロジェクトが参照する </a:t>
            </a:r>
            <a:r>
              <a:rPr lang="en-US" altLang="ja-JP" sz="1600" dirty="0"/>
              <a:t>.h/.lib</a:t>
            </a:r>
            <a:r>
              <a:rPr lang="ja-JP" altLang="en-US" sz="1600" dirty="0"/>
              <a:t>ファイルの設定などによく利用する</a:t>
            </a:r>
            <a:endParaRPr lang="en-US" altLang="ja-JP" sz="1600" dirty="0"/>
          </a:p>
          <a:p>
            <a:pPr lvl="1"/>
            <a:r>
              <a:rPr lang="en-US" altLang="ja-JP" sz="1600" dirty="0"/>
              <a:t>C/C++ &gt; </a:t>
            </a:r>
            <a:r>
              <a:rPr lang="ja-JP" altLang="en-US" sz="1600" dirty="0"/>
              <a:t>言語 </a:t>
            </a:r>
            <a:r>
              <a:rPr lang="en-US" altLang="ja-JP" sz="1600" dirty="0"/>
              <a:t>&gt; </a:t>
            </a:r>
            <a:r>
              <a:rPr lang="en-US" altLang="ja-JP" sz="1600" dirty="0" err="1"/>
              <a:t>OpenMP</a:t>
            </a:r>
            <a:r>
              <a:rPr lang="ja-JP" altLang="en-US" sz="1600" dirty="0"/>
              <a:t>のサポート </a:t>
            </a:r>
            <a:r>
              <a:rPr lang="en-US" altLang="ja-JP" sz="1600" dirty="0"/>
              <a:t>&gt; </a:t>
            </a:r>
            <a:r>
              <a:rPr lang="ja-JP" altLang="en-US" sz="1600" dirty="0"/>
              <a:t>はい</a:t>
            </a:r>
            <a:endParaRPr lang="en-US" altLang="ja-JP" sz="1600" dirty="0"/>
          </a:p>
          <a:p>
            <a:pPr lvl="1"/>
            <a:r>
              <a:rPr lang="en-US" altLang="ja-JP" sz="1600" dirty="0"/>
              <a:t>C/C++ &gt; </a:t>
            </a:r>
            <a:r>
              <a:rPr lang="ja-JP" altLang="en-US" sz="1600" dirty="0"/>
              <a:t>言語 </a:t>
            </a:r>
            <a:r>
              <a:rPr lang="en-US" altLang="ja-JP" sz="1600" dirty="0"/>
              <a:t>&gt; </a:t>
            </a:r>
            <a:r>
              <a:rPr lang="ja-JP" altLang="en-US" sz="1600" dirty="0"/>
              <a:t>（コンパイル時に最適化したい項目を設定する）</a:t>
            </a:r>
            <a:endParaRPr lang="en-US" altLang="ja-JP" sz="1600" dirty="0"/>
          </a:p>
          <a:p>
            <a:pPr marL="457200" lvl="1" indent="0">
              <a:buNone/>
            </a:pPr>
            <a:endParaRPr lang="en-US" altLang="ja-JP" sz="1600" dirty="0"/>
          </a:p>
          <a:p>
            <a:pPr marL="457200" lvl="1" indent="0">
              <a:buNone/>
            </a:pPr>
            <a:endParaRPr lang="en-US" altLang="ja-JP" sz="1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23</a:t>
            </a:fld>
            <a:endParaRPr lang="ja-JP" altLang="en-US"/>
          </a:p>
        </p:txBody>
      </p:sp>
      <p:pic>
        <p:nvPicPr>
          <p:cNvPr id="5" name="図 4"/>
          <p:cNvPicPr>
            <a:picLocks noChangeAspect="1"/>
          </p:cNvPicPr>
          <p:nvPr/>
        </p:nvPicPr>
        <p:blipFill>
          <a:blip r:embed="rId2"/>
          <a:stretch>
            <a:fillRect/>
          </a:stretch>
        </p:blipFill>
        <p:spPr>
          <a:xfrm>
            <a:off x="7286017" y="4077656"/>
            <a:ext cx="4569769" cy="2780344"/>
          </a:xfrm>
          <a:prstGeom prst="rect">
            <a:avLst/>
          </a:prstGeom>
        </p:spPr>
      </p:pic>
    </p:spTree>
    <p:extLst>
      <p:ext uri="{BB962C8B-B14F-4D97-AF65-F5344CB8AC3E}">
        <p14:creationId xmlns:p14="http://schemas.microsoft.com/office/powerpoint/2010/main" val="3444659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Form </a:t>
            </a:r>
            <a:r>
              <a:rPr lang="ja-JP" altLang="en-US" dirty="0"/>
              <a:t>を作る</a:t>
            </a:r>
            <a:endParaRPr kumimoji="1" lang="ja-JP" altLang="en-US" dirty="0"/>
          </a:p>
        </p:txBody>
      </p:sp>
      <p:sp>
        <p:nvSpPr>
          <p:cNvPr id="3" name="コンテンツ プレースホルダー 2"/>
          <p:cNvSpPr>
            <a:spLocks noGrp="1"/>
          </p:cNvSpPr>
          <p:nvPr>
            <p:ph idx="1"/>
          </p:nvPr>
        </p:nvSpPr>
        <p:spPr>
          <a:xfrm>
            <a:off x="838199" y="1127050"/>
            <a:ext cx="7138481" cy="5422605"/>
          </a:xfrm>
        </p:spPr>
        <p:txBody>
          <a:bodyPr>
            <a:normAutofit/>
          </a:bodyPr>
          <a:lstStyle/>
          <a:p>
            <a:pPr>
              <a:spcBef>
                <a:spcPts val="600"/>
              </a:spcBef>
            </a:pPr>
            <a:r>
              <a:rPr kumimoji="1" lang="en-US" altLang="ja-JP" sz="1600" dirty="0"/>
              <a:t>Form</a:t>
            </a:r>
            <a:r>
              <a:rPr lang="ja-JP" altLang="en-US" sz="1600" dirty="0"/>
              <a:t> </a:t>
            </a:r>
            <a:r>
              <a:rPr lang="en-US" altLang="ja-JP" sz="1600" dirty="0"/>
              <a:t>: </a:t>
            </a:r>
            <a:r>
              <a:rPr lang="ja-JP" altLang="en-US" sz="1600" dirty="0"/>
              <a:t>ダイアログウインドウ（の様なもの）の事</a:t>
            </a:r>
            <a:endParaRPr lang="en-US" altLang="ja-JP" sz="1600" dirty="0"/>
          </a:p>
          <a:p>
            <a:pPr>
              <a:spcBef>
                <a:spcPts val="600"/>
              </a:spcBef>
            </a:pPr>
            <a:r>
              <a:rPr kumimoji="1" lang="ja-JP" altLang="en-US" sz="1600" dirty="0"/>
              <a:t>ソリューションエクスプローラ </a:t>
            </a:r>
            <a:r>
              <a:rPr lang="ja-JP" altLang="en-US" sz="1600" dirty="0"/>
              <a:t>のプロジェクト名を右クリック</a:t>
            </a:r>
            <a:endParaRPr lang="en-US" altLang="ja-JP" sz="1600" dirty="0"/>
          </a:p>
          <a:p>
            <a:pPr lvl="1">
              <a:spcBef>
                <a:spcPts val="600"/>
              </a:spcBef>
            </a:pPr>
            <a:r>
              <a:rPr kumimoji="1" lang="ja-JP" altLang="en-US" sz="1400" dirty="0"/>
              <a:t>追加 </a:t>
            </a:r>
            <a:r>
              <a:rPr kumimoji="1" lang="en-US" altLang="ja-JP" sz="1400" dirty="0"/>
              <a:t>&gt; </a:t>
            </a:r>
            <a:r>
              <a:rPr kumimoji="1" lang="ja-JP" altLang="en-US" sz="1400" dirty="0"/>
              <a:t>新しい項目   </a:t>
            </a:r>
            <a:r>
              <a:rPr lang="ja-JP" altLang="en-US" sz="1400" dirty="0"/>
              <a:t>を選択</a:t>
            </a:r>
            <a:endParaRPr kumimoji="1" lang="en-US" altLang="ja-JP" sz="1400" dirty="0"/>
          </a:p>
          <a:p>
            <a:pPr lvl="1">
              <a:spcBef>
                <a:spcPts val="600"/>
              </a:spcBef>
            </a:pPr>
            <a:r>
              <a:rPr lang="en-US" altLang="ja-JP" sz="1400" dirty="0"/>
              <a:t>UI</a:t>
            </a:r>
            <a:r>
              <a:rPr lang="ja-JP" altLang="en-US" sz="1400" dirty="0"/>
              <a:t>タブ </a:t>
            </a:r>
            <a:r>
              <a:rPr lang="en-US" altLang="ja-JP" sz="1400" dirty="0"/>
              <a:t>&gt; Windows</a:t>
            </a:r>
            <a:r>
              <a:rPr lang="ja-JP" altLang="en-US" sz="1400" dirty="0"/>
              <a:t>フォーム　  を選択</a:t>
            </a:r>
            <a:endParaRPr lang="en-US" altLang="ja-JP" sz="1400" dirty="0"/>
          </a:p>
          <a:p>
            <a:pPr lvl="1">
              <a:spcBef>
                <a:spcPts val="600"/>
              </a:spcBef>
            </a:pPr>
            <a:r>
              <a:rPr lang="en-US" altLang="ja-JP" sz="1400" dirty="0" err="1"/>
              <a:t>MainForm.h</a:t>
            </a:r>
            <a:r>
              <a:rPr lang="ja-JP" altLang="en-US" sz="1400" dirty="0"/>
              <a:t>という名前をつけて</a:t>
            </a:r>
            <a:r>
              <a:rPr lang="en-US" altLang="ja-JP" sz="1400" dirty="0"/>
              <a:t>OK</a:t>
            </a:r>
            <a:r>
              <a:rPr lang="ja-JP" altLang="en-US" sz="1400" dirty="0"/>
              <a:t>する</a:t>
            </a:r>
            <a:endParaRPr lang="en-US" altLang="ja-JP" sz="1400" dirty="0"/>
          </a:p>
          <a:p>
            <a:pPr lvl="1">
              <a:spcBef>
                <a:spcPts val="600"/>
              </a:spcBef>
              <a:buFont typeface="Wingdings" panose="05000000000000000000" pitchFamily="2" charset="2"/>
              <a:buChar char="à"/>
            </a:pPr>
            <a:r>
              <a:rPr lang="ja-JP" altLang="en-US" sz="1400" dirty="0">
                <a:sym typeface="Wingdings" panose="05000000000000000000" pitchFamily="2" charset="2"/>
              </a:rPr>
              <a:t>フォームが生成され　右のような画面になる</a:t>
            </a:r>
            <a:endParaRPr lang="en-US" altLang="ja-JP" sz="1400" dirty="0">
              <a:sym typeface="Wingdings" panose="05000000000000000000" pitchFamily="2" charset="2"/>
            </a:endParaRPr>
          </a:p>
          <a:p>
            <a:pPr marL="457200" lvl="1" indent="0">
              <a:spcBef>
                <a:spcPts val="600"/>
              </a:spcBef>
              <a:buNone/>
            </a:pPr>
            <a:r>
              <a:rPr lang="en-US" altLang="ja-JP" sz="1400" dirty="0">
                <a:solidFill>
                  <a:srgbClr val="FF0000"/>
                </a:solidFill>
              </a:rPr>
              <a:t>※ </a:t>
            </a:r>
            <a:r>
              <a:rPr lang="en-US" altLang="ja-JP" sz="1400" dirty="0" err="1">
                <a:solidFill>
                  <a:srgbClr val="FF0000"/>
                </a:solidFill>
              </a:rPr>
              <a:t>form.h</a:t>
            </a:r>
            <a:r>
              <a:rPr lang="ja-JP" altLang="en-US" sz="1400" dirty="0">
                <a:solidFill>
                  <a:srgbClr val="FF0000"/>
                </a:solidFill>
              </a:rPr>
              <a:t>をダイアログ編集画面で開こうとすると良く失敗するので，何回か再起動する</a:t>
            </a:r>
            <a:endParaRPr lang="en-US" altLang="ja-JP" sz="1400" dirty="0">
              <a:solidFill>
                <a:srgbClr val="FF0000"/>
              </a:solidFill>
            </a:endParaRPr>
          </a:p>
          <a:p>
            <a:pPr marL="457200" lvl="1" indent="0">
              <a:spcBef>
                <a:spcPts val="600"/>
              </a:spcBef>
              <a:buNone/>
            </a:pPr>
            <a:endParaRPr lang="en-US" altLang="ja-JP" sz="1100" dirty="0">
              <a:solidFill>
                <a:srgbClr val="FF0000"/>
              </a:solidFill>
            </a:endParaRPr>
          </a:p>
          <a:p>
            <a:pPr>
              <a:spcBef>
                <a:spcPts val="600"/>
              </a:spcBef>
            </a:pPr>
            <a:r>
              <a:rPr lang="ja-JP" altLang="en-US" sz="1600" dirty="0"/>
              <a:t>ソリューションエクスプローラ で</a:t>
            </a:r>
            <a:r>
              <a:rPr lang="en-US" altLang="ja-JP" sz="1600" dirty="0" err="1"/>
              <a:t>MainForm.h</a:t>
            </a:r>
            <a:r>
              <a:rPr lang="en-US" altLang="ja-JP" sz="1600" dirty="0"/>
              <a:t> </a:t>
            </a:r>
            <a:r>
              <a:rPr lang="ja-JP" altLang="en-US" sz="1600" dirty="0"/>
              <a:t>を</a:t>
            </a:r>
            <a:r>
              <a:rPr lang="en-US" altLang="ja-JP" sz="1600" dirty="0"/>
              <a:t>…</a:t>
            </a:r>
          </a:p>
          <a:p>
            <a:pPr lvl="1">
              <a:spcBef>
                <a:spcPts val="600"/>
              </a:spcBef>
            </a:pPr>
            <a:r>
              <a:rPr lang="ja-JP" altLang="en-US" sz="1400" dirty="0"/>
              <a:t>ダブルクリックするとダイアログ編集画面（右図）として開ける</a:t>
            </a:r>
            <a:endParaRPr lang="en-US" altLang="ja-JP" sz="1400" dirty="0"/>
          </a:p>
          <a:p>
            <a:pPr lvl="1">
              <a:spcBef>
                <a:spcPts val="600"/>
              </a:spcBef>
            </a:pPr>
            <a:r>
              <a:rPr kumimoji="1" lang="ja-JP" altLang="en-US" sz="1400" dirty="0"/>
              <a:t>右クリック </a:t>
            </a:r>
            <a:r>
              <a:rPr lang="en-US" altLang="ja-JP" sz="1400" dirty="0"/>
              <a:t>&gt; </a:t>
            </a:r>
            <a:r>
              <a:rPr lang="ja-JP" altLang="en-US" sz="1400" dirty="0"/>
              <a:t>コードの表示でソースを表示できる</a:t>
            </a:r>
            <a:endParaRPr lang="en-US" altLang="ja-JP" sz="1400" dirty="0"/>
          </a:p>
          <a:p>
            <a:pPr lvl="1">
              <a:spcBef>
                <a:spcPts val="600"/>
              </a:spcBef>
            </a:pPr>
            <a:endParaRPr lang="en-US" altLang="ja-JP" sz="1400" dirty="0"/>
          </a:p>
          <a:p>
            <a:pPr>
              <a:spcBef>
                <a:spcPts val="600"/>
              </a:spcBef>
            </a:pPr>
            <a:r>
              <a:rPr lang="ja-JP" altLang="en-US" sz="1600" dirty="0"/>
              <a:t> コードを</a:t>
            </a:r>
            <a:r>
              <a:rPr lang="en-US" altLang="ja-JP" sz="1600" dirty="0"/>
              <a:t>GUI</a:t>
            </a:r>
            <a:r>
              <a:rPr lang="ja-JP" altLang="en-US" sz="1600" dirty="0"/>
              <a:t>と</a:t>
            </a:r>
            <a:r>
              <a:rPr lang="en-US" altLang="ja-JP" sz="1600" dirty="0"/>
              <a:t>text</a:t>
            </a:r>
            <a:r>
              <a:rPr lang="ja-JP" altLang="en-US" sz="1600" dirty="0"/>
              <a:t>両方で編集できる感じ</a:t>
            </a:r>
            <a:endParaRPr lang="en-US" altLang="ja-JP" sz="1600" dirty="0"/>
          </a:p>
          <a:p>
            <a:pPr lvl="1">
              <a:spcBef>
                <a:spcPts val="600"/>
              </a:spcBef>
            </a:pPr>
            <a:r>
              <a:rPr kumimoji="1" lang="ja-JP" altLang="en-US" sz="1200" dirty="0"/>
              <a:t>コードの情報からダイアログを生成し，</a:t>
            </a:r>
            <a:endParaRPr kumimoji="1" lang="en-US" altLang="ja-JP" sz="1200" dirty="0"/>
          </a:p>
          <a:p>
            <a:pPr lvl="1">
              <a:spcBef>
                <a:spcPts val="600"/>
              </a:spcBef>
            </a:pPr>
            <a:r>
              <a:rPr kumimoji="1" lang="ja-JP" altLang="en-US" sz="1200" dirty="0"/>
              <a:t>ダイアログエディタの編集内容をコードへ適用する</a:t>
            </a:r>
            <a:endParaRPr kumimoji="1" lang="en-US" altLang="ja-JP" sz="1200" dirty="0"/>
          </a:p>
          <a:p>
            <a:pPr lvl="1">
              <a:spcBef>
                <a:spcPts val="600"/>
              </a:spcBef>
              <a:buFont typeface="Wingdings" panose="05000000000000000000" pitchFamily="2" charset="2"/>
              <a:buChar char="à"/>
            </a:pPr>
            <a:r>
              <a:rPr kumimoji="1" lang="ja-JP" altLang="en-US" sz="1200" dirty="0"/>
              <a:t>ダイアログ編集とコード編集は同時にやらないほうが無難</a:t>
            </a:r>
            <a:endParaRPr kumimoji="1" lang="en-US" altLang="ja-JP" sz="1200" dirty="0"/>
          </a:p>
          <a:p>
            <a:pPr marL="0" indent="0">
              <a:spcBef>
                <a:spcPts val="600"/>
              </a:spcBef>
              <a:buNone/>
            </a:pPr>
            <a:endParaRPr lang="en-US" altLang="ja-JP" sz="1600" dirty="0"/>
          </a:p>
          <a:p>
            <a:pPr marL="0" indent="0">
              <a:spcBef>
                <a:spcPts val="600"/>
              </a:spcBef>
              <a:buNone/>
            </a:pPr>
            <a:endParaRPr kumimoji="1" lang="en-US" altLang="ja-JP" sz="1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24</a:t>
            </a:fld>
            <a:endParaRPr lang="ja-JP" altLang="en-US"/>
          </a:p>
        </p:txBody>
      </p:sp>
      <p:pic>
        <p:nvPicPr>
          <p:cNvPr id="5" name="図 4"/>
          <p:cNvPicPr>
            <a:picLocks noChangeAspect="1"/>
          </p:cNvPicPr>
          <p:nvPr/>
        </p:nvPicPr>
        <p:blipFill>
          <a:blip r:embed="rId2"/>
          <a:stretch>
            <a:fillRect/>
          </a:stretch>
        </p:blipFill>
        <p:spPr>
          <a:xfrm>
            <a:off x="7877451" y="110652"/>
            <a:ext cx="4118880" cy="2846556"/>
          </a:xfrm>
          <a:prstGeom prst="rect">
            <a:avLst/>
          </a:prstGeom>
        </p:spPr>
      </p:pic>
      <p:pic>
        <p:nvPicPr>
          <p:cNvPr id="6" name="図 5"/>
          <p:cNvPicPr>
            <a:picLocks noChangeAspect="1"/>
          </p:cNvPicPr>
          <p:nvPr/>
        </p:nvPicPr>
        <p:blipFill>
          <a:blip r:embed="rId3"/>
          <a:stretch>
            <a:fillRect/>
          </a:stretch>
        </p:blipFill>
        <p:spPr>
          <a:xfrm>
            <a:off x="8015592" y="3158246"/>
            <a:ext cx="3806258" cy="3534383"/>
          </a:xfrm>
          <a:prstGeom prst="rect">
            <a:avLst/>
          </a:prstGeom>
        </p:spPr>
      </p:pic>
    </p:spTree>
    <p:extLst>
      <p:ext uri="{BB962C8B-B14F-4D97-AF65-F5344CB8AC3E}">
        <p14:creationId xmlns:p14="http://schemas.microsoft.com/office/powerpoint/2010/main" val="1867372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Form</a:t>
            </a:r>
            <a:r>
              <a:rPr kumimoji="1" lang="ja-JP" altLang="en-US" dirty="0"/>
              <a:t>を編集する</a:t>
            </a:r>
          </a:p>
        </p:txBody>
      </p:sp>
      <p:sp>
        <p:nvSpPr>
          <p:cNvPr id="3" name="コンテンツ プレースホルダー 2"/>
          <p:cNvSpPr>
            <a:spLocks noGrp="1"/>
          </p:cNvSpPr>
          <p:nvPr>
            <p:ph idx="1"/>
          </p:nvPr>
        </p:nvSpPr>
        <p:spPr>
          <a:xfrm>
            <a:off x="838200" y="981135"/>
            <a:ext cx="10515600" cy="5422605"/>
          </a:xfrm>
        </p:spPr>
        <p:txBody>
          <a:bodyPr>
            <a:normAutofit/>
          </a:bodyPr>
          <a:lstStyle/>
          <a:p>
            <a:pPr>
              <a:spcBef>
                <a:spcPts val="600"/>
              </a:spcBef>
            </a:pPr>
            <a:r>
              <a:rPr kumimoji="1" lang="en-US" altLang="ja-JP" sz="2000" dirty="0"/>
              <a:t>Form</a:t>
            </a:r>
            <a:r>
              <a:rPr kumimoji="1" lang="ja-JP" altLang="en-US" sz="2000" dirty="0"/>
              <a:t>をドラッグして大きくする</a:t>
            </a:r>
            <a:endParaRPr kumimoji="1" lang="en-US" altLang="ja-JP" sz="2000" dirty="0"/>
          </a:p>
          <a:p>
            <a:pPr>
              <a:spcBef>
                <a:spcPts val="600"/>
              </a:spcBef>
            </a:pPr>
            <a:r>
              <a:rPr lang="ja-JP" altLang="en-US" sz="2000" dirty="0"/>
              <a:t>ツールボックスから</a:t>
            </a:r>
            <a:r>
              <a:rPr lang="en-US" altLang="ja-JP" sz="2000" dirty="0"/>
              <a:t>form</a:t>
            </a:r>
            <a:r>
              <a:rPr lang="ja-JP" altLang="en-US" sz="2000" dirty="0"/>
              <a:t>中央へ </a:t>
            </a:r>
            <a:r>
              <a:rPr lang="en-US" altLang="ja-JP" sz="2000" dirty="0"/>
              <a:t>“panel” </a:t>
            </a:r>
            <a:r>
              <a:rPr lang="ja-JP" altLang="en-US" sz="2000" dirty="0"/>
              <a:t>をドラッグドロップ</a:t>
            </a:r>
            <a:endParaRPr lang="en-US" altLang="ja-JP" sz="2000" dirty="0"/>
          </a:p>
          <a:p>
            <a:pPr>
              <a:spcBef>
                <a:spcPts val="600"/>
              </a:spcBef>
            </a:pPr>
            <a:r>
              <a:rPr lang="ja-JP" altLang="en-US" sz="2000" dirty="0"/>
              <a:t>配置した</a:t>
            </a:r>
            <a:r>
              <a:rPr lang="en-US" altLang="ja-JP" sz="2000" dirty="0"/>
              <a:t>panel</a:t>
            </a:r>
            <a:r>
              <a:rPr lang="ja-JP" altLang="en-US" sz="2000" dirty="0"/>
              <a:t>を右クリックし，プロパティを表示</a:t>
            </a:r>
            <a:endParaRPr lang="en-US" altLang="ja-JP" sz="2000" dirty="0"/>
          </a:p>
          <a:p>
            <a:pPr lvl="1">
              <a:spcBef>
                <a:spcPts val="600"/>
              </a:spcBef>
            </a:pPr>
            <a:r>
              <a:rPr lang="en-US" altLang="ja-JP" sz="1800" dirty="0"/>
              <a:t>Name</a:t>
            </a:r>
            <a:r>
              <a:rPr lang="ja-JP" altLang="en-US" sz="1800" dirty="0"/>
              <a:t>を </a:t>
            </a:r>
            <a:r>
              <a:rPr lang="en-US" altLang="ja-JP" sz="1800" dirty="0" err="1"/>
              <a:t>m_main_panel</a:t>
            </a:r>
            <a:r>
              <a:rPr lang="en-US" altLang="ja-JP" sz="1800" dirty="0"/>
              <a:t> </a:t>
            </a:r>
            <a:r>
              <a:rPr lang="ja-JP" altLang="en-US" sz="1800" dirty="0"/>
              <a:t>に変更 </a:t>
            </a:r>
            <a:r>
              <a:rPr lang="en-US" altLang="ja-JP" sz="1800" dirty="0"/>
              <a:t>(</a:t>
            </a:r>
            <a:r>
              <a:rPr lang="ja-JP" altLang="en-US" sz="1800" dirty="0"/>
              <a:t>これが</a:t>
            </a:r>
            <a:r>
              <a:rPr lang="en-US" altLang="ja-JP" sz="1800" dirty="0" err="1"/>
              <a:t>MainForm</a:t>
            </a:r>
            <a:r>
              <a:rPr lang="ja-JP" altLang="en-US" sz="1800" dirty="0"/>
              <a:t>クラスの変数名になる</a:t>
            </a:r>
            <a:r>
              <a:rPr lang="en-US" altLang="ja-JP" sz="1800" dirty="0"/>
              <a:t>)</a:t>
            </a:r>
          </a:p>
          <a:p>
            <a:pPr lvl="1">
              <a:spcBef>
                <a:spcPts val="600"/>
              </a:spcBef>
            </a:pPr>
            <a:r>
              <a:rPr lang="en-US" altLang="ja-JP" sz="1800" dirty="0"/>
              <a:t>Anchor </a:t>
            </a:r>
            <a:r>
              <a:rPr lang="ja-JP" altLang="en-US" sz="1800" dirty="0"/>
              <a:t>を </a:t>
            </a:r>
            <a:r>
              <a:rPr lang="en-US" altLang="ja-JP" sz="1800" dirty="0"/>
              <a:t>right/left/top/bottom</a:t>
            </a:r>
            <a:r>
              <a:rPr lang="ja-JP" altLang="en-US" sz="1800" dirty="0"/>
              <a:t>に指定　</a:t>
            </a:r>
            <a:endParaRPr lang="en-US" altLang="ja-JP" sz="1800" dirty="0"/>
          </a:p>
          <a:p>
            <a:pPr lvl="1">
              <a:spcBef>
                <a:spcPts val="600"/>
              </a:spcBef>
            </a:pPr>
            <a:r>
              <a:rPr kumimoji="1" lang="en-US" altLang="ja-JP" sz="1800" dirty="0" err="1"/>
              <a:t>autoSize</a:t>
            </a:r>
            <a:r>
              <a:rPr kumimoji="1" lang="en-US" altLang="ja-JP" sz="1800" dirty="0"/>
              <a:t> </a:t>
            </a:r>
            <a:r>
              <a:rPr kumimoji="1" lang="ja-JP" altLang="en-US" sz="1800" dirty="0"/>
              <a:t>を </a:t>
            </a:r>
            <a:r>
              <a:rPr kumimoji="1" lang="en-US" altLang="ja-JP" sz="1800" dirty="0"/>
              <a:t>true</a:t>
            </a:r>
            <a:r>
              <a:rPr kumimoji="1" lang="ja-JP" altLang="en-US" sz="1800" dirty="0"/>
              <a:t>に</a:t>
            </a: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25</a:t>
            </a:fld>
            <a:endParaRPr lang="ja-JP" altLang="en-US"/>
          </a:p>
        </p:txBody>
      </p:sp>
      <p:pic>
        <p:nvPicPr>
          <p:cNvPr id="5" name="図 4"/>
          <p:cNvPicPr>
            <a:picLocks noChangeAspect="1"/>
          </p:cNvPicPr>
          <p:nvPr/>
        </p:nvPicPr>
        <p:blipFill>
          <a:blip r:embed="rId2"/>
          <a:stretch>
            <a:fillRect/>
          </a:stretch>
        </p:blipFill>
        <p:spPr>
          <a:xfrm>
            <a:off x="6955278" y="2968062"/>
            <a:ext cx="4957756" cy="3734295"/>
          </a:xfrm>
          <a:prstGeom prst="rect">
            <a:avLst/>
          </a:prstGeom>
        </p:spPr>
      </p:pic>
    </p:spTree>
    <p:extLst>
      <p:ext uri="{BB962C8B-B14F-4D97-AF65-F5344CB8AC3E}">
        <p14:creationId xmlns:p14="http://schemas.microsoft.com/office/powerpoint/2010/main" val="4200611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Form</a:t>
            </a:r>
            <a:r>
              <a:rPr kumimoji="1" lang="ja-JP" altLang="en-US" dirty="0"/>
              <a:t>を表示する </a:t>
            </a:r>
            <a:r>
              <a:rPr kumimoji="1" lang="en-US" altLang="ja-JP" dirty="0"/>
              <a:t>(1/3)</a:t>
            </a:r>
            <a:endParaRPr kumimoji="1" lang="ja-JP" altLang="en-US" dirty="0"/>
          </a:p>
        </p:txBody>
      </p:sp>
      <p:sp>
        <p:nvSpPr>
          <p:cNvPr id="3" name="コンテンツ プレースホルダー 2"/>
          <p:cNvSpPr>
            <a:spLocks noGrp="1"/>
          </p:cNvSpPr>
          <p:nvPr>
            <p:ph idx="1"/>
          </p:nvPr>
        </p:nvSpPr>
        <p:spPr>
          <a:xfrm>
            <a:off x="838200" y="1127050"/>
            <a:ext cx="10515600" cy="1966346"/>
          </a:xfrm>
        </p:spPr>
        <p:txBody>
          <a:bodyPr>
            <a:normAutofit/>
          </a:bodyPr>
          <a:lstStyle/>
          <a:p>
            <a:pPr>
              <a:spcBef>
                <a:spcPts val="600"/>
              </a:spcBef>
            </a:pPr>
            <a:r>
              <a:rPr kumimoji="1" lang="en-US" altLang="ja-JP" sz="2400" dirty="0">
                <a:latin typeface="+mj-ea"/>
                <a:ea typeface="+mj-ea"/>
              </a:rPr>
              <a:t>Form</a:t>
            </a:r>
            <a:r>
              <a:rPr kumimoji="1" lang="ja-JP" altLang="en-US" sz="2400" dirty="0">
                <a:latin typeface="+mj-ea"/>
                <a:ea typeface="+mj-ea"/>
              </a:rPr>
              <a:t>を</a:t>
            </a:r>
            <a:r>
              <a:rPr kumimoji="1" lang="en-US" altLang="ja-JP" sz="2400" dirty="0">
                <a:latin typeface="+mj-ea"/>
                <a:ea typeface="+mj-ea"/>
              </a:rPr>
              <a:t>singleton</a:t>
            </a:r>
            <a:r>
              <a:rPr kumimoji="1" lang="ja-JP" altLang="en-US" sz="2400" dirty="0">
                <a:latin typeface="+mj-ea"/>
                <a:ea typeface="+mj-ea"/>
              </a:rPr>
              <a:t>に</a:t>
            </a:r>
            <a:endParaRPr kumimoji="1" lang="en-US" altLang="ja-JP" sz="2400" dirty="0">
              <a:latin typeface="+mj-ea"/>
              <a:ea typeface="+mj-ea"/>
            </a:endParaRPr>
          </a:p>
          <a:p>
            <a:pPr lvl="1">
              <a:spcBef>
                <a:spcPts val="600"/>
              </a:spcBef>
            </a:pPr>
            <a:r>
              <a:rPr kumimoji="1" lang="en-US" altLang="ja-JP" sz="2000" dirty="0">
                <a:latin typeface="+mj-ea"/>
                <a:ea typeface="+mj-ea"/>
              </a:rPr>
              <a:t>Constructor </a:t>
            </a:r>
            <a:r>
              <a:rPr kumimoji="1" lang="ja-JP" altLang="en-US" sz="2000" dirty="0">
                <a:latin typeface="+mj-ea"/>
                <a:ea typeface="+mj-ea"/>
              </a:rPr>
              <a:t>を</a:t>
            </a:r>
            <a:r>
              <a:rPr kumimoji="1" lang="en-US" altLang="ja-JP" sz="2000" dirty="0">
                <a:latin typeface="+mj-ea"/>
                <a:ea typeface="+mj-ea"/>
              </a:rPr>
              <a:t>private</a:t>
            </a:r>
            <a:r>
              <a:rPr kumimoji="1" lang="ja-JP" altLang="en-US" sz="2000" dirty="0">
                <a:latin typeface="+mj-ea"/>
                <a:ea typeface="+mj-ea"/>
              </a:rPr>
              <a:t>に</a:t>
            </a:r>
            <a:endParaRPr kumimoji="1" lang="en-US" altLang="ja-JP" sz="2000" dirty="0">
              <a:latin typeface="+mj-ea"/>
              <a:ea typeface="+mj-ea"/>
            </a:endParaRPr>
          </a:p>
          <a:p>
            <a:pPr lvl="1">
              <a:spcBef>
                <a:spcPts val="600"/>
              </a:spcBef>
            </a:pPr>
            <a:r>
              <a:rPr lang="en-US" altLang="ja-JP" sz="2000" dirty="0">
                <a:solidFill>
                  <a:srgbClr val="0000FF"/>
                </a:solidFill>
                <a:latin typeface="+mj-ea"/>
                <a:ea typeface="+mj-ea"/>
              </a:rPr>
              <a:t>static</a:t>
            </a:r>
            <a:r>
              <a:rPr lang="en-US" altLang="ja-JP" sz="2000" dirty="0">
                <a:solidFill>
                  <a:srgbClr val="000000"/>
                </a:solidFill>
                <a:latin typeface="+mj-ea"/>
                <a:ea typeface="+mj-ea"/>
              </a:rPr>
              <a:t> </a:t>
            </a:r>
            <a:r>
              <a:rPr lang="en-US" altLang="ja-JP" sz="2000" dirty="0" err="1">
                <a:solidFill>
                  <a:srgbClr val="2B91AF"/>
                </a:solidFill>
                <a:latin typeface="+mj-ea"/>
                <a:ea typeface="+mj-ea"/>
              </a:rPr>
              <a:t>MainForm</a:t>
            </a:r>
            <a:r>
              <a:rPr lang="en-US" altLang="ja-JP" sz="2000" dirty="0">
                <a:solidFill>
                  <a:srgbClr val="000000"/>
                </a:solidFill>
                <a:latin typeface="+mj-ea"/>
                <a:ea typeface="+mj-ea"/>
              </a:rPr>
              <a:t>^ </a:t>
            </a:r>
            <a:r>
              <a:rPr lang="en-US" altLang="ja-JP" sz="2000" dirty="0" err="1">
                <a:solidFill>
                  <a:srgbClr val="000000"/>
                </a:solidFill>
                <a:latin typeface="+mj-ea"/>
                <a:ea typeface="+mj-ea"/>
              </a:rPr>
              <a:t>m_singleton</a:t>
            </a:r>
            <a:r>
              <a:rPr lang="en-US" altLang="ja-JP" sz="2000" dirty="0">
                <a:solidFill>
                  <a:srgbClr val="000000"/>
                </a:solidFill>
                <a:latin typeface="+mj-ea"/>
                <a:ea typeface="+mj-ea"/>
              </a:rPr>
              <a:t>; </a:t>
            </a:r>
            <a:r>
              <a:rPr lang="ja-JP" altLang="en-US" sz="2000" dirty="0">
                <a:solidFill>
                  <a:srgbClr val="000000"/>
                </a:solidFill>
                <a:latin typeface="+mj-ea"/>
                <a:ea typeface="+mj-ea"/>
              </a:rPr>
              <a:t>というフィールドを用意</a:t>
            </a:r>
            <a:endParaRPr lang="en-US" altLang="ja-JP" sz="2000" dirty="0">
              <a:solidFill>
                <a:srgbClr val="000000"/>
              </a:solidFill>
              <a:latin typeface="+mj-ea"/>
              <a:ea typeface="+mj-ea"/>
            </a:endParaRPr>
          </a:p>
          <a:p>
            <a:pPr lvl="1">
              <a:spcBef>
                <a:spcPts val="600"/>
              </a:spcBef>
            </a:pPr>
            <a:r>
              <a:rPr lang="en-US" altLang="ja-JP" sz="2000" dirty="0">
                <a:solidFill>
                  <a:srgbClr val="000000"/>
                </a:solidFill>
                <a:latin typeface="+mj-ea"/>
                <a:ea typeface="+mj-ea"/>
              </a:rPr>
              <a:t>public static</a:t>
            </a:r>
            <a:r>
              <a:rPr lang="ja-JP" altLang="en-US" sz="2000" dirty="0">
                <a:solidFill>
                  <a:srgbClr val="000000"/>
                </a:solidFill>
                <a:latin typeface="+mj-ea"/>
                <a:ea typeface="+mj-ea"/>
              </a:rPr>
              <a:t> な </a:t>
            </a:r>
            <a:r>
              <a:rPr lang="en-US" altLang="ja-JP" sz="2000" dirty="0" err="1">
                <a:solidFill>
                  <a:srgbClr val="000000"/>
                </a:solidFill>
                <a:latin typeface="+mj-ea"/>
                <a:ea typeface="+mj-ea"/>
              </a:rPr>
              <a:t>GetInst</a:t>
            </a:r>
            <a:r>
              <a:rPr lang="ja-JP" altLang="en-US" sz="2000" dirty="0">
                <a:solidFill>
                  <a:srgbClr val="000000"/>
                </a:solidFill>
                <a:latin typeface="+mj-ea"/>
                <a:ea typeface="+mj-ea"/>
              </a:rPr>
              <a:t>関数を用意</a:t>
            </a:r>
            <a:endParaRPr kumimoji="1" lang="ja-JP" altLang="en-US" sz="2400" dirty="0">
              <a:latin typeface="+mj-ea"/>
              <a:ea typeface="+mj-ea"/>
            </a:endParaRP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26</a:t>
            </a:fld>
            <a:endParaRPr lang="ja-JP" altLang="en-US"/>
          </a:p>
        </p:txBody>
      </p:sp>
      <p:sp>
        <p:nvSpPr>
          <p:cNvPr id="6" name="正方形/長方形 5"/>
          <p:cNvSpPr/>
          <p:nvPr/>
        </p:nvSpPr>
        <p:spPr>
          <a:xfrm>
            <a:off x="953312" y="3067564"/>
            <a:ext cx="7636212" cy="3170099"/>
          </a:xfrm>
          <a:prstGeom prst="rect">
            <a:avLst/>
          </a:prstGeom>
          <a:solidFill>
            <a:schemeClr val="accent4">
              <a:lumMod val="20000"/>
              <a:lumOff val="80000"/>
            </a:schemeClr>
          </a:solidFill>
        </p:spPr>
        <p:txBody>
          <a:bodyPr wrap="square">
            <a:spAutoFit/>
          </a:bodyPr>
          <a:lstStyle/>
          <a:p>
            <a:pPr>
              <a:lnSpc>
                <a:spcPts val="1600"/>
              </a:lnSpc>
            </a:pPr>
            <a:r>
              <a:rPr lang="en-US" altLang="ja-JP" sz="1600" dirty="0">
                <a:solidFill>
                  <a:srgbClr val="0000FF"/>
                </a:solidFill>
                <a:latin typeface="ＭＳ ゴシック" panose="020B0609070205080204" pitchFamily="49" charset="-128"/>
                <a:ea typeface="ＭＳ ゴシック" panose="020B0609070205080204" pitchFamily="49" charset="-128"/>
              </a:rPr>
              <a:t>private</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ja-JP" altLang="en-US"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MainForm</a:t>
            </a:r>
            <a:r>
              <a:rPr lang="en-US" altLang="ja-JP" sz="1600" dirty="0">
                <a:solidFill>
                  <a:srgbClr val="000000"/>
                </a:solidFill>
                <a:latin typeface="ＭＳ ゴシック" panose="020B0609070205080204" pitchFamily="49" charset="-128"/>
                <a:ea typeface="ＭＳ ゴシック" panose="020B0609070205080204" pitchFamily="49" charset="-128"/>
              </a:rPr>
              <a:t>(</a:t>
            </a:r>
            <a:r>
              <a:rPr lang="en-US" altLang="ja-JP" sz="1600" dirty="0">
                <a:solidFill>
                  <a:srgbClr val="0000FF"/>
                </a:solidFill>
                <a:latin typeface="ＭＳ ゴシック" panose="020B0609070205080204" pitchFamily="49" charset="-128"/>
                <a:ea typeface="ＭＳ ゴシック" panose="020B0609070205080204" pitchFamily="49" charset="-128"/>
              </a:rPr>
              <a:t>void</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InitializeComponent</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p>
          <a:p>
            <a:pPr>
              <a:lnSpc>
                <a:spcPts val="1600"/>
              </a:lnSpc>
            </a:pPr>
            <a:endParaRPr lang="ja-JP" altLang="en-US" sz="1600" dirty="0">
              <a:solidFill>
                <a:srgbClr val="000000"/>
              </a:solidFill>
              <a:latin typeface="ＭＳ ゴシック" panose="020B0609070205080204" pitchFamily="49" charset="-128"/>
              <a:ea typeface="ＭＳ ゴシック" panose="020B0609070205080204" pitchFamily="49" charset="-128"/>
            </a:endParaRPr>
          </a:p>
          <a:p>
            <a:pPr>
              <a:lnSpc>
                <a:spcPts val="1600"/>
              </a:lnSpc>
            </a:pPr>
            <a:r>
              <a:rPr lang="en-US" altLang="ja-JP" sz="1600" dirty="0">
                <a:solidFill>
                  <a:srgbClr val="0000FF"/>
                </a:solidFill>
                <a:latin typeface="ＭＳ ゴシック" panose="020B0609070205080204" pitchFamily="49" charset="-128"/>
                <a:ea typeface="ＭＳ ゴシック" panose="020B0609070205080204" pitchFamily="49" charset="-128"/>
              </a:rPr>
              <a:t>private</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static</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m_singleton</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endParaRPr lang="ja-JP" altLang="en-US" sz="1600" dirty="0">
              <a:solidFill>
                <a:srgbClr val="000000"/>
              </a:solidFill>
              <a:latin typeface="ＭＳ ゴシック" panose="020B0609070205080204" pitchFamily="49" charset="-128"/>
              <a:ea typeface="ＭＳ ゴシック" panose="020B0609070205080204" pitchFamily="49" charset="-128"/>
            </a:endParaRPr>
          </a:p>
          <a:p>
            <a:pPr>
              <a:lnSpc>
                <a:spcPts val="1600"/>
              </a:lnSpc>
            </a:pPr>
            <a:r>
              <a:rPr lang="en-US" altLang="ja-JP" sz="1600" dirty="0">
                <a:solidFill>
                  <a:srgbClr val="0000FF"/>
                </a:solidFill>
                <a:latin typeface="ＭＳ ゴシック" panose="020B0609070205080204" pitchFamily="49" charset="-128"/>
                <a:ea typeface="ＭＳ ゴシック" panose="020B0609070205080204" pitchFamily="49" charset="-128"/>
              </a:rPr>
              <a:t>public</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static</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GetInst</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ja-JP" altLang="en-US"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if</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m_singleton</a:t>
            </a:r>
            <a:r>
              <a:rPr lang="en-US" altLang="ja-JP" sz="1600" dirty="0">
                <a:solidFill>
                  <a:srgbClr val="000000"/>
                </a:solidFill>
                <a:latin typeface="ＭＳ ゴシック" panose="020B0609070205080204" pitchFamily="49" charset="-128"/>
                <a:ea typeface="ＭＳ ゴシック" panose="020B0609070205080204" pitchFamily="49" charset="-128"/>
              </a:rPr>
              <a:t> == </a:t>
            </a:r>
            <a:r>
              <a:rPr lang="en-US" altLang="ja-JP" sz="1600" dirty="0" err="1">
                <a:solidFill>
                  <a:srgbClr val="0000FF"/>
                </a:solidFill>
                <a:latin typeface="ＭＳ ゴシック" panose="020B0609070205080204" pitchFamily="49" charset="-128"/>
                <a:ea typeface="ＭＳ ゴシック" panose="020B0609070205080204" pitchFamily="49" charset="-128"/>
              </a:rPr>
              <a:t>nullptr</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m_singleton</a:t>
            </a:r>
            <a:r>
              <a:rPr lang="en-US" altLang="ja-JP" sz="1600" dirty="0">
                <a:solidFill>
                  <a:srgbClr val="000000"/>
                </a:solidFill>
                <a:latin typeface="ＭＳ ゴシック" panose="020B0609070205080204" pitchFamily="49" charset="-128"/>
                <a:ea typeface="ＭＳ ゴシック" panose="020B0609070205080204" pitchFamily="49" charset="-128"/>
              </a:rPr>
              <a:t> = </a:t>
            </a:r>
            <a:r>
              <a:rPr lang="en-US" altLang="ja-JP" sz="1600" dirty="0" err="1">
                <a:solidFill>
                  <a:srgbClr val="0000FF"/>
                </a:solidFill>
                <a:latin typeface="ＭＳ ゴシック" panose="020B0609070205080204" pitchFamily="49" charset="-128"/>
                <a:ea typeface="ＭＳ ゴシック" panose="020B0609070205080204" pitchFamily="49" charset="-128"/>
              </a:rPr>
              <a:t>gcnew</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return</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m_singleton</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ja-JP" altLang="en-US"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00"/>
                </a:solidFill>
                <a:latin typeface="ＭＳ ゴシック" panose="020B0609070205080204" pitchFamily="49" charset="-128"/>
                <a:ea typeface="ＭＳ ゴシック" panose="020B0609070205080204" pitchFamily="49" charset="-128"/>
              </a:rPr>
              <a:t>}</a:t>
            </a:r>
          </a:p>
        </p:txBody>
      </p:sp>
    </p:spTree>
    <p:extLst>
      <p:ext uri="{BB962C8B-B14F-4D97-AF65-F5344CB8AC3E}">
        <p14:creationId xmlns:p14="http://schemas.microsoft.com/office/powerpoint/2010/main" val="3909447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Form</a:t>
            </a:r>
            <a:r>
              <a:rPr kumimoji="1" lang="ja-JP" altLang="en-US" dirty="0"/>
              <a:t>を表示する </a:t>
            </a:r>
            <a:r>
              <a:rPr kumimoji="1" lang="en-US" altLang="ja-JP" dirty="0"/>
              <a:t>(2/3)</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sz="1800" dirty="0"/>
              <a:t>[</a:t>
            </a:r>
            <a:r>
              <a:rPr lang="ja-JP" altLang="en-US" sz="1800" dirty="0"/>
              <a:t>プロジェクト名</a:t>
            </a:r>
            <a:r>
              <a:rPr lang="en-US" altLang="ja-JP" sz="1800" dirty="0"/>
              <a:t>].</a:t>
            </a:r>
            <a:r>
              <a:rPr lang="en-US" altLang="ja-JP" sz="1800" dirty="0" err="1"/>
              <a:t>cpp</a:t>
            </a:r>
            <a:r>
              <a:rPr lang="en-US" altLang="ja-JP" sz="1800" dirty="0"/>
              <a:t> </a:t>
            </a:r>
            <a:r>
              <a:rPr lang="ja-JP" altLang="en-US" sz="1800" dirty="0"/>
              <a:t>ファイル内の</a:t>
            </a:r>
            <a:r>
              <a:rPr lang="en-US" altLang="ja-JP" sz="1800" dirty="0"/>
              <a:t>main</a:t>
            </a:r>
            <a:r>
              <a:rPr lang="ja-JP" altLang="en-US" sz="1800" dirty="0"/>
              <a:t>関数を以下の通り変更</a:t>
            </a:r>
            <a:endParaRPr lang="en-US" altLang="ja-JP" sz="1800" dirty="0"/>
          </a:p>
          <a:p>
            <a:pPr marL="0" indent="0">
              <a:buNone/>
            </a:pPr>
            <a:r>
              <a:rPr lang="en-US" altLang="ja-JP" sz="1800" dirty="0"/>
              <a:t>1. “show dialog</a:t>
            </a:r>
            <a:r>
              <a:rPr lang="ja-JP" altLang="en-US" sz="1800" dirty="0"/>
              <a:t> </a:t>
            </a:r>
            <a:r>
              <a:rPr lang="en-US" altLang="ja-JP" sz="1800" dirty="0"/>
              <a:t>here</a:t>
            </a:r>
            <a:r>
              <a:rPr lang="ja-JP" altLang="en-US" sz="1800" dirty="0"/>
              <a:t>！と表示</a:t>
            </a:r>
            <a:r>
              <a:rPr lang="en-US" altLang="ja-JP" sz="1800" dirty="0"/>
              <a:t>”</a:t>
            </a:r>
          </a:p>
          <a:p>
            <a:pPr marL="0" indent="0">
              <a:buNone/>
            </a:pPr>
            <a:r>
              <a:rPr lang="en-US" altLang="ja-JP" sz="1800" dirty="0"/>
              <a:t>2. </a:t>
            </a:r>
            <a:r>
              <a:rPr lang="en-US" altLang="ja-JP" sz="1800" dirty="0" err="1"/>
              <a:t>MainForm</a:t>
            </a:r>
            <a:r>
              <a:rPr lang="ja-JP" altLang="en-US" sz="1800" dirty="0"/>
              <a:t>のインスタンスを取得し，</a:t>
            </a:r>
            <a:r>
              <a:rPr lang="en-US" altLang="ja-JP" sz="1800" dirty="0" err="1"/>
              <a:t>ShowDialog</a:t>
            </a:r>
            <a:r>
              <a:rPr lang="ja-JP" altLang="en-US" sz="1800" dirty="0"/>
              <a:t>関数を呼ぶ</a:t>
            </a:r>
            <a:endParaRPr lang="en-US" altLang="ja-JP" sz="1800" dirty="0"/>
          </a:p>
          <a:p>
            <a:pPr marL="0" indent="0">
              <a:buNone/>
            </a:pPr>
            <a:r>
              <a:rPr lang="ja-JP" altLang="en-US" sz="1800" dirty="0"/>
              <a:t>実行するとコンソールと</a:t>
            </a:r>
            <a:r>
              <a:rPr lang="en-US" altLang="ja-JP" sz="1800" dirty="0"/>
              <a:t>form</a:t>
            </a:r>
            <a:r>
              <a:rPr lang="ja-JP" altLang="en-US" sz="1800" dirty="0"/>
              <a:t>が表示される　（右図）</a:t>
            </a:r>
            <a:endParaRPr lang="en-US" altLang="ja-JP" sz="1800" dirty="0"/>
          </a:p>
          <a:p>
            <a:pPr marL="0" indent="0">
              <a:buNone/>
            </a:pPr>
            <a:endParaRPr kumimoji="1" lang="en-US" altLang="ja-JP" sz="1800" dirty="0"/>
          </a:p>
          <a:p>
            <a:pPr marL="0" indent="0">
              <a:buNone/>
            </a:pP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27</a:t>
            </a:fld>
            <a:endParaRPr lang="ja-JP" altLang="en-US"/>
          </a:p>
        </p:txBody>
      </p:sp>
      <p:sp>
        <p:nvSpPr>
          <p:cNvPr id="5" name="正方形/長方形 4"/>
          <p:cNvSpPr/>
          <p:nvPr/>
        </p:nvSpPr>
        <p:spPr>
          <a:xfrm>
            <a:off x="917642" y="3241146"/>
            <a:ext cx="4150469" cy="3323987"/>
          </a:xfrm>
          <a:prstGeom prst="rect">
            <a:avLst/>
          </a:prstGeom>
          <a:solidFill>
            <a:schemeClr val="accent4">
              <a:lumMod val="20000"/>
              <a:lumOff val="80000"/>
            </a:schemeClr>
          </a:solidFill>
        </p:spPr>
        <p:txBody>
          <a:bodyPr wrap="square">
            <a:spAutoFit/>
          </a:bodyPr>
          <a:lstStyle/>
          <a:p>
            <a:r>
              <a:rPr lang="en-US" altLang="ja-JP" sz="1400" dirty="0">
                <a:solidFill>
                  <a:srgbClr val="808080"/>
                </a:solidFill>
                <a:latin typeface="ＭＳ ゴシック" panose="020B0609070205080204" pitchFamily="49" charset="-128"/>
                <a:ea typeface="ＭＳ ゴシック" panose="020B0609070205080204" pitchFamily="49" charset="-128"/>
              </a:rPr>
              <a:t>#include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a:t>
            </a:r>
            <a:r>
              <a:rPr lang="en-US" altLang="ja-JP" sz="1400" dirty="0" err="1">
                <a:solidFill>
                  <a:srgbClr val="A31515"/>
                </a:solidFill>
                <a:latin typeface="ＭＳ ゴシック" panose="020B0609070205080204" pitchFamily="49" charset="-128"/>
                <a:ea typeface="ＭＳ ゴシック" panose="020B0609070205080204" pitchFamily="49" charset="-128"/>
              </a:rPr>
              <a:t>stdafx.h</a:t>
            </a:r>
            <a:r>
              <a:rPr lang="en-US" altLang="ja-JP" sz="1400" dirty="0">
                <a:solidFill>
                  <a:srgbClr val="A31515"/>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808080"/>
                </a:solidFill>
                <a:latin typeface="ＭＳ ゴシック" panose="020B0609070205080204" pitchFamily="49" charset="-128"/>
                <a:ea typeface="ＭＳ ゴシック" panose="020B0609070205080204" pitchFamily="49" charset="-128"/>
              </a:rPr>
              <a:t>#include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a:t>
            </a:r>
            <a:r>
              <a:rPr lang="en-US" altLang="ja-JP" sz="1400" dirty="0" err="1">
                <a:solidFill>
                  <a:srgbClr val="A31515"/>
                </a:solidFill>
                <a:latin typeface="ＭＳ ゴシック" panose="020B0609070205080204" pitchFamily="49" charset="-128"/>
                <a:ea typeface="ＭＳ ゴシック" panose="020B0609070205080204" pitchFamily="49" charset="-128"/>
              </a:rPr>
              <a:t>stdio.h</a:t>
            </a:r>
            <a:r>
              <a:rPr lang="en-US" altLang="ja-JP" sz="1400" dirty="0">
                <a:solidFill>
                  <a:srgbClr val="A31515"/>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808080"/>
                </a:solidFill>
                <a:latin typeface="ＭＳ ゴシック" panose="020B0609070205080204" pitchFamily="49" charset="-128"/>
                <a:ea typeface="ＭＳ ゴシック" panose="020B0609070205080204" pitchFamily="49" charset="-128"/>
              </a:rPr>
              <a:t>#include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a:t>
            </a:r>
            <a:r>
              <a:rPr lang="en-US" altLang="ja-JP" sz="1400" dirty="0" err="1">
                <a:solidFill>
                  <a:srgbClr val="A31515"/>
                </a:solidFill>
                <a:latin typeface="ＭＳ ゴシック" panose="020B0609070205080204" pitchFamily="49" charset="-128"/>
                <a:ea typeface="ＭＳ ゴシック" panose="020B0609070205080204" pitchFamily="49" charset="-128"/>
              </a:rPr>
              <a:t>MainForm.h</a:t>
            </a:r>
            <a:r>
              <a:rPr lang="en-US" altLang="ja-JP" sz="1400" dirty="0">
                <a:solidFill>
                  <a:srgbClr val="A31515"/>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FF"/>
                </a:solidFill>
                <a:latin typeface="ＭＳ ゴシック" panose="020B0609070205080204" pitchFamily="49" charset="-128"/>
                <a:ea typeface="ＭＳ ゴシック" panose="020B0609070205080204" pitchFamily="49" charset="-128"/>
              </a:rPr>
              <a:t>using</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namespace</a:t>
            </a:r>
            <a:r>
              <a:rPr lang="en-US" altLang="ja-JP" sz="1400" dirty="0">
                <a:solidFill>
                  <a:srgbClr val="000000"/>
                </a:solidFill>
                <a:latin typeface="ＭＳ ゴシック" panose="020B0609070205080204" pitchFamily="49" charset="-128"/>
                <a:ea typeface="ＭＳ ゴシック" panose="020B0609070205080204" pitchFamily="49" charset="-128"/>
              </a:rPr>
              <a:t> System;</a:t>
            </a:r>
          </a:p>
          <a:p>
            <a:r>
              <a:rPr lang="en-US" altLang="ja-JP" sz="1400" dirty="0">
                <a:solidFill>
                  <a:srgbClr val="0000FF"/>
                </a:solidFill>
                <a:latin typeface="ＭＳ ゴシック" panose="020B0609070205080204" pitchFamily="49" charset="-128"/>
                <a:ea typeface="ＭＳ ゴシック" panose="020B0609070205080204" pitchFamily="49" charset="-128"/>
              </a:rPr>
              <a:t>using</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namespace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ja-JP" altLang="en-US" sz="1400" dirty="0">
                <a:solidFill>
                  <a:srgbClr val="000000"/>
                </a:solidFill>
                <a:latin typeface="ＭＳ ゴシック" panose="020B0609070205080204" pitchFamily="49" charset="-128"/>
                <a:ea typeface="ＭＳ ゴシック" panose="020B0609070205080204" pitchFamily="49" charset="-128"/>
              </a:rPr>
              <a:t>プロジェクト名</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STAThreadAttribute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err="1">
                <a:solidFill>
                  <a:srgbClr val="0000FF"/>
                </a:solidFill>
                <a:latin typeface="ＭＳ ゴシック" panose="020B0609070205080204" pitchFamily="49" charset="-128"/>
                <a:ea typeface="ＭＳ ゴシック" panose="020B0609070205080204" pitchFamily="49" charset="-128"/>
              </a:rPr>
              <a:t>int</a:t>
            </a:r>
            <a:r>
              <a:rPr lang="en-US" altLang="ja-JP" sz="1400" dirty="0">
                <a:solidFill>
                  <a:srgbClr val="000000"/>
                </a:solidFill>
                <a:latin typeface="ＭＳ ゴシック" panose="020B0609070205080204" pitchFamily="49" charset="-128"/>
                <a:ea typeface="ＭＳ ゴシック" panose="020B0609070205080204" pitchFamily="49" charset="-128"/>
              </a:rPr>
              <a:t> main()</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std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cout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"hello, world\n"</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GetInst</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ShowDialog</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return</a:t>
            </a:r>
            <a:r>
              <a:rPr lang="en-US" altLang="ja-JP" sz="1400" dirty="0">
                <a:solidFill>
                  <a:srgbClr val="000000"/>
                </a:solidFill>
                <a:latin typeface="ＭＳ ゴシック" panose="020B0609070205080204" pitchFamily="49" charset="-128"/>
                <a:ea typeface="ＭＳ ゴシック" panose="020B0609070205080204" pitchFamily="49" charset="-128"/>
              </a:rPr>
              <a:t> 0;</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p:txBody>
      </p:sp>
      <p:pic>
        <p:nvPicPr>
          <p:cNvPr id="7" name="図 6"/>
          <p:cNvPicPr>
            <a:picLocks noChangeAspect="1"/>
          </p:cNvPicPr>
          <p:nvPr/>
        </p:nvPicPr>
        <p:blipFill>
          <a:blip r:embed="rId2"/>
          <a:stretch>
            <a:fillRect/>
          </a:stretch>
        </p:blipFill>
        <p:spPr>
          <a:xfrm>
            <a:off x="8375515" y="466927"/>
            <a:ext cx="3261198" cy="3001785"/>
          </a:xfrm>
          <a:prstGeom prst="rect">
            <a:avLst/>
          </a:prstGeom>
        </p:spPr>
      </p:pic>
      <p:pic>
        <p:nvPicPr>
          <p:cNvPr id="8" name="図 7"/>
          <p:cNvPicPr>
            <a:picLocks noChangeAspect="1"/>
          </p:cNvPicPr>
          <p:nvPr/>
        </p:nvPicPr>
        <p:blipFill>
          <a:blip r:embed="rId3"/>
          <a:stretch>
            <a:fillRect/>
          </a:stretch>
        </p:blipFill>
        <p:spPr>
          <a:xfrm>
            <a:off x="7125004" y="3709784"/>
            <a:ext cx="4829175" cy="3076575"/>
          </a:xfrm>
          <a:prstGeom prst="rect">
            <a:avLst/>
          </a:prstGeom>
        </p:spPr>
      </p:pic>
    </p:spTree>
    <p:extLst>
      <p:ext uri="{BB962C8B-B14F-4D97-AF65-F5344CB8AC3E}">
        <p14:creationId xmlns:p14="http://schemas.microsoft.com/office/powerpoint/2010/main" val="1365917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Form</a:t>
            </a:r>
            <a:r>
              <a:rPr kumimoji="1" lang="ja-JP" altLang="en-US" dirty="0"/>
              <a:t>を表示する </a:t>
            </a:r>
            <a:r>
              <a:rPr kumimoji="1" lang="en-US" altLang="ja-JP" dirty="0"/>
              <a:t>(</a:t>
            </a:r>
            <a:r>
              <a:rPr lang="en-US" altLang="ja-JP" dirty="0"/>
              <a:t>3</a:t>
            </a:r>
            <a:r>
              <a:rPr kumimoji="1" lang="en-US" altLang="ja-JP" dirty="0"/>
              <a:t>/3)</a:t>
            </a:r>
            <a:endParaRPr kumimoji="1" lang="ja-JP" altLang="en-US" dirty="0"/>
          </a:p>
        </p:txBody>
      </p:sp>
      <p:sp>
        <p:nvSpPr>
          <p:cNvPr id="3" name="コンテンツ プレースホルダー 2"/>
          <p:cNvSpPr>
            <a:spLocks noGrp="1"/>
          </p:cNvSpPr>
          <p:nvPr>
            <p:ph idx="1"/>
          </p:nvPr>
        </p:nvSpPr>
        <p:spPr>
          <a:xfrm>
            <a:off x="838200" y="1127050"/>
            <a:ext cx="5630694" cy="5422605"/>
          </a:xfrm>
        </p:spPr>
        <p:txBody>
          <a:bodyPr>
            <a:normAutofit/>
          </a:bodyPr>
          <a:lstStyle/>
          <a:p>
            <a:pPr marL="0" indent="0">
              <a:buNone/>
            </a:pPr>
            <a:r>
              <a:rPr kumimoji="1" lang="en-US" altLang="ja-JP" sz="1800" dirty="0"/>
              <a:t>Panel</a:t>
            </a:r>
            <a:r>
              <a:rPr kumimoji="1" lang="ja-JP" altLang="en-US" sz="1800" dirty="0"/>
              <a:t>に落書きをしてみる</a:t>
            </a:r>
            <a:endParaRPr kumimoji="1" lang="en-US" altLang="ja-JP" sz="1800" dirty="0"/>
          </a:p>
          <a:p>
            <a:pPr marL="0" indent="0">
              <a:buNone/>
            </a:pPr>
            <a:r>
              <a:rPr kumimoji="1" lang="en-US" altLang="ja-JP" sz="1800" dirty="0" err="1"/>
              <a:t>MainForm</a:t>
            </a:r>
            <a:r>
              <a:rPr kumimoji="1" lang="ja-JP" altLang="en-US" sz="1800" dirty="0"/>
              <a:t>を</a:t>
            </a:r>
            <a:r>
              <a:rPr kumimoji="1" lang="en-US" altLang="ja-JP" sz="1800" dirty="0"/>
              <a:t>GUI</a:t>
            </a:r>
            <a:r>
              <a:rPr kumimoji="1" lang="ja-JP" altLang="en-US" sz="1800" dirty="0"/>
              <a:t>編集モードで開き，パネルを右クリックしてプロパティを選択</a:t>
            </a:r>
            <a:endParaRPr kumimoji="1" lang="en-US" altLang="ja-JP" sz="1800" dirty="0"/>
          </a:p>
          <a:p>
            <a:pPr marL="0" indent="0">
              <a:buNone/>
            </a:pPr>
            <a:r>
              <a:rPr lang="ja-JP" altLang="en-US" sz="1800" dirty="0"/>
              <a:t>プロパティウインドウのイナズママークを選択し，</a:t>
            </a:r>
            <a:r>
              <a:rPr lang="en-US" altLang="ja-JP" sz="1800" dirty="0"/>
              <a:t>paint</a:t>
            </a:r>
            <a:r>
              <a:rPr lang="ja-JP" altLang="en-US" sz="1800" dirty="0"/>
              <a:t>の右側のところをダブルクリック</a:t>
            </a:r>
            <a:r>
              <a:rPr lang="en-US" altLang="ja-JP" sz="1800" dirty="0"/>
              <a:t> </a:t>
            </a:r>
            <a:r>
              <a:rPr lang="en-US" altLang="ja-JP" sz="1800" dirty="0">
                <a:sym typeface="Wingdings" panose="05000000000000000000" pitchFamily="2" charset="2"/>
              </a:rPr>
              <a:t> </a:t>
            </a:r>
            <a:r>
              <a:rPr lang="ja-JP" altLang="en-US" sz="1800" dirty="0">
                <a:sym typeface="Wingdings" panose="05000000000000000000" pitchFamily="2" charset="2"/>
              </a:rPr>
              <a:t>ペイントイベント時のイベントハンドラが追加される</a:t>
            </a:r>
            <a:endParaRPr lang="en-US" altLang="ja-JP" sz="1800" dirty="0">
              <a:sym typeface="Wingdings" panose="05000000000000000000" pitchFamily="2" charset="2"/>
            </a:endParaRPr>
          </a:p>
          <a:p>
            <a:pPr marL="0" indent="0">
              <a:buNone/>
            </a:pPr>
            <a:r>
              <a:rPr kumimoji="1" lang="ja-JP" altLang="en-US" sz="1800" dirty="0">
                <a:sym typeface="Wingdings" panose="05000000000000000000" pitchFamily="2" charset="2"/>
              </a:rPr>
              <a:t>イベントハンドラ</a:t>
            </a:r>
            <a:r>
              <a:rPr kumimoji="1" lang="en-US" altLang="ja-JP" sz="1800" dirty="0">
                <a:sym typeface="Wingdings" panose="05000000000000000000" pitchFamily="2" charset="2"/>
              </a:rPr>
              <a:t>2</a:t>
            </a:r>
            <a:r>
              <a:rPr kumimoji="1" lang="ja-JP" altLang="en-US" sz="1800" dirty="0">
                <a:sym typeface="Wingdings" panose="05000000000000000000" pitchFamily="2" charset="2"/>
              </a:rPr>
              <a:t>行が内容を追加</a:t>
            </a:r>
            <a:endParaRPr kumimoji="1" lang="en-US" altLang="ja-JP" sz="1800" dirty="0"/>
          </a:p>
          <a:p>
            <a:pPr marL="0" indent="0">
              <a:buNone/>
            </a:pP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28</a:t>
            </a:fld>
            <a:endParaRPr lang="ja-JP" altLang="en-US"/>
          </a:p>
        </p:txBody>
      </p:sp>
      <p:sp>
        <p:nvSpPr>
          <p:cNvPr id="5" name="正方形/長方形 4"/>
          <p:cNvSpPr/>
          <p:nvPr/>
        </p:nvSpPr>
        <p:spPr>
          <a:xfrm>
            <a:off x="817124" y="4205222"/>
            <a:ext cx="9163456" cy="1815882"/>
          </a:xfrm>
          <a:prstGeom prst="rect">
            <a:avLst/>
          </a:prstGeom>
          <a:solidFill>
            <a:schemeClr val="accent4">
              <a:lumMod val="20000"/>
              <a:lumOff val="80000"/>
            </a:schemeClr>
          </a:solidFill>
        </p:spPr>
        <p:txBody>
          <a:bodyPr wrap="square">
            <a:spAutoFit/>
          </a:bodyPr>
          <a:lstStyle/>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m_main_panel_Paint</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PaintEventArgs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auto</a:t>
            </a:r>
            <a:r>
              <a:rPr lang="en-US" altLang="ja-JP" sz="1400" dirty="0">
                <a:solidFill>
                  <a:srgbClr val="000000"/>
                </a:solidFill>
                <a:latin typeface="ＭＳ ゴシック" panose="020B0609070205080204" pitchFamily="49" charset="-128"/>
                <a:ea typeface="ＭＳ ゴシック" panose="020B0609070205080204" pitchFamily="49" charset="-128"/>
              </a:rPr>
              <a:t> pen = </a:t>
            </a:r>
            <a:r>
              <a:rPr lang="en-US" altLang="ja-JP" sz="1400" dirty="0" err="1">
                <a:solidFill>
                  <a:srgbClr val="0000FF"/>
                </a:solidFill>
                <a:latin typeface="ＭＳ ゴシック" panose="020B0609070205080204" pitchFamily="49" charset="-128"/>
                <a:ea typeface="ＭＳ ゴシック" panose="020B0609070205080204" pitchFamily="49" charset="-128"/>
              </a:rPr>
              <a:t>gcnew</a:t>
            </a:r>
            <a:r>
              <a:rPr lang="en-US" altLang="ja-JP" sz="1400" dirty="0">
                <a:solidFill>
                  <a:srgbClr val="000000"/>
                </a:solidFill>
                <a:latin typeface="ＭＳ ゴシック" panose="020B0609070205080204" pitchFamily="49" charset="-128"/>
                <a:ea typeface="ＭＳ ゴシック" panose="020B0609070205080204" pitchFamily="49" charset="-128"/>
              </a:rPr>
              <a:t> System::Drawing::</a:t>
            </a:r>
            <a:r>
              <a:rPr lang="en-US" altLang="ja-JP" sz="1400" dirty="0">
                <a:solidFill>
                  <a:srgbClr val="2B91AF"/>
                </a:solidFill>
                <a:latin typeface="ＭＳ ゴシック" panose="020B0609070205080204" pitchFamily="49" charset="-128"/>
                <a:ea typeface="ＭＳ ゴシック" panose="020B0609070205080204" pitchFamily="49" charset="-128"/>
              </a:rPr>
              <a:t>Pen</a:t>
            </a:r>
            <a:r>
              <a:rPr lang="en-US" altLang="ja-JP" sz="1400" dirty="0">
                <a:solidFill>
                  <a:srgbClr val="000000"/>
                </a:solidFill>
                <a:latin typeface="ＭＳ ゴシック" panose="020B0609070205080204" pitchFamily="49" charset="-128"/>
                <a:ea typeface="ＭＳ ゴシック" panose="020B0609070205080204" pitchFamily="49" charset="-128"/>
              </a:rPr>
              <a:t>(Drawing::</a:t>
            </a:r>
            <a:r>
              <a:rPr lang="en-US" altLang="ja-JP" sz="1400" dirty="0">
                <a:solidFill>
                  <a:srgbClr val="2B91AF"/>
                </a:solidFill>
                <a:latin typeface="ＭＳ ゴシック" panose="020B0609070205080204" pitchFamily="49" charset="-128"/>
                <a:ea typeface="ＭＳ ゴシック" panose="020B0609070205080204" pitchFamily="49" charset="-128"/>
              </a:rPr>
              <a:t>Color</a:t>
            </a:r>
            <a:r>
              <a:rPr lang="en-US" altLang="ja-JP" sz="1400" dirty="0">
                <a:solidFill>
                  <a:srgbClr val="000000"/>
                </a:solidFill>
                <a:latin typeface="ＭＳ ゴシック" panose="020B0609070205080204" pitchFamily="49" charset="-128"/>
                <a:ea typeface="ＭＳ ゴシック" panose="020B0609070205080204" pitchFamily="49" charset="-128"/>
              </a:rPr>
              <a:t>::Red);</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-&gt;Graphics-&gt;</a:t>
            </a:r>
            <a:r>
              <a:rPr lang="en-US" altLang="ja-JP" sz="1400" dirty="0" err="1">
                <a:solidFill>
                  <a:srgbClr val="000000"/>
                </a:solidFill>
                <a:latin typeface="ＭＳ ゴシック" panose="020B0609070205080204" pitchFamily="49" charset="-128"/>
                <a:ea typeface="ＭＳ ゴシック" panose="020B0609070205080204" pitchFamily="49" charset="-128"/>
              </a:rPr>
              <a:t>DrawLine</a:t>
            </a:r>
            <a:r>
              <a:rPr lang="en-US" altLang="ja-JP" sz="1400" dirty="0">
                <a:solidFill>
                  <a:srgbClr val="000000"/>
                </a:solidFill>
                <a:latin typeface="ＭＳ ゴシック" panose="020B0609070205080204" pitchFamily="49" charset="-128"/>
                <a:ea typeface="ＭＳ ゴシック" panose="020B0609070205080204" pitchFamily="49" charset="-128"/>
              </a:rPr>
              <a:t>(pen, Drawing::</a:t>
            </a:r>
            <a:r>
              <a:rPr lang="en-US" altLang="ja-JP" sz="1400" dirty="0">
                <a:solidFill>
                  <a:srgbClr val="2B91AF"/>
                </a:solidFill>
                <a:latin typeface="ＭＳ ゴシック" panose="020B0609070205080204" pitchFamily="49" charset="-128"/>
                <a:ea typeface="ＭＳ ゴシック" panose="020B0609070205080204" pitchFamily="49" charset="-128"/>
              </a:rPr>
              <a:t>Point</a:t>
            </a:r>
            <a:r>
              <a:rPr lang="en-US" altLang="ja-JP" sz="1400" dirty="0">
                <a:solidFill>
                  <a:srgbClr val="000000"/>
                </a:solidFill>
                <a:latin typeface="ＭＳ ゴシック" panose="020B0609070205080204" pitchFamily="49" charset="-128"/>
                <a:ea typeface="ＭＳ ゴシック" panose="020B0609070205080204" pitchFamily="49" charset="-128"/>
              </a:rPr>
              <a:t>(10,10), Drawing::</a:t>
            </a:r>
            <a:r>
              <a:rPr lang="en-US" altLang="ja-JP" sz="1400" dirty="0">
                <a:solidFill>
                  <a:srgbClr val="2B91AF"/>
                </a:solidFill>
                <a:latin typeface="ＭＳ ゴシック" panose="020B0609070205080204" pitchFamily="49" charset="-128"/>
                <a:ea typeface="ＭＳ ゴシック" panose="020B0609070205080204" pitchFamily="49" charset="-128"/>
              </a:rPr>
              <a:t>Point</a:t>
            </a:r>
            <a:r>
              <a:rPr lang="en-US" altLang="ja-JP" sz="1400" dirty="0">
                <a:solidFill>
                  <a:srgbClr val="000000"/>
                </a:solidFill>
                <a:latin typeface="ＭＳ ゴシック" panose="020B0609070205080204" pitchFamily="49" charset="-128"/>
                <a:ea typeface="ＭＳ ゴシック" panose="020B0609070205080204" pitchFamily="49" charset="-128"/>
              </a:rPr>
              <a:t>(100,200) );</a:t>
            </a:r>
          </a:p>
          <a:p>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delete</a:t>
            </a:r>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pen; </a:t>
            </a:r>
            <a:r>
              <a:rPr lang="en-US" altLang="ja-JP" sz="1400" dirty="0">
                <a:solidFill>
                  <a:srgbClr val="008000"/>
                </a:solidFill>
                <a:latin typeface="ＭＳ ゴシック" panose="020B0609070205080204" pitchFamily="49" charset="-128"/>
                <a:ea typeface="ＭＳ ゴシック" panose="020B0609070205080204" pitchFamily="49" charset="-128"/>
              </a:rPr>
              <a:t>//</a:t>
            </a:r>
            <a:r>
              <a:rPr lang="ja-JP" altLang="en-US" sz="1400" dirty="0">
                <a:solidFill>
                  <a:srgbClr val="008000"/>
                </a:solidFill>
                <a:latin typeface="ＭＳ ゴシック" panose="020B0609070205080204" pitchFamily="49" charset="-128"/>
                <a:ea typeface="ＭＳ ゴシック" panose="020B0609070205080204" pitchFamily="49" charset="-128"/>
              </a:rPr>
              <a:t>明示的な</a:t>
            </a:r>
            <a:r>
              <a:rPr lang="en-US" altLang="ja-JP" sz="1400" dirty="0">
                <a:solidFill>
                  <a:srgbClr val="008000"/>
                </a:solidFill>
                <a:latin typeface="ＭＳ ゴシック" panose="020B0609070205080204" pitchFamily="49" charset="-128"/>
                <a:ea typeface="ＭＳ ゴシック" panose="020B0609070205080204" pitchFamily="49" charset="-128"/>
              </a:rPr>
              <a:t>delete</a:t>
            </a:r>
            <a:r>
              <a:rPr lang="ja-JP" altLang="en-US" sz="1400" dirty="0">
                <a:solidFill>
                  <a:srgbClr val="008000"/>
                </a:solidFill>
                <a:latin typeface="ＭＳ ゴシック" panose="020B0609070205080204" pitchFamily="49" charset="-128"/>
                <a:ea typeface="ＭＳ ゴシック" panose="020B0609070205080204" pitchFamily="49" charset="-128"/>
              </a:rPr>
              <a:t>も可（ほっておけばガベコレが入る）</a:t>
            </a:r>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a:t>
            </a:r>
            <a:endParaRPr lang="ja-JP" altLang="en-US" sz="1400" dirty="0">
              <a:solidFill>
                <a:srgbClr val="000000"/>
              </a:solidFill>
              <a:latin typeface="ＭＳ ゴシック" panose="020B0609070205080204" pitchFamily="49" charset="-128"/>
              <a:ea typeface="ＭＳ ゴシック" panose="020B0609070205080204" pitchFamily="49" charset="-128"/>
            </a:endParaRPr>
          </a:p>
        </p:txBody>
      </p:sp>
      <p:pic>
        <p:nvPicPr>
          <p:cNvPr id="8" name="図 7"/>
          <p:cNvPicPr>
            <a:picLocks noChangeAspect="1"/>
          </p:cNvPicPr>
          <p:nvPr/>
        </p:nvPicPr>
        <p:blipFill>
          <a:blip r:embed="rId2"/>
          <a:stretch>
            <a:fillRect/>
          </a:stretch>
        </p:blipFill>
        <p:spPr>
          <a:xfrm>
            <a:off x="6517996" y="159380"/>
            <a:ext cx="2792120" cy="2379539"/>
          </a:xfrm>
          <a:prstGeom prst="rect">
            <a:avLst/>
          </a:prstGeom>
        </p:spPr>
      </p:pic>
      <p:pic>
        <p:nvPicPr>
          <p:cNvPr id="9" name="図 8"/>
          <p:cNvPicPr>
            <a:picLocks noChangeAspect="1"/>
          </p:cNvPicPr>
          <p:nvPr/>
        </p:nvPicPr>
        <p:blipFill>
          <a:blip r:embed="rId3"/>
          <a:stretch>
            <a:fillRect/>
          </a:stretch>
        </p:blipFill>
        <p:spPr>
          <a:xfrm>
            <a:off x="9786076" y="148442"/>
            <a:ext cx="1965327" cy="2760128"/>
          </a:xfrm>
          <a:prstGeom prst="rect">
            <a:avLst/>
          </a:prstGeom>
        </p:spPr>
      </p:pic>
    </p:spTree>
    <p:extLst>
      <p:ext uri="{BB962C8B-B14F-4D97-AF65-F5344CB8AC3E}">
        <p14:creationId xmlns:p14="http://schemas.microsoft.com/office/powerpoint/2010/main" val="3661520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0914" y="216270"/>
            <a:ext cx="7954926" cy="644968"/>
          </a:xfrm>
        </p:spPr>
        <p:txBody>
          <a:bodyPr>
            <a:normAutofit fontScale="90000"/>
          </a:bodyPr>
          <a:lstStyle/>
          <a:p>
            <a:r>
              <a:rPr kumimoji="1" lang="en-US" altLang="ja-JP" dirty="0"/>
              <a:t>panel</a:t>
            </a:r>
            <a:r>
              <a:rPr kumimoji="1" lang="ja-JP" altLang="en-US" dirty="0"/>
              <a:t>の描画</a:t>
            </a:r>
            <a:r>
              <a:rPr lang="en-US" altLang="ja-JP" dirty="0"/>
              <a:t> (double buffering)</a:t>
            </a:r>
            <a:endParaRPr kumimoji="1" lang="ja-JP" altLang="en-US" dirty="0"/>
          </a:p>
        </p:txBody>
      </p:sp>
      <p:sp>
        <p:nvSpPr>
          <p:cNvPr id="3" name="コンテンツ プレースホルダー 2"/>
          <p:cNvSpPr>
            <a:spLocks noGrp="1"/>
          </p:cNvSpPr>
          <p:nvPr>
            <p:ph idx="1"/>
          </p:nvPr>
        </p:nvSpPr>
        <p:spPr>
          <a:xfrm>
            <a:off x="420914" y="1330251"/>
            <a:ext cx="4746171" cy="5273750"/>
          </a:xfrm>
        </p:spPr>
        <p:txBody>
          <a:bodyPr>
            <a:normAutofit/>
          </a:bodyPr>
          <a:lstStyle/>
          <a:p>
            <a:pPr marL="0" indent="0">
              <a:buNone/>
            </a:pPr>
            <a:r>
              <a:rPr lang="ja-JP" altLang="en-US" sz="1600" dirty="0"/>
              <a:t>通常 </a:t>
            </a:r>
            <a:r>
              <a:rPr lang="en-US" altLang="ja-JP" sz="1600" dirty="0"/>
              <a:t>panel </a:t>
            </a:r>
            <a:r>
              <a:rPr lang="ja-JP" altLang="en-US" sz="1600" dirty="0" err="1"/>
              <a:t>への</a:t>
            </a:r>
            <a:r>
              <a:rPr lang="ja-JP" altLang="en-US" sz="1600" dirty="0"/>
              <a:t>描画は </a:t>
            </a:r>
            <a:r>
              <a:rPr lang="en-US" altLang="ja-JP" sz="1600" dirty="0"/>
              <a:t> e-&gt;Graphics</a:t>
            </a:r>
            <a:r>
              <a:rPr lang="ja-JP" altLang="en-US" sz="1600" dirty="0"/>
              <a:t>の関数をたたくのでなく，</a:t>
            </a:r>
            <a:r>
              <a:rPr lang="en-US" altLang="ja-JP" sz="1600" dirty="0"/>
              <a:t>bitmap</a:t>
            </a:r>
            <a:r>
              <a:rPr lang="ja-JP" altLang="en-US" sz="1600" dirty="0"/>
              <a:t>に書き込みを行いその</a:t>
            </a:r>
            <a:r>
              <a:rPr lang="en-US" altLang="ja-JP" sz="1600" dirty="0"/>
              <a:t>bitmap</a:t>
            </a:r>
            <a:r>
              <a:rPr lang="ja-JP" altLang="en-US" sz="1600" dirty="0"/>
              <a:t>画像を パネルに書き込む．（</a:t>
            </a:r>
            <a:r>
              <a:rPr lang="en-US" altLang="ja-JP" sz="1600" dirty="0"/>
              <a:t>double buffering</a:t>
            </a:r>
            <a:r>
              <a:rPr lang="ja-JP" altLang="en-US" sz="1600" dirty="0"/>
              <a:t>と呼ばれる）</a:t>
            </a:r>
            <a:endParaRPr lang="en-US" altLang="ja-JP" sz="1600" dirty="0"/>
          </a:p>
          <a:p>
            <a:pPr marL="0" indent="0">
              <a:buNone/>
            </a:pPr>
            <a:r>
              <a:rPr lang="en-US" altLang="ja-JP" sz="1600" dirty="0"/>
              <a:t>Paint</a:t>
            </a:r>
            <a:r>
              <a:rPr lang="ja-JP" altLang="en-US" sz="1600" dirty="0"/>
              <a:t>関数は右の通り．</a:t>
            </a:r>
            <a:endParaRPr kumimoji="1" lang="en-US" altLang="ja-JP" sz="1600" dirty="0"/>
          </a:p>
          <a:p>
            <a:pPr marL="0" indent="0">
              <a:buNone/>
            </a:pPr>
            <a:endParaRPr kumimoji="1" lang="ja-JP" altLang="en-US" sz="1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29</a:t>
            </a:fld>
            <a:endParaRPr lang="ja-JP" altLang="en-US"/>
          </a:p>
        </p:txBody>
      </p:sp>
      <p:sp>
        <p:nvSpPr>
          <p:cNvPr id="5" name="正方形/長方形 4"/>
          <p:cNvSpPr/>
          <p:nvPr/>
        </p:nvSpPr>
        <p:spPr>
          <a:xfrm>
            <a:off x="5486400" y="1132115"/>
            <a:ext cx="6705600" cy="5770811"/>
          </a:xfrm>
          <a:prstGeom prst="rect">
            <a:avLst/>
          </a:prstGeom>
          <a:solidFill>
            <a:schemeClr val="accent4">
              <a:lumMod val="20000"/>
              <a:lumOff val="80000"/>
            </a:schemeClr>
          </a:solidFill>
        </p:spPr>
        <p:txBody>
          <a:bodyPr wrap="square">
            <a:spAutoFit/>
          </a:bodyPr>
          <a:lstStyle/>
          <a:p>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System::</a:t>
            </a:r>
            <a:r>
              <a:rPr lang="en-US" altLang="ja-JP" sz="900" dirty="0">
                <a:solidFill>
                  <a:srgbClr val="2B91AF"/>
                </a:solidFill>
                <a:latin typeface="ＭＳ ゴシック" panose="020B0609070205080204" pitchFamily="49" charset="-128"/>
                <a:ea typeface="ＭＳ ゴシック" panose="020B0609070205080204" pitchFamily="49" charset="-128"/>
              </a:rPr>
              <a:t>Void</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2B91AF"/>
                </a:solidFill>
                <a:latin typeface="ＭＳ ゴシック" panose="020B0609070205080204" pitchFamily="49" charset="-128"/>
                <a:ea typeface="ＭＳ ゴシック" panose="020B0609070205080204" pitchFamily="49" charset="-128"/>
              </a:rPr>
              <a:t>MainForm</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000000"/>
                </a:solidFill>
                <a:latin typeface="ＭＳ ゴシック" panose="020B0609070205080204" pitchFamily="49" charset="-128"/>
                <a:ea typeface="ＭＳ ゴシック" panose="020B0609070205080204" pitchFamily="49" charset="-128"/>
              </a:rPr>
              <a:t>m_main_panel_Paint</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en-US" altLang="ja-JP" sz="900" dirty="0">
                <a:solidFill>
                  <a:srgbClr val="000000"/>
                </a:solidFill>
                <a:latin typeface="ＭＳ ゴシック" panose="020B0609070205080204" pitchFamily="49" charset="-128"/>
                <a:ea typeface="ＭＳ ゴシック" panose="020B0609070205080204" pitchFamily="49" charset="-128"/>
              </a:rPr>
              <a:t>    System::</a:t>
            </a:r>
            <a:r>
              <a:rPr lang="en-US" altLang="ja-JP" sz="900" dirty="0">
                <a:solidFill>
                  <a:srgbClr val="2B91AF"/>
                </a:solidFill>
                <a:latin typeface="ＭＳ ゴシック" panose="020B0609070205080204" pitchFamily="49" charset="-128"/>
                <a:ea typeface="ＭＳ ゴシック" panose="020B0609070205080204" pitchFamily="49" charset="-128"/>
              </a:rPr>
              <a:t>Object</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808080"/>
                </a:solidFill>
                <a:latin typeface="ＭＳ ゴシック" panose="020B0609070205080204" pitchFamily="49" charset="-128"/>
                <a:ea typeface="ＭＳ ゴシック" panose="020B0609070205080204" pitchFamily="49" charset="-128"/>
              </a:rPr>
              <a:t>sender</a:t>
            </a:r>
            <a:r>
              <a:rPr lang="en-US" altLang="ja-JP" sz="900" dirty="0">
                <a:solidFill>
                  <a:srgbClr val="000000"/>
                </a:solidFill>
                <a:latin typeface="ＭＳ ゴシック" panose="020B0609070205080204" pitchFamily="49" charset="-128"/>
                <a:ea typeface="ＭＳ ゴシック" panose="020B0609070205080204" pitchFamily="49" charset="-128"/>
              </a:rPr>
              <a:t>, </a:t>
            </a:r>
          </a:p>
          <a:p>
            <a:r>
              <a:rPr lang="en-US" altLang="ja-JP" sz="9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900" dirty="0" err="1">
                <a:solidFill>
                  <a:srgbClr val="2B91AF"/>
                </a:solidFill>
                <a:latin typeface="ＭＳ ゴシック" panose="020B0609070205080204" pitchFamily="49" charset="-128"/>
                <a:ea typeface="ＭＳ ゴシック" panose="020B0609070205080204" pitchFamily="49" charset="-128"/>
              </a:rPr>
              <a:t>PaintEventArgs</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808080"/>
                </a:solidFill>
                <a:latin typeface="ＭＳ ゴシック" panose="020B0609070205080204" pitchFamily="49" charset="-128"/>
                <a:ea typeface="ＭＳ ゴシック" panose="020B0609070205080204" pitchFamily="49" charset="-128"/>
              </a:rPr>
              <a:t>e</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en-US" altLang="ja-JP" sz="900" dirty="0">
                <a:solidFill>
                  <a:srgbClr val="008000"/>
                </a:solidFill>
                <a:latin typeface="ＭＳ ゴシック" panose="020B0609070205080204" pitchFamily="49" charset="-128"/>
                <a:ea typeface="ＭＳ ゴシック" panose="020B0609070205080204" pitchFamily="49" charset="-128"/>
              </a:rPr>
              <a:t>  //double buffering</a:t>
            </a:r>
            <a:r>
              <a:rPr lang="ja-JP" altLang="en-US" sz="900" dirty="0">
                <a:solidFill>
                  <a:srgbClr val="008000"/>
                </a:solidFill>
                <a:latin typeface="ＭＳ ゴシック" panose="020B0609070205080204" pitchFamily="49" charset="-128"/>
                <a:ea typeface="ＭＳ ゴシック" panose="020B0609070205080204" pitchFamily="49" charset="-128"/>
              </a:rPr>
              <a:t>を利用した描画</a:t>
            </a:r>
            <a:r>
              <a:rPr lang="en-US" altLang="ja-JP" sz="900" dirty="0">
                <a:solidFill>
                  <a:srgbClr val="008000"/>
                </a:solidFill>
                <a:latin typeface="ＭＳ ゴシック" panose="020B0609070205080204" pitchFamily="49" charset="-128"/>
                <a:ea typeface="ＭＳ ゴシック" panose="020B0609070205080204" pitchFamily="49" charset="-128"/>
              </a:rPr>
              <a:t>//</a:t>
            </a:r>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FF"/>
                </a:solidFill>
                <a:latin typeface="ＭＳ ゴシック" panose="020B0609070205080204" pitchFamily="49" charset="-128"/>
                <a:ea typeface="ＭＳ ゴシック" panose="020B0609070205080204" pitchFamily="49" charset="-128"/>
              </a:rPr>
              <a:t>const</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FF"/>
                </a:solidFill>
                <a:latin typeface="ＭＳ ゴシック" panose="020B0609070205080204" pitchFamily="49" charset="-128"/>
                <a:ea typeface="ＭＳ ゴシック" panose="020B0609070205080204" pitchFamily="49" charset="-128"/>
              </a:rPr>
              <a:t>int</a:t>
            </a:r>
            <a:r>
              <a:rPr lang="en-US" altLang="ja-JP" sz="900" dirty="0">
                <a:solidFill>
                  <a:srgbClr val="000000"/>
                </a:solidFill>
                <a:latin typeface="ＭＳ ゴシック" panose="020B0609070205080204" pitchFamily="49" charset="-128"/>
                <a:ea typeface="ＭＳ ゴシック" panose="020B0609070205080204" pitchFamily="49" charset="-128"/>
              </a:rPr>
              <a:t> W = </a:t>
            </a:r>
            <a:r>
              <a:rPr lang="en-US" altLang="ja-JP" sz="9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900" dirty="0">
                <a:solidFill>
                  <a:srgbClr val="000000"/>
                </a:solidFill>
                <a:latin typeface="ＭＳ ゴシック" panose="020B0609070205080204" pitchFamily="49" charset="-128"/>
                <a:ea typeface="ＭＳ ゴシック" panose="020B0609070205080204" pitchFamily="49" charset="-128"/>
              </a:rPr>
              <a:t>-&gt;Width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FF"/>
                </a:solidFill>
                <a:latin typeface="ＭＳ ゴシック" panose="020B0609070205080204" pitchFamily="49" charset="-128"/>
                <a:ea typeface="ＭＳ ゴシック" panose="020B0609070205080204" pitchFamily="49" charset="-128"/>
              </a:rPr>
              <a:t>const</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FF"/>
                </a:solidFill>
                <a:latin typeface="ＭＳ ゴシック" panose="020B0609070205080204" pitchFamily="49" charset="-128"/>
                <a:ea typeface="ＭＳ ゴシック" panose="020B0609070205080204" pitchFamily="49" charset="-128"/>
              </a:rPr>
              <a:t>int</a:t>
            </a:r>
            <a:r>
              <a:rPr lang="en-US" altLang="ja-JP" sz="900" dirty="0">
                <a:solidFill>
                  <a:srgbClr val="000000"/>
                </a:solidFill>
                <a:latin typeface="ＭＳ ゴシック" panose="020B0609070205080204" pitchFamily="49" charset="-128"/>
                <a:ea typeface="ＭＳ ゴシック" panose="020B0609070205080204" pitchFamily="49" charset="-128"/>
              </a:rPr>
              <a:t> H = </a:t>
            </a:r>
            <a:r>
              <a:rPr lang="en-US" altLang="ja-JP" sz="9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900" dirty="0">
                <a:solidFill>
                  <a:srgbClr val="000000"/>
                </a:solidFill>
                <a:latin typeface="ＭＳ ゴシック" panose="020B0609070205080204" pitchFamily="49" charset="-128"/>
                <a:ea typeface="ＭＳ ゴシック" panose="020B0609070205080204" pitchFamily="49" charset="-128"/>
              </a:rPr>
              <a:t>-&gt;Height;</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FF"/>
                </a:solidFill>
                <a:latin typeface="ＭＳ ゴシック" panose="020B0609070205080204" pitchFamily="49" charset="-128"/>
                <a:ea typeface="ＭＳ ゴシック" panose="020B0609070205080204" pitchFamily="49" charset="-128"/>
              </a:rPr>
              <a:t>auto</a:t>
            </a:r>
            <a:r>
              <a:rPr lang="en-US" altLang="ja-JP" sz="900" dirty="0">
                <a:solidFill>
                  <a:srgbClr val="000000"/>
                </a:solidFill>
                <a:latin typeface="ＭＳ ゴシック" panose="020B0609070205080204" pitchFamily="49" charset="-128"/>
                <a:ea typeface="ＭＳ ゴシック" panose="020B0609070205080204" pitchFamily="49" charset="-128"/>
              </a:rPr>
              <a:t> pen = </a:t>
            </a:r>
            <a:r>
              <a:rPr lang="en-US" altLang="ja-JP" sz="900" dirty="0" err="1">
                <a:solidFill>
                  <a:srgbClr val="0000FF"/>
                </a:solidFill>
                <a:latin typeface="ＭＳ ゴシック" panose="020B0609070205080204" pitchFamily="49" charset="-128"/>
                <a:ea typeface="ＭＳ ゴシック" panose="020B0609070205080204" pitchFamily="49" charset="-128"/>
              </a:rPr>
              <a:t>gcnew</a:t>
            </a:r>
            <a:r>
              <a:rPr lang="en-US" altLang="ja-JP" sz="900" dirty="0">
                <a:solidFill>
                  <a:srgbClr val="000000"/>
                </a:solidFill>
                <a:latin typeface="ＭＳ ゴシック" panose="020B0609070205080204" pitchFamily="49" charset="-128"/>
                <a:ea typeface="ＭＳ ゴシック" panose="020B0609070205080204" pitchFamily="49" charset="-128"/>
              </a:rPr>
              <a:t> System::Drawing::</a:t>
            </a:r>
            <a:r>
              <a:rPr lang="en-US" altLang="ja-JP" sz="900" dirty="0">
                <a:solidFill>
                  <a:srgbClr val="2B91AF"/>
                </a:solidFill>
                <a:latin typeface="ＭＳ ゴシック" panose="020B0609070205080204" pitchFamily="49" charset="-128"/>
                <a:ea typeface="ＭＳ ゴシック" panose="020B0609070205080204" pitchFamily="49" charset="-128"/>
              </a:rPr>
              <a:t>Pen</a:t>
            </a:r>
            <a:r>
              <a:rPr lang="en-US" altLang="ja-JP" sz="900" dirty="0">
                <a:solidFill>
                  <a:srgbClr val="000000"/>
                </a:solidFill>
                <a:latin typeface="ＭＳ ゴシック" panose="020B0609070205080204" pitchFamily="49" charset="-128"/>
                <a:ea typeface="ＭＳ ゴシック" panose="020B0609070205080204" pitchFamily="49" charset="-128"/>
              </a:rPr>
              <a:t>(Drawing::</a:t>
            </a:r>
            <a:r>
              <a:rPr lang="en-US" altLang="ja-JP" sz="900" dirty="0">
                <a:solidFill>
                  <a:srgbClr val="2B91AF"/>
                </a:solidFill>
                <a:latin typeface="ＭＳ ゴシック" panose="020B0609070205080204" pitchFamily="49" charset="-128"/>
                <a:ea typeface="ＭＳ ゴシック" panose="020B0609070205080204" pitchFamily="49" charset="-128"/>
              </a:rPr>
              <a:t>Color</a:t>
            </a:r>
            <a:r>
              <a:rPr lang="en-US" altLang="ja-JP" sz="900" dirty="0">
                <a:solidFill>
                  <a:srgbClr val="000000"/>
                </a:solidFill>
                <a:latin typeface="ＭＳ ゴシック" panose="020B0609070205080204" pitchFamily="49" charset="-128"/>
                <a:ea typeface="ＭＳ ゴシック" panose="020B0609070205080204" pitchFamily="49" charset="-128"/>
              </a:rPr>
              <a:t>::Red);</a:t>
            </a:r>
          </a:p>
          <a:p>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ja-JP" altLang="en-US"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//0. bitmap</a:t>
            </a:r>
            <a:r>
              <a:rPr lang="ja-JP" altLang="en-US" sz="900" dirty="0">
                <a:solidFill>
                  <a:srgbClr val="008000"/>
                </a:solidFill>
                <a:latin typeface="ＭＳ ゴシック" panose="020B0609070205080204" pitchFamily="49" charset="-128"/>
                <a:ea typeface="ＭＳ ゴシック" panose="020B0609070205080204" pitchFamily="49" charset="-128"/>
              </a:rPr>
              <a:t>を作成して，さらに</a:t>
            </a:r>
            <a:r>
              <a:rPr lang="en-US" altLang="ja-JP" sz="900" dirty="0">
                <a:solidFill>
                  <a:srgbClr val="008000"/>
                </a:solidFill>
                <a:latin typeface="ＭＳ ゴシック" panose="020B0609070205080204" pitchFamily="49" charset="-128"/>
                <a:ea typeface="ＭＳ ゴシック" panose="020B0609070205080204" pitchFamily="49" charset="-128"/>
              </a:rPr>
              <a:t>pixel</a:t>
            </a:r>
            <a:r>
              <a:rPr lang="ja-JP" altLang="en-US" sz="900" dirty="0" err="1">
                <a:solidFill>
                  <a:srgbClr val="008000"/>
                </a:solidFill>
                <a:latin typeface="ＭＳ ゴシック" panose="020B0609070205080204" pitchFamily="49" charset="-128"/>
                <a:ea typeface="ＭＳ ゴシック" panose="020B0609070205080204" pitchFamily="49" charset="-128"/>
              </a:rPr>
              <a:t>への</a:t>
            </a:r>
            <a:r>
              <a:rPr lang="ja-JP" altLang="en-US" sz="900" dirty="0">
                <a:solidFill>
                  <a:srgbClr val="008000"/>
                </a:solidFill>
                <a:latin typeface="ＭＳ ゴシック" panose="020B0609070205080204" pitchFamily="49" charset="-128"/>
                <a:ea typeface="ＭＳ ゴシック" panose="020B0609070205080204" pitchFamily="49" charset="-128"/>
              </a:rPr>
              <a:t>ポインタも取得 </a:t>
            </a:r>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2B91AF"/>
                </a:solidFill>
                <a:latin typeface="ＭＳ ゴシック" panose="020B0609070205080204" pitchFamily="49" charset="-128"/>
                <a:ea typeface="ＭＳ ゴシック" panose="020B0609070205080204" pitchFamily="49" charset="-128"/>
              </a:rPr>
              <a:t>Bitmap</a:t>
            </a:r>
            <a:r>
              <a:rPr lang="en-US" altLang="ja-JP" sz="900" dirty="0">
                <a:solidFill>
                  <a:srgbClr val="000000"/>
                </a:solidFill>
                <a:latin typeface="ＭＳ ゴシック" panose="020B0609070205080204" pitchFamily="49" charset="-128"/>
                <a:ea typeface="ＭＳ ゴシック" panose="020B0609070205080204" pitchFamily="49" charset="-128"/>
              </a:rPr>
              <a:t>^ bmp = </a:t>
            </a:r>
            <a:r>
              <a:rPr lang="en-US" altLang="ja-JP" sz="900" dirty="0" err="1">
                <a:solidFill>
                  <a:srgbClr val="0000FF"/>
                </a:solidFill>
                <a:latin typeface="ＭＳ ゴシック" panose="020B0609070205080204" pitchFamily="49" charset="-128"/>
                <a:ea typeface="ＭＳ ゴシック" panose="020B0609070205080204" pitchFamily="49" charset="-128"/>
              </a:rPr>
              <a:t>gcnew</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2B91AF"/>
                </a:solidFill>
                <a:latin typeface="ＭＳ ゴシック" panose="020B0609070205080204" pitchFamily="49" charset="-128"/>
                <a:ea typeface="ＭＳ ゴシック" panose="020B0609070205080204" pitchFamily="49" charset="-128"/>
              </a:rPr>
              <a:t>Bitmap</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000000"/>
                </a:solidFill>
                <a:latin typeface="ＭＳ ゴシック" panose="020B0609070205080204" pitchFamily="49" charset="-128"/>
                <a:ea typeface="ＭＳ ゴシック" panose="020B0609070205080204" pitchFamily="49" charset="-128"/>
              </a:rPr>
              <a:t>W,H,Imaging</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2B91AF"/>
                </a:solidFill>
                <a:latin typeface="ＭＳ ゴシック" panose="020B0609070205080204" pitchFamily="49" charset="-128"/>
                <a:ea typeface="ＭＳ ゴシック" panose="020B0609070205080204" pitchFamily="49" charset="-128"/>
              </a:rPr>
              <a:t>PixelFormat</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a:solidFill>
                  <a:srgbClr val="2F4F4F"/>
                </a:solidFill>
                <a:latin typeface="ＭＳ ゴシック" panose="020B0609070205080204" pitchFamily="49" charset="-128"/>
                <a:ea typeface="ＭＳ ゴシック" panose="020B0609070205080204" pitchFamily="49" charset="-128"/>
              </a:rPr>
              <a:t>Format24bppRgb</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en-US" altLang="ja-JP" sz="900" dirty="0">
                <a:solidFill>
                  <a:srgbClr val="000000"/>
                </a:solidFill>
                <a:latin typeface="ＭＳ ゴシック" panose="020B0609070205080204" pitchFamily="49" charset="-128"/>
                <a:ea typeface="ＭＳ ゴシック" panose="020B0609070205080204" pitchFamily="49" charset="-128"/>
              </a:rPr>
              <a:t>  System::Drawing::</a:t>
            </a:r>
            <a:r>
              <a:rPr lang="en-US" altLang="ja-JP" sz="900" dirty="0">
                <a:solidFill>
                  <a:srgbClr val="2B91AF"/>
                </a:solidFill>
                <a:latin typeface="ＭＳ ゴシック" panose="020B0609070205080204" pitchFamily="49" charset="-128"/>
                <a:ea typeface="ＭＳ ゴシック" panose="020B0609070205080204" pitchFamily="49" charset="-128"/>
              </a:rPr>
              <a:t>Rectangle</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00"/>
                </a:solidFill>
                <a:latin typeface="ＭＳ ゴシック" panose="020B0609070205080204" pitchFamily="49" charset="-128"/>
                <a:ea typeface="ＭＳ ゴシック" panose="020B0609070205080204" pitchFamily="49" charset="-128"/>
              </a:rPr>
              <a:t>rect</a:t>
            </a:r>
            <a:r>
              <a:rPr lang="en-US" altLang="ja-JP" sz="900" dirty="0">
                <a:solidFill>
                  <a:srgbClr val="000000"/>
                </a:solidFill>
                <a:latin typeface="ＭＳ ゴシック" panose="020B0609070205080204" pitchFamily="49" charset="-128"/>
                <a:ea typeface="ＭＳ ゴシック" panose="020B0609070205080204" pitchFamily="49" charset="-128"/>
              </a:rPr>
              <a:t> = System::Drawing::</a:t>
            </a:r>
            <a:r>
              <a:rPr lang="en-US" altLang="ja-JP" sz="900" dirty="0">
                <a:solidFill>
                  <a:srgbClr val="2B91AF"/>
                </a:solidFill>
                <a:latin typeface="ＭＳ ゴシック" panose="020B0609070205080204" pitchFamily="49" charset="-128"/>
                <a:ea typeface="ＭＳ ゴシック" panose="020B0609070205080204" pitchFamily="49" charset="-128"/>
              </a:rPr>
              <a:t>Rectangle</a:t>
            </a:r>
            <a:r>
              <a:rPr lang="en-US" altLang="ja-JP" sz="900" dirty="0">
                <a:solidFill>
                  <a:srgbClr val="000000"/>
                </a:solidFill>
                <a:latin typeface="ＭＳ ゴシック" panose="020B0609070205080204" pitchFamily="49" charset="-128"/>
                <a:ea typeface="ＭＳ ゴシック" panose="020B0609070205080204" pitchFamily="49" charset="-128"/>
              </a:rPr>
              <a:t>(0, 0, W,H);</a:t>
            </a:r>
          </a:p>
          <a:p>
            <a:r>
              <a:rPr lang="ja-JP" altLang="en-US" sz="900" dirty="0">
                <a:solidFill>
                  <a:srgbClr val="000000"/>
                </a:solidFill>
                <a:latin typeface="ＭＳ ゴシック" panose="020B0609070205080204" pitchFamily="49" charset="-128"/>
                <a:ea typeface="ＭＳ ゴシック" panose="020B0609070205080204" pitchFamily="49" charset="-128"/>
              </a:rPr>
              <a:t>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//1. pixel</a:t>
            </a:r>
            <a:r>
              <a:rPr lang="ja-JP" altLang="en-US" sz="900" dirty="0">
                <a:solidFill>
                  <a:srgbClr val="008000"/>
                </a:solidFill>
                <a:latin typeface="ＭＳ ゴシック" panose="020B0609070205080204" pitchFamily="49" charset="-128"/>
                <a:ea typeface="ＭＳ ゴシック" panose="020B0609070205080204" pitchFamily="49" charset="-128"/>
              </a:rPr>
              <a:t>へ直接書き込み </a:t>
            </a:r>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Imaging::</a:t>
            </a:r>
            <a:r>
              <a:rPr lang="en-US" altLang="ja-JP" sz="900" dirty="0" err="1">
                <a:solidFill>
                  <a:srgbClr val="2B91AF"/>
                </a:solidFill>
                <a:latin typeface="ＭＳ ゴシック" panose="020B0609070205080204" pitchFamily="49" charset="-128"/>
                <a:ea typeface="ＭＳ ゴシック" panose="020B0609070205080204" pitchFamily="49" charset="-128"/>
              </a:rPr>
              <a:t>BitmapData</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00"/>
                </a:solidFill>
                <a:latin typeface="ＭＳ ゴシック" panose="020B0609070205080204" pitchFamily="49" charset="-128"/>
                <a:ea typeface="ＭＳ ゴシック" panose="020B0609070205080204" pitchFamily="49" charset="-128"/>
              </a:rPr>
              <a:t>bmpData</a:t>
            </a:r>
            <a:r>
              <a:rPr lang="en-US" altLang="ja-JP" sz="900" dirty="0">
                <a:solidFill>
                  <a:srgbClr val="000000"/>
                </a:solidFill>
                <a:latin typeface="ＭＳ ゴシック" panose="020B0609070205080204" pitchFamily="49" charset="-128"/>
                <a:ea typeface="ＭＳ ゴシック" panose="020B0609070205080204" pitchFamily="49" charset="-128"/>
              </a:rPr>
              <a:t> = bmp-&gt;</a:t>
            </a:r>
            <a:r>
              <a:rPr lang="en-US" altLang="ja-JP" sz="900" dirty="0" err="1">
                <a:solidFill>
                  <a:srgbClr val="000000"/>
                </a:solidFill>
                <a:latin typeface="ＭＳ ゴシック" panose="020B0609070205080204" pitchFamily="49" charset="-128"/>
                <a:ea typeface="ＭＳ ゴシック" panose="020B0609070205080204" pitchFamily="49" charset="-128"/>
              </a:rPr>
              <a:t>LockBits</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000000"/>
                </a:solidFill>
                <a:latin typeface="ＭＳ ゴシック" panose="020B0609070205080204" pitchFamily="49" charset="-128"/>
                <a:ea typeface="ＭＳ ゴシック" panose="020B0609070205080204" pitchFamily="49" charset="-128"/>
              </a:rPr>
              <a:t>rect</a:t>
            </a:r>
            <a:r>
              <a:rPr lang="en-US" altLang="ja-JP" sz="900" dirty="0">
                <a:solidFill>
                  <a:srgbClr val="000000"/>
                </a:solidFill>
                <a:latin typeface="ＭＳ ゴシック" panose="020B0609070205080204" pitchFamily="49" charset="-128"/>
                <a:ea typeface="ＭＳ ゴシック" panose="020B0609070205080204" pitchFamily="49" charset="-128"/>
              </a:rPr>
              <a:t>, Imaging::</a:t>
            </a:r>
            <a:r>
              <a:rPr lang="en-US" altLang="ja-JP" sz="900" dirty="0" err="1">
                <a:solidFill>
                  <a:srgbClr val="2B91AF"/>
                </a:solidFill>
                <a:latin typeface="ＭＳ ゴシック" panose="020B0609070205080204" pitchFamily="49" charset="-128"/>
                <a:ea typeface="ＭＳ ゴシック" panose="020B0609070205080204" pitchFamily="49" charset="-128"/>
              </a:rPr>
              <a:t>ImageLockMode</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2F4F4F"/>
                </a:solidFill>
                <a:latin typeface="ＭＳ ゴシック" panose="020B0609070205080204" pitchFamily="49" charset="-128"/>
                <a:ea typeface="ＭＳ ゴシック" panose="020B0609070205080204" pitchFamily="49" charset="-128"/>
              </a:rPr>
              <a:t>ReadWrite</a:t>
            </a:r>
            <a:r>
              <a:rPr lang="en-US" altLang="ja-JP" sz="900" dirty="0">
                <a:solidFill>
                  <a:srgbClr val="000000"/>
                </a:solidFill>
                <a:latin typeface="ＭＳ ゴシック" panose="020B0609070205080204" pitchFamily="49" charset="-128"/>
                <a:ea typeface="ＭＳ ゴシック" panose="020B0609070205080204" pitchFamily="49" charset="-128"/>
              </a:rPr>
              <a:t>, bmp-&gt;</a:t>
            </a:r>
            <a:r>
              <a:rPr lang="en-US" altLang="ja-JP" sz="900" dirty="0" err="1">
                <a:solidFill>
                  <a:srgbClr val="000000"/>
                </a:solidFill>
                <a:latin typeface="ＭＳ ゴシック" panose="020B0609070205080204" pitchFamily="49" charset="-128"/>
                <a:ea typeface="ＭＳ ゴシック" panose="020B0609070205080204" pitchFamily="49" charset="-128"/>
              </a:rPr>
              <a:t>PixelFormat</a:t>
            </a:r>
            <a:r>
              <a:rPr lang="en-US" altLang="ja-JP" sz="900" dirty="0">
                <a:solidFill>
                  <a:srgbClr val="000000"/>
                </a:solidFill>
                <a:latin typeface="ＭＳ ゴシック" panose="020B0609070205080204" pitchFamily="49" charset="-128"/>
                <a:ea typeface="ＭＳ ゴシック" panose="020B0609070205080204" pitchFamily="49" charset="-128"/>
              </a:rPr>
              <a:t>);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2B91AF"/>
                </a:solidFill>
                <a:latin typeface="ＭＳ ゴシック" panose="020B0609070205080204" pitchFamily="49" charset="-128"/>
                <a:ea typeface="ＭＳ ゴシック" panose="020B0609070205080204" pitchFamily="49" charset="-128"/>
              </a:rPr>
              <a:t>Byte</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00"/>
                </a:solidFill>
                <a:latin typeface="ＭＳ ゴシック" panose="020B0609070205080204" pitchFamily="49" charset="-128"/>
                <a:ea typeface="ＭＳ ゴシック" panose="020B0609070205080204" pitchFamily="49" charset="-128"/>
              </a:rPr>
              <a:t>pBuf</a:t>
            </a:r>
            <a:r>
              <a:rPr lang="en-US" altLang="ja-JP" sz="900" dirty="0">
                <a:solidFill>
                  <a:srgbClr val="000000"/>
                </a:solidFill>
                <a:latin typeface="ＭＳ ゴシック" panose="020B0609070205080204" pitchFamily="49" charset="-128"/>
                <a:ea typeface="ＭＳ ゴシック" panose="020B0609070205080204" pitchFamily="49" charset="-128"/>
              </a:rPr>
              <a:t> = (</a:t>
            </a:r>
            <a:r>
              <a:rPr lang="en-US" altLang="ja-JP" sz="900" dirty="0">
                <a:solidFill>
                  <a:srgbClr val="2B91AF"/>
                </a:solidFill>
                <a:latin typeface="ＭＳ ゴシック" panose="020B0609070205080204" pitchFamily="49" charset="-128"/>
                <a:ea typeface="ＭＳ ゴシック" panose="020B0609070205080204" pitchFamily="49" charset="-128"/>
              </a:rPr>
              <a:t>Byte</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000000"/>
                </a:solidFill>
                <a:latin typeface="ＭＳ ゴシック" panose="020B0609070205080204" pitchFamily="49" charset="-128"/>
                <a:ea typeface="ＭＳ ゴシック" panose="020B0609070205080204" pitchFamily="49" charset="-128"/>
              </a:rPr>
              <a:t>bmpData</a:t>
            </a:r>
            <a:r>
              <a:rPr lang="en-US" altLang="ja-JP" sz="900" dirty="0">
                <a:solidFill>
                  <a:srgbClr val="000000"/>
                </a:solidFill>
                <a:latin typeface="ＭＳ ゴシック" panose="020B0609070205080204" pitchFamily="49" charset="-128"/>
                <a:ea typeface="ＭＳ ゴシック" panose="020B0609070205080204" pitchFamily="49" charset="-128"/>
              </a:rPr>
              <a:t>-&gt;Scan0.ToPointer();</a:t>
            </a:r>
          </a:p>
          <a:p>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s-ES" altLang="ja-JP" sz="900" dirty="0">
                <a:solidFill>
                  <a:srgbClr val="000000"/>
                </a:solidFill>
                <a:latin typeface="ＭＳ ゴシック" panose="020B0609070205080204" pitchFamily="49" charset="-128"/>
                <a:ea typeface="ＭＳ ゴシック" panose="020B0609070205080204" pitchFamily="49" charset="-128"/>
              </a:rPr>
              <a:t>  </a:t>
            </a:r>
            <a:r>
              <a:rPr lang="es-ES" altLang="ja-JP" sz="900" dirty="0">
                <a:solidFill>
                  <a:srgbClr val="0000FF"/>
                </a:solidFill>
                <a:latin typeface="ＭＳ ゴシック" panose="020B0609070205080204" pitchFamily="49" charset="-128"/>
                <a:ea typeface="ＭＳ ゴシック" panose="020B0609070205080204" pitchFamily="49" charset="-128"/>
              </a:rPr>
              <a:t>for</a:t>
            </a:r>
            <a:r>
              <a:rPr lang="es-ES" altLang="ja-JP" sz="900" dirty="0">
                <a:solidFill>
                  <a:srgbClr val="000000"/>
                </a:solidFill>
                <a:latin typeface="ＭＳ ゴシック" panose="020B0609070205080204" pitchFamily="49" charset="-128"/>
                <a:ea typeface="ＭＳ ゴシック" panose="020B0609070205080204" pitchFamily="49" charset="-128"/>
              </a:rPr>
              <a:t>( </a:t>
            </a:r>
            <a:r>
              <a:rPr lang="es-ES" altLang="ja-JP" sz="900" dirty="0">
                <a:solidFill>
                  <a:srgbClr val="0000FF"/>
                </a:solidFill>
                <a:latin typeface="ＭＳ ゴシック" panose="020B0609070205080204" pitchFamily="49" charset="-128"/>
                <a:ea typeface="ＭＳ ゴシック" panose="020B0609070205080204" pitchFamily="49" charset="-128"/>
              </a:rPr>
              <a:t>int</a:t>
            </a:r>
            <a:r>
              <a:rPr lang="es-ES" altLang="ja-JP" sz="900" dirty="0">
                <a:solidFill>
                  <a:srgbClr val="000000"/>
                </a:solidFill>
                <a:latin typeface="ＭＳ ゴシック" panose="020B0609070205080204" pitchFamily="49" charset="-128"/>
                <a:ea typeface="ＭＳ ゴシック" panose="020B0609070205080204" pitchFamily="49" charset="-128"/>
              </a:rPr>
              <a:t> y=0; y &lt; H/3; ++y)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FF"/>
                </a:solidFill>
                <a:latin typeface="ＭＳ ゴシック" panose="020B0609070205080204" pitchFamily="49" charset="-128"/>
                <a:ea typeface="ＭＳ ゴシック" panose="020B0609070205080204" pitchFamily="49" charset="-128"/>
              </a:rPr>
              <a:t>for</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FF"/>
                </a:solidFill>
                <a:latin typeface="ＭＳ ゴシック" panose="020B0609070205080204" pitchFamily="49" charset="-128"/>
                <a:ea typeface="ＭＳ ゴシック" panose="020B0609070205080204" pitchFamily="49" charset="-128"/>
              </a:rPr>
              <a:t>int</a:t>
            </a:r>
            <a:r>
              <a:rPr lang="en-US" altLang="ja-JP" sz="900" dirty="0">
                <a:solidFill>
                  <a:srgbClr val="000000"/>
                </a:solidFill>
                <a:latin typeface="ＭＳ ゴシック" panose="020B0609070205080204" pitchFamily="49" charset="-128"/>
                <a:ea typeface="ＭＳ ゴシック" panose="020B0609070205080204" pitchFamily="49" charset="-128"/>
              </a:rPr>
              <a:t> x=0; x &lt; W/3; ++x) {</a:t>
            </a:r>
          </a:p>
          <a:p>
            <a:r>
              <a:rPr lang="nn-NO" altLang="ja-JP" sz="900" dirty="0">
                <a:solidFill>
                  <a:srgbClr val="000000"/>
                </a:solidFill>
                <a:latin typeface="ＭＳ ゴシック" panose="020B0609070205080204" pitchFamily="49" charset="-128"/>
                <a:ea typeface="ＭＳ ゴシック" panose="020B0609070205080204" pitchFamily="49" charset="-128"/>
              </a:rPr>
              <a:t>      pBuf[y*bmpData-&gt;Stride + x*3 + 0] = x; </a:t>
            </a:r>
          </a:p>
          <a:p>
            <a:r>
              <a:rPr lang="es-ES" altLang="ja-JP" sz="900" dirty="0">
                <a:solidFill>
                  <a:srgbClr val="000000"/>
                </a:solidFill>
                <a:latin typeface="ＭＳ ゴシック" panose="020B0609070205080204" pitchFamily="49" charset="-128"/>
                <a:ea typeface="ＭＳ ゴシック" panose="020B0609070205080204" pitchFamily="49" charset="-128"/>
              </a:rPr>
              <a:t>      pBuf[y*bmpData-&gt;Stride + x*3 + 1] = y; </a:t>
            </a:r>
          </a:p>
          <a:p>
            <a:r>
              <a:rPr lang="es-ES" altLang="ja-JP" sz="900" dirty="0">
                <a:solidFill>
                  <a:srgbClr val="000000"/>
                </a:solidFill>
                <a:latin typeface="ＭＳ ゴシック" panose="020B0609070205080204" pitchFamily="49" charset="-128"/>
                <a:ea typeface="ＭＳ ゴシック" panose="020B0609070205080204" pitchFamily="49" charset="-128"/>
              </a:rPr>
              <a:t>      pBuf[y*bmpData-&gt;Stride + x*3 + 2] = x+y; </a:t>
            </a:r>
          </a:p>
          <a:p>
            <a:r>
              <a:rPr lang="ja-JP" altLang="en-US"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ja-JP" altLang="en-US"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ja-JP" altLang="en-US" sz="900" dirty="0">
                <a:solidFill>
                  <a:srgbClr val="000000"/>
                </a:solidFill>
                <a:latin typeface="ＭＳ ゴシック" panose="020B0609070205080204" pitchFamily="49" charset="-128"/>
                <a:ea typeface="ＭＳ ゴシック" panose="020B0609070205080204" pitchFamily="49" charset="-128"/>
              </a:rPr>
              <a:t>  </a:t>
            </a:r>
          </a:p>
          <a:p>
            <a:r>
              <a:rPr lang="ja-JP" altLang="en-US"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//bmp</a:t>
            </a:r>
            <a:r>
              <a:rPr lang="ja-JP" altLang="en-US" sz="900" dirty="0">
                <a:solidFill>
                  <a:srgbClr val="008000"/>
                </a:solidFill>
                <a:latin typeface="ＭＳ ゴシック" panose="020B0609070205080204" pitchFamily="49" charset="-128"/>
                <a:ea typeface="ＭＳ ゴシック" panose="020B0609070205080204" pitchFamily="49" charset="-128"/>
              </a:rPr>
              <a:t>へ図形を描画</a:t>
            </a:r>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bmp-&gt;</a:t>
            </a:r>
            <a:r>
              <a:rPr lang="en-US" altLang="ja-JP" sz="900" dirty="0" err="1">
                <a:solidFill>
                  <a:srgbClr val="000000"/>
                </a:solidFill>
                <a:latin typeface="ＭＳ ゴシック" panose="020B0609070205080204" pitchFamily="49" charset="-128"/>
                <a:ea typeface="ＭＳ ゴシック" panose="020B0609070205080204" pitchFamily="49" charset="-128"/>
              </a:rPr>
              <a:t>UnlockBits</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00"/>
                </a:solidFill>
                <a:latin typeface="ＭＳ ゴシック" panose="020B0609070205080204" pitchFamily="49" charset="-128"/>
                <a:ea typeface="ＭＳ ゴシック" panose="020B0609070205080204" pitchFamily="49" charset="-128"/>
              </a:rPr>
              <a:t>bmpData</a:t>
            </a:r>
            <a:r>
              <a:rPr lang="en-US" altLang="ja-JP" sz="900" dirty="0">
                <a:solidFill>
                  <a:srgbClr val="000000"/>
                </a:solidFill>
                <a:latin typeface="ＭＳ ゴシック" panose="020B0609070205080204" pitchFamily="49" charset="-128"/>
                <a:ea typeface="ＭＳ ゴシック" panose="020B0609070205080204" pitchFamily="49" charset="-128"/>
              </a:rPr>
              <a:t>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2B91AF"/>
                </a:solidFill>
                <a:latin typeface="ＭＳ ゴシック" panose="020B0609070205080204" pitchFamily="49" charset="-128"/>
                <a:ea typeface="ＭＳ ゴシック" panose="020B0609070205080204" pitchFamily="49" charset="-128"/>
              </a:rPr>
              <a:t>Graphics</a:t>
            </a:r>
            <a:r>
              <a:rPr lang="en-US" altLang="ja-JP" sz="900" dirty="0">
                <a:solidFill>
                  <a:srgbClr val="000000"/>
                </a:solidFill>
                <a:latin typeface="ＭＳ ゴシック" panose="020B0609070205080204" pitchFamily="49" charset="-128"/>
                <a:ea typeface="ＭＳ ゴシック" panose="020B0609070205080204" pitchFamily="49" charset="-128"/>
              </a:rPr>
              <a:t> ^g = </a:t>
            </a:r>
            <a:r>
              <a:rPr lang="en-US" altLang="ja-JP" sz="900" dirty="0">
                <a:solidFill>
                  <a:srgbClr val="2B91AF"/>
                </a:solidFill>
                <a:latin typeface="ＭＳ ゴシック" panose="020B0609070205080204" pitchFamily="49" charset="-128"/>
                <a:ea typeface="ＭＳ ゴシック" panose="020B0609070205080204" pitchFamily="49" charset="-128"/>
              </a:rPr>
              <a:t>Graphics</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000000"/>
                </a:solidFill>
                <a:latin typeface="ＭＳ ゴシック" panose="020B0609070205080204" pitchFamily="49" charset="-128"/>
                <a:ea typeface="ＭＳ ゴシック" panose="020B0609070205080204" pitchFamily="49" charset="-128"/>
              </a:rPr>
              <a:t>FromImage</a:t>
            </a:r>
            <a:r>
              <a:rPr lang="en-US" altLang="ja-JP" sz="900" dirty="0">
                <a:solidFill>
                  <a:srgbClr val="000000"/>
                </a:solidFill>
                <a:latin typeface="ＭＳ ゴシック" panose="020B0609070205080204" pitchFamily="49" charset="-128"/>
                <a:ea typeface="ＭＳ ゴシック" panose="020B0609070205080204" pitchFamily="49" charset="-128"/>
              </a:rPr>
              <a:t>( bmp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//draw background</a:t>
            </a:r>
            <a:endParaRPr lang="en-US" altLang="ja-JP"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g-&gt;</a:t>
            </a:r>
            <a:r>
              <a:rPr lang="en-US" altLang="ja-JP" sz="900" dirty="0" err="1">
                <a:solidFill>
                  <a:srgbClr val="000000"/>
                </a:solidFill>
                <a:latin typeface="ＭＳ ゴシック" panose="020B0609070205080204" pitchFamily="49" charset="-128"/>
                <a:ea typeface="ＭＳ ゴシック" panose="020B0609070205080204" pitchFamily="49" charset="-128"/>
              </a:rPr>
              <a:t>DrawLine</a:t>
            </a:r>
            <a:r>
              <a:rPr lang="en-US" altLang="ja-JP" sz="900" dirty="0">
                <a:solidFill>
                  <a:srgbClr val="000000"/>
                </a:solidFill>
                <a:latin typeface="ＭＳ ゴシック" panose="020B0609070205080204" pitchFamily="49" charset="-128"/>
                <a:ea typeface="ＭＳ ゴシック" panose="020B0609070205080204" pitchFamily="49" charset="-128"/>
              </a:rPr>
              <a:t>   ( pen, 10,10, 100, 200); </a:t>
            </a:r>
          </a:p>
          <a:p>
            <a:r>
              <a:rPr lang="en-US" altLang="ja-JP" sz="900" dirty="0">
                <a:solidFill>
                  <a:srgbClr val="000000"/>
                </a:solidFill>
                <a:latin typeface="ＭＳ ゴシック" panose="020B0609070205080204" pitchFamily="49" charset="-128"/>
                <a:ea typeface="ＭＳ ゴシック" panose="020B0609070205080204" pitchFamily="49" charset="-128"/>
              </a:rPr>
              <a:t>  g-&gt;</a:t>
            </a:r>
            <a:r>
              <a:rPr lang="en-US" altLang="ja-JP" sz="900" dirty="0" err="1">
                <a:solidFill>
                  <a:srgbClr val="000000"/>
                </a:solidFill>
                <a:latin typeface="ＭＳ ゴシック" panose="020B0609070205080204" pitchFamily="49" charset="-128"/>
                <a:ea typeface="ＭＳ ゴシック" panose="020B0609070205080204" pitchFamily="49" charset="-128"/>
              </a:rPr>
              <a:t>DrawEllipse</a:t>
            </a:r>
            <a:r>
              <a:rPr lang="en-US" altLang="ja-JP" sz="900" dirty="0">
                <a:solidFill>
                  <a:srgbClr val="000000"/>
                </a:solidFill>
                <a:latin typeface="ＭＳ ゴシック" panose="020B0609070205080204" pitchFamily="49" charset="-128"/>
                <a:ea typeface="ＭＳ ゴシック" panose="020B0609070205080204" pitchFamily="49" charset="-128"/>
              </a:rPr>
              <a:t>( pen, 50, 50, 100,150);</a:t>
            </a:r>
          </a:p>
          <a:p>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//bmp</a:t>
            </a:r>
            <a:r>
              <a:rPr lang="ja-JP" altLang="en-US" sz="900" dirty="0">
                <a:solidFill>
                  <a:srgbClr val="008000"/>
                </a:solidFill>
                <a:latin typeface="ＭＳ ゴシック" panose="020B0609070205080204" pitchFamily="49" charset="-128"/>
                <a:ea typeface="ＭＳ ゴシック" panose="020B0609070205080204" pitchFamily="49" charset="-128"/>
              </a:rPr>
              <a:t>を</a:t>
            </a:r>
            <a:r>
              <a:rPr lang="en-US" altLang="ja-JP" sz="900" dirty="0">
                <a:solidFill>
                  <a:srgbClr val="008000"/>
                </a:solidFill>
                <a:latin typeface="ＭＳ ゴシック" panose="020B0609070205080204" pitchFamily="49" charset="-128"/>
                <a:ea typeface="ＭＳ ゴシック" panose="020B0609070205080204" pitchFamily="49" charset="-128"/>
              </a:rPr>
              <a:t>panel</a:t>
            </a:r>
            <a:r>
              <a:rPr lang="ja-JP" altLang="en-US" sz="900" dirty="0">
                <a:solidFill>
                  <a:srgbClr val="008000"/>
                </a:solidFill>
                <a:latin typeface="ＭＳ ゴシック" panose="020B0609070205080204" pitchFamily="49" charset="-128"/>
                <a:ea typeface="ＭＳ ゴシック" panose="020B0609070205080204" pitchFamily="49" charset="-128"/>
              </a:rPr>
              <a:t>に描画</a:t>
            </a:r>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808080"/>
                </a:solidFill>
                <a:latin typeface="ＭＳ ゴシック" panose="020B0609070205080204" pitchFamily="49" charset="-128"/>
                <a:ea typeface="ＭＳ ゴシック" panose="020B0609070205080204" pitchFamily="49" charset="-128"/>
              </a:rPr>
              <a:t>e</a:t>
            </a:r>
            <a:r>
              <a:rPr lang="en-US" altLang="ja-JP" sz="900" dirty="0">
                <a:solidFill>
                  <a:srgbClr val="000000"/>
                </a:solidFill>
                <a:latin typeface="ＭＳ ゴシック" panose="020B0609070205080204" pitchFamily="49" charset="-128"/>
                <a:ea typeface="ＭＳ ゴシック" panose="020B0609070205080204" pitchFamily="49" charset="-128"/>
              </a:rPr>
              <a:t>-&gt;Graphics-&gt;</a:t>
            </a:r>
            <a:r>
              <a:rPr lang="en-US" altLang="ja-JP" sz="900" dirty="0" err="1">
                <a:solidFill>
                  <a:srgbClr val="000000"/>
                </a:solidFill>
                <a:latin typeface="ＭＳ ゴシック" panose="020B0609070205080204" pitchFamily="49" charset="-128"/>
                <a:ea typeface="ＭＳ ゴシック" panose="020B0609070205080204" pitchFamily="49" charset="-128"/>
              </a:rPr>
              <a:t>InterpolationMode</a:t>
            </a:r>
            <a:r>
              <a:rPr lang="en-US" altLang="ja-JP" sz="900" dirty="0">
                <a:solidFill>
                  <a:srgbClr val="000000"/>
                </a:solidFill>
                <a:latin typeface="ＭＳ ゴシック" panose="020B0609070205080204" pitchFamily="49" charset="-128"/>
                <a:ea typeface="ＭＳ ゴシック" panose="020B0609070205080204" pitchFamily="49" charset="-128"/>
              </a:rPr>
              <a:t> = Drawing2D::</a:t>
            </a:r>
            <a:r>
              <a:rPr lang="en-US" altLang="ja-JP" sz="900" dirty="0" err="1">
                <a:solidFill>
                  <a:srgbClr val="2B91AF"/>
                </a:solidFill>
                <a:latin typeface="ＭＳ ゴシック" panose="020B0609070205080204" pitchFamily="49" charset="-128"/>
                <a:ea typeface="ＭＳ ゴシック" panose="020B0609070205080204" pitchFamily="49" charset="-128"/>
              </a:rPr>
              <a:t>InterpolationMode</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2F4F4F"/>
                </a:solidFill>
                <a:latin typeface="ＭＳ ゴシック" panose="020B0609070205080204" pitchFamily="49" charset="-128"/>
                <a:ea typeface="ＭＳ ゴシック" panose="020B0609070205080204" pitchFamily="49" charset="-128"/>
              </a:rPr>
              <a:t>NearestNeighbor</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808080"/>
                </a:solidFill>
                <a:latin typeface="ＭＳ ゴシック" panose="020B0609070205080204" pitchFamily="49" charset="-128"/>
                <a:ea typeface="ＭＳ ゴシック" panose="020B0609070205080204" pitchFamily="49" charset="-128"/>
              </a:rPr>
              <a:t>e</a:t>
            </a:r>
            <a:r>
              <a:rPr lang="en-US" altLang="ja-JP" sz="900" dirty="0">
                <a:solidFill>
                  <a:srgbClr val="000000"/>
                </a:solidFill>
                <a:latin typeface="ＭＳ ゴシック" panose="020B0609070205080204" pitchFamily="49" charset="-128"/>
                <a:ea typeface="ＭＳ ゴシック" panose="020B0609070205080204" pitchFamily="49" charset="-128"/>
              </a:rPr>
              <a:t>-&gt;Graphics-&gt;</a:t>
            </a:r>
            <a:r>
              <a:rPr lang="en-US" altLang="ja-JP" sz="900" dirty="0" err="1">
                <a:solidFill>
                  <a:srgbClr val="000000"/>
                </a:solidFill>
                <a:latin typeface="ＭＳ ゴシック" panose="020B0609070205080204" pitchFamily="49" charset="-128"/>
                <a:ea typeface="ＭＳ ゴシック" panose="020B0609070205080204" pitchFamily="49" charset="-128"/>
              </a:rPr>
              <a:t>DrawImage</a:t>
            </a:r>
            <a:r>
              <a:rPr lang="en-US" altLang="ja-JP" sz="900" dirty="0">
                <a:solidFill>
                  <a:srgbClr val="000000"/>
                </a:solidFill>
                <a:latin typeface="ＭＳ ゴシック" panose="020B0609070205080204" pitchFamily="49" charset="-128"/>
                <a:ea typeface="ＭＳ ゴシック" panose="020B0609070205080204" pitchFamily="49" charset="-128"/>
              </a:rPr>
              <a:t>(bmp, System::Drawing::</a:t>
            </a:r>
            <a:r>
              <a:rPr lang="en-US" altLang="ja-JP" sz="900" dirty="0">
                <a:solidFill>
                  <a:srgbClr val="2B91AF"/>
                </a:solidFill>
                <a:latin typeface="ＭＳ ゴシック" panose="020B0609070205080204" pitchFamily="49" charset="-128"/>
                <a:ea typeface="ＭＳ ゴシック" panose="020B0609070205080204" pitchFamily="49" charset="-128"/>
              </a:rPr>
              <a:t>Rectangle</a:t>
            </a:r>
            <a:r>
              <a:rPr lang="en-US" altLang="ja-JP" sz="900" dirty="0">
                <a:solidFill>
                  <a:srgbClr val="000000"/>
                </a:solidFill>
                <a:latin typeface="ＭＳ ゴシック" panose="020B0609070205080204" pitchFamily="49" charset="-128"/>
                <a:ea typeface="ＭＳ ゴシック" panose="020B0609070205080204" pitchFamily="49" charset="-128"/>
              </a:rPr>
              <a:t>(0, 0,W,H), </a:t>
            </a:r>
            <a:r>
              <a:rPr lang="en-US" altLang="ja-JP" sz="900" dirty="0" err="1">
                <a:solidFill>
                  <a:srgbClr val="000000"/>
                </a:solidFill>
                <a:latin typeface="ＭＳ ゴシック" panose="020B0609070205080204" pitchFamily="49" charset="-128"/>
                <a:ea typeface="ＭＳ ゴシック" panose="020B0609070205080204" pitchFamily="49" charset="-128"/>
              </a:rPr>
              <a:t>rect</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2B91AF"/>
                </a:solidFill>
                <a:latin typeface="ＭＳ ゴシック" panose="020B0609070205080204" pitchFamily="49" charset="-128"/>
                <a:ea typeface="ＭＳ ゴシック" panose="020B0609070205080204" pitchFamily="49" charset="-128"/>
              </a:rPr>
              <a:t>GraphicsUnit</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a:solidFill>
                  <a:srgbClr val="2F4F4F"/>
                </a:solidFill>
                <a:latin typeface="ＭＳ ゴシック" panose="020B0609070205080204" pitchFamily="49" charset="-128"/>
                <a:ea typeface="ＭＳ ゴシック" panose="020B0609070205080204" pitchFamily="49" charset="-128"/>
              </a:rPr>
              <a:t>Pixel</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FF"/>
                </a:solidFill>
                <a:latin typeface="ＭＳ ゴシック" panose="020B0609070205080204" pitchFamily="49" charset="-128"/>
                <a:ea typeface="ＭＳ ゴシック" panose="020B0609070205080204" pitchFamily="49" charset="-128"/>
              </a:rPr>
              <a:t>delete</a:t>
            </a:r>
            <a:r>
              <a:rPr lang="en-US" altLang="ja-JP" sz="900" dirty="0">
                <a:solidFill>
                  <a:srgbClr val="000000"/>
                </a:solidFill>
                <a:latin typeface="ＭＳ ゴシック" panose="020B0609070205080204" pitchFamily="49" charset="-128"/>
                <a:ea typeface="ＭＳ ゴシック" panose="020B0609070205080204" pitchFamily="49" charset="-128"/>
              </a:rPr>
              <a:t> bmp;</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FF"/>
                </a:solidFill>
                <a:latin typeface="ＭＳ ゴシック" panose="020B0609070205080204" pitchFamily="49" charset="-128"/>
                <a:ea typeface="ＭＳ ゴシック" panose="020B0609070205080204" pitchFamily="49" charset="-128"/>
              </a:rPr>
              <a:t>delete</a:t>
            </a:r>
            <a:r>
              <a:rPr lang="en-US" altLang="ja-JP" sz="900" dirty="0">
                <a:solidFill>
                  <a:srgbClr val="000000"/>
                </a:solidFill>
                <a:latin typeface="ＭＳ ゴシック" panose="020B0609070205080204" pitchFamily="49" charset="-128"/>
                <a:ea typeface="ＭＳ ゴシック" panose="020B0609070205080204" pitchFamily="49" charset="-128"/>
              </a:rPr>
              <a:t> pen;</a:t>
            </a:r>
          </a:p>
          <a:p>
            <a:r>
              <a:rPr lang="en-US" altLang="ja-JP" sz="900" dirty="0">
                <a:solidFill>
                  <a:srgbClr val="000000"/>
                </a:solidFill>
                <a:latin typeface="ＭＳ ゴシック" panose="020B0609070205080204" pitchFamily="49" charset="-128"/>
                <a:ea typeface="ＭＳ ゴシック" panose="020B0609070205080204" pitchFamily="49" charset="-128"/>
              </a:rPr>
              <a:t>}</a:t>
            </a:r>
          </a:p>
        </p:txBody>
      </p:sp>
      <p:sp>
        <p:nvSpPr>
          <p:cNvPr id="6" name="正方形/長方形 5"/>
          <p:cNvSpPr/>
          <p:nvPr/>
        </p:nvSpPr>
        <p:spPr>
          <a:xfrm>
            <a:off x="10029216" y="194552"/>
            <a:ext cx="1624519" cy="466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skip</a:t>
            </a:r>
            <a:endParaRPr kumimoji="1" lang="ja-JP" altLang="en-US" dirty="0"/>
          </a:p>
        </p:txBody>
      </p:sp>
    </p:spTree>
    <p:extLst>
      <p:ext uri="{BB962C8B-B14F-4D97-AF65-F5344CB8AC3E}">
        <p14:creationId xmlns:p14="http://schemas.microsoft.com/office/powerpoint/2010/main" val="314833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Programing Boot up</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目的 </a:t>
            </a:r>
            <a:r>
              <a:rPr lang="en-US" altLang="ja-JP" dirty="0"/>
              <a:t> </a:t>
            </a:r>
          </a:p>
          <a:p>
            <a:pPr lvl="1">
              <a:spcBef>
                <a:spcPts val="600"/>
              </a:spcBef>
            </a:pPr>
            <a:r>
              <a:rPr lang="ja-JP" altLang="en-US" sz="2000" dirty="0"/>
              <a:t>ゼロから対話的なソフトウエアを作る経験を積む</a:t>
            </a:r>
            <a:r>
              <a:rPr lang="en-US" altLang="ja-JP" sz="2000" dirty="0"/>
              <a:t> </a:t>
            </a:r>
          </a:p>
          <a:p>
            <a:pPr lvl="1">
              <a:spcBef>
                <a:spcPts val="600"/>
              </a:spcBef>
            </a:pPr>
            <a:r>
              <a:rPr lang="ja-JP" altLang="en-US" sz="2000" dirty="0"/>
              <a:t>研究に耐えうる実装能力をつける</a:t>
            </a:r>
            <a:endParaRPr lang="en-US" altLang="ja-JP" sz="2000" dirty="0"/>
          </a:p>
          <a:p>
            <a:pPr lvl="1">
              <a:spcBef>
                <a:spcPts val="600"/>
              </a:spcBef>
            </a:pPr>
            <a:r>
              <a:rPr lang="ja-JP" altLang="en-US" sz="2000" dirty="0"/>
              <a:t>オブジェクト指向に慣れる</a:t>
            </a:r>
            <a:endParaRPr lang="en-US" altLang="ja-JP" sz="2000" dirty="0"/>
          </a:p>
          <a:p>
            <a:r>
              <a:rPr lang="ja-JP" altLang="en-US" dirty="0"/>
              <a:t>言語 </a:t>
            </a:r>
            <a:r>
              <a:rPr lang="en-US" altLang="ja-JP" dirty="0"/>
              <a:t>: C++ </a:t>
            </a:r>
            <a:r>
              <a:rPr lang="ja-JP" altLang="en-US" dirty="0"/>
              <a:t>（必要に応じて</a:t>
            </a:r>
            <a:r>
              <a:rPr lang="en-US" altLang="ja-JP" dirty="0" err="1"/>
              <a:t>glsl</a:t>
            </a:r>
            <a:r>
              <a:rPr lang="en-US" altLang="ja-JP" dirty="0"/>
              <a:t>)</a:t>
            </a:r>
          </a:p>
          <a:p>
            <a:r>
              <a:rPr kumimoji="1" lang="ja-JP" altLang="en-US" dirty="0"/>
              <a:t>環境 </a:t>
            </a:r>
            <a:r>
              <a:rPr lang="en-US" altLang="ja-JP" dirty="0"/>
              <a:t>: Visual studio </a:t>
            </a:r>
            <a:r>
              <a:rPr lang="ja-JP" altLang="en-US" dirty="0"/>
              <a:t>または </a:t>
            </a:r>
            <a:r>
              <a:rPr lang="en-US" altLang="ja-JP" dirty="0" err="1"/>
              <a:t>Qt</a:t>
            </a:r>
            <a:r>
              <a:rPr lang="en-US" altLang="ja-JP" dirty="0"/>
              <a:t> creator </a:t>
            </a:r>
          </a:p>
          <a:p>
            <a:r>
              <a:rPr lang="ja-JP" altLang="en-US" dirty="0"/>
              <a:t>ライブラリ </a:t>
            </a:r>
            <a:r>
              <a:rPr lang="en-US" altLang="ja-JP" dirty="0"/>
              <a:t>: OpenGL / C++CLI /</a:t>
            </a:r>
          </a:p>
          <a:p>
            <a:r>
              <a:rPr lang="ja-JP" altLang="en-US" dirty="0"/>
              <a:t>作るもの</a:t>
            </a:r>
            <a:endParaRPr lang="en-US" altLang="ja-JP" dirty="0"/>
          </a:p>
          <a:p>
            <a:pPr lvl="1"/>
            <a:r>
              <a:rPr lang="ja-JP" altLang="en-US" dirty="0"/>
              <a:t>剛体シミュレータ</a:t>
            </a:r>
            <a:r>
              <a:rPr lang="ja-JP" altLang="en-US" sz="1800" dirty="0"/>
              <a:t>（ビリヤード・</a:t>
            </a:r>
            <a:r>
              <a:rPr lang="en-US" altLang="ja-JP" sz="1800" dirty="0"/>
              <a:t>Shape matching</a:t>
            </a:r>
            <a:r>
              <a:rPr lang="ja-JP" altLang="en-US" sz="1800" dirty="0"/>
              <a:t>・</a:t>
            </a:r>
            <a:r>
              <a:rPr lang="en-US" altLang="ja-JP" sz="1800" dirty="0"/>
              <a:t>Position based dynamics</a:t>
            </a:r>
            <a:r>
              <a:rPr lang="ja-JP" altLang="en-US" sz="1800" dirty="0"/>
              <a:t>）</a:t>
            </a:r>
            <a:endParaRPr lang="en-US" altLang="ja-JP" dirty="0"/>
          </a:p>
          <a:p>
            <a:pPr lvl="1"/>
            <a:endParaRPr lang="en-US" altLang="ja-JP"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a:t>
            </a:fld>
            <a:endParaRPr lang="ja-JP" altLang="en-US"/>
          </a:p>
        </p:txBody>
      </p:sp>
    </p:spTree>
    <p:extLst>
      <p:ext uri="{BB962C8B-B14F-4D97-AF65-F5344CB8AC3E}">
        <p14:creationId xmlns:p14="http://schemas.microsoft.com/office/powerpoint/2010/main" val="1466469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2126" y="216270"/>
            <a:ext cx="7954926" cy="644968"/>
          </a:xfrm>
        </p:spPr>
        <p:txBody>
          <a:bodyPr>
            <a:normAutofit fontScale="90000"/>
          </a:bodyPr>
          <a:lstStyle/>
          <a:p>
            <a:r>
              <a:rPr kumimoji="1" lang="en-US" altLang="ja-JP" dirty="0"/>
              <a:t>panel</a:t>
            </a:r>
            <a:r>
              <a:rPr kumimoji="1" lang="ja-JP" altLang="en-US" dirty="0"/>
              <a:t>の描画</a:t>
            </a:r>
            <a:r>
              <a:rPr lang="en-US" altLang="ja-JP" dirty="0"/>
              <a:t> (double buffering)</a:t>
            </a:r>
            <a:endParaRPr kumimoji="1" lang="ja-JP" altLang="en-US" dirty="0"/>
          </a:p>
        </p:txBody>
      </p:sp>
      <p:sp>
        <p:nvSpPr>
          <p:cNvPr id="3" name="コンテンツ プレースホルダー 2"/>
          <p:cNvSpPr>
            <a:spLocks noGrp="1"/>
          </p:cNvSpPr>
          <p:nvPr>
            <p:ph idx="1"/>
          </p:nvPr>
        </p:nvSpPr>
        <p:spPr>
          <a:xfrm>
            <a:off x="802126" y="1184201"/>
            <a:ext cx="9982200" cy="1656276"/>
          </a:xfrm>
        </p:spPr>
        <p:txBody>
          <a:bodyPr>
            <a:normAutofit/>
          </a:bodyPr>
          <a:lstStyle/>
          <a:p>
            <a:pPr marL="0" indent="0">
              <a:buNone/>
            </a:pPr>
            <a:r>
              <a:rPr lang="en-US" altLang="ja-JP" sz="1800" dirty="0"/>
              <a:t>Double buffering</a:t>
            </a:r>
            <a:r>
              <a:rPr lang="ja-JP" altLang="en-US" sz="1800" dirty="0"/>
              <a:t>を行なう際，</a:t>
            </a:r>
            <a:r>
              <a:rPr lang="en-US" altLang="ja-JP" sz="1800" dirty="0"/>
              <a:t>Panel</a:t>
            </a:r>
            <a:r>
              <a:rPr lang="ja-JP" altLang="en-US" sz="1800" dirty="0"/>
              <a:t>の二つのフラグを</a:t>
            </a:r>
            <a:r>
              <a:rPr lang="en-US" altLang="ja-JP" sz="1800" dirty="0"/>
              <a:t>true</a:t>
            </a:r>
            <a:r>
              <a:rPr lang="ja-JP" altLang="en-US" sz="1800" dirty="0"/>
              <a:t>にする必要がある</a:t>
            </a:r>
            <a:endParaRPr lang="en-US" altLang="ja-JP" sz="1800" dirty="0"/>
          </a:p>
          <a:p>
            <a:pPr marL="0" indent="0">
              <a:buNone/>
            </a:pPr>
            <a:r>
              <a:rPr kumimoji="1" lang="en-US" altLang="ja-JP" sz="1800" dirty="0"/>
              <a:t>	</a:t>
            </a:r>
            <a:r>
              <a:rPr lang="en-US" altLang="ja-JP" sz="1800" dirty="0" err="1"/>
              <a:t>AllPaintingInWmPaint</a:t>
            </a:r>
            <a:r>
              <a:rPr lang="en-US" altLang="ja-JP" sz="1800" dirty="0"/>
              <a:t> / </a:t>
            </a:r>
            <a:r>
              <a:rPr lang="en-US" altLang="ja-JP" sz="1800" dirty="0" err="1"/>
              <a:t>DoubleBuffer</a:t>
            </a:r>
            <a:endParaRPr lang="en-US" altLang="ja-JP" sz="1800" dirty="0"/>
          </a:p>
          <a:p>
            <a:pPr marL="0" indent="0">
              <a:buNone/>
            </a:pPr>
            <a:r>
              <a:rPr kumimoji="1" lang="ja-JP" altLang="en-US" sz="1800" dirty="0"/>
              <a:t>しかし，このフラグを指定する</a:t>
            </a:r>
            <a:r>
              <a:rPr kumimoji="1" lang="en-US" altLang="ja-JP" sz="1800" dirty="0" err="1"/>
              <a:t>SetStyle</a:t>
            </a:r>
            <a:r>
              <a:rPr lang="ja-JP" altLang="en-US" sz="1800" dirty="0"/>
              <a:t> </a:t>
            </a:r>
            <a:r>
              <a:rPr kumimoji="1" lang="ja-JP" altLang="en-US" sz="1800" dirty="0"/>
              <a:t>関数は </a:t>
            </a:r>
            <a:r>
              <a:rPr kumimoji="1" lang="en-US" altLang="ja-JP" sz="1800" dirty="0"/>
              <a:t>protected</a:t>
            </a:r>
            <a:r>
              <a:rPr kumimoji="1" lang="ja-JP" altLang="en-US" sz="1800" dirty="0" err="1"/>
              <a:t>なので</a:t>
            </a:r>
            <a:r>
              <a:rPr kumimoji="1" lang="ja-JP" altLang="en-US" sz="1800" dirty="0"/>
              <a:t>直接呼び出すことは出来ない．（お行儀は悪いが）以下のクラス定義とキャストにより解決できる．</a:t>
            </a:r>
            <a:endParaRPr kumimoji="1" lang="en-US" altLang="ja-JP" sz="1800" dirty="0"/>
          </a:p>
          <a:p>
            <a:pPr marL="0" indent="0">
              <a:buNone/>
            </a:pP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30</a:t>
            </a:fld>
            <a:endParaRPr lang="ja-JP" altLang="en-US"/>
          </a:p>
        </p:txBody>
      </p:sp>
      <p:sp>
        <p:nvSpPr>
          <p:cNvPr id="6" name="正方形/長方形 5"/>
          <p:cNvSpPr/>
          <p:nvPr/>
        </p:nvSpPr>
        <p:spPr>
          <a:xfrm>
            <a:off x="10029216" y="194552"/>
            <a:ext cx="1624519" cy="466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skip</a:t>
            </a:r>
            <a:endParaRPr kumimoji="1" lang="ja-JP" altLang="en-US" dirty="0"/>
          </a:p>
        </p:txBody>
      </p:sp>
      <p:sp>
        <p:nvSpPr>
          <p:cNvPr id="7" name="正方形/長方形 6"/>
          <p:cNvSpPr/>
          <p:nvPr/>
        </p:nvSpPr>
        <p:spPr>
          <a:xfrm>
            <a:off x="802126" y="3067564"/>
            <a:ext cx="7636212" cy="3600986"/>
          </a:xfrm>
          <a:prstGeom prst="rect">
            <a:avLst/>
          </a:prstGeom>
          <a:solidFill>
            <a:schemeClr val="accent4">
              <a:lumMod val="20000"/>
              <a:lumOff val="80000"/>
            </a:schemeClr>
          </a:solidFill>
        </p:spPr>
        <p:txBody>
          <a:bodyPr wrap="square">
            <a:spAutoFit/>
          </a:bodyPr>
          <a:lstStyle/>
          <a:p>
            <a:r>
              <a:rPr lang="en-US" altLang="ja-JP" sz="1200" dirty="0">
                <a:solidFill>
                  <a:srgbClr val="008000"/>
                </a:solidFill>
                <a:latin typeface="ＭＳ ゴシック" panose="020B0609070205080204" pitchFamily="49" charset="-128"/>
                <a:ea typeface="ＭＳ ゴシック" panose="020B0609070205080204" pitchFamily="49" charset="-128"/>
              </a:rPr>
              <a:t>//double buffering</a:t>
            </a:r>
            <a:r>
              <a:rPr lang="ja-JP" altLang="en-US" sz="1200" dirty="0">
                <a:solidFill>
                  <a:srgbClr val="008000"/>
                </a:solidFill>
                <a:latin typeface="ＭＳ ゴシック" panose="020B0609070205080204" pitchFamily="49" charset="-128"/>
                <a:ea typeface="ＭＳ ゴシック" panose="020B0609070205080204" pitchFamily="49" charset="-128"/>
              </a:rPr>
              <a:t>用のハック</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8000"/>
                </a:solidFill>
                <a:latin typeface="ＭＳ ゴシック" panose="020B0609070205080204" pitchFamily="49" charset="-128"/>
                <a:ea typeface="ＭＳ ゴシック" panose="020B0609070205080204" pitchFamily="49" charset="-128"/>
              </a:rPr>
              <a:t>//https://www.codeproject.com/Questions/226895/Double-buffered-painting-of-a-panel</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FF"/>
                </a:solidFill>
                <a:latin typeface="ＭＳ ゴシック" panose="020B0609070205080204" pitchFamily="49" charset="-128"/>
                <a:ea typeface="ＭＳ ゴシック" panose="020B0609070205080204" pitchFamily="49" charset="-128"/>
              </a:rPr>
              <a:t>public</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ref</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class</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2B91AF"/>
                </a:solidFill>
                <a:latin typeface="ＭＳ ゴシック" panose="020B0609070205080204" pitchFamily="49" charset="-128"/>
                <a:ea typeface="ＭＳ ゴシック" panose="020B0609070205080204" pitchFamily="49" charset="-128"/>
              </a:rPr>
              <a:t>MyPanel</a:t>
            </a:r>
            <a:r>
              <a:rPr lang="en-US" altLang="ja-JP" sz="1200" dirty="0">
                <a:solidFill>
                  <a:srgbClr val="000000"/>
                </a:solidFill>
                <a:latin typeface="ＭＳ ゴシック" panose="020B0609070205080204" pitchFamily="49" charset="-128"/>
                <a:ea typeface="ＭＳ ゴシック" panose="020B0609070205080204" pitchFamily="49" charset="-128"/>
              </a:rPr>
              <a:t> :  </a:t>
            </a:r>
            <a:r>
              <a:rPr lang="en-US" altLang="ja-JP" sz="1200" dirty="0">
                <a:solidFill>
                  <a:srgbClr val="0000FF"/>
                </a:solidFill>
                <a:latin typeface="ＭＳ ゴシック" panose="020B0609070205080204" pitchFamily="49" charset="-128"/>
                <a:ea typeface="ＭＳ ゴシック" panose="020B0609070205080204" pitchFamily="49" charset="-128"/>
              </a:rPr>
              <a:t>public</a:t>
            </a:r>
            <a:r>
              <a:rPr lang="en-US" altLang="ja-JP" sz="12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200" dirty="0">
                <a:solidFill>
                  <a:srgbClr val="2B91AF"/>
                </a:solidFill>
                <a:latin typeface="ＭＳ ゴシック" panose="020B0609070205080204" pitchFamily="49" charset="-128"/>
                <a:ea typeface="ＭＳ ゴシック" panose="020B0609070205080204" pitchFamily="49" charset="-128"/>
              </a:rPr>
              <a:t>Panel</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FF"/>
                </a:solidFill>
                <a:latin typeface="ＭＳ ゴシック" panose="020B0609070205080204" pitchFamily="49" charset="-128"/>
                <a:ea typeface="ＭＳ ゴシック" panose="020B0609070205080204" pitchFamily="49" charset="-128"/>
              </a:rPr>
              <a:t>public</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void</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SetStyle</a:t>
            </a:r>
            <a:r>
              <a:rPr lang="en-US" altLang="ja-JP" sz="1200" dirty="0">
                <a:solidFill>
                  <a:srgbClr val="000000"/>
                </a:solidFill>
                <a:latin typeface="ＭＳ ゴシック" panose="020B0609070205080204" pitchFamily="49" charset="-128"/>
                <a:ea typeface="ＭＳ ゴシック" panose="020B0609070205080204" pitchFamily="49" charset="-128"/>
              </a:rPr>
              <a:t>(System::Windows::Forms::</a:t>
            </a:r>
            <a:r>
              <a:rPr lang="en-US" altLang="ja-JP" sz="1200" dirty="0" err="1">
                <a:solidFill>
                  <a:srgbClr val="2B91AF"/>
                </a:solidFill>
                <a:latin typeface="ＭＳ ゴシック" panose="020B0609070205080204" pitchFamily="49" charset="-128"/>
                <a:ea typeface="ＭＳ ゴシック" panose="020B0609070205080204" pitchFamily="49" charset="-128"/>
              </a:rPr>
              <a:t>ControlStyles</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808080"/>
                </a:solidFill>
                <a:latin typeface="ＭＳ ゴシック" panose="020B0609070205080204" pitchFamily="49" charset="-128"/>
                <a:ea typeface="ＭＳ ゴシック" panose="020B0609070205080204" pitchFamily="49" charset="-128"/>
              </a:rPr>
              <a:t>flag</a:t>
            </a:r>
            <a:r>
              <a:rPr lang="en-US" altLang="ja-JP" sz="1200" dirty="0">
                <a:solidFill>
                  <a:srgbClr val="000000"/>
                </a:solidFill>
                <a:latin typeface="ＭＳ ゴシック" panose="020B0609070205080204" pitchFamily="49" charset="-128"/>
                <a:ea typeface="ＭＳ ゴシック" panose="020B0609070205080204" pitchFamily="49" charset="-128"/>
              </a:rPr>
              <a:t>, System::</a:t>
            </a:r>
            <a:r>
              <a:rPr lang="en-US" altLang="ja-JP" sz="1200" dirty="0">
                <a:solidFill>
                  <a:srgbClr val="2B91AF"/>
                </a:solidFill>
                <a:latin typeface="ＭＳ ゴシック" panose="020B0609070205080204" pitchFamily="49" charset="-128"/>
                <a:ea typeface="ＭＳ ゴシック" panose="020B0609070205080204" pitchFamily="49" charset="-128"/>
              </a:rPr>
              <a:t>Boolean</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808080"/>
                </a:solidFill>
                <a:latin typeface="ＭＳ ゴシック" panose="020B0609070205080204" pitchFamily="49" charset="-128"/>
                <a:ea typeface="ＭＳ ゴシック" panose="020B0609070205080204" pitchFamily="49" charset="-128"/>
              </a:rPr>
              <a:t>value</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ja-JP" altLang="en-US"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200" dirty="0">
                <a:solidFill>
                  <a:srgbClr val="2B91AF"/>
                </a:solidFill>
                <a:latin typeface="ＭＳ ゴシック" panose="020B0609070205080204" pitchFamily="49" charset="-128"/>
                <a:ea typeface="ＭＳ ゴシック" panose="020B0609070205080204" pitchFamily="49" charset="-128"/>
              </a:rPr>
              <a:t>Control</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000000"/>
                </a:solidFill>
                <a:latin typeface="ＭＳ ゴシック" panose="020B0609070205080204" pitchFamily="49" charset="-128"/>
                <a:ea typeface="ＭＳ ゴシック" panose="020B0609070205080204" pitchFamily="49" charset="-128"/>
              </a:rPr>
              <a:t>SetStyle</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808080"/>
                </a:solidFill>
                <a:latin typeface="ＭＳ ゴシック" panose="020B0609070205080204" pitchFamily="49" charset="-128"/>
                <a:ea typeface="ＭＳ ゴシック" panose="020B0609070205080204" pitchFamily="49" charset="-128"/>
              </a:rPr>
              <a:t>flag</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808080"/>
                </a:solidFill>
                <a:latin typeface="ＭＳ ゴシック" panose="020B0609070205080204" pitchFamily="49" charset="-128"/>
                <a:ea typeface="ＭＳ ゴシック" panose="020B0609070205080204" pitchFamily="49" charset="-128"/>
              </a:rPr>
              <a:t>value</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ja-JP" altLang="en-US"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a:t>
            </a:r>
          </a:p>
          <a:p>
            <a:endParaRPr lang="en-US" altLang="ja-JP"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err="1">
                <a:solidFill>
                  <a:srgbClr val="000000"/>
                </a:solidFill>
                <a:latin typeface="ＭＳ ゴシック" panose="020B0609070205080204" pitchFamily="49" charset="-128"/>
                <a:ea typeface="ＭＳ ゴシック" panose="020B0609070205080204" pitchFamily="49" charset="-128"/>
              </a:rPr>
              <a:t>MainForm</a:t>
            </a:r>
            <a:r>
              <a:rPr lang="ja-JP" altLang="en-US" sz="1200" dirty="0">
                <a:solidFill>
                  <a:srgbClr val="000000"/>
                </a:solidFill>
                <a:latin typeface="ＭＳ ゴシック" panose="020B0609070205080204" pitchFamily="49" charset="-128"/>
                <a:ea typeface="ＭＳ ゴシック" panose="020B0609070205080204" pitchFamily="49" charset="-128"/>
              </a:rPr>
              <a:t>のコンストラクタに以下を追加</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000000"/>
                </a:solidFill>
                <a:latin typeface="ＭＳ ゴシック" panose="020B0609070205080204" pitchFamily="49" charset="-128"/>
                <a:ea typeface="ＭＳ ゴシック" panose="020B0609070205080204" pitchFamily="49" charset="-128"/>
              </a:rPr>
              <a:t>MainForm</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0000FF"/>
                </a:solidFill>
                <a:latin typeface="ＭＳ ゴシック" panose="020B0609070205080204" pitchFamily="49" charset="-128"/>
                <a:ea typeface="ＭＳ ゴシック" panose="020B0609070205080204" pitchFamily="49" charset="-128"/>
              </a:rPr>
              <a:t>void</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InitializeComponent</a:t>
            </a:r>
            <a:r>
              <a:rPr lang="en-US" altLang="ja-JP" sz="1200" dirty="0">
                <a:solidFill>
                  <a:srgbClr val="000000"/>
                </a:solidFill>
                <a:latin typeface="ＭＳ ゴシック" panose="020B0609070205080204" pitchFamily="49" charset="-128"/>
                <a:ea typeface="ＭＳ ゴシック" panose="020B0609070205080204" pitchFamily="49" charset="-128"/>
              </a:rPr>
              <a:t>();</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FF"/>
                </a:solidFill>
                <a:latin typeface="ＭＳ ゴシック" panose="020B0609070205080204" pitchFamily="49" charset="-128"/>
                <a:ea typeface="ＭＳ ゴシック" panose="020B0609070205080204" pitchFamily="49" charset="-128"/>
              </a:rPr>
              <a:t>static_cast</a:t>
            </a:r>
            <a:r>
              <a:rPr lang="en-US" altLang="ja-JP" sz="1200" dirty="0">
                <a:solidFill>
                  <a:srgbClr val="000000"/>
                </a:solidFill>
                <a:latin typeface="ＭＳ ゴシック" panose="020B0609070205080204" pitchFamily="49" charset="-128"/>
                <a:ea typeface="ＭＳ ゴシック" panose="020B0609070205080204" pitchFamily="49" charset="-128"/>
              </a:rPr>
              <a:t>&lt;</a:t>
            </a:r>
            <a:r>
              <a:rPr lang="en-US" altLang="ja-JP" sz="1200" dirty="0" err="1">
                <a:solidFill>
                  <a:srgbClr val="2B91AF"/>
                </a:solidFill>
                <a:latin typeface="ＭＳ ゴシック" panose="020B0609070205080204" pitchFamily="49" charset="-128"/>
                <a:ea typeface="ＭＳ ゴシック" panose="020B0609070205080204" pitchFamily="49" charset="-128"/>
              </a:rPr>
              <a:t>MyPanel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SetStyle</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2B91AF"/>
                </a:solidFill>
                <a:latin typeface="ＭＳ ゴシック" panose="020B0609070205080204" pitchFamily="49" charset="-128"/>
                <a:ea typeface="ＭＳ ゴシック" panose="020B0609070205080204" pitchFamily="49" charset="-128"/>
              </a:rPr>
              <a:t>ControlStyles</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2F4F4F"/>
                </a:solidFill>
                <a:latin typeface="ＭＳ ゴシック" panose="020B0609070205080204" pitchFamily="49" charset="-128"/>
                <a:ea typeface="ＭＳ ゴシック" panose="020B0609070205080204" pitchFamily="49" charset="-128"/>
              </a:rPr>
              <a:t>AllPaintingInWmPaint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true</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FF"/>
                </a:solidFill>
                <a:latin typeface="ＭＳ ゴシック" panose="020B0609070205080204" pitchFamily="49" charset="-128"/>
                <a:ea typeface="ＭＳ ゴシック" panose="020B0609070205080204" pitchFamily="49" charset="-128"/>
              </a:rPr>
              <a:t>static_cast</a:t>
            </a:r>
            <a:r>
              <a:rPr lang="en-US" altLang="ja-JP" sz="1200" dirty="0">
                <a:solidFill>
                  <a:srgbClr val="000000"/>
                </a:solidFill>
                <a:latin typeface="ＭＳ ゴシック" panose="020B0609070205080204" pitchFamily="49" charset="-128"/>
                <a:ea typeface="ＭＳ ゴシック" panose="020B0609070205080204" pitchFamily="49" charset="-128"/>
              </a:rPr>
              <a:t>&lt;</a:t>
            </a:r>
            <a:r>
              <a:rPr lang="en-US" altLang="ja-JP" sz="1200" dirty="0" err="1">
                <a:solidFill>
                  <a:srgbClr val="2B91AF"/>
                </a:solidFill>
                <a:latin typeface="ＭＳ ゴシック" panose="020B0609070205080204" pitchFamily="49" charset="-128"/>
                <a:ea typeface="ＭＳ ゴシック" panose="020B0609070205080204" pitchFamily="49" charset="-128"/>
              </a:rPr>
              <a:t>MyPanel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SetStyle</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2B91AF"/>
                </a:solidFill>
                <a:latin typeface="ＭＳ ゴシック" panose="020B0609070205080204" pitchFamily="49" charset="-128"/>
                <a:ea typeface="ＭＳ ゴシック" panose="020B0609070205080204" pitchFamily="49" charset="-128"/>
              </a:rPr>
              <a:t>ControlStyles</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2F4F4F"/>
                </a:solidFill>
                <a:latin typeface="ＭＳ ゴシック" panose="020B0609070205080204" pitchFamily="49" charset="-128"/>
                <a:ea typeface="ＭＳ ゴシック" panose="020B0609070205080204" pitchFamily="49" charset="-128"/>
              </a:rPr>
              <a:t>DoubleBuffer</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true</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a:t>
            </a:r>
          </a:p>
        </p:txBody>
      </p:sp>
    </p:spTree>
    <p:extLst>
      <p:ext uri="{BB962C8B-B14F-4D97-AF65-F5344CB8AC3E}">
        <p14:creationId xmlns:p14="http://schemas.microsoft.com/office/powerpoint/2010/main" val="406364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77830" y="5908153"/>
            <a:ext cx="8804384" cy="644968"/>
          </a:xfrm>
        </p:spPr>
        <p:txBody>
          <a:bodyPr>
            <a:normAutofit fontScale="90000"/>
          </a:bodyPr>
          <a:lstStyle/>
          <a:p>
            <a:pPr algn="r"/>
            <a:r>
              <a:rPr kumimoji="1" lang="en-US" altLang="ja-JP" dirty="0"/>
              <a:t>Windows</a:t>
            </a:r>
            <a:r>
              <a:rPr kumimoji="1" lang="ja-JP" altLang="en-US" dirty="0"/>
              <a:t>イベントハンドラの追加</a:t>
            </a: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31</a:t>
            </a:fld>
            <a:endParaRPr lang="ja-JP" altLang="en-US"/>
          </a:p>
        </p:txBody>
      </p:sp>
    </p:spTree>
    <p:extLst>
      <p:ext uri="{BB962C8B-B14F-4D97-AF65-F5344CB8AC3E}">
        <p14:creationId xmlns:p14="http://schemas.microsoft.com/office/powerpoint/2010/main" val="1908023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6270"/>
            <a:ext cx="8432260" cy="644968"/>
          </a:xfrm>
        </p:spPr>
        <p:txBody>
          <a:bodyPr>
            <a:normAutofit/>
          </a:bodyPr>
          <a:lstStyle/>
          <a:p>
            <a:r>
              <a:rPr kumimoji="1" lang="en-US" altLang="ja-JP" sz="2800" dirty="0"/>
              <a:t>Windows</a:t>
            </a:r>
            <a:r>
              <a:rPr kumimoji="1" lang="ja-JP" altLang="en-US" sz="2800" dirty="0"/>
              <a:t>プログラミングのイメージ（超簡略版）</a:t>
            </a:r>
          </a:p>
        </p:txBody>
      </p:sp>
      <p:sp>
        <p:nvSpPr>
          <p:cNvPr id="3" name="コンテンツ プレースホルダー 2"/>
          <p:cNvSpPr>
            <a:spLocks noGrp="1"/>
          </p:cNvSpPr>
          <p:nvPr>
            <p:ph idx="1"/>
          </p:nvPr>
        </p:nvSpPr>
        <p:spPr>
          <a:xfrm>
            <a:off x="838200" y="1127050"/>
            <a:ext cx="6194898" cy="5422605"/>
          </a:xfrm>
        </p:spPr>
        <p:txBody>
          <a:bodyPr>
            <a:normAutofit/>
          </a:bodyPr>
          <a:lstStyle/>
          <a:p>
            <a:r>
              <a:rPr lang="ja-JP" altLang="en-US" sz="1800" dirty="0"/>
              <a:t>右の</a:t>
            </a:r>
            <a:r>
              <a:rPr lang="en-US" altLang="ja-JP" sz="1800" dirty="0"/>
              <a:t>main</a:t>
            </a:r>
            <a:r>
              <a:rPr lang="ja-JP" altLang="en-US" sz="1800" dirty="0"/>
              <a:t>関数にて，</a:t>
            </a:r>
            <a:r>
              <a:rPr lang="en-US" altLang="ja-JP" sz="1800" dirty="0" err="1"/>
              <a:t>MainForm</a:t>
            </a:r>
            <a:r>
              <a:rPr lang="ja-JP" altLang="en-US" sz="1800" dirty="0"/>
              <a:t>の</a:t>
            </a:r>
            <a:r>
              <a:rPr lang="en-US" altLang="ja-JP" sz="1800" dirty="0" err="1"/>
              <a:t>ShowDialog</a:t>
            </a:r>
            <a:r>
              <a:rPr lang="ja-JP" altLang="en-US" sz="1800" dirty="0"/>
              <a:t>を呼ぶと，それ以降の処理は</a:t>
            </a:r>
            <a:r>
              <a:rPr lang="en-US" altLang="ja-JP" sz="1800" dirty="0" err="1"/>
              <a:t>MainForm</a:t>
            </a:r>
            <a:r>
              <a:rPr lang="ja-JP" altLang="en-US" sz="1800" dirty="0"/>
              <a:t>が行なう</a:t>
            </a:r>
            <a:endParaRPr kumimoji="1" lang="en-US" altLang="ja-JP" sz="1800" dirty="0"/>
          </a:p>
          <a:p>
            <a:r>
              <a:rPr lang="en-US" altLang="ja-JP" sz="1800" dirty="0"/>
              <a:t>Form</a:t>
            </a:r>
            <a:r>
              <a:rPr lang="ja-JP" altLang="en-US" sz="1800" dirty="0"/>
              <a:t>上にマウス・キーボードの入力がされると，</a:t>
            </a:r>
            <a:r>
              <a:rPr lang="en-US" altLang="ja-JP" sz="1800" dirty="0"/>
              <a:t>Windows</a:t>
            </a:r>
            <a:r>
              <a:rPr lang="ja-JP" altLang="en-US" sz="1800" dirty="0"/>
              <a:t>がイベントを発行し，</a:t>
            </a:r>
            <a:r>
              <a:rPr lang="en-US" altLang="ja-JP" sz="1800" dirty="0"/>
              <a:t>Form</a:t>
            </a:r>
            <a:r>
              <a:rPr lang="ja-JP" altLang="en-US" sz="1800" dirty="0"/>
              <a:t>クラスのイベントハンドラが呼ばれる</a:t>
            </a:r>
            <a:endParaRPr lang="en-US" altLang="ja-JP" sz="1800" dirty="0"/>
          </a:p>
          <a:p>
            <a:r>
              <a:rPr lang="ja-JP" altLang="en-US" sz="1800" dirty="0"/>
              <a:t>特定のイベントハンドラをオーバーライド（後述）して，特定のイベントの際の挙動を定義する</a:t>
            </a:r>
            <a:endParaRPr lang="en-US" altLang="ja-JP" sz="1800" dirty="0"/>
          </a:p>
          <a:p>
            <a:r>
              <a:rPr lang="ja-JP" altLang="en-US" sz="1800" dirty="0"/>
              <a:t>よく利用するイベントハンドラは以下の通り</a:t>
            </a:r>
            <a:endParaRPr lang="en-US" altLang="ja-JP" sz="1800" dirty="0"/>
          </a:p>
          <a:p>
            <a:pPr marL="0" indent="0">
              <a:buNone/>
            </a:pPr>
            <a:r>
              <a:rPr lang="en-US" altLang="ja-JP" sz="1800" dirty="0" err="1"/>
              <a:t>MouseUp</a:t>
            </a:r>
            <a:r>
              <a:rPr lang="en-US" altLang="ja-JP" sz="1800" dirty="0"/>
              <a:t>/</a:t>
            </a:r>
            <a:r>
              <a:rPr lang="en-US" altLang="ja-JP" sz="1800" dirty="0" err="1"/>
              <a:t>MouseDown</a:t>
            </a:r>
            <a:r>
              <a:rPr lang="en-US" altLang="ja-JP" sz="1800" dirty="0"/>
              <a:t>/</a:t>
            </a:r>
            <a:r>
              <a:rPr lang="en-US" altLang="ja-JP" sz="1800" dirty="0" err="1"/>
              <a:t>MouseMove</a:t>
            </a:r>
            <a:endParaRPr lang="en-US" altLang="ja-JP" sz="1800" dirty="0"/>
          </a:p>
          <a:p>
            <a:pPr marL="0" indent="0">
              <a:buNone/>
            </a:pPr>
            <a:r>
              <a:rPr lang="en-US" altLang="ja-JP" sz="1800" dirty="0" err="1"/>
              <a:t>KeyUp</a:t>
            </a:r>
            <a:r>
              <a:rPr lang="en-US" altLang="ja-JP" sz="1800" dirty="0"/>
              <a:t>/</a:t>
            </a:r>
            <a:r>
              <a:rPr lang="en-US" altLang="ja-JP" sz="1800" dirty="0" err="1"/>
              <a:t>KeyDown</a:t>
            </a:r>
            <a:endParaRPr lang="en-US" altLang="ja-JP" sz="1800" dirty="0"/>
          </a:p>
          <a:p>
            <a:pPr marL="0" indent="0">
              <a:buNone/>
            </a:pPr>
            <a:r>
              <a:rPr lang="en-US" altLang="ja-JP" sz="1800" dirty="0"/>
              <a:t>Paint</a:t>
            </a:r>
          </a:p>
          <a:p>
            <a:pPr marL="0" indent="0">
              <a:buNone/>
            </a:pPr>
            <a:endParaRPr lang="en-US" altLang="ja-JP" sz="1800" dirty="0"/>
          </a:p>
          <a:p>
            <a:pPr lvl="1"/>
            <a:endParaRPr lang="en-US" altLang="ja-JP" sz="1400" dirty="0"/>
          </a:p>
          <a:p>
            <a:pPr lvl="1"/>
            <a:endParaRPr kumimoji="1" lang="ja-JP" altLang="en-US" sz="14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32</a:t>
            </a:fld>
            <a:endParaRPr lang="ja-JP" altLang="en-US"/>
          </a:p>
        </p:txBody>
      </p:sp>
      <p:sp>
        <p:nvSpPr>
          <p:cNvPr id="5" name="正方形/長方形 4"/>
          <p:cNvSpPr/>
          <p:nvPr/>
        </p:nvSpPr>
        <p:spPr>
          <a:xfrm>
            <a:off x="7953520" y="1327049"/>
            <a:ext cx="3943408" cy="1169551"/>
          </a:xfrm>
          <a:prstGeom prst="rect">
            <a:avLst/>
          </a:prstGeom>
          <a:solidFill>
            <a:schemeClr val="accent4">
              <a:lumMod val="20000"/>
              <a:lumOff val="80000"/>
            </a:schemeClr>
          </a:solidFill>
        </p:spPr>
        <p:txBody>
          <a:bodyPr wrap="square">
            <a:spAutoFit/>
          </a:bodyPr>
          <a:lstStyle/>
          <a:p>
            <a:pPr>
              <a:lnSpc>
                <a:spcPts val="1400"/>
              </a:lnSpc>
            </a:pPr>
            <a:r>
              <a:rPr lang="en-US" altLang="ja-JP" sz="1600" dirty="0" err="1">
                <a:solidFill>
                  <a:srgbClr val="0000FF"/>
                </a:solidFill>
                <a:latin typeface="ＭＳ ゴシック" panose="020B0609070205080204" pitchFamily="49" charset="-128"/>
                <a:ea typeface="ＭＳ ゴシック" panose="020B0609070205080204" pitchFamily="49" charset="-128"/>
              </a:rPr>
              <a:t>int</a:t>
            </a:r>
            <a:r>
              <a:rPr lang="en-US" altLang="ja-JP" sz="1600" dirty="0">
                <a:solidFill>
                  <a:srgbClr val="000000"/>
                </a:solidFill>
                <a:latin typeface="ＭＳ ゴシック" panose="020B0609070205080204" pitchFamily="49" charset="-128"/>
                <a:ea typeface="ＭＳ ゴシック" panose="020B0609070205080204" pitchFamily="49" charset="-128"/>
              </a:rPr>
              <a:t> main()</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printf</a:t>
            </a:r>
            <a:r>
              <a:rPr lang="en-US" altLang="ja-JP" sz="1600" dirty="0">
                <a:solidFill>
                  <a:srgbClr val="000000"/>
                </a:solidFill>
                <a:latin typeface="ＭＳ ゴシック" panose="020B0609070205080204" pitchFamily="49" charset="-128"/>
                <a:ea typeface="ＭＳ ゴシック" panose="020B0609070205080204" pitchFamily="49" charset="-128"/>
              </a:rPr>
              <a:t>(</a:t>
            </a:r>
            <a:r>
              <a:rPr lang="en-US" altLang="ja-JP" sz="1600" dirty="0">
                <a:solidFill>
                  <a:srgbClr val="A31515"/>
                </a:solidFill>
                <a:latin typeface="ＭＳ ゴシック" panose="020B0609070205080204" pitchFamily="49" charset="-128"/>
                <a:ea typeface="ＭＳ ゴシック" panose="020B0609070205080204" pitchFamily="49" charset="-128"/>
              </a:rPr>
              <a:t>"show dialog here!!"</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600" dirty="0">
                <a:solidFill>
                  <a:srgbClr val="000000"/>
                </a:solidFill>
                <a:latin typeface="ＭＳ ゴシック" panose="020B0609070205080204" pitchFamily="49" charset="-128"/>
                <a:ea typeface="ＭＳ ゴシック" panose="020B0609070205080204" pitchFamily="49" charset="-128"/>
              </a:rPr>
              <a:t>::</a:t>
            </a:r>
            <a:r>
              <a:rPr lang="en-US" altLang="ja-JP" sz="1600" dirty="0" err="1">
                <a:solidFill>
                  <a:srgbClr val="000000"/>
                </a:solidFill>
                <a:latin typeface="ＭＳ ゴシック" panose="020B0609070205080204" pitchFamily="49" charset="-128"/>
                <a:ea typeface="ＭＳ ゴシック" panose="020B0609070205080204" pitchFamily="49" charset="-128"/>
              </a:rPr>
              <a:t>getInst</a:t>
            </a:r>
            <a:r>
              <a:rPr lang="en-US" altLang="ja-JP" sz="1600" dirty="0">
                <a:solidFill>
                  <a:srgbClr val="000000"/>
                </a:solidFill>
                <a:latin typeface="ＭＳ ゴシック" panose="020B0609070205080204" pitchFamily="49" charset="-128"/>
                <a:ea typeface="ＭＳ ゴシック" panose="020B0609070205080204" pitchFamily="49" charset="-128"/>
              </a:rPr>
              <a:t>()-&gt;</a:t>
            </a:r>
            <a:r>
              <a:rPr lang="en-US" altLang="ja-JP" sz="1600" dirty="0" err="1">
                <a:solidFill>
                  <a:srgbClr val="000000"/>
                </a:solidFill>
                <a:latin typeface="ＭＳ ゴシック" panose="020B0609070205080204" pitchFamily="49" charset="-128"/>
                <a:ea typeface="ＭＳ ゴシック" panose="020B0609070205080204" pitchFamily="49" charset="-128"/>
              </a:rPr>
              <a:t>ShowDialog</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return</a:t>
            </a:r>
            <a:r>
              <a:rPr lang="en-US" altLang="ja-JP" sz="1600" dirty="0">
                <a:solidFill>
                  <a:srgbClr val="000000"/>
                </a:solidFill>
                <a:latin typeface="ＭＳ ゴシック" panose="020B0609070205080204" pitchFamily="49" charset="-128"/>
                <a:ea typeface="ＭＳ ゴシック" panose="020B0609070205080204" pitchFamily="49" charset="-128"/>
              </a:rPr>
              <a:t> 0;</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a:t>
            </a:r>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2944" y="3136954"/>
            <a:ext cx="1721593" cy="1469093"/>
          </a:xfrm>
          <a:prstGeom prst="rect">
            <a:avLst/>
          </a:prstGeom>
        </p:spPr>
      </p:pic>
      <p:sp>
        <p:nvSpPr>
          <p:cNvPr id="7" name="右矢印 6"/>
          <p:cNvSpPr/>
          <p:nvPr/>
        </p:nvSpPr>
        <p:spPr>
          <a:xfrm>
            <a:off x="9581745" y="3375497"/>
            <a:ext cx="690663" cy="875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7652903" y="4518657"/>
            <a:ext cx="1569660" cy="369332"/>
          </a:xfrm>
          <a:prstGeom prst="rect">
            <a:avLst/>
          </a:prstGeom>
        </p:spPr>
        <p:txBody>
          <a:bodyPr wrap="none">
            <a:spAutoFit/>
          </a:bodyPr>
          <a:lstStyle/>
          <a:p>
            <a:r>
              <a:rPr lang="ja-JP" altLang="en-US" dirty="0"/>
              <a:t>ユーザの入力</a:t>
            </a:r>
          </a:p>
        </p:txBody>
      </p:sp>
      <p:sp>
        <p:nvSpPr>
          <p:cNvPr id="9" name="正方形/長方形 8"/>
          <p:cNvSpPr/>
          <p:nvPr/>
        </p:nvSpPr>
        <p:spPr>
          <a:xfrm>
            <a:off x="10379413" y="3278221"/>
            <a:ext cx="1517515" cy="963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Windows</a:t>
            </a:r>
            <a:r>
              <a:rPr kumimoji="1" lang="ja-JP" altLang="en-US" sz="1400" dirty="0"/>
              <a:t>が</a:t>
            </a:r>
            <a:endParaRPr kumimoji="1" lang="en-US" altLang="ja-JP" sz="1400" dirty="0"/>
          </a:p>
          <a:p>
            <a:pPr algn="ctr"/>
            <a:r>
              <a:rPr lang="ja-JP" altLang="en-US" sz="1400" dirty="0"/>
              <a:t>イベントを発行</a:t>
            </a:r>
            <a:endParaRPr kumimoji="1" lang="ja-JP" altLang="en-US" sz="1400" dirty="0"/>
          </a:p>
        </p:txBody>
      </p:sp>
      <p:sp>
        <p:nvSpPr>
          <p:cNvPr id="10" name="右矢印 9"/>
          <p:cNvSpPr/>
          <p:nvPr/>
        </p:nvSpPr>
        <p:spPr>
          <a:xfrm rot="5400000">
            <a:off x="10745822" y="4325565"/>
            <a:ext cx="690663" cy="875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10379413" y="5291846"/>
            <a:ext cx="1517515" cy="963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Form</a:t>
            </a:r>
            <a:r>
              <a:rPr kumimoji="1" lang="ja-JP" altLang="en-US" sz="1400" dirty="0"/>
              <a:t>のイベントハンドラが呼ばれる</a:t>
            </a:r>
          </a:p>
        </p:txBody>
      </p:sp>
    </p:spTree>
    <p:extLst>
      <p:ext uri="{BB962C8B-B14F-4D97-AF65-F5344CB8AC3E}">
        <p14:creationId xmlns:p14="http://schemas.microsoft.com/office/powerpoint/2010/main" val="39590296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216270"/>
            <a:ext cx="8977009" cy="644968"/>
          </a:xfrm>
        </p:spPr>
        <p:txBody>
          <a:bodyPr>
            <a:noAutofit/>
          </a:bodyPr>
          <a:lstStyle/>
          <a:p>
            <a:r>
              <a:rPr kumimoji="1" lang="ja-JP" altLang="en-US" sz="3200" dirty="0"/>
              <a:t>イベントハンドラの追加</a:t>
            </a:r>
          </a:p>
        </p:txBody>
      </p:sp>
      <p:sp>
        <p:nvSpPr>
          <p:cNvPr id="3" name="コンテンツ プレースホルダー 2"/>
          <p:cNvSpPr>
            <a:spLocks noGrp="1"/>
          </p:cNvSpPr>
          <p:nvPr>
            <p:ph idx="1"/>
          </p:nvPr>
        </p:nvSpPr>
        <p:spPr/>
        <p:txBody>
          <a:bodyPr>
            <a:normAutofit/>
          </a:bodyPr>
          <a:lstStyle/>
          <a:p>
            <a:pPr>
              <a:spcBef>
                <a:spcPts val="600"/>
              </a:spcBef>
            </a:pPr>
            <a:r>
              <a:rPr lang="en-US" altLang="ja-JP" sz="2000" dirty="0" err="1"/>
              <a:t>MainForm</a:t>
            </a:r>
            <a:r>
              <a:rPr lang="ja-JP" altLang="en-US" sz="2000" dirty="0"/>
              <a:t>をダイアログ編集画面で開き，プロパティを表示</a:t>
            </a:r>
            <a:endParaRPr lang="en-US" altLang="ja-JP" sz="2000" dirty="0"/>
          </a:p>
          <a:p>
            <a:pPr>
              <a:spcBef>
                <a:spcPts val="600"/>
              </a:spcBef>
            </a:pPr>
            <a:r>
              <a:rPr lang="en-US" altLang="ja-JP" sz="2000" b="1" dirty="0">
                <a:solidFill>
                  <a:srgbClr val="C00000"/>
                </a:solidFill>
              </a:rPr>
              <a:t>Form</a:t>
            </a:r>
            <a:r>
              <a:rPr lang="ja-JP" altLang="en-US" sz="2000" b="1" dirty="0">
                <a:solidFill>
                  <a:srgbClr val="C00000"/>
                </a:solidFill>
              </a:rPr>
              <a:t>内のパネルをクリックしてアクティブにした下で</a:t>
            </a:r>
            <a:r>
              <a:rPr lang="ja-JP" altLang="en-US" sz="2000" dirty="0"/>
              <a:t>，右クリックしてプロパティを表示し，</a:t>
            </a:r>
            <a:r>
              <a:rPr kumimoji="1" lang="ja-JP" altLang="en-US" sz="2000" dirty="0"/>
              <a:t>イナズマっぽいアイコンをクリックし，以下の関数の右側をダブルクリック</a:t>
            </a:r>
            <a:endParaRPr kumimoji="1" lang="en-US" altLang="ja-JP" sz="2000" dirty="0"/>
          </a:p>
          <a:p>
            <a:pPr lvl="1">
              <a:spcBef>
                <a:spcPts val="600"/>
              </a:spcBef>
            </a:pPr>
            <a:r>
              <a:rPr kumimoji="1" lang="en-US" altLang="ja-JP" sz="1600" dirty="0" err="1"/>
              <a:t>MouseDown</a:t>
            </a:r>
            <a:r>
              <a:rPr lang="en-US" altLang="ja-JP" sz="1600" dirty="0"/>
              <a:t> / </a:t>
            </a:r>
            <a:r>
              <a:rPr lang="en-US" altLang="ja-JP" sz="1600" dirty="0" err="1"/>
              <a:t>MouseUp</a:t>
            </a:r>
            <a:r>
              <a:rPr lang="en-US" altLang="ja-JP" sz="1600" dirty="0"/>
              <a:t> / </a:t>
            </a:r>
            <a:r>
              <a:rPr lang="en-US" altLang="ja-JP" sz="1600" dirty="0" err="1"/>
              <a:t>MouseMove</a:t>
            </a:r>
            <a:r>
              <a:rPr lang="en-US" altLang="ja-JP" sz="1600" dirty="0"/>
              <a:t> : </a:t>
            </a:r>
            <a:r>
              <a:rPr lang="ja-JP" altLang="en-US" sz="1600" dirty="0"/>
              <a:t>マウスのイベントハンドラ</a:t>
            </a:r>
            <a:endParaRPr lang="en-US" altLang="ja-JP" sz="1600" dirty="0"/>
          </a:p>
          <a:p>
            <a:pPr lvl="1">
              <a:spcBef>
                <a:spcPts val="600"/>
              </a:spcBef>
            </a:pPr>
            <a:r>
              <a:rPr kumimoji="1" lang="en-US" altLang="ja-JP" sz="1600" dirty="0"/>
              <a:t>Paint   : </a:t>
            </a:r>
            <a:r>
              <a:rPr kumimoji="1" lang="ja-JP" altLang="en-US" sz="1600" dirty="0"/>
              <a:t>描画時に呼ばれるイベントハンドラ（大切 </a:t>
            </a:r>
            <a:r>
              <a:rPr kumimoji="1" lang="en-US" altLang="ja-JP" sz="1600" dirty="0"/>
              <a:t>: </a:t>
            </a:r>
            <a:r>
              <a:rPr lang="ja-JP" altLang="en-US" sz="1600" dirty="0"/>
              <a:t>デフォルトでオーバーロード済みかも</a:t>
            </a:r>
            <a:r>
              <a:rPr kumimoji="1" lang="ja-JP" altLang="en-US" sz="1600" dirty="0"/>
              <a:t>）</a:t>
            </a:r>
            <a:endParaRPr kumimoji="1" lang="en-US" altLang="ja-JP" sz="1600" dirty="0"/>
          </a:p>
          <a:p>
            <a:pPr lvl="1">
              <a:spcBef>
                <a:spcPts val="600"/>
              </a:spcBef>
            </a:pPr>
            <a:r>
              <a:rPr kumimoji="1" lang="en-US" altLang="ja-JP" sz="1600" dirty="0"/>
              <a:t>Resize : </a:t>
            </a:r>
            <a:r>
              <a:rPr kumimoji="1" lang="ja-JP" altLang="en-US" sz="1600" dirty="0"/>
              <a:t>サイズ変更時に呼ばれる</a:t>
            </a:r>
            <a:r>
              <a:rPr kumimoji="1" lang="en-US" altLang="ja-JP" sz="1600" dirty="0"/>
              <a:t> </a:t>
            </a:r>
          </a:p>
          <a:p>
            <a:pPr>
              <a:spcBef>
                <a:spcPts val="600"/>
              </a:spcBef>
            </a:pPr>
            <a:r>
              <a:rPr lang="en-US" altLang="ja-JP" sz="2000" b="1" dirty="0">
                <a:solidFill>
                  <a:srgbClr val="C00000"/>
                </a:solidFill>
              </a:rPr>
              <a:t>Form</a:t>
            </a:r>
            <a:r>
              <a:rPr lang="ja-JP" altLang="en-US" sz="2000" b="1" dirty="0">
                <a:solidFill>
                  <a:srgbClr val="C00000"/>
                </a:solidFill>
              </a:rPr>
              <a:t>全体をアクティブにした下で</a:t>
            </a:r>
            <a:r>
              <a:rPr lang="ja-JP" altLang="en-US" sz="2000" dirty="0"/>
              <a:t>，イナズマっぽいアイコンをクリックし，以下の関数の右側をダブルクリック</a:t>
            </a:r>
            <a:endParaRPr kumimoji="1" lang="en-US" altLang="ja-JP" sz="2000" dirty="0"/>
          </a:p>
          <a:p>
            <a:pPr lvl="1">
              <a:spcBef>
                <a:spcPts val="600"/>
              </a:spcBef>
            </a:pPr>
            <a:r>
              <a:rPr lang="en-US" altLang="ja-JP" sz="1600" dirty="0" err="1"/>
              <a:t>KeyDown</a:t>
            </a:r>
            <a:r>
              <a:rPr lang="en-US" altLang="ja-JP" sz="1600" dirty="0"/>
              <a:t> / </a:t>
            </a:r>
            <a:r>
              <a:rPr lang="en-US" altLang="ja-JP" sz="1600" dirty="0" err="1"/>
              <a:t>KeyUp</a:t>
            </a:r>
            <a:r>
              <a:rPr lang="en-US" altLang="ja-JP" sz="1600" dirty="0"/>
              <a:t>  : </a:t>
            </a:r>
            <a:r>
              <a:rPr lang="ja-JP" altLang="en-US" sz="1600" dirty="0"/>
              <a:t>キーボードのイベントハンドラ</a:t>
            </a:r>
            <a:endParaRPr lang="en-US" altLang="ja-JP" sz="1600" dirty="0"/>
          </a:p>
          <a:p>
            <a:pPr marL="0" indent="0">
              <a:spcBef>
                <a:spcPts val="600"/>
              </a:spcBef>
              <a:buNone/>
            </a:pPr>
            <a:r>
              <a:rPr lang="en-US" altLang="ja-JP" sz="1800" dirty="0"/>
              <a:t>※ OpenGL</a:t>
            </a:r>
            <a:r>
              <a:rPr lang="ja-JP" altLang="en-US" sz="1800" dirty="0"/>
              <a:t>を表示するだけなら必要なのは </a:t>
            </a:r>
            <a:r>
              <a:rPr lang="en-US" altLang="ja-JP" sz="1800" dirty="0"/>
              <a:t>Paint</a:t>
            </a:r>
            <a:r>
              <a:rPr lang="ja-JP" altLang="en-US" sz="1800" dirty="0"/>
              <a:t>と</a:t>
            </a:r>
            <a:r>
              <a:rPr lang="en-US" altLang="ja-JP" sz="1800" dirty="0"/>
              <a:t>Resize</a:t>
            </a:r>
            <a:r>
              <a:rPr lang="ja-JP" altLang="en-US" sz="1800" dirty="0"/>
              <a:t>のみだけど，マウスとキーボードは使うのでオーバーロードしておく</a:t>
            </a:r>
            <a:endParaRPr lang="en-US" altLang="ja-JP" sz="1800" dirty="0"/>
          </a:p>
          <a:p>
            <a:pPr marL="0" indent="0">
              <a:spcBef>
                <a:spcPts val="600"/>
              </a:spcBef>
              <a:buNone/>
            </a:pPr>
            <a:endParaRPr lang="en-US" altLang="ja-JP" sz="2000" dirty="0"/>
          </a:p>
          <a:p>
            <a:pPr>
              <a:spcBef>
                <a:spcPts val="600"/>
              </a:spcBef>
            </a:pPr>
            <a:r>
              <a:rPr kumimoji="1" lang="en-US" altLang="ja-JP" sz="2000" dirty="0" err="1"/>
              <a:t>FormMain.h</a:t>
            </a:r>
            <a:r>
              <a:rPr kumimoji="1" lang="ja-JP" altLang="en-US" sz="2000" dirty="0"/>
              <a:t>を見ると，イベントハンドラ関数が作製されていることが分かる</a:t>
            </a:r>
            <a:endParaRPr kumimoji="1" lang="en-US" altLang="ja-JP" sz="2000" dirty="0"/>
          </a:p>
          <a:p>
            <a:pPr>
              <a:spcBef>
                <a:spcPts val="600"/>
              </a:spcBef>
            </a:pPr>
            <a:r>
              <a:rPr lang="ja-JP" altLang="en-US" sz="2000" dirty="0"/>
              <a:t>イベントハンドラ内に </a:t>
            </a:r>
            <a:r>
              <a:rPr lang="en-US" altLang="ja-JP" sz="2000" dirty="0" err="1"/>
              <a:t>prinntf</a:t>
            </a:r>
            <a:r>
              <a:rPr lang="en-US" altLang="ja-JP" sz="2000" dirty="0"/>
              <a:t>(“here!!!”); </a:t>
            </a:r>
            <a:r>
              <a:rPr lang="ja-JP" altLang="en-US" sz="2000" dirty="0"/>
              <a:t>などと書いて実行すると実際に呼ばれている事が分かる</a:t>
            </a:r>
            <a:endParaRPr kumimoji="1" lang="ja-JP" altLang="en-US" sz="20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33</a:t>
            </a:fld>
            <a:endParaRPr lang="ja-JP" altLang="en-US"/>
          </a:p>
        </p:txBody>
      </p:sp>
    </p:spTree>
    <p:extLst>
      <p:ext uri="{BB962C8B-B14F-4D97-AF65-F5344CB8AC3E}">
        <p14:creationId xmlns:p14="http://schemas.microsoft.com/office/powerpoint/2010/main" val="15214629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t>イベントハンドラの実装例</a:t>
            </a:r>
            <a:endParaRPr kumimoji="1" lang="ja-JP" altLang="en-US" sz="3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34</a:t>
            </a:fld>
            <a:endParaRPr lang="ja-JP" altLang="en-US"/>
          </a:p>
        </p:txBody>
      </p:sp>
      <p:sp>
        <p:nvSpPr>
          <p:cNvPr id="5" name="正方形/長方形 4"/>
          <p:cNvSpPr/>
          <p:nvPr/>
        </p:nvSpPr>
        <p:spPr>
          <a:xfrm>
            <a:off x="408562" y="1447112"/>
            <a:ext cx="11147898" cy="3108543"/>
          </a:xfrm>
          <a:prstGeom prst="rect">
            <a:avLst/>
          </a:prstGeom>
          <a:solidFill>
            <a:schemeClr val="accent4">
              <a:lumMod val="20000"/>
              <a:lumOff val="80000"/>
            </a:schemeClr>
          </a:solidFill>
        </p:spPr>
        <p:txBody>
          <a:bodyPr wrap="square">
            <a:spAutoFit/>
          </a:bodyPr>
          <a:lstStyle/>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m_main_panel_MouseDown</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Left</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err="1">
                <a:solidFill>
                  <a:srgbClr val="000000"/>
                </a:solidFill>
                <a:latin typeface="ＭＳ ゴシック" panose="020B0609070205080204" pitchFamily="49" charset="-128"/>
                <a:ea typeface="ＭＳ ゴシック" panose="020B0609070205080204" pitchFamily="49" charset="-128"/>
              </a:rPr>
              <a:t>std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cout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"left "</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"\n"</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Middle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std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cout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"mid"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"\n"</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Right</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err="1">
                <a:solidFill>
                  <a:srgbClr val="000000"/>
                </a:solidFill>
                <a:latin typeface="ＭＳ ゴシック" panose="020B0609070205080204" pitchFamily="49" charset="-128"/>
                <a:ea typeface="ＭＳ ゴシック" panose="020B0609070205080204" pitchFamily="49" charset="-128"/>
              </a:rPr>
              <a:t>std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cout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"right"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"\n"</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en-US" altLang="ja-JP" sz="1400" dirty="0">
              <a:solidFill>
                <a:srgbClr val="000000"/>
              </a:solidFill>
              <a:latin typeface="ＭＳ ゴシック" panose="020B0609070205080204" pitchFamily="49" charset="-128"/>
              <a:ea typeface="ＭＳ ゴシック" panose="020B0609070205080204" pitchFamily="49" charset="-128"/>
            </a:endParaRPr>
          </a:p>
          <a:p>
            <a:endParaRPr lang="en-US" altLang="ja-JP" sz="1400" dirty="0">
              <a:solidFill>
                <a:srgbClr val="000000"/>
              </a:solidFill>
              <a:latin typeface="ＭＳ ゴシック" panose="020B0609070205080204" pitchFamily="49" charset="-128"/>
              <a:ea typeface="ＭＳ ゴシック" panose="020B0609070205080204" pitchFamily="49" charset="-128"/>
            </a:endParaRPr>
          </a:p>
          <a:p>
            <a:endParaRPr lang="en-US" altLang="ja-JP"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MainForm_KeyDown</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KeyEventArgs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std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cout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FF"/>
                </a:solidFill>
                <a:latin typeface="ＭＳ ゴシック" panose="020B0609070205080204" pitchFamily="49" charset="-128"/>
                <a:ea typeface="ＭＳ ゴシック" panose="020B0609070205080204" pitchFamily="49" charset="-128"/>
              </a:rPr>
              <a:t>int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KeyCode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"\n"</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en-US" altLang="ja-JP" sz="1400" dirty="0">
              <a:solidFill>
                <a:srgbClr val="000000"/>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4435786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4049486"/>
            <a:ext cx="10515600" cy="2500169"/>
          </a:xfrm>
        </p:spPr>
        <p:txBody>
          <a:bodyPr/>
          <a:lstStyle/>
          <a:p>
            <a:pPr marL="0" indent="0">
              <a:buNone/>
            </a:pPr>
            <a:r>
              <a:rPr kumimoji="1" lang="ja-JP" altLang="en-US" dirty="0"/>
              <a:t>ここまでの内容は</a:t>
            </a:r>
            <a:endParaRPr kumimoji="1" lang="en-US" altLang="ja-JP" dirty="0"/>
          </a:p>
          <a:p>
            <a:pPr marL="0" indent="0">
              <a:buNone/>
            </a:pPr>
            <a:r>
              <a:rPr lang="en-US" altLang="ja-JP" dirty="0" err="1"/>
              <a:t>InitCliForm</a:t>
            </a:r>
            <a:r>
              <a:rPr lang="ja-JP" altLang="en-US" dirty="0"/>
              <a:t>フォルダへ</a:t>
            </a:r>
            <a:endParaRPr kumimoji="1" lang="ja-JP" altLang="en-US"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35</a:t>
            </a:fld>
            <a:endParaRPr lang="ja-JP" altLang="en-US"/>
          </a:p>
        </p:txBody>
      </p:sp>
    </p:spTree>
    <p:extLst>
      <p:ext uri="{BB962C8B-B14F-4D97-AF65-F5344CB8AC3E}">
        <p14:creationId xmlns:p14="http://schemas.microsoft.com/office/powerpoint/2010/main" val="15612733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871685" y="5905870"/>
            <a:ext cx="7954926" cy="644968"/>
          </a:xfrm>
        </p:spPr>
        <p:txBody>
          <a:bodyPr>
            <a:normAutofit fontScale="90000"/>
          </a:bodyPr>
          <a:lstStyle/>
          <a:p>
            <a:pPr algn="r"/>
            <a:r>
              <a:rPr lang="en-US" altLang="ja-JP" b="1" dirty="0"/>
              <a:t>Panel</a:t>
            </a:r>
            <a:r>
              <a:rPr lang="ja-JP" altLang="en-US" b="1" dirty="0"/>
              <a:t>に</a:t>
            </a:r>
            <a:r>
              <a:rPr lang="en-US" altLang="ja-JP" b="1" dirty="0"/>
              <a:t>OpenGL</a:t>
            </a:r>
            <a:r>
              <a:rPr lang="ja-JP" altLang="en-US" b="1" dirty="0"/>
              <a:t>を表示する</a:t>
            </a:r>
            <a:endParaRPr kumimoji="1" lang="ja-JP" altLang="en-US" b="1"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36</a:t>
            </a:fld>
            <a:endParaRPr lang="ja-JP" altLang="en-US"/>
          </a:p>
        </p:txBody>
      </p:sp>
    </p:spTree>
    <p:extLst>
      <p:ext uri="{BB962C8B-B14F-4D97-AF65-F5344CB8AC3E}">
        <p14:creationId xmlns:p14="http://schemas.microsoft.com/office/powerpoint/2010/main" val="5290916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216270"/>
            <a:ext cx="9434209" cy="644968"/>
          </a:xfrm>
        </p:spPr>
        <p:txBody>
          <a:bodyPr>
            <a:normAutofit fontScale="90000"/>
          </a:bodyPr>
          <a:lstStyle/>
          <a:p>
            <a:r>
              <a:rPr kumimoji="1" lang="en-US" altLang="ja-JP" dirty="0" err="1"/>
              <a:t>glew</a:t>
            </a:r>
            <a:r>
              <a:rPr lang="ja-JP" altLang="en-US" dirty="0"/>
              <a:t>を入れる</a:t>
            </a:r>
            <a:endParaRPr kumimoji="1" lang="ja-JP" altLang="en-US" dirty="0"/>
          </a:p>
        </p:txBody>
      </p:sp>
      <p:sp>
        <p:nvSpPr>
          <p:cNvPr id="3" name="コンテンツ プレースホルダー 2"/>
          <p:cNvSpPr>
            <a:spLocks noGrp="1"/>
          </p:cNvSpPr>
          <p:nvPr>
            <p:ph idx="1"/>
          </p:nvPr>
        </p:nvSpPr>
        <p:spPr>
          <a:xfrm>
            <a:off x="838200" y="1127050"/>
            <a:ext cx="11214370" cy="5730950"/>
          </a:xfrm>
        </p:spPr>
        <p:txBody>
          <a:bodyPr>
            <a:normAutofit/>
          </a:bodyPr>
          <a:lstStyle/>
          <a:p>
            <a:pPr>
              <a:spcBef>
                <a:spcPts val="600"/>
              </a:spcBef>
            </a:pPr>
            <a:r>
              <a:rPr lang="en-US" altLang="ja-JP" sz="1600" dirty="0" err="1"/>
              <a:t>Glew</a:t>
            </a:r>
            <a:r>
              <a:rPr lang="ja-JP" altLang="en-US" sz="1600" dirty="0"/>
              <a:t>とは</a:t>
            </a:r>
            <a:r>
              <a:rPr lang="en-US" altLang="ja-JP" sz="1600" dirty="0">
                <a:sym typeface="Wingdings" panose="05000000000000000000" pitchFamily="2" charset="2"/>
              </a:rPr>
              <a:t>OpenGL</a:t>
            </a:r>
            <a:r>
              <a:rPr lang="ja-JP" altLang="en-US" sz="1600" dirty="0">
                <a:sym typeface="Wingdings" panose="05000000000000000000" pitchFamily="2" charset="2"/>
              </a:rPr>
              <a:t>の拡張ライブラリ</a:t>
            </a:r>
            <a:endParaRPr lang="en-US" altLang="ja-JP" sz="1600" dirty="0">
              <a:sym typeface="Wingdings" panose="05000000000000000000" pitchFamily="2" charset="2"/>
            </a:endParaRPr>
          </a:p>
          <a:p>
            <a:pPr lvl="1">
              <a:spcBef>
                <a:spcPts val="600"/>
              </a:spcBef>
            </a:pPr>
            <a:r>
              <a:rPr kumimoji="1" lang="en-US" altLang="ja-JP" sz="1200" dirty="0">
                <a:sym typeface="Wingdings" panose="05000000000000000000" pitchFamily="2" charset="2"/>
              </a:rPr>
              <a:t>Windows</a:t>
            </a:r>
            <a:r>
              <a:rPr lang="ja-JP" altLang="en-US" sz="1200" dirty="0">
                <a:sym typeface="Wingdings" panose="05000000000000000000" pitchFamily="2" charset="2"/>
              </a:rPr>
              <a:t>デフォルトの</a:t>
            </a:r>
            <a:r>
              <a:rPr lang="en-US" altLang="ja-JP" sz="1200" dirty="0">
                <a:sym typeface="Wingdings" panose="05000000000000000000" pitchFamily="2" charset="2"/>
              </a:rPr>
              <a:t>OpenGL</a:t>
            </a:r>
            <a:r>
              <a:rPr lang="ja-JP" altLang="en-US" sz="1200" dirty="0">
                <a:sym typeface="Wingdings" panose="05000000000000000000" pitchFamily="2" charset="2"/>
              </a:rPr>
              <a:t>は，使える機能に制限がある</a:t>
            </a:r>
            <a:endParaRPr kumimoji="1" lang="en-US" altLang="ja-JP" sz="1200" dirty="0">
              <a:sym typeface="Wingdings" panose="05000000000000000000" pitchFamily="2" charset="2"/>
            </a:endParaRPr>
          </a:p>
          <a:p>
            <a:pPr lvl="1">
              <a:spcBef>
                <a:spcPts val="600"/>
              </a:spcBef>
            </a:pPr>
            <a:r>
              <a:rPr lang="en-US" altLang="ja-JP" sz="1200" dirty="0" err="1">
                <a:sym typeface="Wingdings" panose="05000000000000000000" pitchFamily="2" charset="2"/>
              </a:rPr>
              <a:t>Glew</a:t>
            </a:r>
            <a:r>
              <a:rPr lang="ja-JP" altLang="en-US" sz="1200" dirty="0">
                <a:sym typeface="Wingdings" panose="05000000000000000000" pitchFamily="2" charset="2"/>
              </a:rPr>
              <a:t>をリンクする事で利用できる機能を増やす（</a:t>
            </a:r>
            <a:r>
              <a:rPr lang="en-US" altLang="ja-JP" sz="1200" dirty="0">
                <a:sym typeface="Wingdings" panose="05000000000000000000" pitchFamily="2" charset="2"/>
              </a:rPr>
              <a:t>GL_TEXTURE_3D</a:t>
            </a:r>
            <a:r>
              <a:rPr lang="ja-JP" altLang="en-US" sz="1200" dirty="0">
                <a:sym typeface="Wingdings" panose="05000000000000000000" pitchFamily="2" charset="2"/>
              </a:rPr>
              <a:t>など）</a:t>
            </a:r>
            <a:endParaRPr lang="en-US" altLang="ja-JP" sz="1600" dirty="0">
              <a:sym typeface="Wingdings" panose="05000000000000000000" pitchFamily="2" charset="2"/>
            </a:endParaRPr>
          </a:p>
          <a:p>
            <a:pPr marL="0" indent="0">
              <a:spcBef>
                <a:spcPts val="600"/>
              </a:spcBef>
              <a:buNone/>
            </a:pPr>
            <a:r>
              <a:rPr lang="en-US" altLang="ja-JP" sz="1600" dirty="0">
                <a:sym typeface="Wingdings" panose="05000000000000000000" pitchFamily="2" charset="2"/>
              </a:rPr>
              <a:t>1. </a:t>
            </a:r>
            <a:r>
              <a:rPr lang="en-US" altLang="ja-JP" sz="1600" dirty="0" err="1">
                <a:sym typeface="Wingdings" panose="05000000000000000000" pitchFamily="2" charset="2"/>
              </a:rPr>
              <a:t>Glew</a:t>
            </a:r>
            <a:r>
              <a:rPr lang="ja-JP" altLang="en-US" sz="1600" dirty="0">
                <a:sym typeface="Wingdings" panose="05000000000000000000" pitchFamily="2" charset="2"/>
              </a:rPr>
              <a:t>の </a:t>
            </a:r>
            <a:r>
              <a:rPr lang="en-US" altLang="ja-JP" sz="1600" dirty="0">
                <a:sym typeface="Wingdings" panose="05000000000000000000" pitchFamily="2" charset="2"/>
              </a:rPr>
              <a:t>.h</a:t>
            </a:r>
            <a:r>
              <a:rPr lang="ja-JP" altLang="en-US" sz="1600" dirty="0">
                <a:sym typeface="Wingdings" panose="05000000000000000000" pitchFamily="2" charset="2"/>
              </a:rPr>
              <a:t> </a:t>
            </a:r>
            <a:r>
              <a:rPr lang="en-US" altLang="ja-JP" sz="1600" dirty="0">
                <a:sym typeface="Wingdings" panose="05000000000000000000" pitchFamily="2" charset="2"/>
              </a:rPr>
              <a:t>/ .lib / .</a:t>
            </a:r>
            <a:r>
              <a:rPr lang="en-US" altLang="ja-JP" sz="1600" dirty="0" err="1">
                <a:sym typeface="Wingdings" panose="05000000000000000000" pitchFamily="2" charset="2"/>
              </a:rPr>
              <a:t>dll</a:t>
            </a:r>
            <a:r>
              <a:rPr lang="ja-JP" altLang="en-US" sz="1600" dirty="0">
                <a:sym typeface="Wingdings" panose="05000000000000000000" pitchFamily="2" charset="2"/>
              </a:rPr>
              <a:t>ファイルを取得する</a:t>
            </a:r>
            <a:endParaRPr lang="en-US" altLang="ja-JP" sz="1600" dirty="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ja-JP" altLang="en-US" sz="1400" dirty="0">
                <a:sym typeface="Wingdings" panose="05000000000000000000" pitchFamily="2" charset="2"/>
              </a:rPr>
              <a:t>方法</a:t>
            </a:r>
            <a:r>
              <a:rPr lang="en-US" altLang="ja-JP" sz="1400" dirty="0">
                <a:sym typeface="Wingdings" panose="05000000000000000000" pitchFamily="2" charset="2"/>
              </a:rPr>
              <a:t>1) </a:t>
            </a:r>
            <a:r>
              <a:rPr lang="ja-JP" altLang="en-US" sz="1400" dirty="0">
                <a:sym typeface="Wingdings" panose="05000000000000000000" pitchFamily="2" charset="2"/>
              </a:rPr>
              <a:t>研究室</a:t>
            </a:r>
            <a:r>
              <a:rPr lang="en-US" altLang="ja-JP" sz="1400" dirty="0">
                <a:sym typeface="Wingdings" panose="05000000000000000000" pitchFamily="2" charset="2"/>
              </a:rPr>
              <a:t>NAS share/</a:t>
            </a:r>
            <a:r>
              <a:rPr lang="en-US" altLang="ja-JP" sz="1400" dirty="0" err="1">
                <a:sym typeface="Wingdings" panose="05000000000000000000" pitchFamily="2" charset="2"/>
              </a:rPr>
              <a:t>IGProgrammingSrc</a:t>
            </a:r>
            <a:r>
              <a:rPr lang="en-US" altLang="ja-JP" sz="1400" dirty="0">
                <a:sym typeface="Wingdings" panose="05000000000000000000" pitchFamily="2" charset="2"/>
              </a:rPr>
              <a:t>/3rdParty/</a:t>
            </a:r>
            <a:r>
              <a:rPr lang="en-US" altLang="ja-JP" sz="1400" dirty="0" err="1">
                <a:sym typeface="Wingdings" panose="05000000000000000000" pitchFamily="2" charset="2"/>
              </a:rPr>
              <a:t>glew</a:t>
            </a:r>
            <a:r>
              <a:rPr lang="ja-JP" altLang="en-US" sz="1400" dirty="0">
                <a:sym typeface="Wingdings" panose="05000000000000000000" pitchFamily="2" charset="2"/>
              </a:rPr>
              <a:t> フォルダをコピー</a:t>
            </a:r>
            <a:endParaRPr lang="en-US" altLang="ja-JP" sz="1400" dirty="0">
              <a:sym typeface="Wingdings" panose="05000000000000000000" pitchFamily="2" charset="2"/>
            </a:endParaRPr>
          </a:p>
          <a:p>
            <a:pPr marL="0" indent="0">
              <a:spcBef>
                <a:spcPts val="600"/>
              </a:spcBef>
              <a:buNone/>
            </a:pPr>
            <a:r>
              <a:rPr lang="ja-JP" altLang="en-US" sz="1400" dirty="0">
                <a:sym typeface="Wingdings" panose="05000000000000000000" pitchFamily="2" charset="2"/>
              </a:rPr>
              <a:t>　　方法</a:t>
            </a:r>
            <a:r>
              <a:rPr lang="en-US" altLang="ja-JP" sz="1400" dirty="0">
                <a:sym typeface="Wingdings" panose="05000000000000000000" pitchFamily="2" charset="2"/>
              </a:rPr>
              <a:t>2) </a:t>
            </a:r>
            <a:r>
              <a:rPr lang="en-US" altLang="ja-JP" sz="1400" dirty="0">
                <a:sym typeface="Wingdings" panose="05000000000000000000" pitchFamily="2" charset="2"/>
                <a:hlinkClick r:id="rId2"/>
              </a:rPr>
              <a:t>http://glew.sourceforge.net/</a:t>
            </a:r>
            <a:r>
              <a:rPr lang="en-US" altLang="ja-JP" sz="1400" dirty="0">
                <a:sym typeface="Wingdings" panose="05000000000000000000" pitchFamily="2" charset="2"/>
              </a:rPr>
              <a:t>  </a:t>
            </a:r>
            <a:r>
              <a:rPr lang="ja-JP" altLang="en-US" sz="1400" dirty="0">
                <a:sym typeface="Wingdings" panose="05000000000000000000" pitchFamily="2" charset="2"/>
              </a:rPr>
              <a:t>本家から</a:t>
            </a:r>
            <a:r>
              <a:rPr lang="en-US" altLang="ja-JP" sz="1400" dirty="0">
                <a:sym typeface="Wingdings" panose="05000000000000000000" pitchFamily="2" charset="2"/>
              </a:rPr>
              <a:t>download</a:t>
            </a:r>
          </a:p>
          <a:p>
            <a:pPr marL="0" indent="0">
              <a:spcBef>
                <a:spcPts val="600"/>
              </a:spcBef>
              <a:buNone/>
            </a:pPr>
            <a:r>
              <a:rPr lang="en-US" altLang="ja-JP" sz="1600" dirty="0">
                <a:sym typeface="Wingdings" panose="05000000000000000000" pitchFamily="2" charset="2"/>
              </a:rPr>
              <a:t>2. </a:t>
            </a:r>
            <a:r>
              <a:rPr lang="ja-JP" altLang="en-US" sz="1600" dirty="0">
                <a:sym typeface="Wingdings" panose="05000000000000000000" pitchFamily="2" charset="2"/>
              </a:rPr>
              <a:t>手に入れた</a:t>
            </a:r>
            <a:r>
              <a:rPr lang="en-US" altLang="ja-JP" sz="1600" dirty="0" err="1">
                <a:sym typeface="Wingdings" panose="05000000000000000000" pitchFamily="2" charset="2"/>
              </a:rPr>
              <a:t>glew</a:t>
            </a:r>
            <a:r>
              <a:rPr lang="ja-JP" altLang="en-US" sz="1600" dirty="0">
                <a:sym typeface="Wingdings" panose="05000000000000000000" pitchFamily="2" charset="2"/>
              </a:rPr>
              <a:t>フォルダを，プロジェクトから見える場所に置く</a:t>
            </a:r>
            <a:endParaRPr lang="en-US" altLang="ja-JP" sz="1600" dirty="0">
              <a:sym typeface="Wingdings" panose="05000000000000000000" pitchFamily="2" charset="2"/>
            </a:endParaRPr>
          </a:p>
          <a:p>
            <a:pPr marL="0" indent="0">
              <a:spcBef>
                <a:spcPts val="600"/>
              </a:spcBef>
              <a:buNone/>
            </a:pPr>
            <a:r>
              <a:rPr lang="ja-JP" altLang="en-US" sz="1400" dirty="0">
                <a:sym typeface="Wingdings" panose="05000000000000000000" pitchFamily="2" charset="2"/>
              </a:rPr>
              <a:t>　　</a:t>
            </a:r>
            <a:r>
              <a:rPr lang="en-US" altLang="ja-JP" sz="1600" dirty="0">
                <a:sym typeface="Wingdings" panose="05000000000000000000" pitchFamily="2" charset="2"/>
              </a:rPr>
              <a:t> </a:t>
            </a:r>
            <a:r>
              <a:rPr lang="ja-JP" altLang="en-US" sz="1400" dirty="0">
                <a:sym typeface="Wingdings" panose="05000000000000000000" pitchFamily="2" charset="2"/>
              </a:rPr>
              <a:t>今回は </a:t>
            </a:r>
            <a:r>
              <a:rPr lang="en-US" altLang="ja-JP" sz="1400" dirty="0" err="1">
                <a:sym typeface="Wingdings" panose="05000000000000000000" pitchFamily="2" charset="2"/>
              </a:rPr>
              <a:t>main.h</a:t>
            </a:r>
            <a:r>
              <a:rPr lang="en-US" altLang="ja-JP" sz="1400" dirty="0">
                <a:sym typeface="Wingdings" panose="05000000000000000000" pitchFamily="2" charset="2"/>
              </a:rPr>
              <a:t> </a:t>
            </a:r>
            <a:r>
              <a:rPr lang="ja-JP" altLang="en-US" sz="1400" dirty="0">
                <a:sym typeface="Wingdings" panose="05000000000000000000" pitchFamily="2" charset="2"/>
              </a:rPr>
              <a:t>があるフォルダに，</a:t>
            </a:r>
            <a:r>
              <a:rPr lang="en-US" altLang="ja-JP" sz="1400" dirty="0">
                <a:sym typeface="Wingdings" panose="05000000000000000000" pitchFamily="2" charset="2"/>
              </a:rPr>
              <a:t>3rdParty</a:t>
            </a:r>
            <a:r>
              <a:rPr lang="ja-JP" altLang="en-US" sz="1400" dirty="0">
                <a:sym typeface="Wingdings" panose="05000000000000000000" pitchFamily="2" charset="2"/>
              </a:rPr>
              <a:t>というフォルダを作りその中に置く</a:t>
            </a:r>
            <a:r>
              <a:rPr lang="en-US" altLang="ja-JP" sz="1400" dirty="0">
                <a:sym typeface="Wingdings" panose="05000000000000000000" pitchFamily="2" charset="2"/>
              </a:rPr>
              <a:t> </a:t>
            </a:r>
          </a:p>
          <a:p>
            <a:pPr marL="0" indent="0">
              <a:spcBef>
                <a:spcPts val="600"/>
              </a:spcBef>
              <a:buNone/>
            </a:pPr>
            <a:r>
              <a:rPr lang="ja-JP" altLang="en-US" sz="1400" dirty="0">
                <a:sym typeface="Wingdings" panose="05000000000000000000" pitchFamily="2" charset="2"/>
              </a:rPr>
              <a:t>　　プロジェクトトップ</a:t>
            </a:r>
            <a:r>
              <a:rPr lang="en-US" altLang="ja-JP" sz="1400" dirty="0">
                <a:sym typeface="Wingdings" panose="05000000000000000000" pitchFamily="2" charset="2"/>
              </a:rPr>
              <a:t>/</a:t>
            </a:r>
            <a:r>
              <a:rPr lang="ja-JP" altLang="en-US" sz="1400" dirty="0">
                <a:sym typeface="Wingdings" panose="05000000000000000000" pitchFamily="2" charset="2"/>
              </a:rPr>
              <a:t>プロジェクト名</a:t>
            </a:r>
            <a:r>
              <a:rPr lang="en-US" altLang="ja-JP" sz="1400" dirty="0">
                <a:sym typeface="Wingdings" panose="05000000000000000000" pitchFamily="2" charset="2"/>
              </a:rPr>
              <a:t>/3rdParty/</a:t>
            </a:r>
            <a:r>
              <a:rPr lang="en-US" altLang="ja-JP" sz="1400" dirty="0" err="1">
                <a:sym typeface="Wingdings" panose="05000000000000000000" pitchFamily="2" charset="2"/>
              </a:rPr>
              <a:t>glew</a:t>
            </a:r>
            <a:r>
              <a:rPr lang="en-US" altLang="ja-JP" sz="1600" dirty="0">
                <a:sym typeface="Wingdings" panose="05000000000000000000" pitchFamily="2" charset="2"/>
              </a:rPr>
              <a:t> </a:t>
            </a:r>
          </a:p>
          <a:p>
            <a:pPr marL="0" indent="0">
              <a:spcBef>
                <a:spcPts val="600"/>
              </a:spcBef>
              <a:buNone/>
            </a:pPr>
            <a:endParaRPr lang="en-US" altLang="ja-JP" sz="1400" dirty="0">
              <a:sym typeface="Wingdings" panose="05000000000000000000" pitchFamily="2" charset="2"/>
            </a:endParaRPr>
          </a:p>
          <a:p>
            <a:pPr marL="0" indent="0">
              <a:spcBef>
                <a:spcPts val="600"/>
              </a:spcBef>
              <a:buNone/>
            </a:pPr>
            <a:r>
              <a:rPr lang="en-US" altLang="ja-JP" sz="1600" dirty="0">
                <a:sym typeface="Wingdings" panose="05000000000000000000" pitchFamily="2" charset="2"/>
              </a:rPr>
              <a:t>3. </a:t>
            </a:r>
            <a:r>
              <a:rPr lang="ja-JP" altLang="en-US" sz="1600" dirty="0">
                <a:sym typeface="Wingdings" panose="05000000000000000000" pitchFamily="2" charset="2"/>
              </a:rPr>
              <a:t>プロジェクトから</a:t>
            </a:r>
            <a:r>
              <a:rPr lang="en-US" altLang="ja-JP" sz="1600" dirty="0" err="1">
                <a:sym typeface="Wingdings" panose="05000000000000000000" pitchFamily="2" charset="2"/>
              </a:rPr>
              <a:t>glew</a:t>
            </a:r>
            <a:r>
              <a:rPr lang="ja-JP" altLang="en-US" sz="1600" dirty="0">
                <a:sym typeface="Wingdings" panose="05000000000000000000" pitchFamily="2" charset="2"/>
              </a:rPr>
              <a:t>へパスを通す</a:t>
            </a:r>
            <a:endParaRPr lang="en-US" altLang="ja-JP" sz="1600" dirty="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ja-JP" altLang="en-US" sz="1400" dirty="0">
                <a:sym typeface="Wingdings" panose="05000000000000000000" pitchFamily="2" charset="2"/>
              </a:rPr>
              <a:t>プロパティを開き，左上の構成を</a:t>
            </a:r>
            <a:r>
              <a:rPr lang="en-US" altLang="ja-JP" sz="1400" dirty="0">
                <a:sym typeface="Wingdings" panose="05000000000000000000" pitchFamily="2" charset="2"/>
              </a:rPr>
              <a:t>『</a:t>
            </a:r>
            <a:r>
              <a:rPr lang="ja-JP" altLang="en-US" sz="1400" dirty="0">
                <a:sym typeface="Wingdings" panose="05000000000000000000" pitchFamily="2" charset="2"/>
              </a:rPr>
              <a:t>すべての構成</a:t>
            </a:r>
            <a:r>
              <a:rPr lang="en-US" altLang="ja-JP" sz="1400" dirty="0">
                <a:sym typeface="Wingdings" panose="05000000000000000000" pitchFamily="2" charset="2"/>
              </a:rPr>
              <a:t>』</a:t>
            </a:r>
            <a:r>
              <a:rPr lang="ja-JP" altLang="en-US" sz="1400" dirty="0">
                <a:sym typeface="Wingdings" panose="05000000000000000000" pitchFamily="2" charset="2"/>
              </a:rPr>
              <a:t>にする</a:t>
            </a:r>
            <a:endParaRPr lang="en-US" altLang="ja-JP" sz="1400" dirty="0">
              <a:sym typeface="Wingdings" panose="05000000000000000000" pitchFamily="2" charset="2"/>
            </a:endParaRPr>
          </a:p>
          <a:p>
            <a:pPr marL="0" indent="0">
              <a:spcBef>
                <a:spcPts val="600"/>
              </a:spcBef>
              <a:buNone/>
            </a:pPr>
            <a:r>
              <a:rPr lang="en-US" altLang="ja-JP" sz="1400" dirty="0">
                <a:sym typeface="Wingdings" panose="05000000000000000000" pitchFamily="2" charset="2"/>
              </a:rPr>
              <a:t>  3.1. </a:t>
            </a:r>
            <a:r>
              <a:rPr lang="en-US" altLang="ja-JP" sz="1400" dirty="0">
                <a:solidFill>
                  <a:srgbClr val="00B050"/>
                </a:solidFill>
                <a:sym typeface="Wingdings" panose="05000000000000000000" pitchFamily="2" charset="2"/>
              </a:rPr>
              <a:t>C/C++</a:t>
            </a:r>
            <a:r>
              <a:rPr lang="ja-JP" altLang="en-US" sz="1400" dirty="0">
                <a:solidFill>
                  <a:srgbClr val="00B050"/>
                </a:solidFill>
                <a:sym typeface="Wingdings" panose="05000000000000000000" pitchFamily="2" charset="2"/>
              </a:rPr>
              <a:t>タブ</a:t>
            </a:r>
            <a:r>
              <a:rPr lang="en-US" altLang="ja-JP" sz="1400" dirty="0">
                <a:solidFill>
                  <a:srgbClr val="00B050"/>
                </a:solidFill>
                <a:sym typeface="Wingdings" panose="05000000000000000000" pitchFamily="2" charset="2"/>
              </a:rPr>
              <a:t> &gt; </a:t>
            </a:r>
            <a:r>
              <a:rPr lang="ja-JP" altLang="en-US" sz="1400" dirty="0">
                <a:solidFill>
                  <a:srgbClr val="00B050"/>
                </a:solidFill>
                <a:sym typeface="Wingdings" panose="05000000000000000000" pitchFamily="2" charset="2"/>
              </a:rPr>
              <a:t>全般 </a:t>
            </a:r>
            <a:r>
              <a:rPr lang="en-US" altLang="ja-JP" sz="1400" dirty="0">
                <a:solidFill>
                  <a:srgbClr val="00B050"/>
                </a:solidFill>
                <a:sym typeface="Wingdings" panose="05000000000000000000" pitchFamily="2" charset="2"/>
              </a:rPr>
              <a:t>&gt; </a:t>
            </a:r>
            <a:r>
              <a:rPr lang="ja-JP" altLang="en-US" sz="1400" dirty="0">
                <a:solidFill>
                  <a:srgbClr val="00B050"/>
                </a:solidFill>
                <a:sym typeface="Wingdings" panose="05000000000000000000" pitchFamily="2" charset="2"/>
              </a:rPr>
              <a:t>追加のインクルードディレクトリ </a:t>
            </a:r>
            <a:r>
              <a:rPr lang="ja-JP" altLang="en-US" sz="1400" dirty="0">
                <a:sym typeface="Wingdings" panose="05000000000000000000" pitchFamily="2" charset="2"/>
              </a:rPr>
              <a:t>に 「</a:t>
            </a:r>
            <a:r>
              <a:rPr lang="en-US" altLang="ja-JP" sz="1400" dirty="0">
                <a:sym typeface="Wingdings" panose="05000000000000000000" pitchFamily="2" charset="2"/>
              </a:rPr>
              <a:t> ./3rdParty/</a:t>
            </a:r>
            <a:r>
              <a:rPr lang="en-US" altLang="ja-JP" sz="1400" dirty="0" err="1">
                <a:sym typeface="Wingdings" panose="05000000000000000000" pitchFamily="2" charset="2"/>
              </a:rPr>
              <a:t>glew</a:t>
            </a:r>
            <a:r>
              <a:rPr lang="en-US" altLang="ja-JP" sz="1400" dirty="0">
                <a:sym typeface="Wingdings" panose="05000000000000000000" pitchFamily="2" charset="2"/>
              </a:rPr>
              <a:t>/include </a:t>
            </a:r>
            <a:r>
              <a:rPr lang="ja-JP" altLang="en-US" sz="1400" dirty="0">
                <a:sym typeface="Wingdings" panose="05000000000000000000" pitchFamily="2" charset="2"/>
              </a:rPr>
              <a:t>」を追加</a:t>
            </a:r>
            <a:endParaRPr lang="en-US" altLang="ja-JP" sz="1400" dirty="0">
              <a:sym typeface="Wingdings" panose="05000000000000000000" pitchFamily="2" charset="2"/>
            </a:endParaRPr>
          </a:p>
          <a:p>
            <a:pPr marL="0" indent="0">
              <a:spcBef>
                <a:spcPts val="600"/>
              </a:spcBef>
              <a:buNone/>
            </a:pPr>
            <a:r>
              <a:rPr lang="en-US" altLang="ja-JP" sz="1400" dirty="0">
                <a:sym typeface="Wingdings" panose="05000000000000000000" pitchFamily="2" charset="2"/>
              </a:rPr>
              <a:t>  3.2.</a:t>
            </a:r>
            <a:r>
              <a:rPr lang="ja-JP" altLang="en-US" sz="1400" dirty="0">
                <a:sym typeface="Wingdings" panose="05000000000000000000" pitchFamily="2" charset="2"/>
              </a:rPr>
              <a:t> </a:t>
            </a:r>
            <a:r>
              <a:rPr lang="ja-JP" altLang="en-US" sz="1400" dirty="0">
                <a:solidFill>
                  <a:srgbClr val="00B050"/>
                </a:solidFill>
                <a:sym typeface="Wingdings" panose="05000000000000000000" pitchFamily="2" charset="2"/>
              </a:rPr>
              <a:t>リンカータブ </a:t>
            </a:r>
            <a:r>
              <a:rPr lang="en-US" altLang="ja-JP" sz="1400" dirty="0">
                <a:solidFill>
                  <a:srgbClr val="00B050"/>
                </a:solidFill>
                <a:sym typeface="Wingdings" panose="05000000000000000000" pitchFamily="2" charset="2"/>
              </a:rPr>
              <a:t>&gt; </a:t>
            </a:r>
            <a:r>
              <a:rPr lang="ja-JP" altLang="en-US" sz="1400" dirty="0">
                <a:solidFill>
                  <a:srgbClr val="00B050"/>
                </a:solidFill>
                <a:sym typeface="Wingdings" panose="05000000000000000000" pitchFamily="2" charset="2"/>
              </a:rPr>
              <a:t>全般 </a:t>
            </a:r>
            <a:r>
              <a:rPr lang="en-US" altLang="ja-JP" sz="1400" dirty="0">
                <a:solidFill>
                  <a:srgbClr val="00B050"/>
                </a:solidFill>
                <a:sym typeface="Wingdings" panose="05000000000000000000" pitchFamily="2" charset="2"/>
              </a:rPr>
              <a:t>&gt; </a:t>
            </a:r>
            <a:r>
              <a:rPr lang="ja-JP" altLang="en-US" sz="1400" dirty="0">
                <a:solidFill>
                  <a:srgbClr val="00B050"/>
                </a:solidFill>
                <a:sym typeface="Wingdings" panose="05000000000000000000" pitchFamily="2" charset="2"/>
              </a:rPr>
              <a:t>追加のライブラリディレクトリ </a:t>
            </a:r>
            <a:r>
              <a:rPr lang="ja-JP" altLang="en-US" sz="1400" dirty="0">
                <a:sym typeface="Wingdings" panose="05000000000000000000" pitchFamily="2" charset="2"/>
              </a:rPr>
              <a:t>に 「</a:t>
            </a:r>
            <a:r>
              <a:rPr lang="en-US" altLang="ja-JP" sz="1400" dirty="0">
                <a:sym typeface="Wingdings" panose="05000000000000000000" pitchFamily="2" charset="2"/>
              </a:rPr>
              <a:t> ./3rdParty/</a:t>
            </a:r>
            <a:r>
              <a:rPr lang="en-US" altLang="ja-JP" sz="1400" dirty="0" err="1">
                <a:sym typeface="Wingdings" panose="05000000000000000000" pitchFamily="2" charset="2"/>
              </a:rPr>
              <a:t>glew</a:t>
            </a:r>
            <a:r>
              <a:rPr lang="en-US" altLang="ja-JP" sz="1400" dirty="0">
                <a:sym typeface="Wingdings" panose="05000000000000000000" pitchFamily="2" charset="2"/>
              </a:rPr>
              <a:t>/lib/Release/x64 </a:t>
            </a:r>
            <a:r>
              <a:rPr lang="ja-JP" altLang="en-US" sz="1400" dirty="0">
                <a:sym typeface="Wingdings" panose="05000000000000000000" pitchFamily="2" charset="2"/>
              </a:rPr>
              <a:t>」を追加</a:t>
            </a:r>
            <a:endParaRPr lang="en-US" altLang="ja-JP" sz="1400" dirty="0">
              <a:sym typeface="Wingdings" panose="05000000000000000000" pitchFamily="2" charset="2"/>
            </a:endParaRPr>
          </a:p>
          <a:p>
            <a:pPr marL="0" indent="0">
              <a:spcBef>
                <a:spcPts val="600"/>
              </a:spcBef>
              <a:buNone/>
            </a:pPr>
            <a:r>
              <a:rPr lang="en-US" altLang="ja-JP" sz="1400" dirty="0">
                <a:sym typeface="Wingdings" panose="05000000000000000000" pitchFamily="2" charset="2"/>
              </a:rPr>
              <a:t>  3.3. </a:t>
            </a:r>
            <a:r>
              <a:rPr lang="ja-JP" altLang="en-US" sz="1400" dirty="0">
                <a:solidFill>
                  <a:srgbClr val="00B050"/>
                </a:solidFill>
                <a:sym typeface="Wingdings" panose="05000000000000000000" pitchFamily="2" charset="2"/>
              </a:rPr>
              <a:t>リンカータブ </a:t>
            </a:r>
            <a:r>
              <a:rPr lang="en-US" altLang="ja-JP" sz="1400" dirty="0">
                <a:solidFill>
                  <a:srgbClr val="00B050"/>
                </a:solidFill>
                <a:sym typeface="Wingdings" panose="05000000000000000000" pitchFamily="2" charset="2"/>
              </a:rPr>
              <a:t>&gt; </a:t>
            </a:r>
            <a:r>
              <a:rPr lang="ja-JP" altLang="en-US" sz="1400" dirty="0">
                <a:solidFill>
                  <a:srgbClr val="00B050"/>
                </a:solidFill>
                <a:sym typeface="Wingdings" panose="05000000000000000000" pitchFamily="2" charset="2"/>
              </a:rPr>
              <a:t>入力 </a:t>
            </a:r>
            <a:r>
              <a:rPr lang="en-US" altLang="ja-JP" sz="1400" dirty="0">
                <a:solidFill>
                  <a:srgbClr val="00B050"/>
                </a:solidFill>
                <a:sym typeface="Wingdings" panose="05000000000000000000" pitchFamily="2" charset="2"/>
              </a:rPr>
              <a:t>&gt; </a:t>
            </a:r>
            <a:r>
              <a:rPr lang="ja-JP" altLang="en-US" sz="1400" dirty="0">
                <a:solidFill>
                  <a:srgbClr val="00B050"/>
                </a:solidFill>
                <a:sym typeface="Wingdings" panose="05000000000000000000" pitchFamily="2" charset="2"/>
              </a:rPr>
              <a:t>追加の依存ファイル</a:t>
            </a:r>
            <a:r>
              <a:rPr lang="ja-JP" altLang="en-US" sz="1400" dirty="0">
                <a:sym typeface="Wingdings" panose="05000000000000000000" pitchFamily="2" charset="2"/>
              </a:rPr>
              <a:t> に「</a:t>
            </a:r>
            <a:r>
              <a:rPr lang="en-US" altLang="ja-JP" sz="1400" dirty="0">
                <a:sym typeface="Wingdings" panose="05000000000000000000" pitchFamily="2" charset="2"/>
              </a:rPr>
              <a:t>glew32.lib</a:t>
            </a:r>
            <a:r>
              <a:rPr lang="ja-JP" altLang="en-US" sz="1400" dirty="0">
                <a:sym typeface="Wingdings" panose="05000000000000000000" pitchFamily="2" charset="2"/>
              </a:rPr>
              <a:t>」を追加</a:t>
            </a:r>
            <a:endParaRPr lang="en-US" altLang="ja-JP" sz="1400" dirty="0">
              <a:sym typeface="Wingdings" panose="05000000000000000000" pitchFamily="2" charset="2"/>
            </a:endParaRPr>
          </a:p>
          <a:p>
            <a:pPr marL="0" indent="0">
              <a:spcBef>
                <a:spcPts val="600"/>
              </a:spcBef>
              <a:buNone/>
            </a:pPr>
            <a:r>
              <a:rPr lang="en-US" altLang="ja-JP" sz="1400" dirty="0">
                <a:sym typeface="Wingdings" panose="05000000000000000000" pitchFamily="2" charset="2"/>
              </a:rPr>
              <a:t>  3.4. </a:t>
            </a:r>
            <a:r>
              <a:rPr lang="en-US" altLang="ja-JP" sz="1400" dirty="0" err="1">
                <a:sym typeface="Wingdings" panose="05000000000000000000" pitchFamily="2" charset="2"/>
              </a:rPr>
              <a:t>glew</a:t>
            </a:r>
            <a:r>
              <a:rPr lang="en-US" altLang="ja-JP" sz="1400" dirty="0">
                <a:sym typeface="Wingdings" panose="05000000000000000000" pitchFamily="2" charset="2"/>
              </a:rPr>
              <a:t>/bin/Release/x64 </a:t>
            </a:r>
            <a:r>
              <a:rPr lang="ja-JP" altLang="en-US" sz="1400" dirty="0">
                <a:sym typeface="Wingdings" panose="05000000000000000000" pitchFamily="2" charset="2"/>
              </a:rPr>
              <a:t>内の </a:t>
            </a:r>
            <a:r>
              <a:rPr lang="en-US" altLang="ja-JP" sz="1400" dirty="0">
                <a:sym typeface="Wingdings" panose="05000000000000000000" pitchFamily="2" charset="2"/>
              </a:rPr>
              <a:t>glew32.dll </a:t>
            </a:r>
            <a:r>
              <a:rPr lang="ja-JP" altLang="en-US" sz="1400" dirty="0">
                <a:sym typeface="Wingdings" panose="05000000000000000000" pitchFamily="2" charset="2"/>
              </a:rPr>
              <a:t>を，プロジェクトトップ</a:t>
            </a:r>
            <a:r>
              <a:rPr lang="en-US" altLang="ja-JP" sz="1400" dirty="0">
                <a:sym typeface="Wingdings" panose="05000000000000000000" pitchFamily="2" charset="2"/>
              </a:rPr>
              <a:t>/x64/Release</a:t>
            </a:r>
            <a:r>
              <a:rPr lang="ja-JP" altLang="en-US" sz="1400" dirty="0">
                <a:sym typeface="Wingdings" panose="05000000000000000000" pitchFamily="2" charset="2"/>
              </a:rPr>
              <a:t>フォルダにコピー</a:t>
            </a:r>
            <a:endParaRPr lang="en-US" altLang="ja-JP" sz="1400" dirty="0">
              <a:sym typeface="Wingdings" panose="05000000000000000000" pitchFamily="2" charset="2"/>
            </a:endParaRPr>
          </a:p>
          <a:p>
            <a:pPr marL="0" indent="0">
              <a:spcBef>
                <a:spcPts val="600"/>
              </a:spcBef>
              <a:buNone/>
            </a:pPr>
            <a:r>
              <a:rPr lang="ja-JP" altLang="en-US" sz="1400" dirty="0">
                <a:sym typeface="Wingdings" panose="05000000000000000000" pitchFamily="2" charset="2"/>
              </a:rPr>
              <a:t>  </a:t>
            </a:r>
            <a:r>
              <a:rPr lang="en-US" altLang="ja-JP" sz="1400" dirty="0">
                <a:sym typeface="Wingdings" panose="05000000000000000000" pitchFamily="2" charset="2"/>
              </a:rPr>
              <a:t>3.5. </a:t>
            </a:r>
            <a:r>
              <a:rPr lang="en-US" altLang="ja-JP" sz="1400" dirty="0">
                <a:solidFill>
                  <a:srgbClr val="00B050"/>
                </a:solidFill>
                <a:sym typeface="Wingdings" panose="05000000000000000000" pitchFamily="2" charset="2"/>
              </a:rPr>
              <a:t>C/C++ &gt; </a:t>
            </a:r>
            <a:r>
              <a:rPr lang="ja-JP" altLang="en-US" sz="1400" dirty="0">
                <a:solidFill>
                  <a:srgbClr val="00B050"/>
                </a:solidFill>
                <a:sym typeface="Wingdings" panose="05000000000000000000" pitchFamily="2" charset="2"/>
              </a:rPr>
              <a:t>コード生成タブ </a:t>
            </a:r>
            <a:r>
              <a:rPr lang="en-US" altLang="ja-JP" sz="1400" dirty="0">
                <a:solidFill>
                  <a:srgbClr val="00B050"/>
                </a:solidFill>
                <a:sym typeface="Wingdings" panose="05000000000000000000" pitchFamily="2" charset="2"/>
              </a:rPr>
              <a:t>&gt; </a:t>
            </a:r>
            <a:r>
              <a:rPr lang="ja-JP" altLang="en-US" sz="1400" dirty="0">
                <a:solidFill>
                  <a:srgbClr val="00B050"/>
                </a:solidFill>
                <a:sym typeface="Wingdings" panose="05000000000000000000" pitchFamily="2" charset="2"/>
              </a:rPr>
              <a:t>ランタイムライブラリ</a:t>
            </a:r>
            <a:r>
              <a:rPr lang="ja-JP" altLang="en-US" sz="1400" dirty="0">
                <a:sym typeface="Wingdings" panose="05000000000000000000" pitchFamily="2" charset="2"/>
              </a:rPr>
              <a:t>が </a:t>
            </a:r>
            <a:r>
              <a:rPr lang="en-US" altLang="ja-JP" sz="1400" dirty="0">
                <a:sym typeface="Wingdings" panose="05000000000000000000" pitchFamily="2" charset="2"/>
              </a:rPr>
              <a:t>/MD</a:t>
            </a:r>
            <a:r>
              <a:rPr lang="ja-JP" altLang="en-US" sz="1400" dirty="0">
                <a:sym typeface="Wingdings" panose="05000000000000000000" pitchFamily="2" charset="2"/>
              </a:rPr>
              <a:t> または</a:t>
            </a:r>
            <a:r>
              <a:rPr lang="en-US" altLang="ja-JP" sz="1400" dirty="0">
                <a:sym typeface="Wingdings" panose="05000000000000000000" pitchFamily="2" charset="2"/>
              </a:rPr>
              <a:t> /</a:t>
            </a:r>
            <a:r>
              <a:rPr lang="en-US" altLang="ja-JP" sz="1400" dirty="0" err="1">
                <a:sym typeface="Wingdings" panose="05000000000000000000" pitchFamily="2" charset="2"/>
              </a:rPr>
              <a:t>MDd</a:t>
            </a:r>
            <a:r>
              <a:rPr lang="ja-JP" altLang="en-US" sz="1400" dirty="0">
                <a:sym typeface="Wingdings" panose="05000000000000000000" pitchFamily="2" charset="2"/>
              </a:rPr>
              <a:t>になっている事を確認</a:t>
            </a:r>
            <a:endParaRPr lang="en-US" altLang="ja-JP" sz="1400" dirty="0">
              <a:sym typeface="Wingdings" panose="05000000000000000000" pitchFamily="2" charset="2"/>
            </a:endParaRPr>
          </a:p>
          <a:p>
            <a:pPr marL="0" indent="0">
              <a:spcBef>
                <a:spcPts val="600"/>
              </a:spcBef>
              <a:buNone/>
            </a:pPr>
            <a:r>
              <a:rPr lang="en-US" altLang="ja-JP" sz="1600" dirty="0">
                <a:sym typeface="Wingdings" panose="05000000000000000000" pitchFamily="2" charset="2"/>
              </a:rPr>
              <a:t>4. </a:t>
            </a:r>
            <a:r>
              <a:rPr lang="ja-JP" altLang="en-US" sz="1600" dirty="0">
                <a:sym typeface="Wingdings" panose="05000000000000000000" pitchFamily="2" charset="2"/>
              </a:rPr>
              <a:t>コンパイルを確認しておく</a:t>
            </a:r>
            <a:endParaRPr lang="en-US" altLang="ja-JP" sz="1600" dirty="0">
              <a:sym typeface="Wingdings" panose="05000000000000000000" pitchFamily="2" charset="2"/>
            </a:endParaRP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37</a:t>
            </a:fld>
            <a:endParaRPr lang="ja-JP" altLang="en-US"/>
          </a:p>
        </p:txBody>
      </p:sp>
      <p:pic>
        <p:nvPicPr>
          <p:cNvPr id="5" name="図 4"/>
          <p:cNvPicPr>
            <a:picLocks noChangeAspect="1"/>
          </p:cNvPicPr>
          <p:nvPr/>
        </p:nvPicPr>
        <p:blipFill>
          <a:blip r:embed="rId3"/>
          <a:stretch>
            <a:fillRect/>
          </a:stretch>
        </p:blipFill>
        <p:spPr>
          <a:xfrm>
            <a:off x="8203619" y="0"/>
            <a:ext cx="3917151" cy="2383277"/>
          </a:xfrm>
          <a:prstGeom prst="rect">
            <a:avLst/>
          </a:prstGeom>
        </p:spPr>
      </p:pic>
    </p:spTree>
    <p:extLst>
      <p:ext uri="{BB962C8B-B14F-4D97-AF65-F5344CB8AC3E}">
        <p14:creationId xmlns:p14="http://schemas.microsoft.com/office/powerpoint/2010/main" val="38602233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216270"/>
            <a:ext cx="9434209" cy="644968"/>
          </a:xfrm>
        </p:spPr>
        <p:txBody>
          <a:bodyPr>
            <a:normAutofit fontScale="90000"/>
          </a:bodyPr>
          <a:lstStyle/>
          <a:p>
            <a:r>
              <a:rPr lang="en-US" altLang="ja-JP" dirty="0" err="1"/>
              <a:t>eigen</a:t>
            </a:r>
            <a:r>
              <a:rPr lang="ja-JP" altLang="en-US" dirty="0"/>
              <a:t> を入れる</a:t>
            </a:r>
            <a:endParaRPr kumimoji="1" lang="ja-JP" altLang="en-US" dirty="0"/>
          </a:p>
        </p:txBody>
      </p:sp>
      <p:sp>
        <p:nvSpPr>
          <p:cNvPr id="3" name="コンテンツ プレースホルダー 2"/>
          <p:cNvSpPr>
            <a:spLocks noGrp="1"/>
          </p:cNvSpPr>
          <p:nvPr>
            <p:ph idx="1"/>
          </p:nvPr>
        </p:nvSpPr>
        <p:spPr>
          <a:xfrm>
            <a:off x="838200" y="1127050"/>
            <a:ext cx="11214370" cy="5730950"/>
          </a:xfrm>
        </p:spPr>
        <p:txBody>
          <a:bodyPr>
            <a:normAutofit/>
          </a:bodyPr>
          <a:lstStyle/>
          <a:p>
            <a:pPr>
              <a:spcBef>
                <a:spcPts val="600"/>
              </a:spcBef>
            </a:pPr>
            <a:r>
              <a:rPr lang="en-US" altLang="ja-JP" sz="1600" dirty="0"/>
              <a:t>Eigen</a:t>
            </a:r>
            <a:r>
              <a:rPr lang="ja-JP" altLang="en-US" sz="1600" dirty="0"/>
              <a:t>とは行列計算ライブラリ</a:t>
            </a:r>
            <a:endParaRPr lang="en-US" altLang="ja-JP" sz="1600" dirty="0">
              <a:sym typeface="Wingdings" panose="05000000000000000000" pitchFamily="2" charset="2"/>
            </a:endParaRPr>
          </a:p>
          <a:p>
            <a:pPr lvl="1">
              <a:spcBef>
                <a:spcPts val="600"/>
              </a:spcBef>
            </a:pPr>
            <a:r>
              <a:rPr kumimoji="1" lang="en-US" altLang="ja-JP" sz="1200" dirty="0">
                <a:sym typeface="Wingdings" panose="05000000000000000000" pitchFamily="2" charset="2"/>
              </a:rPr>
              <a:t>10</a:t>
            </a:r>
            <a:r>
              <a:rPr kumimoji="1" lang="ja-JP" altLang="en-US" sz="1200" dirty="0">
                <a:sym typeface="Wingdings" panose="05000000000000000000" pitchFamily="2" charset="2"/>
              </a:rPr>
              <a:t>くらい前は，ベクトル</a:t>
            </a:r>
            <a:r>
              <a:rPr lang="ja-JP" altLang="en-US" sz="1200" dirty="0">
                <a:sym typeface="Wingdings" panose="05000000000000000000" pitchFamily="2" charset="2"/>
              </a:rPr>
              <a:t>・</a:t>
            </a:r>
            <a:r>
              <a:rPr kumimoji="1" lang="ja-JP" altLang="en-US" sz="1200" dirty="0">
                <a:sym typeface="Wingdings" panose="05000000000000000000" pitchFamily="2" charset="2"/>
              </a:rPr>
              <a:t>行列ライブラリを自作する人が多かった</a:t>
            </a:r>
            <a:endParaRPr kumimoji="1" lang="en-US" altLang="ja-JP" sz="1200" dirty="0">
              <a:sym typeface="Wingdings" panose="05000000000000000000" pitchFamily="2" charset="2"/>
            </a:endParaRPr>
          </a:p>
          <a:p>
            <a:pPr lvl="1">
              <a:spcBef>
                <a:spcPts val="600"/>
              </a:spcBef>
            </a:pPr>
            <a:r>
              <a:rPr lang="ja-JP" altLang="en-US" sz="1200" dirty="0">
                <a:sym typeface="Wingdings" panose="05000000000000000000" pitchFamily="2" charset="2"/>
              </a:rPr>
              <a:t>最近は</a:t>
            </a:r>
            <a:r>
              <a:rPr lang="en-US" altLang="ja-JP" sz="1200" dirty="0">
                <a:sym typeface="Wingdings" panose="05000000000000000000" pitchFamily="2" charset="2"/>
              </a:rPr>
              <a:t>Eigen</a:t>
            </a:r>
            <a:r>
              <a:rPr lang="ja-JP" altLang="en-US" sz="1200" dirty="0">
                <a:sym typeface="Wingdings" panose="05000000000000000000" pitchFamily="2" charset="2"/>
              </a:rPr>
              <a:t>がいけてるので</a:t>
            </a:r>
            <a:r>
              <a:rPr lang="en-US" altLang="ja-JP" sz="1200" dirty="0">
                <a:sym typeface="Wingdings" panose="05000000000000000000" pitchFamily="2" charset="2"/>
              </a:rPr>
              <a:t>Eigen</a:t>
            </a:r>
            <a:r>
              <a:rPr lang="ja-JP" altLang="en-US" sz="1200" dirty="0">
                <a:sym typeface="Wingdings" panose="05000000000000000000" pitchFamily="2" charset="2"/>
              </a:rPr>
              <a:t>を利用する</a:t>
            </a:r>
            <a:endParaRPr lang="en-US" altLang="ja-JP" sz="1200" dirty="0">
              <a:sym typeface="Wingdings" panose="05000000000000000000" pitchFamily="2" charset="2"/>
            </a:endParaRPr>
          </a:p>
          <a:p>
            <a:pPr lvl="1">
              <a:spcBef>
                <a:spcPts val="600"/>
              </a:spcBef>
            </a:pPr>
            <a:r>
              <a:rPr lang="ja-JP" altLang="en-US" sz="1200" dirty="0">
                <a:sym typeface="Wingdings" panose="05000000000000000000" pitchFamily="2" charset="2"/>
              </a:rPr>
              <a:t>参考リンク </a:t>
            </a:r>
            <a:r>
              <a:rPr lang="en-US" altLang="ja-JP" sz="1200" dirty="0">
                <a:sym typeface="Wingdings" panose="05000000000000000000" pitchFamily="2" charset="2"/>
              </a:rPr>
              <a:t>: </a:t>
            </a:r>
            <a:r>
              <a:rPr lang="en-US" altLang="ja-JP" sz="1200" dirty="0">
                <a:sym typeface="Wingdings" panose="05000000000000000000" pitchFamily="2" charset="2"/>
                <a:hlinkClick r:id="rId2"/>
              </a:rPr>
              <a:t>http://ankokudan.org/d/dl/pdf/pdf-eigennote.pdf</a:t>
            </a:r>
            <a:endParaRPr lang="en-US" altLang="ja-JP" sz="1600" dirty="0">
              <a:sym typeface="Wingdings" panose="05000000000000000000" pitchFamily="2" charset="2"/>
            </a:endParaRPr>
          </a:p>
          <a:p>
            <a:pPr marL="0" indent="0">
              <a:spcBef>
                <a:spcPts val="600"/>
              </a:spcBef>
              <a:buNone/>
            </a:pPr>
            <a:r>
              <a:rPr lang="en-US" altLang="ja-JP" sz="1600" dirty="0">
                <a:sym typeface="Wingdings" panose="05000000000000000000" pitchFamily="2" charset="2"/>
              </a:rPr>
              <a:t>1. Eigen</a:t>
            </a:r>
            <a:r>
              <a:rPr lang="ja-JP" altLang="en-US" sz="1600" dirty="0">
                <a:sym typeface="Wingdings" panose="05000000000000000000" pitchFamily="2" charset="2"/>
              </a:rPr>
              <a:t>フォルダを取得する</a:t>
            </a:r>
            <a:endParaRPr lang="en-US" altLang="ja-JP" sz="1600" dirty="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ja-JP" altLang="en-US" sz="1400" dirty="0">
                <a:sym typeface="Wingdings" panose="05000000000000000000" pitchFamily="2" charset="2"/>
              </a:rPr>
              <a:t>方法</a:t>
            </a:r>
            <a:r>
              <a:rPr lang="en-US" altLang="ja-JP" sz="1400" dirty="0">
                <a:sym typeface="Wingdings" panose="05000000000000000000" pitchFamily="2" charset="2"/>
              </a:rPr>
              <a:t>1) </a:t>
            </a:r>
            <a:r>
              <a:rPr lang="ja-JP" altLang="en-US" sz="1400" dirty="0">
                <a:sym typeface="Wingdings" panose="05000000000000000000" pitchFamily="2" charset="2"/>
              </a:rPr>
              <a:t>研究室</a:t>
            </a:r>
            <a:r>
              <a:rPr lang="en-US" altLang="ja-JP" sz="1400" dirty="0">
                <a:sym typeface="Wingdings" panose="05000000000000000000" pitchFamily="2" charset="2"/>
              </a:rPr>
              <a:t>NAS </a:t>
            </a:r>
            <a:r>
              <a:rPr lang="ja-JP" altLang="en-US" sz="1400" dirty="0">
                <a:sym typeface="Wingdings" panose="05000000000000000000" pitchFamily="2" charset="2"/>
              </a:rPr>
              <a:t> </a:t>
            </a:r>
            <a:r>
              <a:rPr lang="en-US" altLang="ja-JP" sz="1400" dirty="0">
                <a:sym typeface="Wingdings" panose="05000000000000000000" pitchFamily="2" charset="2"/>
              </a:rPr>
              <a:t>share/</a:t>
            </a:r>
            <a:r>
              <a:rPr lang="en-US" altLang="ja-JP" sz="1400" dirty="0" err="1">
                <a:sym typeface="Wingdings" panose="05000000000000000000" pitchFamily="2" charset="2"/>
              </a:rPr>
              <a:t>IGProgrammingSrc</a:t>
            </a:r>
            <a:r>
              <a:rPr lang="en-US" altLang="ja-JP" sz="1400" dirty="0">
                <a:sym typeface="Wingdings" panose="05000000000000000000" pitchFamily="2" charset="2"/>
              </a:rPr>
              <a:t>/3rdParty/Eigen</a:t>
            </a:r>
            <a:r>
              <a:rPr lang="ja-JP" altLang="en-US" sz="1400" dirty="0">
                <a:sym typeface="Wingdings" panose="05000000000000000000" pitchFamily="2" charset="2"/>
              </a:rPr>
              <a:t> </a:t>
            </a:r>
            <a:endParaRPr lang="en-US" altLang="ja-JP" sz="1400" dirty="0">
              <a:sym typeface="Wingdings" panose="05000000000000000000" pitchFamily="2" charset="2"/>
            </a:endParaRPr>
          </a:p>
          <a:p>
            <a:pPr marL="0" indent="0">
              <a:spcBef>
                <a:spcPts val="600"/>
              </a:spcBef>
              <a:buNone/>
            </a:pPr>
            <a:r>
              <a:rPr lang="ja-JP" altLang="en-US" sz="1400" dirty="0">
                <a:sym typeface="Wingdings" panose="05000000000000000000" pitchFamily="2" charset="2"/>
              </a:rPr>
              <a:t>　　方法</a:t>
            </a:r>
            <a:r>
              <a:rPr lang="en-US" altLang="ja-JP" sz="1400" dirty="0">
                <a:sym typeface="Wingdings" panose="05000000000000000000" pitchFamily="2" charset="2"/>
              </a:rPr>
              <a:t>2) http://eigen.tuxfamily.org/index.php?title=Main_Page </a:t>
            </a:r>
            <a:r>
              <a:rPr lang="ja-JP" altLang="en-US" sz="1400" dirty="0">
                <a:sym typeface="Wingdings" panose="05000000000000000000" pitchFamily="2" charset="2"/>
              </a:rPr>
              <a:t>本家からダウンロード</a:t>
            </a:r>
            <a:endParaRPr lang="en-US" altLang="ja-JP" sz="1400" dirty="0">
              <a:sym typeface="Wingdings" panose="05000000000000000000" pitchFamily="2" charset="2"/>
            </a:endParaRPr>
          </a:p>
          <a:p>
            <a:pPr marL="0" indent="0">
              <a:spcBef>
                <a:spcPts val="600"/>
              </a:spcBef>
              <a:buNone/>
            </a:pPr>
            <a:r>
              <a:rPr lang="en-US" altLang="ja-JP" sz="1600" dirty="0">
                <a:sym typeface="Wingdings" panose="05000000000000000000" pitchFamily="2" charset="2"/>
              </a:rPr>
              <a:t>2. </a:t>
            </a:r>
            <a:r>
              <a:rPr lang="ja-JP" altLang="en-US" sz="1600" dirty="0">
                <a:sym typeface="Wingdings" panose="05000000000000000000" pitchFamily="2" charset="2"/>
              </a:rPr>
              <a:t>手に入れた</a:t>
            </a:r>
            <a:r>
              <a:rPr lang="en-US" altLang="ja-JP" sz="1600" dirty="0">
                <a:sym typeface="Wingdings" panose="05000000000000000000" pitchFamily="2" charset="2"/>
              </a:rPr>
              <a:t>Eigen</a:t>
            </a:r>
            <a:r>
              <a:rPr lang="ja-JP" altLang="en-US" sz="1600" dirty="0">
                <a:sym typeface="Wingdings" panose="05000000000000000000" pitchFamily="2" charset="2"/>
              </a:rPr>
              <a:t>フォルダを，プロジェクトから見える場所に置く</a:t>
            </a:r>
            <a:endParaRPr lang="en-US" altLang="ja-JP" sz="1600" dirty="0">
              <a:sym typeface="Wingdings" panose="05000000000000000000" pitchFamily="2" charset="2"/>
            </a:endParaRPr>
          </a:p>
          <a:p>
            <a:pPr marL="0" indent="0">
              <a:spcBef>
                <a:spcPts val="600"/>
              </a:spcBef>
              <a:buNone/>
            </a:pPr>
            <a:r>
              <a:rPr lang="en-US" altLang="ja-JP" sz="1600" dirty="0">
                <a:sym typeface="Wingdings" panose="05000000000000000000" pitchFamily="2" charset="2"/>
              </a:rPr>
              <a:t>     </a:t>
            </a:r>
            <a:r>
              <a:rPr lang="ja-JP" altLang="en-US" sz="1400" dirty="0">
                <a:sym typeface="Wingdings" panose="05000000000000000000" pitchFamily="2" charset="2"/>
              </a:rPr>
              <a:t>今回は </a:t>
            </a:r>
            <a:r>
              <a:rPr lang="en-US" altLang="ja-JP" sz="1400" dirty="0" err="1">
                <a:sym typeface="Wingdings" panose="05000000000000000000" pitchFamily="2" charset="2"/>
              </a:rPr>
              <a:t>main.h</a:t>
            </a:r>
            <a:r>
              <a:rPr lang="en-US" altLang="ja-JP" sz="1400" dirty="0">
                <a:sym typeface="Wingdings" panose="05000000000000000000" pitchFamily="2" charset="2"/>
              </a:rPr>
              <a:t> </a:t>
            </a:r>
            <a:r>
              <a:rPr lang="ja-JP" altLang="en-US" sz="1400" dirty="0">
                <a:sym typeface="Wingdings" panose="05000000000000000000" pitchFamily="2" charset="2"/>
              </a:rPr>
              <a:t>があるフォルダに，</a:t>
            </a:r>
            <a:r>
              <a:rPr lang="en-US" altLang="ja-JP" sz="1400" dirty="0">
                <a:sym typeface="Wingdings" panose="05000000000000000000" pitchFamily="2" charset="2"/>
              </a:rPr>
              <a:t>3rdParty</a:t>
            </a:r>
            <a:r>
              <a:rPr lang="ja-JP" altLang="en-US" sz="1400" dirty="0">
                <a:sym typeface="Wingdings" panose="05000000000000000000" pitchFamily="2" charset="2"/>
              </a:rPr>
              <a:t>というフォルダを作りその中に置く</a:t>
            </a:r>
            <a:r>
              <a:rPr lang="en-US" altLang="ja-JP" sz="1400" dirty="0">
                <a:sym typeface="Wingdings" panose="05000000000000000000" pitchFamily="2" charset="2"/>
              </a:rPr>
              <a:t> </a:t>
            </a:r>
          </a:p>
          <a:p>
            <a:pPr marL="0" indent="0">
              <a:spcBef>
                <a:spcPts val="600"/>
              </a:spcBef>
              <a:buNone/>
            </a:pPr>
            <a:r>
              <a:rPr lang="ja-JP" altLang="en-US" sz="1400" dirty="0">
                <a:sym typeface="Wingdings" panose="05000000000000000000" pitchFamily="2" charset="2"/>
              </a:rPr>
              <a:t>　　場所 </a:t>
            </a:r>
            <a:r>
              <a:rPr lang="en-US" altLang="ja-JP" sz="1400" dirty="0">
                <a:sym typeface="Wingdings" panose="05000000000000000000" pitchFamily="2" charset="2"/>
              </a:rPr>
              <a:t>: </a:t>
            </a:r>
            <a:r>
              <a:rPr lang="en-US" altLang="ja-JP" sz="1400" dirty="0" err="1">
                <a:sym typeface="Wingdings" panose="05000000000000000000" pitchFamily="2" charset="2"/>
              </a:rPr>
              <a:t>ProjectTop</a:t>
            </a:r>
            <a:r>
              <a:rPr lang="en-US" altLang="ja-JP" sz="1400" dirty="0">
                <a:sym typeface="Wingdings" panose="05000000000000000000" pitchFamily="2" charset="2"/>
              </a:rPr>
              <a:t>/</a:t>
            </a:r>
            <a:r>
              <a:rPr lang="ja-JP" altLang="en-US" sz="1400" dirty="0">
                <a:sym typeface="Wingdings" panose="05000000000000000000" pitchFamily="2" charset="2"/>
              </a:rPr>
              <a:t>プロジェクト名</a:t>
            </a:r>
            <a:r>
              <a:rPr lang="en-US" altLang="ja-JP" sz="1400" dirty="0">
                <a:sym typeface="Wingdings" panose="05000000000000000000" pitchFamily="2" charset="2"/>
              </a:rPr>
              <a:t>/3rdParty/Eigen</a:t>
            </a:r>
            <a:r>
              <a:rPr lang="en-US" altLang="ja-JP" sz="1600" dirty="0">
                <a:sym typeface="Wingdings" panose="05000000000000000000" pitchFamily="2" charset="2"/>
              </a:rPr>
              <a:t> </a:t>
            </a:r>
          </a:p>
          <a:p>
            <a:pPr marL="0" indent="0">
              <a:spcBef>
                <a:spcPts val="600"/>
              </a:spcBef>
              <a:buNone/>
            </a:pPr>
            <a:r>
              <a:rPr lang="en-US" altLang="ja-JP" sz="1600" dirty="0">
                <a:sym typeface="Wingdings" panose="05000000000000000000" pitchFamily="2" charset="2"/>
              </a:rPr>
              <a:t>3. </a:t>
            </a:r>
            <a:r>
              <a:rPr lang="ja-JP" altLang="en-US" sz="1600" dirty="0">
                <a:sym typeface="Wingdings" panose="05000000000000000000" pitchFamily="2" charset="2"/>
              </a:rPr>
              <a:t>プロジェクトから</a:t>
            </a:r>
            <a:r>
              <a:rPr lang="en-US" altLang="ja-JP" sz="1600" dirty="0">
                <a:sym typeface="Wingdings" panose="05000000000000000000" pitchFamily="2" charset="2"/>
              </a:rPr>
              <a:t>Eigen</a:t>
            </a:r>
            <a:r>
              <a:rPr lang="ja-JP" altLang="en-US" sz="1600" dirty="0">
                <a:sym typeface="Wingdings" panose="05000000000000000000" pitchFamily="2" charset="2"/>
              </a:rPr>
              <a:t>が見えるようにパスを通す</a:t>
            </a:r>
            <a:endParaRPr lang="en-US" altLang="ja-JP" sz="1600" dirty="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ja-JP" altLang="en-US" sz="1400" dirty="0">
                <a:sym typeface="Wingdings" panose="05000000000000000000" pitchFamily="2" charset="2"/>
              </a:rPr>
              <a:t>プロパティを開き，左上の構成を</a:t>
            </a:r>
            <a:r>
              <a:rPr lang="en-US" altLang="ja-JP" sz="1400" dirty="0">
                <a:sym typeface="Wingdings" panose="05000000000000000000" pitchFamily="2" charset="2"/>
              </a:rPr>
              <a:t>『</a:t>
            </a:r>
            <a:r>
              <a:rPr lang="ja-JP" altLang="en-US" sz="1400" dirty="0">
                <a:sym typeface="Wingdings" panose="05000000000000000000" pitchFamily="2" charset="2"/>
              </a:rPr>
              <a:t>すべての構成</a:t>
            </a:r>
            <a:r>
              <a:rPr lang="en-US" altLang="ja-JP" sz="1400" dirty="0">
                <a:sym typeface="Wingdings" panose="05000000000000000000" pitchFamily="2" charset="2"/>
              </a:rPr>
              <a:t>』</a:t>
            </a:r>
            <a:r>
              <a:rPr lang="ja-JP" altLang="en-US" sz="1400" dirty="0">
                <a:sym typeface="Wingdings" panose="05000000000000000000" pitchFamily="2" charset="2"/>
              </a:rPr>
              <a:t>にする</a:t>
            </a:r>
            <a:endParaRPr lang="en-US" altLang="ja-JP" sz="1400" dirty="0">
              <a:sym typeface="Wingdings" panose="05000000000000000000" pitchFamily="2" charset="2"/>
            </a:endParaRPr>
          </a:p>
          <a:p>
            <a:pPr marL="0" indent="0">
              <a:spcBef>
                <a:spcPts val="600"/>
              </a:spcBef>
              <a:buNone/>
            </a:pPr>
            <a:r>
              <a:rPr lang="en-US" altLang="ja-JP" sz="1400" dirty="0">
                <a:sym typeface="Wingdings" panose="05000000000000000000" pitchFamily="2" charset="2"/>
              </a:rPr>
              <a:t>  3.1. </a:t>
            </a:r>
            <a:r>
              <a:rPr lang="en-US" altLang="ja-JP" sz="1400" dirty="0">
                <a:solidFill>
                  <a:srgbClr val="00B050"/>
                </a:solidFill>
                <a:sym typeface="Wingdings" panose="05000000000000000000" pitchFamily="2" charset="2"/>
              </a:rPr>
              <a:t>C/C++</a:t>
            </a:r>
            <a:r>
              <a:rPr lang="ja-JP" altLang="en-US" sz="1400" dirty="0">
                <a:solidFill>
                  <a:srgbClr val="00B050"/>
                </a:solidFill>
                <a:sym typeface="Wingdings" panose="05000000000000000000" pitchFamily="2" charset="2"/>
              </a:rPr>
              <a:t>タブ</a:t>
            </a:r>
            <a:r>
              <a:rPr lang="en-US" altLang="ja-JP" sz="1400" dirty="0">
                <a:solidFill>
                  <a:srgbClr val="00B050"/>
                </a:solidFill>
                <a:sym typeface="Wingdings" panose="05000000000000000000" pitchFamily="2" charset="2"/>
              </a:rPr>
              <a:t> &gt; </a:t>
            </a:r>
            <a:r>
              <a:rPr lang="ja-JP" altLang="en-US" sz="1400" dirty="0">
                <a:solidFill>
                  <a:srgbClr val="00B050"/>
                </a:solidFill>
                <a:sym typeface="Wingdings" panose="05000000000000000000" pitchFamily="2" charset="2"/>
              </a:rPr>
              <a:t>全般 </a:t>
            </a:r>
            <a:r>
              <a:rPr lang="en-US" altLang="ja-JP" sz="1400" dirty="0">
                <a:solidFill>
                  <a:srgbClr val="00B050"/>
                </a:solidFill>
                <a:sym typeface="Wingdings" panose="05000000000000000000" pitchFamily="2" charset="2"/>
              </a:rPr>
              <a:t>&gt; </a:t>
            </a:r>
            <a:r>
              <a:rPr lang="ja-JP" altLang="en-US" sz="1400" dirty="0">
                <a:solidFill>
                  <a:srgbClr val="00B050"/>
                </a:solidFill>
                <a:sym typeface="Wingdings" panose="05000000000000000000" pitchFamily="2" charset="2"/>
              </a:rPr>
              <a:t>追加のインクルードディレクトリ </a:t>
            </a:r>
            <a:r>
              <a:rPr lang="ja-JP" altLang="en-US" sz="1400" dirty="0">
                <a:sym typeface="Wingdings" panose="05000000000000000000" pitchFamily="2" charset="2"/>
              </a:rPr>
              <a:t>に 「</a:t>
            </a:r>
            <a:r>
              <a:rPr lang="en-US" altLang="ja-JP" sz="1400" dirty="0">
                <a:sym typeface="Wingdings" panose="05000000000000000000" pitchFamily="2" charset="2"/>
              </a:rPr>
              <a:t>./3rdParty/Eigen</a:t>
            </a:r>
            <a:r>
              <a:rPr lang="ja-JP" altLang="en-US" sz="1400" dirty="0">
                <a:sym typeface="Wingdings" panose="05000000000000000000" pitchFamily="2" charset="2"/>
              </a:rPr>
              <a:t>」を追加</a:t>
            </a:r>
            <a:endParaRPr lang="en-US" altLang="ja-JP" sz="1400" dirty="0">
              <a:sym typeface="Wingdings" panose="05000000000000000000" pitchFamily="2" charset="2"/>
            </a:endParaRP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38</a:t>
            </a:fld>
            <a:endParaRPr lang="ja-JP" altLang="en-US"/>
          </a:p>
        </p:txBody>
      </p:sp>
    </p:spTree>
    <p:extLst>
      <p:ext uri="{BB962C8B-B14F-4D97-AF65-F5344CB8AC3E}">
        <p14:creationId xmlns:p14="http://schemas.microsoft.com/office/powerpoint/2010/main" val="40193013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200" dirty="0" err="1"/>
              <a:t>OglForCli</a:t>
            </a:r>
            <a:r>
              <a:rPr kumimoji="1" lang="en-US" altLang="ja-JP" sz="3200" dirty="0"/>
              <a:t> </a:t>
            </a:r>
            <a:r>
              <a:rPr kumimoji="1" lang="ja-JP" altLang="en-US" sz="3200" dirty="0"/>
              <a:t>と </a:t>
            </a:r>
            <a:r>
              <a:rPr kumimoji="1" lang="en-US" altLang="ja-JP" sz="3200" dirty="0" err="1"/>
              <a:t>tmath.h</a:t>
            </a:r>
            <a:r>
              <a:rPr kumimoji="1" lang="en-US" altLang="ja-JP" sz="3200" dirty="0"/>
              <a:t> </a:t>
            </a:r>
            <a:r>
              <a:rPr kumimoji="1" lang="ja-JP" altLang="en-US" sz="3200" dirty="0"/>
              <a:t>を入れる</a:t>
            </a:r>
          </a:p>
        </p:txBody>
      </p:sp>
      <p:sp>
        <p:nvSpPr>
          <p:cNvPr id="3" name="コンテンツ プレースホルダー 2"/>
          <p:cNvSpPr>
            <a:spLocks noGrp="1"/>
          </p:cNvSpPr>
          <p:nvPr>
            <p:ph idx="1"/>
          </p:nvPr>
        </p:nvSpPr>
        <p:spPr>
          <a:xfrm>
            <a:off x="838200" y="1127051"/>
            <a:ext cx="10515600" cy="1898251"/>
          </a:xfrm>
        </p:spPr>
        <p:txBody>
          <a:bodyPr>
            <a:normAutofit/>
          </a:bodyPr>
          <a:lstStyle/>
          <a:p>
            <a:pPr>
              <a:spcBef>
                <a:spcPts val="600"/>
              </a:spcBef>
            </a:pPr>
            <a:r>
              <a:rPr kumimoji="1" lang="ja-JP" altLang="en-US" sz="1600" dirty="0"/>
              <a:t>今回は井尻が</a:t>
            </a:r>
            <a:r>
              <a:rPr lang="ja-JP" altLang="en-US" sz="1600" dirty="0"/>
              <a:t>実装</a:t>
            </a:r>
            <a:r>
              <a:rPr kumimoji="1" lang="ja-JP" altLang="en-US" sz="1600" dirty="0"/>
              <a:t>した </a:t>
            </a:r>
            <a:r>
              <a:rPr lang="en-US" altLang="ja-JP" sz="1600" dirty="0" err="1"/>
              <a:t>OglForCLI.h</a:t>
            </a:r>
            <a:r>
              <a:rPr lang="en-US" altLang="ja-JP" sz="1600" dirty="0"/>
              <a:t> </a:t>
            </a:r>
            <a:r>
              <a:rPr lang="ja-JP" altLang="en-US" sz="1600" dirty="0"/>
              <a:t>を利用する</a:t>
            </a:r>
            <a:endParaRPr lang="en-US" altLang="ja-JP" sz="1600" dirty="0"/>
          </a:p>
          <a:p>
            <a:pPr lvl="1">
              <a:spcBef>
                <a:spcPts val="600"/>
              </a:spcBef>
            </a:pPr>
            <a:r>
              <a:rPr kumimoji="1" lang="en-US" altLang="ja-JP" sz="1400" dirty="0"/>
              <a:t>OpenGL</a:t>
            </a:r>
            <a:r>
              <a:rPr kumimoji="1" lang="ja-JP" altLang="en-US" sz="1400" dirty="0"/>
              <a:t>の初期化や描画開始</a:t>
            </a:r>
            <a:r>
              <a:rPr kumimoji="1" lang="en-US" altLang="ja-JP" sz="1400" dirty="0"/>
              <a:t>/</a:t>
            </a:r>
            <a:r>
              <a:rPr kumimoji="1" lang="ja-JP" altLang="en-US" sz="1400" dirty="0"/>
              <a:t>描画終了などをまとめたクラス</a:t>
            </a:r>
            <a:endParaRPr kumimoji="1" lang="en-US" altLang="ja-JP" sz="1400" dirty="0"/>
          </a:p>
          <a:p>
            <a:pPr lvl="1">
              <a:spcBef>
                <a:spcPts val="600"/>
              </a:spcBef>
            </a:pPr>
            <a:r>
              <a:rPr lang="en-US" altLang="ja-JP" sz="1400" dirty="0"/>
              <a:t>Mouse</a:t>
            </a:r>
            <a:r>
              <a:rPr lang="ja-JP" altLang="en-US" sz="1400" dirty="0"/>
              <a:t>入力に伴うカメラ回転機能もある</a:t>
            </a:r>
            <a:endParaRPr lang="en-US" altLang="ja-JP" sz="1400" dirty="0"/>
          </a:p>
          <a:p>
            <a:pPr lvl="1">
              <a:spcBef>
                <a:spcPts val="600"/>
              </a:spcBef>
            </a:pPr>
            <a:r>
              <a:rPr kumimoji="1" lang="ja-JP" altLang="en-US" sz="1400" dirty="0"/>
              <a:t>中身は簡単なので読んでおくとよい</a:t>
            </a:r>
            <a:endParaRPr kumimoji="1" lang="en-US" altLang="ja-JP" sz="1400" dirty="0"/>
          </a:p>
          <a:p>
            <a:pPr>
              <a:spcBef>
                <a:spcPts val="600"/>
              </a:spcBef>
            </a:pPr>
            <a:r>
              <a:rPr lang="ja-JP" altLang="en-US" sz="1600" dirty="0"/>
              <a:t>研究室</a:t>
            </a:r>
            <a:r>
              <a:rPr lang="en-US" altLang="ja-JP" sz="1600" dirty="0"/>
              <a:t>NAS</a:t>
            </a:r>
            <a:r>
              <a:rPr lang="ja-JP" altLang="en-US" sz="1600" dirty="0"/>
              <a:t>の </a:t>
            </a:r>
            <a:r>
              <a:rPr lang="en-US" altLang="ja-JP" sz="1600" dirty="0"/>
              <a:t>share/</a:t>
            </a:r>
            <a:r>
              <a:rPr lang="en-US" altLang="ja-JP" sz="1600" dirty="0" err="1"/>
              <a:t>IGProgrammingSrc</a:t>
            </a:r>
            <a:r>
              <a:rPr lang="en-US" altLang="ja-JP" sz="1600" dirty="0"/>
              <a:t>/COMMON </a:t>
            </a:r>
            <a:r>
              <a:rPr lang="ja-JP" altLang="en-US" sz="1600" dirty="0"/>
              <a:t>フォルダを，</a:t>
            </a:r>
            <a:r>
              <a:rPr lang="en-US" altLang="ja-JP" sz="1600" dirty="0" err="1"/>
              <a:t>main.h</a:t>
            </a:r>
            <a:r>
              <a:rPr lang="ja-JP" altLang="en-US" sz="1600" dirty="0"/>
              <a:t>と同じ場所に置く</a:t>
            </a:r>
            <a:endParaRPr lang="en-US" altLang="ja-JP" sz="1600" dirty="0"/>
          </a:p>
          <a:p>
            <a:pPr>
              <a:spcBef>
                <a:spcPts val="600"/>
              </a:spcBef>
            </a:pPr>
            <a:r>
              <a:rPr lang="ja-JP" altLang="en-US" sz="1800" dirty="0"/>
              <a:t>追加のインクルードディレクトリに</a:t>
            </a:r>
            <a:r>
              <a:rPr lang="en-US" altLang="ja-JP" sz="1800" dirty="0"/>
              <a:t>『./COMMON』</a:t>
            </a:r>
            <a:r>
              <a:rPr lang="ja-JP" altLang="en-US" sz="1800" dirty="0"/>
              <a:t>を追加</a:t>
            </a:r>
            <a:endParaRPr lang="en-US" altLang="ja-JP"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39</a:t>
            </a:fld>
            <a:endParaRPr lang="ja-JP" altLang="en-US"/>
          </a:p>
        </p:txBody>
      </p:sp>
      <p:sp>
        <p:nvSpPr>
          <p:cNvPr id="6" name="正方形/長方形 5"/>
          <p:cNvSpPr/>
          <p:nvPr/>
        </p:nvSpPr>
        <p:spPr>
          <a:xfrm>
            <a:off x="859277" y="3903502"/>
            <a:ext cx="3975370" cy="1569660"/>
          </a:xfrm>
          <a:prstGeom prst="rect">
            <a:avLst/>
          </a:prstGeom>
          <a:solidFill>
            <a:schemeClr val="accent4">
              <a:lumMod val="20000"/>
              <a:lumOff val="80000"/>
            </a:schemeClr>
          </a:solidFill>
        </p:spPr>
        <p:txBody>
          <a:bodyPr wrap="square">
            <a:spAutoFit/>
          </a:bodyPr>
          <a:lstStyle/>
          <a:p>
            <a:r>
              <a:rPr lang="en-US" altLang="ja-JP" sz="1600" dirty="0">
                <a:solidFill>
                  <a:srgbClr val="808080"/>
                </a:solidFill>
                <a:latin typeface="ＭＳ ゴシック" panose="020B0609070205080204" pitchFamily="49" charset="-128"/>
                <a:ea typeface="ＭＳ ゴシック" panose="020B0609070205080204" pitchFamily="49" charset="-128"/>
              </a:rPr>
              <a:t>#include</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A31515"/>
                </a:solidFill>
                <a:latin typeface="ＭＳ ゴシック" panose="020B0609070205080204" pitchFamily="49" charset="-128"/>
                <a:ea typeface="ＭＳ ゴシック" panose="020B0609070205080204" pitchFamily="49" charset="-128"/>
              </a:rPr>
              <a:t>"COMMON/</a:t>
            </a:r>
            <a:r>
              <a:rPr lang="en-US" altLang="ja-JP" sz="1600" dirty="0" err="1">
                <a:solidFill>
                  <a:srgbClr val="A31515"/>
                </a:solidFill>
                <a:latin typeface="ＭＳ ゴシック" panose="020B0609070205080204" pitchFamily="49" charset="-128"/>
                <a:ea typeface="ＭＳ ゴシック" panose="020B0609070205080204" pitchFamily="49" charset="-128"/>
              </a:rPr>
              <a:t>OglForCLI.h</a:t>
            </a:r>
            <a:r>
              <a:rPr lang="en-US" altLang="ja-JP" sz="1600" dirty="0">
                <a:solidFill>
                  <a:srgbClr val="A31515"/>
                </a:solidFill>
                <a:latin typeface="ＭＳ ゴシック" panose="020B0609070205080204" pitchFamily="49" charset="-128"/>
                <a:ea typeface="ＭＳ ゴシック" panose="020B0609070205080204" pitchFamily="49" charset="-128"/>
              </a:rPr>
              <a:t>"</a:t>
            </a:r>
            <a:endParaRPr lang="en-US" altLang="ja-JP" sz="1600" dirty="0">
              <a:solidFill>
                <a:srgbClr val="000000"/>
              </a:solidFill>
              <a:latin typeface="ＭＳ ゴシック" panose="020B0609070205080204" pitchFamily="49" charset="-128"/>
              <a:ea typeface="ＭＳ ゴシック" panose="020B0609070205080204" pitchFamily="49" charset="-128"/>
            </a:endParaRPr>
          </a:p>
          <a:p>
            <a:endParaRPr lang="en-US" altLang="ja-JP" sz="1600" dirty="0">
              <a:solidFill>
                <a:srgbClr val="000000"/>
              </a:solidFill>
              <a:latin typeface="ＭＳ ゴシック" panose="020B0609070205080204" pitchFamily="49" charset="-128"/>
              <a:ea typeface="ＭＳ ゴシック" panose="020B0609070205080204" pitchFamily="49" charset="-128"/>
            </a:endParaRPr>
          </a:p>
          <a:p>
            <a:r>
              <a:rPr lang="en-US" altLang="ja-JP" sz="1600" dirty="0">
                <a:solidFill>
                  <a:srgbClr val="000000"/>
                </a:solidFill>
                <a:latin typeface="ＭＳ ゴシック" panose="020B0609070205080204" pitchFamily="49" charset="-128"/>
                <a:ea typeface="ＭＳ ゴシック" panose="020B0609070205080204" pitchFamily="49" charset="-128"/>
              </a:rPr>
              <a:t>//</a:t>
            </a:r>
            <a:r>
              <a:rPr lang="ja-JP" altLang="en-US" sz="1600" dirty="0">
                <a:solidFill>
                  <a:srgbClr val="000000"/>
                </a:solidFill>
                <a:latin typeface="ＭＳ ゴシック" panose="020B0609070205080204" pitchFamily="49" charset="-128"/>
                <a:ea typeface="ＭＳ ゴシック" panose="020B0609070205080204" pitchFamily="49" charset="-128"/>
              </a:rPr>
              <a:t>中略</a:t>
            </a:r>
            <a:endParaRPr lang="en-US" altLang="ja-JP" sz="1600" dirty="0">
              <a:solidFill>
                <a:srgbClr val="000000"/>
              </a:solidFill>
              <a:latin typeface="ＭＳ ゴシック" panose="020B0609070205080204" pitchFamily="49" charset="-128"/>
              <a:ea typeface="ＭＳ ゴシック" panose="020B0609070205080204" pitchFamily="49" charset="-128"/>
            </a:endParaRPr>
          </a:p>
          <a:p>
            <a:endParaRPr lang="en-US" altLang="ja-JP" sz="1600" dirty="0">
              <a:solidFill>
                <a:srgbClr val="000000"/>
              </a:solidFill>
              <a:latin typeface="ＭＳ ゴシック" panose="020B0609070205080204" pitchFamily="49" charset="-128"/>
              <a:ea typeface="ＭＳ ゴシック" panose="020B0609070205080204" pitchFamily="49" charset="-128"/>
            </a:endParaRPr>
          </a:p>
          <a:p>
            <a:r>
              <a:rPr lang="en-US" altLang="ja-JP" sz="1600" dirty="0">
                <a:solidFill>
                  <a:srgbClr val="0000FF"/>
                </a:solidFill>
                <a:latin typeface="ＭＳ ゴシック" panose="020B0609070205080204" pitchFamily="49" charset="-128"/>
                <a:ea typeface="ＭＳ ゴシック" panose="020B0609070205080204" pitchFamily="49" charset="-128"/>
              </a:rPr>
              <a:t>private</a:t>
            </a:r>
            <a:r>
              <a:rPr lang="en-US" altLang="ja-JP" sz="1600" dirty="0">
                <a:solidFill>
                  <a:srgbClr val="000000"/>
                </a:solidFill>
                <a:latin typeface="ＭＳ ゴシック" panose="020B0609070205080204" pitchFamily="49" charset="-128"/>
                <a:ea typeface="ＭＳ ゴシック" panose="020B0609070205080204" pitchFamily="49" charset="-128"/>
              </a:rPr>
              <a:t>: </a:t>
            </a:r>
          </a:p>
          <a:p>
            <a:r>
              <a:rPr lang="ja-JP" altLang="en-US"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2B91AF"/>
                </a:solidFill>
                <a:latin typeface="ＭＳ ゴシック" panose="020B0609070205080204" pitchFamily="49" charset="-128"/>
                <a:ea typeface="ＭＳ ゴシック" panose="020B0609070205080204" pitchFamily="49" charset="-128"/>
              </a:rPr>
              <a:t>OglForCLI</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m_ogl</a:t>
            </a:r>
            <a:r>
              <a:rPr lang="en-US" altLang="ja-JP" sz="1600" dirty="0">
                <a:solidFill>
                  <a:srgbClr val="000000"/>
                </a:solidFill>
                <a:latin typeface="ＭＳ ゴシック" panose="020B0609070205080204" pitchFamily="49" charset="-128"/>
                <a:ea typeface="ＭＳ ゴシック" panose="020B0609070205080204" pitchFamily="49" charset="-128"/>
              </a:rPr>
              <a:t>;</a:t>
            </a:r>
            <a:endParaRPr lang="ja-JP" altLang="en-US" sz="1600" dirty="0"/>
          </a:p>
        </p:txBody>
      </p:sp>
      <p:sp>
        <p:nvSpPr>
          <p:cNvPr id="7" name="正方形/長方形 6"/>
          <p:cNvSpPr/>
          <p:nvPr/>
        </p:nvSpPr>
        <p:spPr>
          <a:xfrm>
            <a:off x="859277" y="3458342"/>
            <a:ext cx="4105676" cy="369332"/>
          </a:xfrm>
          <a:prstGeom prst="rect">
            <a:avLst/>
          </a:prstGeom>
        </p:spPr>
        <p:txBody>
          <a:bodyPr wrap="none">
            <a:spAutoFit/>
          </a:bodyPr>
          <a:lstStyle/>
          <a:p>
            <a:pPr>
              <a:spcBef>
                <a:spcPts val="600"/>
              </a:spcBef>
            </a:pPr>
            <a:r>
              <a:rPr lang="en-US" altLang="ja-JP" dirty="0"/>
              <a:t>1. </a:t>
            </a:r>
            <a:r>
              <a:rPr lang="en-US" altLang="ja-JP" dirty="0" err="1"/>
              <a:t>MainForm</a:t>
            </a:r>
            <a:r>
              <a:rPr lang="ja-JP" altLang="en-US" dirty="0"/>
              <a:t>クラスの</a:t>
            </a:r>
            <a:r>
              <a:rPr lang="en-US" altLang="ja-JP" dirty="0"/>
              <a:t>field</a:t>
            </a:r>
            <a:r>
              <a:rPr lang="ja-JP" altLang="en-US" dirty="0"/>
              <a:t>に以下を追加</a:t>
            </a:r>
            <a:endParaRPr lang="en-US" altLang="ja-JP" dirty="0"/>
          </a:p>
        </p:txBody>
      </p:sp>
      <p:sp>
        <p:nvSpPr>
          <p:cNvPr id="8" name="正方形/長方形 7"/>
          <p:cNvSpPr/>
          <p:nvPr/>
        </p:nvSpPr>
        <p:spPr>
          <a:xfrm>
            <a:off x="5285240" y="3458342"/>
            <a:ext cx="5307928" cy="369332"/>
          </a:xfrm>
          <a:prstGeom prst="rect">
            <a:avLst/>
          </a:prstGeom>
        </p:spPr>
        <p:txBody>
          <a:bodyPr wrap="none">
            <a:spAutoFit/>
          </a:bodyPr>
          <a:lstStyle/>
          <a:p>
            <a:pPr>
              <a:spcBef>
                <a:spcPts val="600"/>
              </a:spcBef>
            </a:pPr>
            <a:r>
              <a:rPr lang="en-US" altLang="ja-JP" dirty="0"/>
              <a:t>2. </a:t>
            </a:r>
            <a:r>
              <a:rPr lang="en-US" altLang="ja-JP" dirty="0" err="1"/>
              <a:t>MainForm</a:t>
            </a:r>
            <a:r>
              <a:rPr lang="ja-JP" altLang="en-US" dirty="0"/>
              <a:t>クラスのコンストラクタに以下を追加</a:t>
            </a:r>
            <a:endParaRPr lang="en-US" altLang="ja-JP" dirty="0"/>
          </a:p>
        </p:txBody>
      </p:sp>
      <p:sp>
        <p:nvSpPr>
          <p:cNvPr id="9" name="正方形/長方形 8"/>
          <p:cNvSpPr/>
          <p:nvPr/>
        </p:nvSpPr>
        <p:spPr>
          <a:xfrm>
            <a:off x="5282119" y="3899358"/>
            <a:ext cx="6909881" cy="1384995"/>
          </a:xfrm>
          <a:prstGeom prst="rect">
            <a:avLst/>
          </a:prstGeom>
          <a:solidFill>
            <a:schemeClr val="accent4">
              <a:lumMod val="20000"/>
              <a:lumOff val="80000"/>
            </a:schemeClr>
          </a:solidFill>
        </p:spPr>
        <p:txBody>
          <a:bodyPr wrap="square">
            <a:spAutoFit/>
          </a:bodyPr>
          <a:lstStyle/>
          <a:p>
            <a:r>
              <a:rPr lang="en-US" altLang="ja-JP" sz="1400" dirty="0" err="1">
                <a:solidFill>
                  <a:srgbClr val="000000"/>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0000F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 = 0;</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InitializeComponent</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a:solidFill>
                  <a:srgbClr val="0000FF"/>
                </a:solidFill>
                <a:latin typeface="ＭＳ ゴシック" panose="020B0609070205080204" pitchFamily="49" charset="-128"/>
                <a:ea typeface="ＭＳ ゴシック" panose="020B0609070205080204" pitchFamily="49" charset="-128"/>
              </a:rPr>
              <a:t>new</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OglForCLI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GetDC</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HWND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Handle.ToPointer</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p:txBody>
      </p:sp>
      <p:sp>
        <p:nvSpPr>
          <p:cNvPr id="10" name="正方形/長方形 9"/>
          <p:cNvSpPr/>
          <p:nvPr/>
        </p:nvSpPr>
        <p:spPr>
          <a:xfrm>
            <a:off x="5285240" y="5306597"/>
            <a:ext cx="5135124" cy="338554"/>
          </a:xfrm>
          <a:prstGeom prst="rect">
            <a:avLst/>
          </a:prstGeom>
        </p:spPr>
        <p:txBody>
          <a:bodyPr wrap="none">
            <a:spAutoFit/>
          </a:bodyPr>
          <a:lstStyle/>
          <a:p>
            <a:pPr>
              <a:spcBef>
                <a:spcPts val="600"/>
              </a:spcBef>
            </a:pPr>
            <a:r>
              <a:rPr lang="en-US" altLang="ja-JP" sz="1600" dirty="0"/>
              <a:t>※ </a:t>
            </a:r>
            <a:r>
              <a:rPr lang="en-US" altLang="ja-JP" sz="1600" dirty="0" err="1"/>
              <a:t>m_main_panel</a:t>
            </a:r>
            <a:r>
              <a:rPr lang="en-US" altLang="ja-JP" sz="1600" dirty="0"/>
              <a:t> </a:t>
            </a:r>
            <a:r>
              <a:rPr lang="ja-JP" altLang="en-US" sz="1600" dirty="0"/>
              <a:t>は </a:t>
            </a:r>
            <a:r>
              <a:rPr lang="en-US" altLang="ja-JP" sz="1600" dirty="0"/>
              <a:t>Form</a:t>
            </a:r>
            <a:r>
              <a:rPr lang="ja-JP" altLang="en-US" sz="1600" dirty="0"/>
              <a:t>においた</a:t>
            </a:r>
            <a:r>
              <a:rPr lang="en-US" altLang="ja-JP" sz="1600" dirty="0"/>
              <a:t>panel</a:t>
            </a:r>
            <a:r>
              <a:rPr lang="ja-JP" altLang="en-US" sz="1600" dirty="0"/>
              <a:t>のインスタンス</a:t>
            </a:r>
            <a:endParaRPr lang="en-US" altLang="ja-JP" sz="1600" dirty="0"/>
          </a:p>
        </p:txBody>
      </p:sp>
    </p:spTree>
    <p:extLst>
      <p:ext uri="{BB962C8B-B14F-4D97-AF65-F5344CB8AC3E}">
        <p14:creationId xmlns:p14="http://schemas.microsoft.com/office/powerpoint/2010/main" val="1722818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82562"/>
            <a:ext cx="7954926" cy="644968"/>
          </a:xfrm>
        </p:spPr>
        <p:txBody>
          <a:bodyPr>
            <a:normAutofit/>
          </a:bodyPr>
          <a:lstStyle/>
          <a:p>
            <a:r>
              <a:rPr kumimoji="1" lang="ja-JP" altLang="en-US" sz="3200" dirty="0"/>
              <a:t>これから意識して実施してほしいこと </a:t>
            </a:r>
            <a:r>
              <a:rPr kumimoji="1" lang="en-US" altLang="ja-JP" sz="3200" dirty="0"/>
              <a:t>1</a:t>
            </a:r>
            <a:endParaRPr kumimoji="1" lang="ja-JP" altLang="en-US" sz="3200" dirty="0"/>
          </a:p>
        </p:txBody>
      </p:sp>
      <p:sp>
        <p:nvSpPr>
          <p:cNvPr id="3" name="コンテンツ プレースホルダー 2"/>
          <p:cNvSpPr>
            <a:spLocks noGrp="1"/>
          </p:cNvSpPr>
          <p:nvPr>
            <p:ph idx="1"/>
          </p:nvPr>
        </p:nvSpPr>
        <p:spPr>
          <a:xfrm>
            <a:off x="838200" y="1006939"/>
            <a:ext cx="10515600" cy="5851061"/>
          </a:xfrm>
        </p:spPr>
        <p:txBody>
          <a:bodyPr>
            <a:normAutofit/>
          </a:bodyPr>
          <a:lstStyle/>
          <a:p>
            <a:pPr marL="0" indent="0">
              <a:buNone/>
            </a:pPr>
            <a:r>
              <a:rPr lang="ja-JP" altLang="en-US" b="1" dirty="0"/>
              <a:t>盲目的なコピペからの卒業</a:t>
            </a:r>
            <a:endParaRPr lang="en-US" altLang="ja-JP" b="1" dirty="0"/>
          </a:p>
          <a:p>
            <a:pPr marL="0" indent="0">
              <a:buNone/>
            </a:pPr>
            <a:r>
              <a:rPr lang="ja-JP" altLang="en-US" sz="1800" dirty="0"/>
              <a:t>解説不要</a:t>
            </a:r>
            <a:endParaRPr lang="en-US" altLang="ja-JP" sz="1800" dirty="0"/>
          </a:p>
          <a:p>
            <a:pPr marL="0" indent="0">
              <a:buNone/>
            </a:pPr>
            <a:endParaRPr lang="en-US" altLang="ja-JP" sz="1100" b="1" dirty="0"/>
          </a:p>
          <a:p>
            <a:pPr marL="0" indent="0">
              <a:buNone/>
            </a:pPr>
            <a:r>
              <a:rPr lang="ja-JP" altLang="en-US" b="1" dirty="0"/>
              <a:t>問題にあたっても質問しないことから卒業</a:t>
            </a:r>
            <a:endParaRPr lang="en-US" altLang="ja-JP" b="1" dirty="0"/>
          </a:p>
          <a:p>
            <a:pPr marL="0" indent="0">
              <a:buNone/>
            </a:pPr>
            <a:r>
              <a:rPr lang="ja-JP" altLang="en-US" sz="1800" dirty="0"/>
              <a:t>問題にあたった時，課題を誰かに説明した瞬間に解決策が思いつくことがある</a:t>
            </a:r>
            <a:endParaRPr lang="en-US" altLang="ja-JP" sz="1800" dirty="0"/>
          </a:p>
          <a:p>
            <a:pPr marL="0" indent="0">
              <a:buNone/>
            </a:pPr>
            <a:r>
              <a:rPr lang="ja-JP" altLang="en-US" sz="1800" dirty="0"/>
              <a:t>問題を言語化できた瞬間にそれが解けることが多いので，他人を聞き役につかいましょう</a:t>
            </a:r>
            <a:endParaRPr lang="en-US" altLang="ja-JP" sz="1800" dirty="0"/>
          </a:p>
          <a:p>
            <a:pPr marL="0" indent="0">
              <a:buNone/>
            </a:pPr>
            <a:r>
              <a:rPr lang="en-US" altLang="ja-JP" sz="1800" dirty="0"/>
              <a:t>※</a:t>
            </a:r>
            <a:r>
              <a:rPr lang="ja-JP" altLang="en-US" sz="1800" dirty="0"/>
              <a:t> わかっていないことをわかっていない状況なども結構多そうなので、最初のうちはたくさん話を</a:t>
            </a:r>
            <a:endParaRPr lang="en-US" altLang="ja-JP" sz="1800" dirty="0"/>
          </a:p>
          <a:p>
            <a:pPr marL="0" indent="0">
              <a:buNone/>
            </a:pPr>
            <a:endParaRPr lang="en-US" altLang="ja-JP" sz="1800" dirty="0"/>
          </a:p>
          <a:p>
            <a:pPr marL="0" indent="0">
              <a:buNone/>
            </a:pPr>
            <a:r>
              <a:rPr lang="ja-JP" altLang="en-US" b="1" dirty="0"/>
              <a:t>成果物・コードを見せないことから卒業</a:t>
            </a:r>
            <a:endParaRPr lang="en-US" altLang="ja-JP" b="1" dirty="0"/>
          </a:p>
          <a:p>
            <a:pPr marL="0" indent="0">
              <a:buNone/>
            </a:pPr>
            <a:r>
              <a:rPr lang="ja-JP" altLang="en-US" sz="1800" dirty="0"/>
              <a:t>面白いものをつくって、他人に見せることをモチベーションにしてほしい</a:t>
            </a:r>
            <a:endParaRPr lang="en-US" altLang="ja-JP" sz="1800" dirty="0"/>
          </a:p>
          <a:p>
            <a:pPr marL="0" indent="0">
              <a:buNone/>
            </a:pPr>
            <a:r>
              <a:rPr lang="ja-JP" altLang="en-US" sz="1800" dirty="0"/>
              <a:t>間違って教員に怒られないように。。。みたいなモチベーションは避けてほしい．．．</a:t>
            </a:r>
            <a:endParaRPr lang="en-US" altLang="ja-JP"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4</a:t>
            </a:fld>
            <a:endParaRPr lang="ja-JP" altLang="en-US"/>
          </a:p>
        </p:txBody>
      </p:sp>
    </p:spTree>
    <p:extLst>
      <p:ext uri="{BB962C8B-B14F-4D97-AF65-F5344CB8AC3E}">
        <p14:creationId xmlns:p14="http://schemas.microsoft.com/office/powerpoint/2010/main" val="144705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4736" y="187087"/>
            <a:ext cx="7954926" cy="644968"/>
          </a:xfrm>
        </p:spPr>
        <p:txBody>
          <a:bodyPr>
            <a:noAutofit/>
          </a:bodyPr>
          <a:lstStyle/>
          <a:p>
            <a:r>
              <a:rPr lang="en-US" altLang="ja-JP" sz="3200" dirty="0"/>
              <a:t>Form</a:t>
            </a:r>
            <a:r>
              <a:rPr lang="ja-JP" altLang="en-US" sz="3200" dirty="0"/>
              <a:t>の</a:t>
            </a:r>
            <a:r>
              <a:rPr lang="en-US" altLang="ja-JP" sz="3200" dirty="0"/>
              <a:t>panel</a:t>
            </a:r>
            <a:r>
              <a:rPr lang="ja-JP" altLang="en-US" sz="3200" dirty="0"/>
              <a:t>に</a:t>
            </a:r>
            <a:r>
              <a:rPr lang="en-US" altLang="ja-JP" sz="3200" dirty="0"/>
              <a:t>OpenGL</a:t>
            </a:r>
            <a:r>
              <a:rPr lang="ja-JP" altLang="en-US" sz="3200" dirty="0"/>
              <a:t>を表示する </a:t>
            </a:r>
            <a:r>
              <a:rPr lang="en-US" altLang="ja-JP" sz="3200" dirty="0"/>
              <a:t>1</a:t>
            </a:r>
            <a:endParaRPr kumimoji="1" lang="ja-JP" altLang="en-US" sz="32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40</a:t>
            </a:fld>
            <a:endParaRPr lang="ja-JP" altLang="en-US"/>
          </a:p>
        </p:txBody>
      </p:sp>
      <p:sp>
        <p:nvSpPr>
          <p:cNvPr id="6" name="正方形/長方形 5"/>
          <p:cNvSpPr/>
          <p:nvPr/>
        </p:nvSpPr>
        <p:spPr>
          <a:xfrm>
            <a:off x="616083" y="1374311"/>
            <a:ext cx="4432571" cy="954107"/>
          </a:xfrm>
          <a:prstGeom prst="rect">
            <a:avLst/>
          </a:prstGeom>
          <a:solidFill>
            <a:schemeClr val="accent4">
              <a:lumMod val="20000"/>
              <a:lumOff val="80000"/>
            </a:schemeClr>
          </a:solidFill>
        </p:spPr>
        <p:txBody>
          <a:bodyPr wrap="square">
            <a:spAutoFit/>
          </a:bodyPr>
          <a:lstStyle/>
          <a:p>
            <a:r>
              <a:rPr lang="en-US" altLang="ja-JP" sz="1400" dirty="0">
                <a:solidFill>
                  <a:srgbClr val="808080"/>
                </a:solidFill>
                <a:latin typeface="ＭＳ ゴシック" panose="020B0609070205080204" pitchFamily="49" charset="-128"/>
                <a:ea typeface="ＭＳ ゴシック" panose="020B0609070205080204" pitchFamily="49" charset="-128"/>
              </a:rPr>
              <a:t>#pragma</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comment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lib</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"opengl32.lib"</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808080"/>
                </a:solidFill>
                <a:latin typeface="ＭＳ ゴシック" panose="020B0609070205080204" pitchFamily="49" charset="-128"/>
                <a:ea typeface="ＭＳ ゴシック" panose="020B0609070205080204" pitchFamily="49" charset="-128"/>
              </a:rPr>
              <a:t>#pragma</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comment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lib</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"glu32.lib"</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808080"/>
                </a:solidFill>
                <a:latin typeface="ＭＳ ゴシック" panose="020B0609070205080204" pitchFamily="49" charset="-128"/>
                <a:ea typeface="ＭＳ ゴシック" panose="020B0609070205080204" pitchFamily="49" charset="-128"/>
              </a:rPr>
              <a:t>#pragma</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comment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lib</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"gdi32.lib"</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808080"/>
                </a:solidFill>
                <a:latin typeface="ＭＳ ゴシック" panose="020B0609070205080204" pitchFamily="49" charset="-128"/>
                <a:ea typeface="ＭＳ ゴシック" panose="020B0609070205080204" pitchFamily="49" charset="-128"/>
              </a:rPr>
              <a:t>#pragma</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comment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lib</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"User32.lib"</a:t>
            </a:r>
            <a:r>
              <a:rPr lang="en-US" altLang="ja-JP" sz="1400" dirty="0">
                <a:solidFill>
                  <a:srgbClr val="000000"/>
                </a:solidFill>
                <a:latin typeface="ＭＳ ゴシック" panose="020B0609070205080204" pitchFamily="49" charset="-128"/>
                <a:ea typeface="ＭＳ ゴシック" panose="020B0609070205080204" pitchFamily="49" charset="-128"/>
              </a:rPr>
              <a:t> )</a:t>
            </a:r>
            <a:endParaRPr lang="ja-JP" altLang="en-US" sz="1400" dirty="0"/>
          </a:p>
        </p:txBody>
      </p:sp>
      <p:sp>
        <p:nvSpPr>
          <p:cNvPr id="7" name="正方形/長方形 6"/>
          <p:cNvSpPr/>
          <p:nvPr/>
        </p:nvSpPr>
        <p:spPr>
          <a:xfrm>
            <a:off x="615963" y="987517"/>
            <a:ext cx="4544899" cy="369332"/>
          </a:xfrm>
          <a:prstGeom prst="rect">
            <a:avLst/>
          </a:prstGeom>
        </p:spPr>
        <p:txBody>
          <a:bodyPr wrap="none">
            <a:spAutoFit/>
          </a:bodyPr>
          <a:lstStyle/>
          <a:p>
            <a:pPr>
              <a:spcBef>
                <a:spcPts val="600"/>
              </a:spcBef>
            </a:pPr>
            <a:r>
              <a:rPr lang="en-US" altLang="ja-JP" dirty="0"/>
              <a:t>3. MainForm.cpp</a:t>
            </a:r>
            <a:r>
              <a:rPr lang="ja-JP" altLang="en-US" dirty="0"/>
              <a:t>の</a:t>
            </a:r>
            <a:r>
              <a:rPr lang="en-US" altLang="ja-JP" dirty="0"/>
              <a:t>include</a:t>
            </a:r>
            <a:r>
              <a:rPr lang="ja-JP" altLang="en-US" dirty="0"/>
              <a:t>の下に以下を追加</a:t>
            </a:r>
            <a:endParaRPr lang="en-US" altLang="ja-JP" dirty="0"/>
          </a:p>
        </p:txBody>
      </p:sp>
      <p:sp>
        <p:nvSpPr>
          <p:cNvPr id="8" name="正方形/長方形 7"/>
          <p:cNvSpPr/>
          <p:nvPr/>
        </p:nvSpPr>
        <p:spPr>
          <a:xfrm>
            <a:off x="596508" y="2582852"/>
            <a:ext cx="5094728" cy="800219"/>
          </a:xfrm>
          <a:prstGeom prst="rect">
            <a:avLst/>
          </a:prstGeom>
        </p:spPr>
        <p:txBody>
          <a:bodyPr wrap="none">
            <a:spAutoFit/>
          </a:bodyPr>
          <a:lstStyle/>
          <a:p>
            <a:r>
              <a:rPr lang="en-US" altLang="ja-JP" dirty="0"/>
              <a:t>4. </a:t>
            </a:r>
            <a:r>
              <a:rPr lang="en-US" altLang="ja-JP" dirty="0" err="1"/>
              <a:t>MainForm</a:t>
            </a:r>
            <a:r>
              <a:rPr lang="ja-JP" altLang="en-US" dirty="0"/>
              <a:t>クラスに以下の関数を追加</a:t>
            </a:r>
            <a:r>
              <a:rPr lang="en-US" altLang="ja-JP" dirty="0"/>
              <a:t>(public</a:t>
            </a:r>
            <a:r>
              <a:rPr lang="ja-JP" altLang="en-US" dirty="0"/>
              <a:t>で</a:t>
            </a:r>
            <a:r>
              <a:rPr lang="en-US" altLang="ja-JP" dirty="0"/>
              <a:t>)</a:t>
            </a:r>
          </a:p>
          <a:p>
            <a:r>
              <a:rPr lang="en-US" altLang="ja-JP" sz="1400" dirty="0"/>
              <a:t>- </a:t>
            </a:r>
            <a:r>
              <a:rPr lang="ja-JP" altLang="en-US" sz="1400" dirty="0"/>
              <a:t>これはレンダリング関数</a:t>
            </a:r>
            <a:endParaRPr lang="en-US" altLang="ja-JP" sz="1400" dirty="0"/>
          </a:p>
          <a:p>
            <a:r>
              <a:rPr lang="en-US" altLang="ja-JP" sz="1400" dirty="0"/>
              <a:t>- Public</a:t>
            </a:r>
            <a:r>
              <a:rPr lang="ja-JP" altLang="en-US" sz="1400" dirty="0"/>
              <a:t>にする事で後で外部からも呼べる</a:t>
            </a:r>
            <a:endParaRPr lang="en-US" altLang="ja-JP" sz="1400" dirty="0"/>
          </a:p>
        </p:txBody>
      </p:sp>
      <p:pic>
        <p:nvPicPr>
          <p:cNvPr id="11" name="図 10"/>
          <p:cNvPicPr>
            <a:picLocks noChangeAspect="1"/>
          </p:cNvPicPr>
          <p:nvPr/>
        </p:nvPicPr>
        <p:blipFill>
          <a:blip r:embed="rId2"/>
          <a:stretch>
            <a:fillRect/>
          </a:stretch>
        </p:blipFill>
        <p:spPr>
          <a:xfrm>
            <a:off x="7724572" y="3482604"/>
            <a:ext cx="3141224" cy="2942348"/>
          </a:xfrm>
          <a:prstGeom prst="rect">
            <a:avLst/>
          </a:prstGeom>
        </p:spPr>
      </p:pic>
      <p:sp>
        <p:nvSpPr>
          <p:cNvPr id="12" name="正方形/長方形 11"/>
          <p:cNvSpPr/>
          <p:nvPr/>
        </p:nvSpPr>
        <p:spPr>
          <a:xfrm>
            <a:off x="596629" y="3412098"/>
            <a:ext cx="5337243" cy="3046988"/>
          </a:xfrm>
          <a:prstGeom prst="rect">
            <a:avLst/>
          </a:prstGeom>
          <a:solidFill>
            <a:schemeClr val="accent4">
              <a:lumMod val="20000"/>
              <a:lumOff val="80000"/>
            </a:schemeClr>
          </a:solidFill>
        </p:spPr>
        <p:txBody>
          <a:bodyPr wrap="square">
            <a:spAutoFit/>
          </a:bodyPr>
          <a:lstStyle/>
          <a:p>
            <a:r>
              <a:rPr lang="en-US" altLang="ja-JP" sz="1200" dirty="0">
                <a:solidFill>
                  <a:srgbClr val="0000FF"/>
                </a:solidFill>
                <a:latin typeface="ＭＳ ゴシック" panose="020B0609070205080204" pitchFamily="49" charset="-128"/>
                <a:ea typeface="ＭＳ ゴシック" panose="020B0609070205080204" pitchFamily="49" charset="-128"/>
              </a:rPr>
              <a:t>void</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000000"/>
                </a:solidFill>
                <a:latin typeface="ＭＳ ゴシック" panose="020B0609070205080204" pitchFamily="49" charset="-128"/>
                <a:ea typeface="ＭＳ ゴシック" panose="020B0609070205080204" pitchFamily="49" charset="-128"/>
              </a:rPr>
              <a:t>RedrawMainPanel</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float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fovY</a:t>
            </a:r>
            <a:r>
              <a:rPr lang="en-US" altLang="ja-JP" sz="1200" dirty="0">
                <a:solidFill>
                  <a:srgbClr val="000000"/>
                </a:solidFill>
                <a:latin typeface="ＭＳ ゴシック" panose="020B0609070205080204" pitchFamily="49" charset="-128"/>
                <a:ea typeface="ＭＳ ゴシック" panose="020B0609070205080204" pitchFamily="49" charset="-128"/>
              </a:rPr>
              <a:t>     = 45.0;</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float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nearDist</a:t>
            </a:r>
            <a:r>
              <a:rPr lang="en-US" altLang="ja-JP" sz="1200" dirty="0">
                <a:solidFill>
                  <a:srgbClr val="000000"/>
                </a:solidFill>
                <a:latin typeface="ＭＳ ゴシック" panose="020B0609070205080204" pitchFamily="49" charset="-128"/>
                <a:ea typeface="ＭＳ ゴシック" panose="020B0609070205080204" pitchFamily="49" charset="-128"/>
              </a:rPr>
              <a:t> = 0.1f;</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float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farDist</a:t>
            </a:r>
            <a:r>
              <a:rPr lang="en-US" altLang="ja-JP" sz="1200" dirty="0">
                <a:solidFill>
                  <a:srgbClr val="000000"/>
                </a:solidFill>
                <a:latin typeface="ＭＳ ゴシック" panose="020B0609070205080204" pitchFamily="49" charset="-128"/>
                <a:ea typeface="ＭＳ ゴシック" panose="020B0609070205080204" pitchFamily="49" charset="-128"/>
              </a:rPr>
              <a:t>  = 1000.0f;</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m_ogl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OnDrawBegin</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200" dirty="0">
                <a:solidFill>
                  <a:srgbClr val="000000"/>
                </a:solidFill>
                <a:latin typeface="ＭＳ ゴシック" panose="020B0609070205080204" pitchFamily="49" charset="-128"/>
                <a:ea typeface="ＭＳ ゴシック" panose="020B0609070205080204" pitchFamily="49" charset="-128"/>
              </a:rPr>
              <a:t>-&gt;Width, </a:t>
            </a:r>
            <a:r>
              <a:rPr lang="en-US" altLang="ja-JP" sz="12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200" dirty="0">
                <a:solidFill>
                  <a:srgbClr val="000000"/>
                </a:solidFill>
                <a:latin typeface="ＭＳ ゴシック" panose="020B0609070205080204" pitchFamily="49" charset="-128"/>
                <a:ea typeface="ＭＳ ゴシック" panose="020B0609070205080204" pitchFamily="49" charset="-128"/>
              </a:rPr>
              <a:t>-&gt;Height,   </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fovY</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nearDist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farDist</a:t>
            </a:r>
            <a:r>
              <a:rPr lang="en-US" altLang="ja-JP" sz="1200" dirty="0">
                <a:solidFill>
                  <a:srgbClr val="000000"/>
                </a:solidFill>
                <a:latin typeface="ＭＳ ゴシック" panose="020B0609070205080204" pitchFamily="49" charset="-128"/>
                <a:ea typeface="ＭＳ ゴシック" panose="020B0609070205080204" pitchFamily="49" charset="-128"/>
              </a:rPr>
              <a:t>);</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ja-JP" altLang="en-US"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8000"/>
                </a:solidFill>
                <a:latin typeface="ＭＳ ゴシック" panose="020B0609070205080204" pitchFamily="49" charset="-128"/>
                <a:ea typeface="ＭＳ ゴシック" panose="020B0609070205080204" pitchFamily="49" charset="-128"/>
              </a:rPr>
              <a:t>//</a:t>
            </a:r>
            <a:r>
              <a:rPr lang="ja-JP" altLang="en-US" sz="1200" dirty="0">
                <a:solidFill>
                  <a:srgbClr val="008000"/>
                </a:solidFill>
                <a:latin typeface="ＭＳ ゴシック" panose="020B0609070205080204" pitchFamily="49" charset="-128"/>
                <a:ea typeface="ＭＳ ゴシック" panose="020B0609070205080204" pitchFamily="49" charset="-128"/>
              </a:rPr>
              <a:t>ここにレンダリングルーチンを書く</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glBegin</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6F008A"/>
                </a:solidFill>
                <a:latin typeface="ＭＳ ゴシック" panose="020B0609070205080204" pitchFamily="49" charset="-128"/>
                <a:ea typeface="ＭＳ ゴシック" panose="020B0609070205080204" pitchFamily="49" charset="-128"/>
              </a:rPr>
              <a:t>GL_LINES</a:t>
            </a:r>
            <a:r>
              <a:rPr lang="en-US" altLang="ja-JP" sz="1200" dirty="0">
                <a:solidFill>
                  <a:srgbClr val="000000"/>
                </a:solidFill>
                <a:latin typeface="ＭＳ ゴシック" panose="020B0609070205080204" pitchFamily="49" charset="-128"/>
                <a:ea typeface="ＭＳ ゴシック" panose="020B0609070205080204" pitchFamily="49" charset="-128"/>
              </a:rPr>
              <a:t> );</a:t>
            </a:r>
          </a:p>
          <a:p>
            <a:r>
              <a:rPr lang="en-US" altLang="ja-JP" sz="1200" dirty="0">
                <a:solidFill>
                  <a:srgbClr val="000000"/>
                </a:solidFill>
                <a:latin typeface="ＭＳ ゴシック" panose="020B0609070205080204" pitchFamily="49" charset="-128"/>
                <a:ea typeface="ＭＳ ゴシック" panose="020B0609070205080204" pitchFamily="49" charset="-128"/>
              </a:rPr>
              <a:t>  glColor3d(1,0,0); glVertex3d(0,0,0); glVertex3d(10,0,0);</a:t>
            </a:r>
          </a:p>
          <a:p>
            <a:r>
              <a:rPr lang="en-US" altLang="ja-JP" sz="1200" dirty="0">
                <a:solidFill>
                  <a:srgbClr val="000000"/>
                </a:solidFill>
                <a:latin typeface="ＭＳ ゴシック" panose="020B0609070205080204" pitchFamily="49" charset="-128"/>
                <a:ea typeface="ＭＳ ゴシック" panose="020B0609070205080204" pitchFamily="49" charset="-128"/>
              </a:rPr>
              <a:t>  glColor3d(0,1,0); glVertex3d(0,0,0); glVertex3d(0,10,0);</a:t>
            </a:r>
          </a:p>
          <a:p>
            <a:r>
              <a:rPr lang="en-US" altLang="ja-JP" sz="1200" dirty="0">
                <a:solidFill>
                  <a:srgbClr val="000000"/>
                </a:solidFill>
                <a:latin typeface="ＭＳ ゴシック" panose="020B0609070205080204" pitchFamily="49" charset="-128"/>
                <a:ea typeface="ＭＳ ゴシック" panose="020B0609070205080204" pitchFamily="49" charset="-128"/>
              </a:rPr>
              <a:t>  glColor3d(0,0,1); glVertex3d(0,0,0); glVertex3d(0,0,10);</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glEnd</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m_ogl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OnDrawEnd</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a:t>
            </a:r>
            <a:endParaRPr lang="ja-JP" altLang="en-US" sz="1200" dirty="0"/>
          </a:p>
        </p:txBody>
      </p:sp>
      <p:sp>
        <p:nvSpPr>
          <p:cNvPr id="13" name="正方形/長方形 12"/>
          <p:cNvSpPr/>
          <p:nvPr/>
        </p:nvSpPr>
        <p:spPr>
          <a:xfrm>
            <a:off x="6890304" y="851329"/>
            <a:ext cx="3939733" cy="369332"/>
          </a:xfrm>
          <a:prstGeom prst="rect">
            <a:avLst/>
          </a:prstGeom>
        </p:spPr>
        <p:txBody>
          <a:bodyPr wrap="none">
            <a:spAutoFit/>
          </a:bodyPr>
          <a:lstStyle/>
          <a:p>
            <a:r>
              <a:rPr lang="en-US" altLang="ja-JP" dirty="0"/>
              <a:t>5. Panel</a:t>
            </a:r>
            <a:r>
              <a:rPr lang="ja-JP" altLang="en-US" dirty="0"/>
              <a:t>の</a:t>
            </a:r>
            <a:r>
              <a:rPr lang="en-US" altLang="ja-JP" dirty="0"/>
              <a:t>Paint</a:t>
            </a:r>
            <a:r>
              <a:rPr lang="ja-JP" altLang="en-US" dirty="0"/>
              <a:t>関数を以下の通り更新</a:t>
            </a:r>
            <a:endParaRPr lang="en-US" altLang="ja-JP" sz="1400" dirty="0"/>
          </a:p>
        </p:txBody>
      </p:sp>
      <p:sp>
        <p:nvSpPr>
          <p:cNvPr id="14" name="正方形/長方形 13"/>
          <p:cNvSpPr/>
          <p:nvPr/>
        </p:nvSpPr>
        <p:spPr>
          <a:xfrm>
            <a:off x="6919609" y="1226563"/>
            <a:ext cx="5181600" cy="1384995"/>
          </a:xfrm>
          <a:prstGeom prst="rect">
            <a:avLst/>
          </a:prstGeom>
          <a:solidFill>
            <a:schemeClr val="accent4">
              <a:lumMod val="20000"/>
              <a:lumOff val="80000"/>
            </a:schemeClr>
          </a:solidFill>
        </p:spPr>
        <p:txBody>
          <a:bodyPr wrap="square">
            <a:spAutoFit/>
          </a:bodyPr>
          <a:lstStyle/>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m_main_panel_Paint</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PaintEventArgs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RedrawMainPanel</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ja-JP" altLang="en-US" sz="1400" dirty="0">
                <a:solidFill>
                  <a:srgbClr val="000000"/>
                </a:solidFill>
                <a:latin typeface="ＭＳ ゴシック" panose="020B0609070205080204" pitchFamily="49" charset="-128"/>
                <a:ea typeface="ＭＳ ゴシック" panose="020B0609070205080204" pitchFamily="49" charset="-128"/>
              </a:rPr>
              <a:t>これを呼ぶだけ</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a:t>
            </a:r>
          </a:p>
        </p:txBody>
      </p:sp>
      <p:sp>
        <p:nvSpPr>
          <p:cNvPr id="15" name="正方形/長方形 14"/>
          <p:cNvSpPr/>
          <p:nvPr/>
        </p:nvSpPr>
        <p:spPr>
          <a:xfrm>
            <a:off x="6890304" y="3088690"/>
            <a:ext cx="4567276" cy="369332"/>
          </a:xfrm>
          <a:prstGeom prst="rect">
            <a:avLst/>
          </a:prstGeom>
        </p:spPr>
        <p:txBody>
          <a:bodyPr wrap="none">
            <a:spAutoFit/>
          </a:bodyPr>
          <a:lstStyle/>
          <a:p>
            <a:r>
              <a:rPr lang="en-US" altLang="ja-JP" dirty="0"/>
              <a:t>6. </a:t>
            </a:r>
            <a:r>
              <a:rPr lang="ja-JP" altLang="en-US" dirty="0"/>
              <a:t>実行すると以下の通り直線が表示される</a:t>
            </a:r>
            <a:endParaRPr lang="en-US" altLang="ja-JP" sz="1400" dirty="0"/>
          </a:p>
        </p:txBody>
      </p:sp>
    </p:spTree>
    <p:extLst>
      <p:ext uri="{BB962C8B-B14F-4D97-AF65-F5344CB8AC3E}">
        <p14:creationId xmlns:p14="http://schemas.microsoft.com/office/powerpoint/2010/main" val="8370029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4736" y="187087"/>
            <a:ext cx="7954926" cy="644968"/>
          </a:xfrm>
        </p:spPr>
        <p:txBody>
          <a:bodyPr>
            <a:noAutofit/>
          </a:bodyPr>
          <a:lstStyle/>
          <a:p>
            <a:r>
              <a:rPr lang="en-US" altLang="ja-JP" sz="3200" dirty="0"/>
              <a:t>Form</a:t>
            </a:r>
            <a:r>
              <a:rPr lang="ja-JP" altLang="en-US" sz="3200" dirty="0"/>
              <a:t>の</a:t>
            </a:r>
            <a:r>
              <a:rPr lang="en-US" altLang="ja-JP" sz="3200" dirty="0"/>
              <a:t>panel</a:t>
            </a:r>
            <a:r>
              <a:rPr lang="ja-JP" altLang="en-US" sz="3200" dirty="0"/>
              <a:t>に</a:t>
            </a:r>
            <a:r>
              <a:rPr lang="en-US" altLang="ja-JP" sz="3200" dirty="0"/>
              <a:t>OpenGL</a:t>
            </a:r>
            <a:r>
              <a:rPr lang="ja-JP" altLang="en-US" sz="3200" dirty="0"/>
              <a:t>を表示する </a:t>
            </a:r>
            <a:r>
              <a:rPr lang="en-US" altLang="ja-JP" sz="3200" dirty="0"/>
              <a:t>2</a:t>
            </a:r>
            <a:endParaRPr kumimoji="1" lang="ja-JP" altLang="en-US" sz="32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41</a:t>
            </a:fld>
            <a:endParaRPr lang="ja-JP" altLang="en-US"/>
          </a:p>
        </p:txBody>
      </p:sp>
      <p:sp>
        <p:nvSpPr>
          <p:cNvPr id="7" name="正方形/長方形 6"/>
          <p:cNvSpPr/>
          <p:nvPr/>
        </p:nvSpPr>
        <p:spPr>
          <a:xfrm>
            <a:off x="615963" y="987517"/>
            <a:ext cx="8725466" cy="1077218"/>
          </a:xfrm>
          <a:prstGeom prst="rect">
            <a:avLst/>
          </a:prstGeom>
        </p:spPr>
        <p:txBody>
          <a:bodyPr wrap="none">
            <a:spAutoFit/>
          </a:bodyPr>
          <a:lstStyle/>
          <a:p>
            <a:pPr>
              <a:spcBef>
                <a:spcPts val="600"/>
              </a:spcBef>
            </a:pPr>
            <a:r>
              <a:rPr lang="en-US" altLang="ja-JP" dirty="0">
                <a:latin typeface="+mj-ea"/>
                <a:ea typeface="+mj-ea"/>
              </a:rPr>
              <a:t>7. </a:t>
            </a:r>
            <a:r>
              <a:rPr lang="ja-JP" altLang="en-US" dirty="0">
                <a:latin typeface="+mj-ea"/>
                <a:ea typeface="+mj-ea"/>
              </a:rPr>
              <a:t>マウスイベントハンドラを以下の通り書き換える</a:t>
            </a:r>
            <a:endParaRPr lang="en-US" altLang="ja-JP" dirty="0">
              <a:latin typeface="+mj-ea"/>
              <a:ea typeface="+mj-ea"/>
            </a:endParaRPr>
          </a:p>
          <a:p>
            <a:pPr>
              <a:spcBef>
                <a:spcPts val="600"/>
              </a:spcBef>
            </a:pPr>
            <a:r>
              <a:rPr lang="en-US" altLang="ja-JP" dirty="0">
                <a:latin typeface="+mj-ea"/>
                <a:ea typeface="+mj-ea"/>
              </a:rPr>
              <a:t>※ </a:t>
            </a:r>
            <a:r>
              <a:rPr lang="en-US" altLang="ja-JP" dirty="0" err="1">
                <a:solidFill>
                  <a:srgbClr val="000000"/>
                </a:solidFill>
                <a:latin typeface="+mj-ea"/>
                <a:ea typeface="+mj-ea"/>
              </a:rPr>
              <a:t>m_bBtnDown</a:t>
            </a:r>
            <a:r>
              <a:rPr lang="en-US" altLang="ja-JP" dirty="0">
                <a:solidFill>
                  <a:srgbClr val="000000"/>
                </a:solidFill>
                <a:latin typeface="+mj-ea"/>
                <a:ea typeface="+mj-ea"/>
              </a:rPr>
              <a:t> </a:t>
            </a:r>
            <a:r>
              <a:rPr lang="ja-JP" altLang="en-US" dirty="0">
                <a:solidFill>
                  <a:srgbClr val="000000"/>
                </a:solidFill>
                <a:latin typeface="+mj-ea"/>
                <a:ea typeface="+mj-ea"/>
              </a:rPr>
              <a:t>は</a:t>
            </a:r>
            <a:r>
              <a:rPr lang="en-US" altLang="ja-JP" dirty="0">
                <a:solidFill>
                  <a:srgbClr val="000000"/>
                </a:solidFill>
                <a:latin typeface="+mj-ea"/>
                <a:ea typeface="+mj-ea"/>
              </a:rPr>
              <a:t>bool</a:t>
            </a:r>
            <a:r>
              <a:rPr lang="ja-JP" altLang="en-US" dirty="0">
                <a:solidFill>
                  <a:srgbClr val="000000"/>
                </a:solidFill>
                <a:latin typeface="+mj-ea"/>
                <a:ea typeface="+mj-ea"/>
              </a:rPr>
              <a:t>型のメンバ変数</a:t>
            </a:r>
            <a:endParaRPr lang="en-US" altLang="ja-JP" dirty="0">
              <a:solidFill>
                <a:srgbClr val="000000"/>
              </a:solidFill>
              <a:latin typeface="+mj-ea"/>
              <a:ea typeface="+mj-ea"/>
            </a:endParaRPr>
          </a:p>
          <a:p>
            <a:pPr>
              <a:spcBef>
                <a:spcPts val="600"/>
              </a:spcBef>
            </a:pPr>
            <a:r>
              <a:rPr lang="ja-JP" altLang="en-US" dirty="0">
                <a:latin typeface="+mj-ea"/>
                <a:ea typeface="+mj-ea"/>
              </a:rPr>
              <a:t>コンパイルし実行すると，マウスにより視点変更が可能となっていることがわかる</a:t>
            </a:r>
            <a:endParaRPr lang="en-US" altLang="ja-JP" dirty="0">
              <a:latin typeface="+mj-ea"/>
              <a:ea typeface="+mj-ea"/>
            </a:endParaRPr>
          </a:p>
        </p:txBody>
      </p:sp>
      <p:sp>
        <p:nvSpPr>
          <p:cNvPr id="3" name="正方形/長方形 2"/>
          <p:cNvSpPr/>
          <p:nvPr/>
        </p:nvSpPr>
        <p:spPr>
          <a:xfrm>
            <a:off x="615963" y="1810464"/>
            <a:ext cx="11016343" cy="5047536"/>
          </a:xfrm>
          <a:prstGeom prst="rect">
            <a:avLst/>
          </a:prstGeom>
        </p:spPr>
        <p:txBody>
          <a:bodyPr wrap="square">
            <a:spAutoFit/>
          </a:bodyPr>
          <a:lstStyle/>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m_main_panel_MouseDown</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m_bBtnDown</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a:solidFill>
                  <a:srgbClr val="0000FF"/>
                </a:solidFill>
                <a:latin typeface="ＭＳ ゴシック" panose="020B0609070205080204" pitchFamily="49" charset="-128"/>
                <a:ea typeface="ＭＳ ゴシック" panose="020B0609070205080204" pitchFamily="49" charset="-128"/>
              </a:rPr>
              <a:t>true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Left</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BtnDown_Trans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EVec2i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Middle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BtnDown_Zoom</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2B91AF"/>
                </a:solidFill>
                <a:latin typeface="ＭＳ ゴシック" panose="020B0609070205080204" pitchFamily="49" charset="-128"/>
                <a:ea typeface="ＭＳ ゴシック" panose="020B0609070205080204" pitchFamily="49" charset="-128"/>
              </a:rPr>
              <a:t>EVec2i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Right</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BtnDown_Rot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2B91AF"/>
                </a:solidFill>
                <a:latin typeface="ＭＳ ゴシック" panose="020B0609070205080204" pitchFamily="49" charset="-128"/>
                <a:ea typeface="ＭＳ ゴシック" panose="020B0609070205080204" pitchFamily="49" charset="-128"/>
              </a:rPr>
              <a:t>EVec2i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m_main_panel_MouseMove</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m_bBtnDown</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MouseMove</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EVec2i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this</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RedrawMainPanel</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m_main_panel_MouseUp</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BtnUp</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m_bBtnDown</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a:solidFill>
                  <a:srgbClr val="0000FF"/>
                </a:solidFill>
                <a:latin typeface="ＭＳ ゴシック" panose="020B0609070205080204" pitchFamily="49" charset="-128"/>
                <a:ea typeface="ＭＳ ゴシック" panose="020B0609070205080204" pitchFamily="49" charset="-128"/>
              </a:rPr>
              <a:t>false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9492834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Tips</a:t>
            </a:r>
            <a:endParaRPr kumimoji="1" lang="ja-JP" altLang="en-US" dirty="0"/>
          </a:p>
        </p:txBody>
      </p:sp>
      <p:sp>
        <p:nvSpPr>
          <p:cNvPr id="3" name="コンテンツ プレースホルダー 2"/>
          <p:cNvSpPr>
            <a:spLocks noGrp="1"/>
          </p:cNvSpPr>
          <p:nvPr>
            <p:ph idx="1"/>
          </p:nvPr>
        </p:nvSpPr>
        <p:spPr/>
        <p:txBody>
          <a:bodyPr>
            <a:normAutofit/>
          </a:bodyPr>
          <a:lstStyle/>
          <a:p>
            <a:pPr>
              <a:spcBef>
                <a:spcPts val="600"/>
              </a:spcBef>
            </a:pPr>
            <a:r>
              <a:rPr lang="en-US" altLang="ja-JP" sz="2400" dirty="0" err="1"/>
              <a:t>MainForm</a:t>
            </a:r>
            <a:r>
              <a:rPr lang="ja-JP" altLang="en-US" sz="2400" dirty="0"/>
              <a:t>に描画関数やマウスリスナを実装するのはあまりきれいでない</a:t>
            </a:r>
            <a:endParaRPr lang="en-US" altLang="ja-JP" sz="2400" dirty="0"/>
          </a:p>
          <a:p>
            <a:pPr lvl="1">
              <a:spcBef>
                <a:spcPts val="600"/>
              </a:spcBef>
            </a:pPr>
            <a:r>
              <a:rPr lang="ja-JP" altLang="en-US" sz="2000" dirty="0"/>
              <a:t>通常ひとクラスは一つの役割のみを持たせるべき</a:t>
            </a:r>
            <a:endParaRPr lang="en-US" altLang="ja-JP" sz="2000" dirty="0"/>
          </a:p>
          <a:p>
            <a:pPr lvl="1">
              <a:spcBef>
                <a:spcPts val="600"/>
              </a:spcBef>
            </a:pPr>
            <a:endParaRPr lang="en-US" altLang="ja-JP" sz="2000" dirty="0"/>
          </a:p>
          <a:p>
            <a:pPr marL="0" indent="0">
              <a:spcBef>
                <a:spcPts val="600"/>
              </a:spcBef>
              <a:buNone/>
            </a:pPr>
            <a:r>
              <a:rPr kumimoji="1" lang="en-US" altLang="ja-JP" sz="2400" dirty="0">
                <a:sym typeface="Wingdings" panose="05000000000000000000" pitchFamily="2" charset="2"/>
              </a:rPr>
              <a:t> </a:t>
            </a:r>
            <a:r>
              <a:rPr kumimoji="1" lang="en-US" altLang="ja-JP" sz="2400" dirty="0" err="1"/>
              <a:t>Tcore</a:t>
            </a:r>
            <a:r>
              <a:rPr kumimoji="1" lang="ja-JP" altLang="en-US" sz="2400" dirty="0"/>
              <a:t>という</a:t>
            </a:r>
            <a:r>
              <a:rPr kumimoji="1" lang="en-US" altLang="ja-JP" sz="2400" dirty="0"/>
              <a:t>singleton</a:t>
            </a:r>
            <a:r>
              <a:rPr kumimoji="1" lang="ja-JP" altLang="en-US" sz="2400" dirty="0"/>
              <a:t>クラスを作成し，描画とマウスイベントハンドラの実装をそちらに任せる</a:t>
            </a:r>
            <a:endParaRPr kumimoji="1" lang="en-US" altLang="ja-JP" sz="2400" dirty="0"/>
          </a:p>
          <a:p>
            <a:pPr lvl="1">
              <a:spcBef>
                <a:spcPts val="600"/>
              </a:spcBef>
            </a:pPr>
            <a:r>
              <a:rPr lang="en-US" altLang="ja-JP" sz="2000" dirty="0"/>
              <a:t>Form</a:t>
            </a:r>
            <a:r>
              <a:rPr lang="ja-JP" altLang="en-US" sz="2000" dirty="0"/>
              <a:t>はダイアログの定義に集中し，</a:t>
            </a:r>
            <a:r>
              <a:rPr lang="en-US" altLang="ja-JP" sz="2000" dirty="0" err="1"/>
              <a:t>Tcore</a:t>
            </a:r>
            <a:r>
              <a:rPr lang="ja-JP" altLang="en-US" sz="2000" dirty="0"/>
              <a:t>はイベントハンドラの実装と，役割が分かれる</a:t>
            </a:r>
            <a:endParaRPr lang="en-US" altLang="ja-JP" sz="2000" dirty="0"/>
          </a:p>
          <a:p>
            <a:pPr lvl="1">
              <a:spcBef>
                <a:spcPts val="600"/>
              </a:spcBef>
            </a:pPr>
            <a:r>
              <a:rPr lang="ja-JP" altLang="en-US" sz="2000" dirty="0"/>
              <a:t>少しややこしいが，</a:t>
            </a:r>
            <a:r>
              <a:rPr lang="en-US" altLang="ja-JP" sz="2000" dirty="0"/>
              <a:t>Form</a:t>
            </a:r>
            <a:r>
              <a:rPr lang="ja-JP" altLang="en-US" sz="2000" dirty="0"/>
              <a:t>は</a:t>
            </a:r>
            <a:r>
              <a:rPr lang="en-US" altLang="ja-JP" sz="2000" dirty="0"/>
              <a:t>managed</a:t>
            </a:r>
            <a:r>
              <a:rPr lang="ja-JP" altLang="en-US" sz="2000" dirty="0"/>
              <a:t>クラス</a:t>
            </a:r>
            <a:r>
              <a:rPr lang="en-US" altLang="ja-JP" sz="2000" dirty="0"/>
              <a:t>, </a:t>
            </a:r>
            <a:r>
              <a:rPr lang="en-US" altLang="ja-JP" sz="2000" dirty="0" err="1"/>
              <a:t>TCore</a:t>
            </a:r>
            <a:r>
              <a:rPr lang="ja-JP" altLang="en-US" sz="2000" dirty="0"/>
              <a:t>は</a:t>
            </a:r>
            <a:r>
              <a:rPr lang="en-US" altLang="ja-JP" sz="2000" dirty="0"/>
              <a:t>unmanaged</a:t>
            </a:r>
            <a:r>
              <a:rPr lang="ja-JP" altLang="en-US" sz="2000" dirty="0"/>
              <a:t>クラスとなり，</a:t>
            </a:r>
            <a:r>
              <a:rPr lang="en-US" altLang="ja-JP" sz="2000" dirty="0"/>
              <a:t>.NET framework</a:t>
            </a:r>
            <a:r>
              <a:rPr lang="ja-JP" altLang="en-US" sz="2000" dirty="0"/>
              <a:t>から離れてコーディングが出来る</a:t>
            </a:r>
            <a:endParaRPr lang="en-US" altLang="ja-JP" sz="2000" dirty="0"/>
          </a:p>
          <a:p>
            <a:pPr lvl="1">
              <a:spcBef>
                <a:spcPts val="600"/>
              </a:spcBef>
            </a:pPr>
            <a:endParaRPr kumimoji="1" lang="en-US" altLang="ja-JP" sz="20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42</a:t>
            </a:fld>
            <a:endParaRPr lang="ja-JP" altLang="en-US"/>
          </a:p>
        </p:txBody>
      </p:sp>
    </p:spTree>
    <p:extLst>
      <p:ext uri="{BB962C8B-B14F-4D97-AF65-F5344CB8AC3E}">
        <p14:creationId xmlns:p14="http://schemas.microsoft.com/office/powerpoint/2010/main" val="30645246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endParaRPr kumimoji="1" lang="ja-JP" altLang="en-US"/>
          </a:p>
        </p:txBody>
      </p:sp>
      <p:sp>
        <p:nvSpPr>
          <p:cNvPr id="3" name="コンテンツ プレースホルダー 2"/>
          <p:cNvSpPr>
            <a:spLocks noGrp="1"/>
          </p:cNvSpPr>
          <p:nvPr>
            <p:ph idx="1"/>
          </p:nvPr>
        </p:nvSpPr>
        <p:spPr>
          <a:xfrm>
            <a:off x="838200" y="5593404"/>
            <a:ext cx="10515600" cy="956251"/>
          </a:xfrm>
        </p:spPr>
        <p:txBody>
          <a:bodyPr/>
          <a:lstStyle/>
          <a:p>
            <a:pPr marL="0" indent="0">
              <a:buNone/>
            </a:pPr>
            <a:r>
              <a:rPr lang="en-US" altLang="ja-JP" dirty="0">
                <a:sym typeface="Wingdings" panose="05000000000000000000" pitchFamily="2" charset="2"/>
              </a:rPr>
              <a:t> </a:t>
            </a:r>
            <a:r>
              <a:rPr lang="ja-JP" altLang="en-US" dirty="0">
                <a:sym typeface="Wingdings" panose="05000000000000000000" pitchFamily="2" charset="2"/>
              </a:rPr>
              <a:t>ここまでやったものを </a:t>
            </a:r>
            <a:r>
              <a:rPr lang="en-US" altLang="ja-JP" dirty="0" err="1">
                <a:sym typeface="Wingdings" panose="05000000000000000000" pitchFamily="2" charset="2"/>
              </a:rPr>
              <a:t>CliOglMinimum</a:t>
            </a:r>
            <a:r>
              <a:rPr lang="ja-JP" altLang="en-US" dirty="0">
                <a:sym typeface="Wingdings" panose="05000000000000000000" pitchFamily="2" charset="2"/>
              </a:rPr>
              <a:t>ブランチにおいておく</a:t>
            </a:r>
            <a:endParaRPr lang="en-US" altLang="ja-JP"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43</a:t>
            </a:fld>
            <a:endParaRPr lang="ja-JP" altLang="en-US"/>
          </a:p>
        </p:txBody>
      </p:sp>
    </p:spTree>
    <p:extLst>
      <p:ext uri="{BB962C8B-B14F-4D97-AF65-F5344CB8AC3E}">
        <p14:creationId xmlns:p14="http://schemas.microsoft.com/office/powerpoint/2010/main" val="28350608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課題</a:t>
            </a:r>
          </a:p>
        </p:txBody>
      </p:sp>
      <p:sp>
        <p:nvSpPr>
          <p:cNvPr id="3" name="コンテンツ プレースホルダー 2"/>
          <p:cNvSpPr>
            <a:spLocks noGrp="1"/>
          </p:cNvSpPr>
          <p:nvPr>
            <p:ph idx="1"/>
          </p:nvPr>
        </p:nvSpPr>
        <p:spPr/>
        <p:txBody>
          <a:bodyPr>
            <a:normAutofit fontScale="92500" lnSpcReduction="10000"/>
          </a:bodyPr>
          <a:lstStyle/>
          <a:p>
            <a:r>
              <a:rPr lang="ja-JP" altLang="en-US" dirty="0"/>
              <a:t>ここまでを一通り実施して</a:t>
            </a:r>
            <a:r>
              <a:rPr lang="en-US" altLang="ja-JP" dirty="0"/>
              <a:t>Windows </a:t>
            </a:r>
            <a:r>
              <a:rPr lang="ja-JP" altLang="en-US" dirty="0"/>
              <a:t>上に</a:t>
            </a:r>
            <a:r>
              <a:rPr lang="en-US" altLang="ja-JP" dirty="0"/>
              <a:t>OpenGL </a:t>
            </a:r>
            <a:r>
              <a:rPr lang="ja-JP" altLang="en-US" dirty="0"/>
              <a:t>を書く</a:t>
            </a:r>
            <a:endParaRPr lang="en-US" altLang="ja-JP" dirty="0"/>
          </a:p>
          <a:p>
            <a:r>
              <a:rPr kumimoji="1" lang="ja-JP" altLang="en-US" dirty="0"/>
              <a:t>プリミティブを描画する関数を実装する</a:t>
            </a:r>
            <a:r>
              <a:rPr kumimoji="1" lang="en-US" altLang="ja-JP" dirty="0"/>
              <a:t>!</a:t>
            </a:r>
            <a:endParaRPr lang="en-US" altLang="ja-JP" dirty="0"/>
          </a:p>
          <a:p>
            <a:pPr lvl="1"/>
            <a:r>
              <a:rPr lang="ja-JP" altLang="en-US" dirty="0"/>
              <a:t>正四面体</a:t>
            </a:r>
            <a:endParaRPr kumimoji="1" lang="en-US" altLang="ja-JP" dirty="0"/>
          </a:p>
          <a:p>
            <a:pPr lvl="1"/>
            <a:r>
              <a:rPr kumimoji="1" lang="ja-JP" altLang="en-US" dirty="0"/>
              <a:t>球</a:t>
            </a:r>
            <a:endParaRPr lang="en-US" altLang="ja-JP" dirty="0"/>
          </a:p>
          <a:p>
            <a:pPr lvl="1"/>
            <a:r>
              <a:rPr kumimoji="1" lang="ja-JP" altLang="en-US" dirty="0"/>
              <a:t>など</a:t>
            </a:r>
            <a:endParaRPr kumimoji="1" lang="en-US" altLang="ja-JP" dirty="0"/>
          </a:p>
          <a:p>
            <a:pPr lvl="1"/>
            <a:endParaRPr lang="en-US" altLang="ja-JP" dirty="0"/>
          </a:p>
          <a:p>
            <a:r>
              <a:rPr kumimoji="1" lang="ja-JP" altLang="en-US" dirty="0"/>
              <a:t>宿題</a:t>
            </a:r>
            <a:r>
              <a:rPr lang="en-US" altLang="ja-JP" dirty="0"/>
              <a:t> : </a:t>
            </a:r>
            <a:r>
              <a:rPr kumimoji="1" lang="ja-JP" altLang="en-US" dirty="0"/>
              <a:t>複数物体が運動するシミュレータを作成せよ</a:t>
            </a:r>
            <a:endParaRPr kumimoji="1" lang="en-US" altLang="ja-JP" dirty="0"/>
          </a:p>
          <a:p>
            <a:pPr lvl="2"/>
            <a:r>
              <a:rPr lang="ja-JP" altLang="en-US" dirty="0"/>
              <a:t>床面は</a:t>
            </a:r>
            <a:r>
              <a:rPr lang="en-US" altLang="ja-JP" dirty="0"/>
              <a:t>y=0, y</a:t>
            </a:r>
            <a:r>
              <a:rPr lang="ja-JP" altLang="en-US" dirty="0"/>
              <a:t>軸が上方向</a:t>
            </a:r>
            <a:endParaRPr lang="en-US" altLang="ja-JP" dirty="0"/>
          </a:p>
          <a:p>
            <a:pPr lvl="2"/>
            <a:r>
              <a:rPr lang="ja-JP" altLang="en-US" dirty="0"/>
              <a:t>衝突は可能であれば実施</a:t>
            </a:r>
            <a:endParaRPr lang="en-US" altLang="ja-JP" dirty="0"/>
          </a:p>
          <a:p>
            <a:pPr lvl="2"/>
            <a:r>
              <a:rPr lang="ja-JP" altLang="en-US" dirty="0"/>
              <a:t>回転は可能であれば実施</a:t>
            </a:r>
            <a:endParaRPr lang="en-US" altLang="ja-JP" dirty="0"/>
          </a:p>
          <a:p>
            <a:pPr lvl="2"/>
            <a:r>
              <a:rPr lang="ja-JP" altLang="en-US" dirty="0"/>
              <a:t>対話操作は可能であれば実施</a:t>
            </a:r>
            <a:endParaRPr lang="en-US" altLang="ja-JP" dirty="0"/>
          </a:p>
          <a:p>
            <a:pPr lvl="2"/>
            <a:r>
              <a:rPr lang="ja-JP" altLang="en-US" dirty="0"/>
              <a:t>球の追加操作は可能であれば実施</a:t>
            </a:r>
            <a:endParaRPr lang="en-US" altLang="ja-JP" dirty="0"/>
          </a:p>
          <a:p>
            <a:pPr lvl="2"/>
            <a:endParaRPr lang="en-US" altLang="ja-JP" dirty="0"/>
          </a:p>
          <a:p>
            <a:pPr lvl="2"/>
            <a:endParaRPr kumimoji="1" lang="en-US" altLang="ja-JP"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44</a:t>
            </a:fld>
            <a:endParaRPr lang="ja-JP" altLang="en-US"/>
          </a:p>
        </p:txBody>
      </p:sp>
    </p:spTree>
    <p:extLst>
      <p:ext uri="{BB962C8B-B14F-4D97-AF65-F5344CB8AC3E}">
        <p14:creationId xmlns:p14="http://schemas.microsoft.com/office/powerpoint/2010/main" val="1363711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82562"/>
            <a:ext cx="7954926" cy="644968"/>
          </a:xfrm>
        </p:spPr>
        <p:txBody>
          <a:bodyPr>
            <a:normAutofit/>
          </a:bodyPr>
          <a:lstStyle/>
          <a:p>
            <a:r>
              <a:rPr kumimoji="1" lang="ja-JP" altLang="en-US" sz="3200" dirty="0"/>
              <a:t>これから意識して実施してほしいこと </a:t>
            </a:r>
            <a:r>
              <a:rPr lang="en-US" altLang="ja-JP" sz="3200" dirty="0"/>
              <a:t>2</a:t>
            </a:r>
            <a:endParaRPr kumimoji="1" lang="ja-JP" altLang="en-US" sz="3200" dirty="0"/>
          </a:p>
        </p:txBody>
      </p:sp>
      <p:sp>
        <p:nvSpPr>
          <p:cNvPr id="3" name="コンテンツ プレースホルダー 2"/>
          <p:cNvSpPr>
            <a:spLocks noGrp="1"/>
          </p:cNvSpPr>
          <p:nvPr>
            <p:ph idx="1"/>
          </p:nvPr>
        </p:nvSpPr>
        <p:spPr>
          <a:xfrm>
            <a:off x="838200" y="1006939"/>
            <a:ext cx="11144250" cy="5851061"/>
          </a:xfrm>
        </p:spPr>
        <p:txBody>
          <a:bodyPr>
            <a:normAutofit/>
          </a:bodyPr>
          <a:lstStyle/>
          <a:p>
            <a:pPr marL="0" indent="0">
              <a:spcBef>
                <a:spcPts val="600"/>
              </a:spcBef>
              <a:buNone/>
            </a:pPr>
            <a:r>
              <a:rPr lang="ja-JP" altLang="en-US" sz="2400" b="1" dirty="0"/>
              <a:t>動作テストを実施する</a:t>
            </a:r>
            <a:endParaRPr lang="en-US" altLang="ja-JP" sz="2400" b="1" dirty="0"/>
          </a:p>
          <a:p>
            <a:pPr>
              <a:spcBef>
                <a:spcPts val="600"/>
              </a:spcBef>
            </a:pPr>
            <a:r>
              <a:rPr lang="en-US" altLang="ja-JP" sz="1600" dirty="0" err="1"/>
              <a:t>printf</a:t>
            </a:r>
            <a:r>
              <a:rPr lang="ja-JP" altLang="en-US" sz="1600" dirty="0"/>
              <a:t> や デバッガを利用して想定どおりに動いているか確認</a:t>
            </a:r>
            <a:endParaRPr lang="en-US" altLang="ja-JP" sz="1600" dirty="0"/>
          </a:p>
          <a:p>
            <a:pPr>
              <a:spcBef>
                <a:spcPts val="600"/>
              </a:spcBef>
            </a:pPr>
            <a:r>
              <a:rPr lang="ja-JP" altLang="en-US" sz="1600" dirty="0"/>
              <a:t>関数に不具合が起きそうな入力を</a:t>
            </a:r>
            <a:r>
              <a:rPr lang="ja-JP" altLang="en-US" sz="1600" dirty="0">
                <a:solidFill>
                  <a:srgbClr val="FF0000"/>
                </a:solidFill>
              </a:rPr>
              <a:t>予測</a:t>
            </a:r>
            <a:r>
              <a:rPr lang="ja-JP" altLang="en-US" sz="1600" dirty="0"/>
              <a:t>し，その入力にも対応する</a:t>
            </a:r>
            <a:endParaRPr lang="en-US" altLang="ja-JP" sz="1600" dirty="0"/>
          </a:p>
          <a:p>
            <a:pPr>
              <a:spcBef>
                <a:spcPts val="600"/>
              </a:spcBef>
            </a:pPr>
            <a:r>
              <a:rPr lang="ja-JP" altLang="en-US" sz="1600" dirty="0"/>
              <a:t>まずい例</a:t>
            </a:r>
            <a:r>
              <a:rPr lang="en-US" altLang="ja-JP" sz="1600" dirty="0"/>
              <a:t>) </a:t>
            </a:r>
            <a:r>
              <a:rPr lang="ja-JP" altLang="en-US" sz="1600" dirty="0"/>
              <a:t>コピペしてきたらなんか動いた，エラーがあるはずなのに動いているからまあいいか</a:t>
            </a:r>
            <a:r>
              <a:rPr lang="ja-JP" altLang="en-US" sz="1600" dirty="0" err="1"/>
              <a:t>。。</a:t>
            </a:r>
            <a:endParaRPr lang="en-US" altLang="ja-JP" sz="1600" dirty="0"/>
          </a:p>
          <a:p>
            <a:pPr>
              <a:spcBef>
                <a:spcPts val="600"/>
              </a:spcBef>
            </a:pPr>
            <a:endParaRPr lang="en-US" altLang="ja-JP" sz="1050" dirty="0"/>
          </a:p>
          <a:p>
            <a:pPr marL="0" indent="0">
              <a:spcBef>
                <a:spcPts val="600"/>
              </a:spcBef>
              <a:buNone/>
            </a:pPr>
            <a:r>
              <a:rPr lang="en-US" altLang="ja-JP" b="1" dirty="0"/>
              <a:t>『</a:t>
            </a:r>
            <a:r>
              <a:rPr lang="ja-JP" altLang="en-US" b="1" dirty="0"/>
              <a:t>再利用性</a:t>
            </a:r>
            <a:r>
              <a:rPr lang="en-US" altLang="ja-JP" b="1" dirty="0"/>
              <a:t>』</a:t>
            </a:r>
            <a:r>
              <a:rPr lang="ja-JP" altLang="en-US" b="1" dirty="0"/>
              <a:t>を意識する</a:t>
            </a:r>
            <a:endParaRPr lang="en-US" altLang="ja-JP" sz="1600" b="1" dirty="0"/>
          </a:p>
          <a:p>
            <a:pPr>
              <a:spcBef>
                <a:spcPts val="600"/>
              </a:spcBef>
            </a:pPr>
            <a:r>
              <a:rPr lang="ja-JP" altLang="en-US" sz="1600" dirty="0"/>
              <a:t>よい関数名・変数名をつける（</a:t>
            </a:r>
            <a:r>
              <a:rPr lang="ja-JP" altLang="en-US" sz="1600" dirty="0">
                <a:solidFill>
                  <a:srgbClr val="FF0000"/>
                </a:solidFill>
              </a:rPr>
              <a:t>他人（一ヵ月後の自分）が読んで分かる？</a:t>
            </a:r>
            <a:r>
              <a:rPr lang="ja-JP" altLang="en-US" sz="1600" dirty="0"/>
              <a:t>）</a:t>
            </a:r>
            <a:endParaRPr lang="en-US" altLang="ja-JP" sz="1600" dirty="0"/>
          </a:p>
          <a:p>
            <a:pPr>
              <a:spcBef>
                <a:spcPts val="600"/>
              </a:spcBef>
            </a:pPr>
            <a:r>
              <a:rPr lang="ja-JP" altLang="en-US" sz="1600" dirty="0"/>
              <a:t>いろいろなところで使えるように、引数や返り値を設計する。（２か所以上で似た処理や同じ処理が出てきたら関数化するとよい．似た処理を一つの関数で扱えるように引数を設計する練習をたくさんすると再利用性の高い関数を作れるようになりそう． ）</a:t>
            </a:r>
            <a:endParaRPr lang="en-US" altLang="ja-JP" sz="1600" dirty="0"/>
          </a:p>
          <a:p>
            <a:pPr>
              <a:spcBef>
                <a:spcPts val="600"/>
              </a:spcBef>
            </a:pPr>
            <a:r>
              <a:rPr lang="ja-JP" altLang="en-US" sz="1600" dirty="0"/>
              <a:t>まずい例</a:t>
            </a:r>
            <a:r>
              <a:rPr lang="en-US" altLang="ja-JP" sz="1600" dirty="0"/>
              <a:t>) </a:t>
            </a:r>
            <a:r>
              <a:rPr lang="en-US" altLang="ja-JP" sz="1600" dirty="0" err="1"/>
              <a:t>int</a:t>
            </a:r>
            <a:r>
              <a:rPr lang="ja-JP" altLang="en-US" sz="1600" dirty="0"/>
              <a:t>を受け取って</a:t>
            </a:r>
            <a:r>
              <a:rPr lang="en-US" altLang="ja-JP" sz="1600" dirty="0" err="1"/>
              <a:t>int</a:t>
            </a:r>
            <a:r>
              <a:rPr lang="ja-JP" altLang="en-US" sz="1600" dirty="0"/>
              <a:t>を返す関数を作った．今回は入力が必ず正なので，負の入力があるとおかしくなるけどまあいいか</a:t>
            </a:r>
            <a:r>
              <a:rPr lang="ja-JP" altLang="en-US" sz="1600" dirty="0" err="1"/>
              <a:t>。。</a:t>
            </a:r>
            <a:endParaRPr lang="en-US" altLang="ja-JP" sz="1600" dirty="0"/>
          </a:p>
          <a:p>
            <a:pPr marL="0" indent="0">
              <a:spcBef>
                <a:spcPts val="600"/>
              </a:spcBef>
              <a:buNone/>
            </a:pPr>
            <a:endParaRPr lang="en-US" altLang="ja-JP" sz="800" dirty="0"/>
          </a:p>
          <a:p>
            <a:pPr marL="0" indent="0">
              <a:spcBef>
                <a:spcPts val="600"/>
              </a:spcBef>
              <a:buNone/>
            </a:pPr>
            <a:r>
              <a:rPr lang="en-US" altLang="ja-JP" sz="2400" b="1" dirty="0"/>
              <a:t>『</a:t>
            </a:r>
            <a:r>
              <a:rPr lang="ja-JP" altLang="en-US" sz="2400" b="1" dirty="0"/>
              <a:t>一貫性</a:t>
            </a:r>
            <a:r>
              <a:rPr lang="en-US" altLang="ja-JP" sz="2400" b="1" dirty="0"/>
              <a:t>』</a:t>
            </a:r>
            <a:r>
              <a:rPr lang="ja-JP" altLang="en-US" sz="2400" b="1" dirty="0"/>
              <a:t>を意識する</a:t>
            </a:r>
            <a:endParaRPr lang="en-US" altLang="ja-JP" sz="2400" b="1" dirty="0"/>
          </a:p>
          <a:p>
            <a:pPr>
              <a:spcBef>
                <a:spcPts val="600"/>
              </a:spcBef>
            </a:pPr>
            <a:r>
              <a:rPr lang="ja-JP" altLang="en-US" sz="1600" dirty="0"/>
              <a:t>全体の構成から細部にまで一貫性のあるルールを持ちそれにしたがって書く</a:t>
            </a:r>
            <a:endParaRPr lang="en-US" altLang="ja-JP" sz="1600" dirty="0"/>
          </a:p>
          <a:p>
            <a:pPr>
              <a:spcBef>
                <a:spcPts val="600"/>
              </a:spcBef>
            </a:pPr>
            <a:r>
              <a:rPr lang="ja-JP" altLang="en-US" sz="1600" dirty="0"/>
              <a:t>ルールは自分で定義し，更新し続ける</a:t>
            </a:r>
            <a:endParaRPr lang="en-US" altLang="ja-JP" sz="1600" dirty="0"/>
          </a:p>
          <a:p>
            <a:pPr>
              <a:spcBef>
                <a:spcPts val="600"/>
              </a:spcBef>
            </a:pPr>
            <a:r>
              <a:rPr lang="ja-JP" altLang="en-US" sz="1600" dirty="0"/>
              <a:t>コーディングスタイル，関数変数の命名規則，を，自分のコードの中で統一する</a:t>
            </a:r>
            <a:endParaRPr lang="en-US" altLang="ja-JP" sz="1600" dirty="0"/>
          </a:p>
          <a:p>
            <a:pPr>
              <a:spcBef>
                <a:spcPts val="600"/>
              </a:spcBef>
            </a:pPr>
            <a:r>
              <a:rPr lang="ja-JP" altLang="en-US" sz="1600" dirty="0"/>
              <a:t>まずい例</a:t>
            </a:r>
            <a:r>
              <a:rPr lang="en-US" altLang="ja-JP" sz="1600" dirty="0"/>
              <a:t>) </a:t>
            </a:r>
            <a:r>
              <a:rPr lang="ja-JP" altLang="en-US" sz="1600" dirty="0"/>
              <a:t>前の行は</a:t>
            </a:r>
            <a:r>
              <a:rPr lang="en-US" altLang="ja-JP" sz="1600" dirty="0"/>
              <a:t>tab</a:t>
            </a:r>
            <a:r>
              <a:rPr lang="ja-JP" altLang="en-US" sz="1600" dirty="0"/>
              <a:t>でインデントをとって、この行は</a:t>
            </a:r>
            <a:r>
              <a:rPr lang="en-US" altLang="ja-JP" sz="1600" dirty="0"/>
              <a:t>space</a:t>
            </a:r>
            <a:r>
              <a:rPr lang="ja-JP" altLang="en-US" sz="1600" dirty="0"/>
              <a:t>でインデントをとった．見た目は同じだからヨシ！</a:t>
            </a:r>
            <a:endParaRPr lang="en-US" altLang="ja-JP" sz="1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5</a:t>
            </a:fld>
            <a:endParaRPr lang="ja-JP" altLang="en-US"/>
          </a:p>
        </p:txBody>
      </p:sp>
    </p:spTree>
    <p:extLst>
      <p:ext uri="{BB962C8B-B14F-4D97-AF65-F5344CB8AC3E}">
        <p14:creationId xmlns:p14="http://schemas.microsoft.com/office/powerpoint/2010/main" val="406984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fade">
                                      <p:cBhvr>
                                        <p:cTn id="6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endParaRPr kumimoji="1" lang="ja-JP" altLang="en-US" dirty="0"/>
          </a:p>
        </p:txBody>
      </p:sp>
      <p:sp>
        <p:nvSpPr>
          <p:cNvPr id="3" name="コンテンツ プレースホルダー 2"/>
          <p:cNvSpPr>
            <a:spLocks noGrp="1"/>
          </p:cNvSpPr>
          <p:nvPr>
            <p:ph idx="1"/>
          </p:nvPr>
        </p:nvSpPr>
        <p:spPr>
          <a:xfrm>
            <a:off x="838200" y="3067292"/>
            <a:ext cx="10515600" cy="3482364"/>
          </a:xfrm>
        </p:spPr>
        <p:txBody>
          <a:bodyPr>
            <a:noAutofit/>
          </a:bodyPr>
          <a:lstStyle/>
          <a:p>
            <a:pPr marL="0" indent="0" algn="just">
              <a:buNone/>
            </a:pPr>
            <a:r>
              <a:rPr lang="en-US" altLang="ja-JP" sz="1600" dirty="0"/>
              <a:t>Learning to program is notoriously difficult. </a:t>
            </a:r>
            <a:r>
              <a:rPr lang="en-US" altLang="ja-JP" sz="1600" dirty="0">
                <a:solidFill>
                  <a:srgbClr val="FF0000"/>
                </a:solidFill>
              </a:rPr>
              <a:t>A substantial minority of students fails in every introductory programming course in every UK university. Despite heroic academic effort, the proportion has increased rather than decreased over the years. </a:t>
            </a:r>
            <a:r>
              <a:rPr lang="en-US" altLang="ja-JP" sz="1600" dirty="0"/>
              <a:t>Despite a great deal of research into teaching methods and student responses, we have no idea of the cause. </a:t>
            </a:r>
          </a:p>
          <a:p>
            <a:pPr marL="0" indent="0" algn="just">
              <a:buNone/>
            </a:pPr>
            <a:r>
              <a:rPr lang="en-US" altLang="ja-JP" sz="1600" dirty="0"/>
              <a:t>It has long been suspected that some people have a natural aptitude for programming, but until now there has been no psychological test which could detect it. Programming ability is not known to be correlated with age, with sex, or with educational attainment; nor has it been found to be correlated with any of the aptitudes measured in conventional ‘intelligence’ or ‘problem-solving-ability’ tests. </a:t>
            </a:r>
          </a:p>
          <a:p>
            <a:pPr marL="0" indent="0" algn="just">
              <a:buNone/>
            </a:pPr>
            <a:r>
              <a:rPr lang="en-US" altLang="ja-JP" sz="1600" dirty="0"/>
              <a:t>We have found a test for programming aptitude, of which we give details. </a:t>
            </a:r>
            <a:r>
              <a:rPr lang="en-US" altLang="ja-JP" sz="1600" dirty="0">
                <a:solidFill>
                  <a:srgbClr val="FF0000"/>
                </a:solidFill>
              </a:rPr>
              <a:t>We can predict success or failure even before students have had any contact with any programming language with very high accuracy, and by testing with the same instrument after a few weeks of exposure, with extreme accuracy</a:t>
            </a:r>
            <a:r>
              <a:rPr lang="en-US" altLang="ja-JP" sz="1600" dirty="0"/>
              <a:t>. We present experimental evidence to support our claim. We point out that programming teaching is useless for those who are bound to fail and pointless for those who are certain to succeed.</a:t>
            </a:r>
            <a:endParaRPr kumimoji="1" lang="ja-JP" altLang="en-US" sz="1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6</a:t>
            </a:fld>
            <a:endParaRPr lang="ja-JP" altLang="en-US"/>
          </a:p>
        </p:txBody>
      </p:sp>
      <p:pic>
        <p:nvPicPr>
          <p:cNvPr id="5" name="図 4"/>
          <p:cNvPicPr>
            <a:picLocks noChangeAspect="1"/>
          </p:cNvPicPr>
          <p:nvPr/>
        </p:nvPicPr>
        <p:blipFill rotWithShape="1">
          <a:blip r:embed="rId2"/>
          <a:srcRect l="18294" t="16439" r="19231" b="53744"/>
          <a:stretch/>
        </p:blipFill>
        <p:spPr>
          <a:xfrm>
            <a:off x="621323" y="0"/>
            <a:ext cx="10949353" cy="3067291"/>
          </a:xfrm>
          <a:prstGeom prst="rect">
            <a:avLst/>
          </a:prstGeom>
        </p:spPr>
      </p:pic>
    </p:spTree>
    <p:extLst>
      <p:ext uri="{BB962C8B-B14F-4D97-AF65-F5344CB8AC3E}">
        <p14:creationId xmlns:p14="http://schemas.microsoft.com/office/powerpoint/2010/main" val="1552715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プログラミングに適正はあるか</a:t>
            </a:r>
          </a:p>
        </p:txBody>
      </p:sp>
      <p:sp>
        <p:nvSpPr>
          <p:cNvPr id="3" name="コンテンツ プレースホルダー 2"/>
          <p:cNvSpPr>
            <a:spLocks noGrp="1"/>
          </p:cNvSpPr>
          <p:nvPr>
            <p:ph idx="1"/>
          </p:nvPr>
        </p:nvSpPr>
        <p:spPr>
          <a:xfrm>
            <a:off x="838199" y="1127050"/>
            <a:ext cx="10794357" cy="5730950"/>
          </a:xfrm>
        </p:spPr>
        <p:txBody>
          <a:bodyPr>
            <a:normAutofit/>
          </a:bodyPr>
          <a:lstStyle/>
          <a:p>
            <a:r>
              <a:rPr kumimoji="1" lang="ja-JP" altLang="en-US" dirty="0"/>
              <a:t>現状，</a:t>
            </a:r>
            <a:r>
              <a:rPr kumimoji="1" lang="ja-JP" altLang="en-US" b="1" dirty="0"/>
              <a:t>ある</a:t>
            </a:r>
            <a:r>
              <a:rPr kumimoji="1" lang="ja-JP" altLang="en-US" dirty="0"/>
              <a:t>，と思う</a:t>
            </a:r>
            <a:endParaRPr kumimoji="1" lang="en-US" altLang="ja-JP" dirty="0"/>
          </a:p>
          <a:p>
            <a:pPr lvl="1"/>
            <a:r>
              <a:rPr lang="ja-JP" altLang="en-US" sz="1800" dirty="0"/>
              <a:t>ただし，適性がなくても設計書通りのコードを作成できるようにはなれると思う</a:t>
            </a:r>
            <a:endParaRPr lang="en-US" altLang="ja-JP" sz="1800" dirty="0"/>
          </a:p>
          <a:p>
            <a:pPr lvl="1"/>
            <a:r>
              <a:rPr lang="ja-JP" altLang="en-US" sz="1800" dirty="0"/>
              <a:t>ただし，</a:t>
            </a:r>
            <a:r>
              <a:rPr lang="en-US" altLang="ja-JP" sz="1800" dirty="0"/>
              <a:t>Computer Science</a:t>
            </a:r>
            <a:r>
              <a:rPr lang="ja-JP" altLang="en-US" sz="1800" dirty="0"/>
              <a:t>の研究では，問題発見・設計・実装・実験を高速に繰り返す必要があり，適正なしでは難しいとも思う</a:t>
            </a:r>
            <a:r>
              <a:rPr kumimoji="1" lang="ja-JP" altLang="en-US" sz="1800" dirty="0"/>
              <a:t>　</a:t>
            </a:r>
            <a:endParaRPr kumimoji="1" lang="en-US" altLang="ja-JP" sz="1800" dirty="0"/>
          </a:p>
          <a:p>
            <a:r>
              <a:rPr lang="ja-JP" altLang="en-US" dirty="0"/>
              <a:t>研究室に入ってくる学生も，プログラミングができる群・できない群に，おおよそ分離できると思う</a:t>
            </a:r>
            <a:endParaRPr lang="en-US" altLang="ja-JP" dirty="0"/>
          </a:p>
          <a:p>
            <a:pPr lvl="1"/>
            <a:r>
              <a:rPr kumimoji="1" lang="ja-JP" altLang="en-US" sz="1800" dirty="0"/>
              <a:t>ただし，適性がないのか，適性はあるが訓練が足りないのかは不明</a:t>
            </a:r>
            <a:endParaRPr kumimoji="1" lang="en-US" altLang="ja-JP" sz="1800" dirty="0"/>
          </a:p>
          <a:p>
            <a:pPr lvl="1"/>
            <a:r>
              <a:rPr lang="en-US" altLang="ja-JP" sz="1800" dirty="0"/>
              <a:t>1000</a:t>
            </a:r>
            <a:r>
              <a:rPr lang="ja-JP" altLang="en-US" sz="1800" dirty="0"/>
              <a:t>時間くらい書いてみてから向き不向きの議論をしたい気がする</a:t>
            </a:r>
            <a:endParaRPr lang="en-US" altLang="ja-JP" sz="1800" dirty="0"/>
          </a:p>
          <a:p>
            <a:pPr lvl="1"/>
            <a:r>
              <a:rPr lang="ja-JP" altLang="en-US" sz="1400" dirty="0"/>
              <a:t>例 </a:t>
            </a:r>
            <a:r>
              <a:rPr lang="en-US" altLang="ja-JP" sz="1400" dirty="0"/>
              <a:t>:『</a:t>
            </a:r>
            <a:r>
              <a:rPr lang="ja-JP" altLang="en-US" sz="1400" dirty="0"/>
              <a:t>スプラ２，</a:t>
            </a:r>
            <a:r>
              <a:rPr lang="en-US" altLang="ja-JP" sz="1400" dirty="0"/>
              <a:t>50</a:t>
            </a:r>
            <a:r>
              <a:rPr lang="ja-JP" altLang="en-US" sz="1400" dirty="0"/>
              <a:t>時間くらいやったけどあんまりうまくなんなかったから俺向いてないかも</a:t>
            </a:r>
            <a:r>
              <a:rPr lang="en-US" altLang="ja-JP" sz="1400" dirty="0"/>
              <a:t>』</a:t>
            </a:r>
          </a:p>
          <a:p>
            <a:pPr lvl="1"/>
            <a:r>
              <a:rPr kumimoji="1" lang="ja-JP" altLang="en-US" sz="1400" dirty="0"/>
              <a:t>例 </a:t>
            </a:r>
            <a:r>
              <a:rPr kumimoji="1" lang="en-US" altLang="ja-JP" sz="1400" dirty="0"/>
              <a:t>:</a:t>
            </a:r>
            <a:r>
              <a:rPr lang="ja-JP" altLang="en-US" sz="1400" dirty="0"/>
              <a:t> </a:t>
            </a:r>
            <a:r>
              <a:rPr lang="en-US" altLang="ja-JP" sz="1400" dirty="0"/>
              <a:t>『</a:t>
            </a:r>
            <a:r>
              <a:rPr lang="ja-JP" altLang="en-US" sz="1400" dirty="0"/>
              <a:t>体育の授業で毎週やったのでサッカー選手になれると思う！</a:t>
            </a:r>
            <a:r>
              <a:rPr lang="en-US" altLang="ja-JP" sz="1400" dirty="0"/>
              <a:t>』</a:t>
            </a: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7</a:t>
            </a:fld>
            <a:endParaRPr lang="ja-JP" altLang="en-US"/>
          </a:p>
        </p:txBody>
      </p:sp>
    </p:spTree>
    <p:extLst>
      <p:ext uri="{BB962C8B-B14F-4D97-AF65-F5344CB8AC3E}">
        <p14:creationId xmlns:p14="http://schemas.microsoft.com/office/powerpoint/2010/main" val="243117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プログラミング習得のために</a:t>
            </a:r>
            <a:r>
              <a:rPr lang="ja-JP" altLang="en-US" dirty="0" err="1"/>
              <a:t>。。。</a:t>
            </a:r>
            <a:endParaRPr kumimoji="1" lang="ja-JP" altLang="en-US" dirty="0"/>
          </a:p>
        </p:txBody>
      </p:sp>
      <p:sp>
        <p:nvSpPr>
          <p:cNvPr id="3" name="コンテンツ プレースホルダー 2"/>
          <p:cNvSpPr>
            <a:spLocks noGrp="1"/>
          </p:cNvSpPr>
          <p:nvPr>
            <p:ph idx="1"/>
          </p:nvPr>
        </p:nvSpPr>
        <p:spPr>
          <a:xfrm>
            <a:off x="838200" y="1127050"/>
            <a:ext cx="11353800" cy="5422605"/>
          </a:xfrm>
        </p:spPr>
        <p:txBody>
          <a:bodyPr>
            <a:normAutofit/>
          </a:bodyPr>
          <a:lstStyle/>
          <a:p>
            <a:r>
              <a:rPr kumimoji="1" lang="ja-JP" altLang="en-US" sz="2400" b="1" dirty="0"/>
              <a:t>プログラミングは能動的に学ぶもの</a:t>
            </a:r>
            <a:endParaRPr kumimoji="1" lang="en-US" altLang="ja-JP" sz="2400" b="1" dirty="0"/>
          </a:p>
          <a:p>
            <a:pPr lvl="1"/>
            <a:r>
              <a:rPr kumimoji="1" lang="ja-JP" altLang="en-US" sz="2000" dirty="0"/>
              <a:t>受身では多分習得不可能</a:t>
            </a:r>
            <a:r>
              <a:rPr lang="ja-JP" altLang="en-US" sz="2000" dirty="0"/>
              <a:t>（</a:t>
            </a:r>
            <a:r>
              <a:rPr kumimoji="1" lang="ja-JP" altLang="en-US" sz="2000" dirty="0"/>
              <a:t>ここにいる時点で能動的ではあると期待）</a:t>
            </a:r>
            <a:endParaRPr kumimoji="1" lang="en-US" altLang="ja-JP" sz="2000" dirty="0"/>
          </a:p>
          <a:p>
            <a:pPr lvl="1"/>
            <a:r>
              <a:rPr lang="ja-JP" altLang="en-US" sz="2000" dirty="0"/>
              <a:t>作りたいものを作りましょう（今回は物理シムの中で興味があるものを選んで作る）</a:t>
            </a:r>
            <a:endParaRPr kumimoji="1" lang="en-US" altLang="ja-JP" sz="2000" dirty="0"/>
          </a:p>
          <a:p>
            <a:pPr marL="457200" lvl="1" indent="0">
              <a:buNone/>
            </a:pPr>
            <a:endParaRPr kumimoji="1" lang="en-US" altLang="ja-JP" sz="1600" dirty="0"/>
          </a:p>
          <a:p>
            <a:r>
              <a:rPr kumimoji="1" lang="ja-JP" altLang="en-US" sz="2400" b="1" dirty="0"/>
              <a:t>時間をつっこむ必要がある</a:t>
            </a:r>
            <a:endParaRPr kumimoji="1" lang="en-US" altLang="ja-JP" sz="2400" b="1" dirty="0"/>
          </a:p>
          <a:p>
            <a:pPr lvl="1"/>
            <a:r>
              <a:rPr lang="ja-JP" altLang="en-US" sz="2000" dirty="0"/>
              <a:t>初学者はとりあえず</a:t>
            </a:r>
            <a:r>
              <a:rPr lang="en-US" altLang="ja-JP" sz="2000" dirty="0"/>
              <a:t>1000</a:t>
            </a:r>
            <a:r>
              <a:rPr lang="ja-JP" altLang="en-US" sz="2000" dirty="0"/>
              <a:t>時間くらいをかけましょう（</a:t>
            </a:r>
            <a:r>
              <a:rPr lang="en-US" altLang="ja-JP" sz="2000" dirty="0"/>
              <a:t>1</a:t>
            </a:r>
            <a:r>
              <a:rPr lang="ja-JP" altLang="en-US" sz="2000" dirty="0"/>
              <a:t>日</a:t>
            </a:r>
            <a:r>
              <a:rPr lang="en-US" altLang="ja-JP" sz="2000" dirty="0"/>
              <a:t>5</a:t>
            </a:r>
            <a:r>
              <a:rPr lang="ja-JP" altLang="en-US" sz="2000" dirty="0"/>
              <a:t>時間で</a:t>
            </a:r>
            <a:r>
              <a:rPr lang="en-US" altLang="ja-JP" sz="2000" dirty="0"/>
              <a:t>200</a:t>
            </a:r>
            <a:r>
              <a:rPr lang="ja-JP" altLang="en-US" sz="2000" dirty="0"/>
              <a:t>日）</a:t>
            </a:r>
            <a:endParaRPr lang="en-US" altLang="ja-JP" sz="2000" dirty="0"/>
          </a:p>
          <a:p>
            <a:pPr lvl="1"/>
            <a:r>
              <a:rPr lang="ja-JP" altLang="en-US" sz="2000" dirty="0"/>
              <a:t>向き・不向きの議論は</a:t>
            </a:r>
            <a:r>
              <a:rPr lang="en-US" altLang="ja-JP" sz="2000" dirty="0"/>
              <a:t>1000</a:t>
            </a:r>
            <a:r>
              <a:rPr lang="ja-JP" altLang="en-US" sz="2000" dirty="0"/>
              <a:t>時間くらいやってから</a:t>
            </a:r>
            <a:endParaRPr lang="en-US" altLang="ja-JP" sz="2000" dirty="0"/>
          </a:p>
          <a:p>
            <a:pPr lvl="1"/>
            <a:endParaRPr lang="ja-JP" altLang="en-US" sz="2000" dirty="0"/>
          </a:p>
          <a:p>
            <a:r>
              <a:rPr lang="ja-JP" altLang="en-US" sz="2400" b="1" dirty="0"/>
              <a:t>言葉にして説明する</a:t>
            </a:r>
            <a:endParaRPr lang="en-US" altLang="ja-JP" sz="2400" b="1" dirty="0"/>
          </a:p>
          <a:p>
            <a:pPr lvl="1"/>
            <a:r>
              <a:rPr kumimoji="1" lang="ja-JP" altLang="en-US" sz="2000" dirty="0"/>
              <a:t>なぜそう書いたかを他人（教員・友人）に説明する</a:t>
            </a:r>
            <a:endParaRPr kumimoji="1" lang="en-US" altLang="ja-JP" sz="2000" dirty="0"/>
          </a:p>
          <a:p>
            <a:pPr lvl="1"/>
            <a:r>
              <a:rPr lang="ja-JP" altLang="en-US" sz="2000" dirty="0"/>
              <a:t>問題にぶつかったらどのような問題にぶつかっているかを詳細に説明する（言語化重要）</a:t>
            </a:r>
            <a:endParaRPr kumimoji="1" lang="en-US" altLang="ja-JP" sz="2000" dirty="0"/>
          </a:p>
          <a:p>
            <a:pPr lvl="1"/>
            <a:endParaRPr kumimoji="1" lang="ja-JP" altLang="en-US" sz="20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8</a:t>
            </a:fld>
            <a:endParaRPr lang="ja-JP" altLang="en-US"/>
          </a:p>
        </p:txBody>
      </p:sp>
    </p:spTree>
    <p:extLst>
      <p:ext uri="{BB962C8B-B14F-4D97-AF65-F5344CB8AC3E}">
        <p14:creationId xmlns:p14="http://schemas.microsoft.com/office/powerpoint/2010/main" val="759913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Contents</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準備</a:t>
            </a:r>
            <a:endParaRPr kumimoji="1" lang="en-US" altLang="ja-JP" dirty="0"/>
          </a:p>
          <a:p>
            <a:r>
              <a:rPr lang="ja-JP" altLang="en-US" dirty="0"/>
              <a:t>プロジェクトの作成（</a:t>
            </a:r>
            <a:r>
              <a:rPr lang="en-US" altLang="ja-JP" dirty="0"/>
              <a:t>hello, world C++/CLI</a:t>
            </a:r>
            <a:r>
              <a:rPr lang="ja-JP" altLang="en-US" dirty="0"/>
              <a:t>）</a:t>
            </a:r>
            <a:endParaRPr lang="en-US" altLang="ja-JP" dirty="0"/>
          </a:p>
          <a:p>
            <a:r>
              <a:rPr lang="en-US" altLang="ja-JP" dirty="0"/>
              <a:t>Windows</a:t>
            </a:r>
            <a:r>
              <a:rPr lang="ja-JP" altLang="en-US" dirty="0"/>
              <a:t>イベントハンドラの追加</a:t>
            </a:r>
            <a:endParaRPr lang="en-US" altLang="ja-JP" dirty="0"/>
          </a:p>
          <a:p>
            <a:r>
              <a:rPr kumimoji="1" lang="en-US" altLang="ja-JP" dirty="0"/>
              <a:t>Panel</a:t>
            </a:r>
            <a:r>
              <a:rPr kumimoji="1" lang="ja-JP" altLang="en-US" dirty="0"/>
              <a:t>に</a:t>
            </a:r>
            <a:r>
              <a:rPr kumimoji="1" lang="en-US" altLang="ja-JP" dirty="0" err="1"/>
              <a:t>Opengl</a:t>
            </a:r>
            <a:r>
              <a:rPr kumimoji="1" lang="ja-JP" altLang="en-US" dirty="0"/>
              <a:t>を表示</a:t>
            </a: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9</a:t>
            </a:fld>
            <a:endParaRPr lang="ja-JP" altLang="en-US"/>
          </a:p>
        </p:txBody>
      </p:sp>
    </p:spTree>
    <p:extLst>
      <p:ext uri="{BB962C8B-B14F-4D97-AF65-F5344CB8AC3E}">
        <p14:creationId xmlns:p14="http://schemas.microsoft.com/office/powerpoint/2010/main" val="148053497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5599</TotalTime>
  <Words>5299</Words>
  <Application>Microsoft Office PowerPoint</Application>
  <PresentationFormat>ワイド画面</PresentationFormat>
  <Paragraphs>576</Paragraphs>
  <Slides>44</Slides>
  <Notes>0</Notes>
  <HiddenSlides>2</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44</vt:i4>
      </vt:variant>
    </vt:vector>
  </HeadingPairs>
  <TitlesOfParts>
    <vt:vector size="52" baseType="lpstr">
      <vt:lpstr>ＭＳ ゴシック</vt:lpstr>
      <vt:lpstr>メイリオ</vt:lpstr>
      <vt:lpstr>Arial</vt:lpstr>
      <vt:lpstr>Calibri</vt:lpstr>
      <vt:lpstr>Cambria Math</vt:lpstr>
      <vt:lpstr>Times New Roman</vt:lpstr>
      <vt:lpstr>Wingdings</vt:lpstr>
      <vt:lpstr>Office テーマ</vt:lpstr>
      <vt:lpstr>Programing Boot up </vt:lpstr>
      <vt:lpstr>PowerPoint プレゼンテーション</vt:lpstr>
      <vt:lpstr>Programing Boot up</vt:lpstr>
      <vt:lpstr>これから意識して実施してほしいこと 1</vt:lpstr>
      <vt:lpstr>これから意識して実施してほしいこと 2</vt:lpstr>
      <vt:lpstr>PowerPoint プレゼンテーション</vt:lpstr>
      <vt:lpstr>プログラミングに適正はあるか</vt:lpstr>
      <vt:lpstr>プログラミング習得のために。。。</vt:lpstr>
      <vt:lpstr>Contents</vt:lpstr>
      <vt:lpstr>PowerPoint プレゼンテーション</vt:lpstr>
      <vt:lpstr>準備</vt:lpstr>
      <vt:lpstr>PowerPoint プレゼンテーション</vt:lpstr>
      <vt:lpstr>下記の動画・google docsを視聴する・読む</vt:lpstr>
      <vt:lpstr>C++の書き方</vt:lpstr>
      <vt:lpstr>課題</vt:lpstr>
      <vt:lpstr>剛体シミュレーション</vt:lpstr>
      <vt:lpstr>剛体シミュレーション</vt:lpstr>
      <vt:lpstr>剛体シミュレーション : 並進 </vt:lpstr>
      <vt:lpstr>Simulatorの実装</vt:lpstr>
      <vt:lpstr>PowerPoint プレゼンテーション</vt:lpstr>
      <vt:lpstr>以下補足資料 (たぶん不要）</vt:lpstr>
      <vt:lpstr>プロジェクトの作製</vt:lpstr>
      <vt:lpstr>プロジェクトの設定 1  </vt:lpstr>
      <vt:lpstr>Form を作る</vt:lpstr>
      <vt:lpstr>Formを編集する</vt:lpstr>
      <vt:lpstr>Formを表示する (1/3)</vt:lpstr>
      <vt:lpstr>Formを表示する (2/3)</vt:lpstr>
      <vt:lpstr>Formを表示する (3/3)</vt:lpstr>
      <vt:lpstr>panelの描画 (double buffering)</vt:lpstr>
      <vt:lpstr>panelの描画 (double buffering)</vt:lpstr>
      <vt:lpstr>Windowsイベントハンドラの追加</vt:lpstr>
      <vt:lpstr>Windowsプログラミングのイメージ（超簡略版）</vt:lpstr>
      <vt:lpstr>イベントハンドラの追加</vt:lpstr>
      <vt:lpstr>イベントハンドラの実装例</vt:lpstr>
      <vt:lpstr>PowerPoint プレゼンテーション</vt:lpstr>
      <vt:lpstr>PanelにOpenGLを表示する</vt:lpstr>
      <vt:lpstr>glewを入れる</vt:lpstr>
      <vt:lpstr>eigen を入れる</vt:lpstr>
      <vt:lpstr>OglForCli と tmath.h を入れる</vt:lpstr>
      <vt:lpstr>FormのpanelにOpenGLを表示する 1</vt:lpstr>
      <vt:lpstr>FormのpanelにOpenGLを表示する 2</vt:lpstr>
      <vt:lpstr>Tips</vt:lpstr>
      <vt:lpstr>PowerPoint プレゼンテーション</vt:lpstr>
      <vt:lpstr>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kosakana12241224@gmail.com</cp:lastModifiedBy>
  <cp:revision>144</cp:revision>
  <dcterms:created xsi:type="dcterms:W3CDTF">2018-07-05T02:33:16Z</dcterms:created>
  <dcterms:modified xsi:type="dcterms:W3CDTF">2024-02-17T02:44:14Z</dcterms:modified>
</cp:coreProperties>
</file>