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embeddings/oleObject1.bin" ContentType="application/vnd.openxmlformats-officedocument.oleObject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Default Extension="pict" ContentType="image/pict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Default Extension="vml" ContentType="application/vnd.openxmlformats-officedocument.vmlDrawing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3EB1-AE0F-0C4F-A9F7-D811236C1D58}" type="datetimeFigureOut">
              <a:rPr lang="en-US" smtClean="0"/>
              <a:pPr/>
              <a:t>12/24/10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D43C-74E6-DE48-B7A1-6BA6A797E6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3EB1-AE0F-0C4F-A9F7-D811236C1D58}" type="datetimeFigureOut">
              <a:rPr lang="en-US" smtClean="0"/>
              <a:pPr/>
              <a:t>12/24/10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D43C-74E6-DE48-B7A1-6BA6A797E6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3EB1-AE0F-0C4F-A9F7-D811236C1D58}" type="datetimeFigureOut">
              <a:rPr lang="en-US" smtClean="0"/>
              <a:pPr/>
              <a:t>12/24/10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D43C-74E6-DE48-B7A1-6BA6A797E6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3EB1-AE0F-0C4F-A9F7-D811236C1D58}" type="datetimeFigureOut">
              <a:rPr lang="en-US" smtClean="0"/>
              <a:pPr/>
              <a:t>12/24/10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D43C-74E6-DE48-B7A1-6BA6A797E6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3EB1-AE0F-0C4F-A9F7-D811236C1D58}" type="datetimeFigureOut">
              <a:rPr lang="en-US" smtClean="0"/>
              <a:pPr/>
              <a:t>12/24/10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D43C-74E6-DE48-B7A1-6BA6A797E6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3EB1-AE0F-0C4F-A9F7-D811236C1D58}" type="datetimeFigureOut">
              <a:rPr lang="en-US" smtClean="0"/>
              <a:pPr/>
              <a:t>12/24/10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D43C-74E6-DE48-B7A1-6BA6A797E6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3EB1-AE0F-0C4F-A9F7-D811236C1D58}" type="datetimeFigureOut">
              <a:rPr lang="en-US" smtClean="0"/>
              <a:pPr/>
              <a:t>12/24/10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D43C-74E6-DE48-B7A1-6BA6A797E6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3EB1-AE0F-0C4F-A9F7-D811236C1D58}" type="datetimeFigureOut">
              <a:rPr lang="en-US" smtClean="0"/>
              <a:pPr/>
              <a:t>12/24/10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D43C-74E6-DE48-B7A1-6BA6A797E6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3EB1-AE0F-0C4F-A9F7-D811236C1D58}" type="datetimeFigureOut">
              <a:rPr lang="en-US" smtClean="0"/>
              <a:pPr/>
              <a:t>12/24/10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D43C-74E6-DE48-B7A1-6BA6A797E6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3EB1-AE0F-0C4F-A9F7-D811236C1D58}" type="datetimeFigureOut">
              <a:rPr lang="en-US" smtClean="0"/>
              <a:pPr/>
              <a:t>12/24/10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D43C-74E6-DE48-B7A1-6BA6A797E6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3EB1-AE0F-0C4F-A9F7-D811236C1D58}" type="datetimeFigureOut">
              <a:rPr lang="en-US" smtClean="0"/>
              <a:pPr/>
              <a:t>12/24/10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D43C-74E6-DE48-B7A1-6BA6A797E6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B3EB1-AE0F-0C4F-A9F7-D811236C1D58}" type="datetimeFigureOut">
              <a:rPr lang="en-US" smtClean="0"/>
              <a:pPr/>
              <a:t>12/24/10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0D43C-74E6-DE48-B7A1-6BA6A797E6D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62545" y="6126163"/>
            <a:ext cx="723542" cy="7347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Incentives for GPs and </a:t>
            </a:r>
            <a:r>
              <a:rPr lang="en-US" dirty="0" err="1" smtClean="0"/>
              <a:t>CHWs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December 23,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GP: Non-Financial Incentives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417638"/>
            <a:ext cx="9017000" cy="4559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GP: Financial Incentives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0" y="1184049"/>
            <a:ext cx="9271000" cy="4787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CHW: Incentives for Case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Salaries will be based on the number of confirmed cases identified, relative to their peers</a:t>
            </a:r>
          </a:p>
          <a:p>
            <a:r>
              <a:rPr lang="en-US" dirty="0" smtClean="0"/>
              <a:t>The complete salary scale for all </a:t>
            </a:r>
            <a:r>
              <a:rPr lang="en-US" dirty="0" err="1" smtClean="0"/>
              <a:t>CHWs</a:t>
            </a:r>
            <a:r>
              <a:rPr lang="en-US" dirty="0" smtClean="0"/>
              <a:t> will be determined by the group’s mean performance</a:t>
            </a:r>
          </a:p>
          <a:p>
            <a:r>
              <a:rPr lang="en-US" dirty="0" smtClean="0"/>
              <a:t>Salaries and salary scales will be determined and distributed on a bi-weekly basis</a:t>
            </a:r>
          </a:p>
          <a:p>
            <a:r>
              <a:rPr lang="en-US" dirty="0" smtClean="0"/>
              <a:t>Bonuses will be given to the top performer in a given month and to any outliers who significantly exceed the group’s performance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CHWs</a:t>
            </a:r>
            <a:r>
              <a:rPr lang="en-US" dirty="0" smtClean="0"/>
              <a:t>: Incentives for Case Detection (cont)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5156"/>
            <a:ext cx="91186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CHWs</a:t>
            </a:r>
            <a:r>
              <a:rPr lang="en-US" dirty="0" smtClean="0"/>
              <a:t>: Bonuses for Case Detection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9600" y="2116892"/>
            <a:ext cx="10363200" cy="360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CHWs</a:t>
            </a:r>
            <a:r>
              <a:rPr lang="en-US" dirty="0" smtClean="0"/>
              <a:t>: Incentives for Case Holding</a:t>
            </a:r>
            <a:endParaRPr lang="en-US" dirty="0"/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0" y="2189888"/>
          <a:ext cx="9372023" cy="3533020"/>
        </p:xfrm>
        <a:graphic>
          <a:graphicData uri="http://schemas.openxmlformats.org/presentationml/2006/ole">
            <p:oleObj spid="_x0000_s19462" name="Document" r:id="rId3" imgW="5626100" imgH="2120900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Incentives Delivery: UBL Omni?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Accounts need to be opened at UBL (at branch for Level 2 accounts)</a:t>
            </a:r>
          </a:p>
          <a:p>
            <a:r>
              <a:rPr lang="en-US" dirty="0" smtClean="0"/>
              <a:t>Minimum balance requirements</a:t>
            </a:r>
          </a:p>
          <a:p>
            <a:pPr lvl="1"/>
            <a:r>
              <a:rPr lang="en-US" dirty="0" smtClean="0"/>
              <a:t>PKR 500 average over a month</a:t>
            </a:r>
          </a:p>
          <a:p>
            <a:r>
              <a:rPr lang="en-US" dirty="0" smtClean="0"/>
              <a:t>Customers: ATM card costs PKR 250 or 1.5% transaction fee at </a:t>
            </a:r>
            <a:r>
              <a:rPr lang="en-US" dirty="0" err="1" smtClean="0"/>
              <a:t>dukaans</a:t>
            </a:r>
            <a:endParaRPr lang="en-US" dirty="0" smtClean="0"/>
          </a:p>
          <a:p>
            <a:r>
              <a:rPr lang="en-US" dirty="0" smtClean="0"/>
              <a:t>We can open a corporate account (Indus or IRD?) and transfer money through internet banking	</a:t>
            </a:r>
          </a:p>
          <a:p>
            <a:pPr lvl="1"/>
            <a:r>
              <a:rPr lang="en-US" dirty="0" smtClean="0"/>
              <a:t>Lump sum transaction fees based on volumes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184</Words>
  <Application>Microsoft Macintosh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Microsoft Word Document</vt:lpstr>
      <vt:lpstr>Incentives for GPs and CHWs</vt:lpstr>
      <vt:lpstr>GP: Non-Financial Incentives</vt:lpstr>
      <vt:lpstr>GP: Financial Incentives</vt:lpstr>
      <vt:lpstr>CHW: Incentives for Case Detection</vt:lpstr>
      <vt:lpstr>CHWs: Incentives for Case Detection (cont)</vt:lpstr>
      <vt:lpstr>CHWs: Bonuses for Case Detection</vt:lpstr>
      <vt:lpstr>CHWs: Incentives for Case Holding</vt:lpstr>
      <vt:lpstr>Incentives Delivery: UBL Omni?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Incentives for GPs and CHWs</dc:title>
  <dc:creator>Shama Mohammed</dc:creator>
  <cp:lastModifiedBy>Shama Mohammed</cp:lastModifiedBy>
  <cp:revision>2</cp:revision>
  <dcterms:created xsi:type="dcterms:W3CDTF">2010-12-24T09:06:42Z</dcterms:created>
  <dcterms:modified xsi:type="dcterms:W3CDTF">2010-12-24T09:09:04Z</dcterms:modified>
</cp:coreProperties>
</file>