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9" r:id="rId17"/>
  </p:sldIdLst>
  <p:sldSz cx="12192000" cy="6858000"/>
  <p:notesSz cx="6858000" cy="9144000"/>
  <p:defaultTextStyle>
    <a:defPPr>
      <a:defRPr lang="en-T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46C-948A-47A8-B3EE-15C855ABDBCD}" v="48" dt="2020-08-13T19:56:50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558" autoAdjust="0"/>
  </p:normalViewPr>
  <p:slideViewPr>
    <p:cSldViewPr snapToGrid="0">
      <p:cViewPr varScale="1">
        <p:scale>
          <a:sx n="137" d="100"/>
          <a:sy n="137" d="100"/>
        </p:scale>
        <p:origin x="10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evkin, Sam@DeltaCouncil" userId="25df5094-8b93-4b7a-9291-59579a1fa9b9" providerId="ADAL" clId="{AEF83405-059E-4226-8888-0450B2B26010}"/>
    <pc:docChg chg="delSld">
      <pc:chgData name="Bashevkin, Sam@DeltaCouncil" userId="25df5094-8b93-4b7a-9291-59579a1fa9b9" providerId="ADAL" clId="{AEF83405-059E-4226-8888-0450B2B26010}" dt="2020-08-13T22:41:25.140" v="0" actId="2696"/>
      <pc:docMkLst>
        <pc:docMk/>
      </pc:docMkLst>
      <pc:sldChg chg="del">
        <pc:chgData name="Bashevkin, Sam@DeltaCouncil" userId="25df5094-8b93-4b7a-9291-59579a1fa9b9" providerId="ADAL" clId="{AEF83405-059E-4226-8888-0450B2B26010}" dt="2020-08-13T22:41:25.140" v="0" actId="2696"/>
        <pc:sldMkLst>
          <pc:docMk/>
          <pc:sldMk cId="325528171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073C-5886-4696-8E34-9911D9000F4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F8C7-D031-486D-A957-81B637755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DC38-8DF0-446A-8C2B-FC45AB6B4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0CA80-1F83-4D6A-83D3-C2CD0216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F768-C7A7-4E2A-B0FD-DA7E6A21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03F8-967E-415D-87E1-422A1681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4C46-FC2E-4964-9435-B425D880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3495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4BF8-D235-412A-8163-93938495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8A709-7B03-44DC-AD25-C36717CC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75B7-0BF6-47B7-ACBF-1902913B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F290-91C7-489E-A853-28668164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7835-AB85-4423-A02D-EF35FD5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1507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6F240-AAD9-44F9-9191-4FD16B39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09F5D-DE6D-4E47-BDAE-EE0A4307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1CCD-60A4-4D14-B22D-7E4390E6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86AD-8871-4E77-A990-14009CD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250B-9F2A-494E-ADA0-0F9E0BE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807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619-FC7B-4A15-96B6-7FC0F36D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62BD-9A96-432F-9F16-731E5A6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750F-CFF6-442E-A7CC-732700A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3CDF-1636-4E1E-A6FF-145FD3E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F198-27D7-40FE-B55D-BE67C21C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7337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AEB2-B406-4911-8CA0-46B3D104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44073-DD27-434D-A14E-A865EA723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3BC8-A69A-4842-A9D6-BBC10E0C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F2B0-805E-462D-A983-66D1209E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19A4-75B5-4797-9BEE-7E9FE00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10948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DBEC-A843-4AC6-ADA4-CFEA51E2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7FB-7C5B-4E29-BDFF-024F0F15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8881B-3ECC-43AB-9A14-452F786E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38FA-5F65-4D81-9E16-10F0C3B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D5EA-941D-485A-A13B-93571E46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C0A9-8344-424F-BF74-DA324341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59100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3948-8E71-4809-A5A1-B46B2162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4E6C-7A29-46F8-974C-8B32B100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3BE4-4F9D-4370-BB94-FBF06267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65684-25F4-480C-BEA0-0D3DB0B9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57FA9-E9B4-4058-B497-D946B9918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B479-1988-484F-A441-4EC5914D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D363C-4982-45AF-960C-BD365F1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75826-3AD1-42F6-A3F5-B627B7C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87408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381-A21E-4695-9DA2-C01A315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4C98D-E872-4649-8C8D-5F1895C3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5FD11-9CD6-45DC-B827-ACFD6874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6A9C2-9CC8-4523-8328-C2EE3A31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388464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E7733-1DB2-4C9F-9CF9-58623FB5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6A03C-3352-477B-9A4E-2F4CC584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77BAD-DB1F-42F1-B763-5FE643A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136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9C81-03A5-47A9-AF83-FB5D6AF3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EEF5-48FA-4420-AD5E-182AB5BF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E9ABC-94A3-44AD-A490-3433EFB8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1140-DD00-4A8B-8516-C5DEAA55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DCAB-9777-49F4-8DB6-97727192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CADB6-C179-44D4-8A77-F54129C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9809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CB78-4ACA-4D2D-8170-09F9CFD2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8FDEA-22B3-4089-9E83-3FCBCE769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3D1C0-C89B-4F99-AF87-92FC9F1E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D5A5-8002-42A1-A4A1-4BB841CB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1F08-CE15-4BD5-AD4D-2EBFC4D4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08A5-ECAF-4AFD-8A9A-ED4C05D0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5411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B5A5-8A48-4D5D-A6F3-16E62667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2C68-290C-411F-A6B6-9D23A3AD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DD4A-91BE-4572-8C33-4B2A02DF6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A7F7-9339-4CEC-8466-324D06B597AC}" type="datetimeFigureOut">
              <a:rPr lang="en-TV" smtClean="0"/>
              <a:t>13/08/2020</a:t>
            </a:fld>
            <a:endParaRPr lang="en-T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BBE2-DA2B-43D2-9B12-AB21E52D0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8DB6-9989-4D2F-8A6D-BF8BDCC1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6E9A-8E00-4042-90F9-24CF4039A80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382290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m.bashevkin@deltacouncil.ca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markedmondson.me/googleCloudStorageR/" TargetMode="External"/><Relationship Id="rId2" Type="http://schemas.openxmlformats.org/officeDocument/2006/relationships/hyperlink" Target="https://cloudyr.github.io/googleComputeEngi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loudyr.github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yr.github.io/googleComputeEngineR/articles/installation-and-authentic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89F6-28AA-483D-9D25-86CBDE78C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 with R	</a:t>
            </a:r>
            <a:endParaRPr lang="en-T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09A0-A68E-4608-9E19-4FF27E188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 Bashevkin</a:t>
            </a:r>
          </a:p>
          <a:p>
            <a:r>
              <a:rPr lang="en-US" dirty="0">
                <a:hlinkClick r:id="rId2"/>
              </a:rPr>
              <a:t>sam.bashevkin@deltacouncil.ca.gov</a:t>
            </a:r>
            <a:endParaRPr lang="en-US" dirty="0"/>
          </a:p>
          <a:p>
            <a:r>
              <a:rPr lang="en-US" dirty="0"/>
              <a:t>Delta Science Program</a:t>
            </a:r>
          </a:p>
          <a:p>
            <a:r>
              <a:rPr lang="en-US" dirty="0"/>
              <a:t>Delta Stewardship Council</a:t>
            </a:r>
            <a:endParaRPr lang="en-TV" dirty="0"/>
          </a:p>
        </p:txBody>
      </p:sp>
    </p:spTree>
    <p:extLst>
      <p:ext uri="{BB962C8B-B14F-4D97-AF65-F5344CB8AC3E}">
        <p14:creationId xmlns:p14="http://schemas.microsoft.com/office/powerpoint/2010/main" val="419594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50DB-0B9E-4F39-B795-39E2525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finished, stop and/or delete VM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BB63-EC5B-4456-B2D6-9582B3C2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9"/>
            <a:ext cx="10515600" cy="4351338"/>
          </a:xfrm>
        </p:spPr>
        <p:txBody>
          <a:bodyPr/>
          <a:lstStyle/>
          <a:p>
            <a:r>
              <a:rPr lang="en-US" dirty="0"/>
              <a:t>Through R on your local machine</a:t>
            </a:r>
          </a:p>
          <a:p>
            <a:pPr lvl="1"/>
            <a:r>
              <a:rPr lang="en-US" dirty="0" err="1"/>
              <a:t>gce_vm_stop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gce_vm_delete</a:t>
            </a:r>
            <a:r>
              <a:rPr lang="en-US" dirty="0"/>
              <a:t>()</a:t>
            </a:r>
          </a:p>
          <a:p>
            <a:r>
              <a:rPr lang="en-US" dirty="0"/>
              <a:t>Or through the google cloud platform</a:t>
            </a:r>
            <a:endParaRPr lang="en-TV" dirty="0"/>
          </a:p>
        </p:txBody>
      </p:sp>
    </p:spTree>
    <p:extLst>
      <p:ext uri="{BB962C8B-B14F-4D97-AF65-F5344CB8AC3E}">
        <p14:creationId xmlns:p14="http://schemas.microsoft.com/office/powerpoint/2010/main" val="396658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D0BC-8929-4C45-9F9C-4183E7E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 across cloud sessions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0652-F38F-4BD5-ADE4-85ABA070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579"/>
          </a:xfrm>
        </p:spPr>
        <p:txBody>
          <a:bodyPr/>
          <a:lstStyle/>
          <a:p>
            <a:r>
              <a:rPr lang="en-US" dirty="0"/>
              <a:t>Set up google cloud bucket with googleCloudStorageR</a:t>
            </a:r>
          </a:p>
          <a:p>
            <a:pPr lvl="1"/>
            <a:r>
              <a:rPr lang="en-US" dirty="0"/>
              <a:t>Similar credential setup process as googleComputeEngineR</a:t>
            </a:r>
          </a:p>
          <a:p>
            <a:endParaRPr lang="en-T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41C5B-01D5-4A68-A550-022E0658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3" y="3523474"/>
            <a:ext cx="6686893" cy="12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3737-E854-4437-8F39-3B1D43A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 across cloud sessions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DFDC-D7CA-4B7D-BA5D-AE172E8F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persistant</a:t>
            </a:r>
            <a:r>
              <a:rPr lang="en-US" dirty="0"/>
              <a:t> VM and link to cloud storage</a:t>
            </a:r>
            <a:endParaRPr lang="en-T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D03B4-9759-45BF-8C74-A0C99933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6" y="2601420"/>
            <a:ext cx="11808912" cy="15426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F22A1E-AE3E-404B-8D3F-F14E7E970A2B}"/>
              </a:ext>
            </a:extLst>
          </p:cNvPr>
          <p:cNvSpPr/>
          <p:nvPr/>
        </p:nvSpPr>
        <p:spPr>
          <a:xfrm>
            <a:off x="1875865" y="3606095"/>
            <a:ext cx="2117911" cy="2749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V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E5264-DB0F-4E0F-8778-66B6AD983184}"/>
              </a:ext>
            </a:extLst>
          </p:cNvPr>
          <p:cNvSpPr txBox="1"/>
          <p:nvPr/>
        </p:nvSpPr>
        <p:spPr>
          <a:xfrm>
            <a:off x="8879544" y="3583641"/>
            <a:ext cx="315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necessary, but this is how you can increase the disk storage for a VM if you need to upload or produce larger files</a:t>
            </a:r>
            <a:endParaRPr lang="en-TV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F8ED1-545C-41DE-9361-F8DA97020C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993776" y="3732328"/>
            <a:ext cx="4936468" cy="112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04575A-4E7E-4D15-B89E-6167F17042EA}"/>
              </a:ext>
            </a:extLst>
          </p:cNvPr>
          <p:cNvSpPr/>
          <p:nvPr/>
        </p:nvSpPr>
        <p:spPr>
          <a:xfrm>
            <a:off x="156882" y="3881016"/>
            <a:ext cx="8041344" cy="2749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V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678D8-75E4-45BD-BD20-4A94E584A52B}"/>
              </a:ext>
            </a:extLst>
          </p:cNvPr>
          <p:cNvSpPr txBox="1"/>
          <p:nvPr/>
        </p:nvSpPr>
        <p:spPr>
          <a:xfrm>
            <a:off x="838200" y="5266214"/>
            <a:ext cx="31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VM to cloud bucket </a:t>
            </a:r>
            <a:endParaRPr lang="en-TV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6D2318-D311-4169-A523-7F33F353CD8A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303813" y="4278963"/>
            <a:ext cx="112174" cy="9872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179A72-9A04-4DD2-8B3A-D20196924D53}"/>
              </a:ext>
            </a:extLst>
          </p:cNvPr>
          <p:cNvSpPr txBox="1"/>
          <p:nvPr/>
        </p:nvSpPr>
        <p:spPr>
          <a:xfrm>
            <a:off x="8431481" y="1558848"/>
            <a:ext cx="336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image with extra features for </a:t>
            </a:r>
            <a:r>
              <a:rPr lang="en-US" dirty="0" err="1"/>
              <a:t>persistant</a:t>
            </a:r>
            <a:r>
              <a:rPr lang="en-US" dirty="0"/>
              <a:t> storage (e.g., the googleComputeEngineR and googleCloudStorageR packages pre-installed)</a:t>
            </a:r>
            <a:endParaRPr lang="en-TV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690B9C-4AAC-4A7F-AF51-72E89C34636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49886" y="2297512"/>
            <a:ext cx="1181595" cy="10103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E48F8-BC1C-4DB3-A8A3-B185D1C8FC8A}"/>
              </a:ext>
            </a:extLst>
          </p:cNvPr>
          <p:cNvSpPr/>
          <p:nvPr/>
        </p:nvSpPr>
        <p:spPr>
          <a:xfrm>
            <a:off x="1875865" y="3362995"/>
            <a:ext cx="7131569" cy="2463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7859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21" grpId="0"/>
      <p:bldP spid="25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581-DE41-49F0-82D1-B49F7CC1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storage across cloud sessions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8CA1-1924-4905-9C8E-A9D87BB4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googleCloudStorageR functions to transfer files between local or remote machine and cloud bucket</a:t>
            </a:r>
          </a:p>
          <a:p>
            <a:pPr lvl="1"/>
            <a:r>
              <a:rPr lang="en-US" dirty="0" err="1"/>
              <a:t>gcs_upload</a:t>
            </a:r>
            <a:r>
              <a:rPr lang="en-US" dirty="0"/>
              <a:t> to upload individual files</a:t>
            </a:r>
          </a:p>
          <a:p>
            <a:pPr lvl="1"/>
            <a:r>
              <a:rPr lang="en-US" dirty="0" err="1"/>
              <a:t>gcs_save_all</a:t>
            </a:r>
            <a:r>
              <a:rPr lang="en-US" dirty="0"/>
              <a:t> to upload all files in a directory</a:t>
            </a:r>
          </a:p>
          <a:p>
            <a:pPr lvl="2"/>
            <a:r>
              <a:rPr lang="en-US" dirty="0"/>
              <a:t>If you use a consistent username when creating your VMs, this function can create and update a bucket that is automatically downloaded to remote VMs on startup</a:t>
            </a:r>
          </a:p>
          <a:p>
            <a:r>
              <a:rPr lang="en-US" dirty="0"/>
              <a:t>There are tutorials on the googleComputeEngineR website for seamless persistent storage across VMs</a:t>
            </a:r>
          </a:p>
          <a:p>
            <a:pPr lvl="1"/>
            <a:r>
              <a:rPr lang="en-US" dirty="0"/>
              <a:t>I have been unable to get any of these to work</a:t>
            </a:r>
            <a:endParaRPr lang="en-TV" dirty="0"/>
          </a:p>
        </p:txBody>
      </p:sp>
    </p:spTree>
    <p:extLst>
      <p:ext uri="{BB962C8B-B14F-4D97-AF65-F5344CB8AC3E}">
        <p14:creationId xmlns:p14="http://schemas.microsoft.com/office/powerpoint/2010/main" val="11817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2D3-ACC7-4F8A-B29C-76BB1498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compute?	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EC6D-5D89-4F87-A7DC-87831311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more CPUs and memory than a normal computer could provide.</a:t>
            </a:r>
          </a:p>
          <a:p>
            <a:r>
              <a:rPr lang="en-US" dirty="0"/>
              <a:t>Only pay for what you use, no maintenance required</a:t>
            </a:r>
          </a:p>
          <a:p>
            <a:r>
              <a:rPr lang="en-US" dirty="0"/>
              <a:t>Free up your computer for other tasks while large models run in the cloud. </a:t>
            </a:r>
          </a:p>
          <a:p>
            <a:pPr lvl="1"/>
            <a:r>
              <a:rPr lang="en-US" dirty="0"/>
              <a:t>No more crashing your computer every time R uses too much memory</a:t>
            </a:r>
          </a:p>
          <a:p>
            <a:r>
              <a:rPr lang="en-US" dirty="0"/>
              <a:t>Other reasons?</a:t>
            </a:r>
            <a:endParaRPr lang="en-TV" dirty="0"/>
          </a:p>
        </p:txBody>
      </p:sp>
    </p:spTree>
    <p:extLst>
      <p:ext uri="{BB962C8B-B14F-4D97-AF65-F5344CB8AC3E}">
        <p14:creationId xmlns:p14="http://schemas.microsoft.com/office/powerpoint/2010/main" val="6842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DF96-CE29-42EC-B933-F9CEC623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798"/>
            <a:ext cx="10515600" cy="1325563"/>
          </a:xfrm>
        </p:spPr>
        <p:txBody>
          <a:bodyPr/>
          <a:lstStyle/>
          <a:p>
            <a:r>
              <a:rPr lang="en-US" dirty="0"/>
              <a:t>Google Cloud Compute Engine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B38A-A59C-4301-8543-C04EDA72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9" y="1026914"/>
            <a:ext cx="10515600" cy="4351338"/>
          </a:xfrm>
        </p:spPr>
        <p:txBody>
          <a:bodyPr/>
          <a:lstStyle/>
          <a:p>
            <a:r>
              <a:rPr lang="en-US" dirty="0"/>
              <a:t>Free $300 trial for 1 year</a:t>
            </a:r>
          </a:p>
          <a:p>
            <a:r>
              <a:rPr lang="en-US" dirty="0"/>
              <a:t>Add credit card to gain access to more features and CPUs</a:t>
            </a:r>
          </a:p>
          <a:p>
            <a:pPr lvl="1"/>
            <a:r>
              <a:rPr lang="en-US" dirty="0"/>
              <a:t>You won’t be charged unless you exceed the $300 credit</a:t>
            </a:r>
          </a:p>
          <a:p>
            <a:endParaRPr lang="en-T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C98BD-A4FB-48C7-B5B0-47054B99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27" y="2472526"/>
            <a:ext cx="8653145" cy="41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2791-3CF9-4F17-B4B0-CF2D8B76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integration with R	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F723-221B-4A63-9827-33F2FB7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googleComputeEngineR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googleCloudStorageR</a:t>
            </a:r>
            <a:r>
              <a:rPr lang="en-US" dirty="0"/>
              <a:t>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other R cloud packages are part of the </a:t>
            </a:r>
            <a:r>
              <a:rPr lang="en-US" dirty="0">
                <a:hlinkClick r:id="rId4"/>
              </a:rPr>
              <a:t>cloudr project</a:t>
            </a:r>
            <a:endParaRPr lang="en-TV" dirty="0"/>
          </a:p>
        </p:txBody>
      </p:sp>
      <p:pic>
        <p:nvPicPr>
          <p:cNvPr id="1026" name="Picture 2" descr="cloudyr project logo">
            <a:extLst>
              <a:ext uri="{FF2B5EF4-FFF2-40B4-BE49-F238E27FC236}">
                <a16:creationId xmlns:a16="http://schemas.microsoft.com/office/drawing/2014/main" id="{3DC8B979-AB64-42A2-9CD5-3C6B1C189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r="70615"/>
          <a:stretch/>
        </p:blipFill>
        <p:spPr bwMode="auto">
          <a:xfrm>
            <a:off x="7893423" y="4377858"/>
            <a:ext cx="1647266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9556-B48E-4AE7-BA42-BD79C8DB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77224"/>
            <a:ext cx="10515600" cy="1325563"/>
          </a:xfrm>
        </p:spPr>
        <p:txBody>
          <a:bodyPr/>
          <a:lstStyle/>
          <a:p>
            <a:r>
              <a:rPr lang="en-US" dirty="0"/>
              <a:t>Set up a virtual machine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D003-0C16-4D0A-AD25-9D2D44F9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253331"/>
            <a:ext cx="10515600" cy="4351338"/>
          </a:xfrm>
        </p:spPr>
        <p:txBody>
          <a:bodyPr/>
          <a:lstStyle/>
          <a:p>
            <a:r>
              <a:rPr lang="en-US" dirty="0"/>
              <a:t>First, follow </a:t>
            </a:r>
            <a:r>
              <a:rPr lang="en-US" dirty="0">
                <a:hlinkClick r:id="rId2"/>
              </a:rPr>
              <a:t>setup tutorial</a:t>
            </a:r>
            <a:r>
              <a:rPr lang="en-US" dirty="0"/>
              <a:t> to set up credentials</a:t>
            </a:r>
          </a:p>
          <a:p>
            <a:r>
              <a:rPr lang="en-US" dirty="0"/>
              <a:t>Next, set up virtual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2265-3E06-4AB0-A8CB-000D05AC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4" y="2541574"/>
            <a:ext cx="10695171" cy="734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9F9A6-9246-4665-86A1-E518DDC79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005"/>
          <a:stretch/>
        </p:blipFill>
        <p:spPr>
          <a:xfrm>
            <a:off x="696534" y="3700069"/>
            <a:ext cx="11033784" cy="27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AE3B-DE7C-4823-ABAA-E930C11A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 in the cloud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DEFA-9BB7-4EF9-AF8B-24C71132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IP address in web browser after waiting a minute for it to boot</a:t>
            </a:r>
            <a:endParaRPr lang="en-T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DD702-7DDF-4739-A59B-74D29899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70" y="2339615"/>
            <a:ext cx="9247671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5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A1AA-092E-4167-BB40-3A965991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-152587"/>
            <a:ext cx="10515600" cy="1325563"/>
          </a:xfrm>
        </p:spPr>
        <p:txBody>
          <a:bodyPr/>
          <a:lstStyle/>
          <a:p>
            <a:r>
              <a:rPr lang="en-US" dirty="0"/>
              <a:t>Run R in the cloud</a:t>
            </a:r>
            <a:endParaRPr lang="en-TV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8C054-CD33-4D97-81E5-47BFBE7B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41" y="823819"/>
            <a:ext cx="11668535" cy="58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1E46-544D-41F0-83B9-23F8A967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41" y="0"/>
            <a:ext cx="10515600" cy="1325563"/>
          </a:xfrm>
        </p:spPr>
        <p:txBody>
          <a:bodyPr/>
          <a:lstStyle/>
          <a:p>
            <a:r>
              <a:rPr lang="en-US" dirty="0"/>
              <a:t>Because we used </a:t>
            </a:r>
            <a:r>
              <a:rPr lang="en-US" dirty="0" err="1"/>
              <a:t>rstudio</a:t>
            </a:r>
            <a:r>
              <a:rPr lang="en-US" dirty="0"/>
              <a:t> template, useful packages are pre-installed</a:t>
            </a:r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93DA-6D88-4F1A-95F7-7ED3CFED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A0CFA-06A2-415C-8451-B6FF84DE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9" y="1225425"/>
            <a:ext cx="11203641" cy="56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8DEF-4006-4E7E-BA3C-3D02C3A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-179481"/>
            <a:ext cx="10515600" cy="1325563"/>
          </a:xfrm>
        </p:spPr>
        <p:txBody>
          <a:bodyPr/>
          <a:lstStyle/>
          <a:p>
            <a:r>
              <a:rPr lang="en-US" dirty="0"/>
              <a:t>Importing files</a:t>
            </a:r>
            <a:endParaRPr lang="en-TV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89C623-F571-44F3-94C3-5C6DA76DD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60" y="791591"/>
            <a:ext cx="11843346" cy="59681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4C026E-DDC4-4340-9479-B63700BACA13}"/>
              </a:ext>
            </a:extLst>
          </p:cNvPr>
          <p:cNvSpPr/>
          <p:nvPr/>
        </p:nvSpPr>
        <p:spPr>
          <a:xfrm>
            <a:off x="7510181" y="3193676"/>
            <a:ext cx="759759" cy="2353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V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F6E7B-591C-4632-8723-3D5B1A7AED35}"/>
              </a:ext>
            </a:extLst>
          </p:cNvPr>
          <p:cNvCxnSpPr>
            <a:endCxn id="5" idx="1"/>
          </p:cNvCxnSpPr>
          <p:nvPr/>
        </p:nvCxnSpPr>
        <p:spPr>
          <a:xfrm>
            <a:off x="3663538" y="483300"/>
            <a:ext cx="3846643" cy="28280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1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6519BAAF9F543B101FD6C83AAB1A7" ma:contentTypeVersion="13" ma:contentTypeDescription="Create a new document." ma:contentTypeScope="" ma:versionID="38f4141e9129b9113328f15b90f8497e">
  <xsd:schema xmlns:xsd="http://www.w3.org/2001/XMLSchema" xmlns:xs="http://www.w3.org/2001/XMLSchema" xmlns:p="http://schemas.microsoft.com/office/2006/metadata/properties" xmlns:ns3="3624aa93-9a0e-402e-8717-2cef2653c58b" xmlns:ns4="01fb5e3e-fb9f-43fd-a942-90c76ebb3bf4" targetNamespace="http://schemas.microsoft.com/office/2006/metadata/properties" ma:root="true" ma:fieldsID="f252bd3e553e085ce0dc77adc7dc6506" ns3:_="" ns4:_="">
    <xsd:import namespace="3624aa93-9a0e-402e-8717-2cef2653c58b"/>
    <xsd:import namespace="01fb5e3e-fb9f-43fd-a942-90c76ebb3b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4aa93-9a0e-402e-8717-2cef2653c5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b5e3e-fb9f-43fd-a942-90c76ebb3bf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1430DB-22B4-4782-AD78-EEBF499A7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4aa93-9a0e-402e-8717-2cef2653c58b"/>
    <ds:schemaRef ds:uri="01fb5e3e-fb9f-43fd-a942-90c76ebb3b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2D872C-26B3-41EC-BD49-20CE596139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E26E1-7622-4B0D-A748-4449DD3D97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Cloud computing with R </vt:lpstr>
      <vt:lpstr>Why cloud compute? </vt:lpstr>
      <vt:lpstr>Google Cloud Compute Engine</vt:lpstr>
      <vt:lpstr>Google cloud integration with R </vt:lpstr>
      <vt:lpstr>Set up a virtual machine</vt:lpstr>
      <vt:lpstr>Run R in the cloud</vt:lpstr>
      <vt:lpstr>Run R in the cloud</vt:lpstr>
      <vt:lpstr>Because we used rstudio template, useful packages are pre-installed</vt:lpstr>
      <vt:lpstr>Importing files</vt:lpstr>
      <vt:lpstr>When finished, stop and/or delete VM</vt:lpstr>
      <vt:lpstr>Persistent storage across cloud sessions</vt:lpstr>
      <vt:lpstr>Persistent storage across cloud sessions</vt:lpstr>
      <vt:lpstr>Persistent storage across cloud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with R</dc:title>
  <dc:creator>Bashevkin, Sam@DeltaCouncil</dc:creator>
  <cp:lastModifiedBy>Bashevkin, Sam@DeltaCouncil</cp:lastModifiedBy>
  <cp:revision>2</cp:revision>
  <dcterms:created xsi:type="dcterms:W3CDTF">2020-08-10T17:31:13Z</dcterms:created>
  <dcterms:modified xsi:type="dcterms:W3CDTF">2020-08-13T22:41:35Z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0x0101005B36519BAAF9F543B101FD6C83AAB1A7</vt:lpwstr>
  </property>
</Properties>
</file>