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871" autoAdjust="0"/>
  </p:normalViewPr>
  <p:slideViewPr>
    <p:cSldViewPr snapToGrid="0">
      <p:cViewPr varScale="1">
        <p:scale>
          <a:sx n="97" d="100"/>
          <a:sy n="97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AF73-2BE9-463F-8BA9-6079D74A55D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78BB-F179-4A36-AEF1-9AFF41B19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Delta smelt are not caught because the habitat is not suitable (too hot, to clear, too salty).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 Delta smelt are not caught because the midwater trawl doesn't sample the top part of the water well and smelt hang out near the surface.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Delta smelt were caught, but Rosie thought they were </a:t>
            </a:r>
            <a:r>
              <a:rPr lang="en-US" dirty="0" err="1"/>
              <a:t>Wakasagi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The habitat was suitable but the smelt weren't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1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of a two-part, or hurdle model. There are two processes; one is causing zeros</a:t>
            </a:r>
          </a:p>
          <a:p>
            <a:r>
              <a:rPr lang="en-US" dirty="0"/>
              <a:t>versus non-zeros, the other process is explaining the non-zero counts. This is expressed with the</a:t>
            </a:r>
          </a:p>
          <a:p>
            <a:r>
              <a:rPr lang="en-US" dirty="0"/>
              <a:t>hurdle in the circle; you have to cross it to get non-zero counts. The model does not make a</a:t>
            </a:r>
          </a:p>
          <a:p>
            <a:r>
              <a:rPr lang="en-US" dirty="0"/>
              <a:t>distinction between the different types of zeros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8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of the underlying principle of mixture models (ZIP and ZINB). In counting</a:t>
            </a:r>
          </a:p>
          <a:p>
            <a:r>
              <a:rPr lang="en-US" dirty="0"/>
              <a:t>hippos at sites, one can measure a zero because the habitat is not good (the hippos don’t like</a:t>
            </a:r>
          </a:p>
          <a:p>
            <a:r>
              <a:rPr lang="en-US" dirty="0"/>
              <a:t>the covariates), or due to poor experimental design and inexperienced observers (or experienced</a:t>
            </a:r>
          </a:p>
          <a:p>
            <a:r>
              <a:rPr lang="en-US" dirty="0"/>
              <a:t>observers but difficult to observe species)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E78BB-F179-4A36-AEF1-9AFF41B195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EBDA-58E9-40D0-9CFD-2D8625A4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EB98-301D-46D8-83A7-6D1C33F6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B654-47D4-4C4B-BE26-04CDE873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1CB3-EAA7-4628-9119-C3E60F9D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06FB-C487-4CFE-A750-A2D473AE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A93-1869-4F95-9937-A46B92D2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B7DBE-DAF4-4596-A90F-61A91A311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5D7F-AB62-4E04-9CE9-93E86D0C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9834-CA37-4319-95F2-E04F7A28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5903-5843-43FD-97EC-C92BCB0B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9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F505C-FDCD-4AED-B50A-207D887BE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6EEE-14D5-4CCB-A600-4255475E0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1FCC-A56F-477F-AA28-816EE37F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1E26F-B6EA-49B4-AC3F-B33283C1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26E5-98BC-4668-86BF-993AE9B4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B45-C733-4512-9EAE-F27504CC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F5AC-A927-4661-A9D7-A6D9E362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691F-CA17-435C-BF98-7B3F8382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C587-F375-4C7E-8EC5-F2285212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12EE-69D0-4AA4-9E23-7899AFE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AA14-1F5D-4187-B9CB-F41EB93D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22C4-9902-4E62-8AC7-464F5BA5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BAD6-686A-467D-8953-E1E9173A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14DA-7218-4476-ABD6-3EAF9308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9B3E-B9B3-4EBA-91DF-E682990C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8F5C-09ED-4DA4-B05C-10E6120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EBB1-80AE-43A7-A340-32AF3926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AD7F8-ABC6-4DF5-A222-8F6336FE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F17AE-E394-4656-8229-07BBFF0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65885-AA5C-42BC-995A-66D4C217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156F-4EBA-463E-B815-A3B551C5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5E2F-8DDD-438C-A956-61E9613A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F494-8313-4288-830A-B2EDAC53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5D1A5-0C21-4FFA-BD21-9CA050C2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64500-02CA-437D-96F7-997DB9E71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05DEE-BA35-463F-9431-D196720B7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8760A-AB7E-47B2-A41A-CF98BB49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75BAB-D392-487A-8645-EF893A5B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EF072-F50A-4DE3-A6C6-71322BAC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5C8A-31D2-478A-BFC9-DC4F5101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178FC-3887-431E-BB4B-43C06AA2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DE86C-DEE4-4BD1-9A79-D7381F52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A0601-1E22-4DBD-8039-686BB038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E70A4-66C3-47E7-A274-8B9C267F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C576B-D4E8-4FBE-9CB2-267FDD52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5E679-E1A7-4AEF-A762-BE029456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B558-713F-4975-9B43-7E6B481F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332D-1116-45F5-B9C9-9136DE42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B0F9F-FDB6-4E33-9D11-42EE8E9A3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EE9B6-D4CE-44FB-BC04-943BCB6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A8AAF-ABA1-4608-AC68-767B0B49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EA54-5217-4B43-A066-F76DF14E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F8D-8EED-4E08-A72A-DA09E13A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65211-809E-483A-8F6C-EA127C225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AD8D4-D5B7-4A28-81E7-B2EF9DDD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5F74E-D668-4497-8D9F-71C4F157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CD162-5C7A-4B40-B711-6EFB16F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51E25-9A68-4735-BF7C-054E6E1F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F5D90-05AA-4077-9D29-FDD70521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45E59-4467-4269-A5E3-DCE00A13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5258-D26B-424B-A3C7-571B589CF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208C-DC88-403B-A31E-C49F0A0820E4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6010-1CDB-4498-9D91-6580886BF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1D18-55DD-4A60-8333-E7AD3366A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F923-E410-4F19-8B30-32029AC03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7171-5049-4058-AA28-09AD96695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Messy count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12CC-ECDA-4349-A6DB-CDC0128E7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2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C5E0-8CFE-4419-8682-5ACB2B42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zeros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B52F-0300-4093-987C-D93F86E5E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Structural zeros. </a:t>
            </a:r>
          </a:p>
          <a:p>
            <a:pPr marL="514350" indent="-514350">
              <a:buAutoNum type="arabicPeriod"/>
            </a:pPr>
            <a:r>
              <a:rPr lang="en-US" dirty="0"/>
              <a:t> Design/sampling error. </a:t>
            </a:r>
          </a:p>
          <a:p>
            <a:pPr marL="0" indent="0">
              <a:buNone/>
            </a:pPr>
            <a:r>
              <a:rPr lang="en-US" dirty="0"/>
              <a:t>3. Observer error</a:t>
            </a:r>
          </a:p>
          <a:p>
            <a:pPr marL="0" indent="0">
              <a:buNone/>
            </a:pPr>
            <a:r>
              <a:rPr lang="en-US" dirty="0"/>
              <a:t>4. Smelt error</a:t>
            </a:r>
          </a:p>
        </p:txBody>
      </p:sp>
    </p:spTree>
    <p:extLst>
      <p:ext uri="{BB962C8B-B14F-4D97-AF65-F5344CB8AC3E}">
        <p14:creationId xmlns:p14="http://schemas.microsoft.com/office/powerpoint/2010/main" val="399666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3BA5-514C-4398-8420-FEE7209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Hurdle (two-part) model</a:t>
            </a:r>
          </a:p>
        </p:txBody>
      </p:sp>
      <p:pic>
        <p:nvPicPr>
          <p:cNvPr id="1026" name="Picture 2" descr="Image result for delta smelt">
            <a:extLst>
              <a:ext uri="{FF2B5EF4-FFF2-40B4-BE49-F238E27FC236}">
                <a16:creationId xmlns:a16="http://schemas.microsoft.com/office/drawing/2014/main" id="{738EBF02-415C-46B5-8846-B91EC9C67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6307912" y="2568777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FE61A-D87E-4FDF-BB15-D6FEACF9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95" y="3079308"/>
            <a:ext cx="1736900" cy="173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88C45C-B0E0-4573-A2F5-6807FAE3503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24669" y="3947758"/>
            <a:ext cx="9020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4059-A8D1-407D-B0F3-7413CCF32669}"/>
              </a:ext>
            </a:extLst>
          </p:cNvPr>
          <p:cNvCxnSpPr>
            <a:cxnSpLocks/>
            <a:stCxn id="4" idx="3"/>
            <a:endCxn id="1026" idx="1"/>
          </p:cNvCxnSpPr>
          <p:nvPr/>
        </p:nvCxnSpPr>
        <p:spPr>
          <a:xfrm flipV="1">
            <a:off x="4663595" y="2856232"/>
            <a:ext cx="1644317" cy="109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delta smelt">
            <a:extLst>
              <a:ext uri="{FF2B5EF4-FFF2-40B4-BE49-F238E27FC236}">
                <a16:creationId xmlns:a16="http://schemas.microsoft.com/office/drawing/2014/main" id="{94297B80-B672-41C8-9661-A6BD28485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6307912" y="4622166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725BB-9863-4777-9A7B-BD2E38970CA1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663595" y="3947758"/>
            <a:ext cx="1644317" cy="961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F164DC-3884-496A-829A-3485339E6872}"/>
              </a:ext>
            </a:extLst>
          </p:cNvPr>
          <p:cNvSpPr txBox="1"/>
          <p:nvPr/>
        </p:nvSpPr>
        <p:spPr>
          <a:xfrm>
            <a:off x="8238610" y="4816208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I am!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7E1D9-A0DD-4951-B909-0314D43091BC}"/>
              </a:ext>
            </a:extLst>
          </p:cNvPr>
          <p:cNvSpPr txBox="1"/>
          <p:nvPr/>
        </p:nvSpPr>
        <p:spPr>
          <a:xfrm rot="19471127">
            <a:off x="5048774" y="30234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smelt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11BF5-E4DA-4BA7-8C43-06A57B5BB261}"/>
              </a:ext>
            </a:extLst>
          </p:cNvPr>
          <p:cNvSpPr txBox="1"/>
          <p:nvPr/>
        </p:nvSpPr>
        <p:spPr>
          <a:xfrm rot="1795840">
            <a:off x="5251750" y="41326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&gt;0 smelt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A08E8-4ECF-4A52-9B31-53D494B47203}"/>
              </a:ext>
            </a:extLst>
          </p:cNvPr>
          <p:cNvSpPr txBox="1"/>
          <p:nvPr/>
        </p:nvSpPr>
        <p:spPr>
          <a:xfrm>
            <a:off x="7968270" y="2080694"/>
            <a:ext cx="2675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am not here because the habitat is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thought I was a </a:t>
            </a:r>
            <a:r>
              <a:rPr lang="en-US" sz="1400" dirty="0" err="1"/>
              <a:t>wakasagi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habitat is good, but I’m not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trawled right under me and didn’t catch me</a:t>
            </a:r>
          </a:p>
        </p:txBody>
      </p:sp>
    </p:spTree>
    <p:extLst>
      <p:ext uri="{BB962C8B-B14F-4D97-AF65-F5344CB8AC3E}">
        <p14:creationId xmlns:p14="http://schemas.microsoft.com/office/powerpoint/2010/main" val="241954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3BA5-514C-4398-8420-FEE72095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(mixture) model</a:t>
            </a:r>
          </a:p>
        </p:txBody>
      </p:sp>
      <p:pic>
        <p:nvPicPr>
          <p:cNvPr id="1026" name="Picture 2" descr="Image result for delta smelt">
            <a:extLst>
              <a:ext uri="{FF2B5EF4-FFF2-40B4-BE49-F238E27FC236}">
                <a16:creationId xmlns:a16="http://schemas.microsoft.com/office/drawing/2014/main" id="{738EBF02-415C-46B5-8846-B91EC9C67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6307912" y="2568777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88C45C-B0E0-4573-A2F5-6807FAE3503F}"/>
              </a:ext>
            </a:extLst>
          </p:cNvPr>
          <p:cNvCxnSpPr>
            <a:cxnSpLocks/>
          </p:cNvCxnSpPr>
          <p:nvPr/>
        </p:nvCxnSpPr>
        <p:spPr>
          <a:xfrm>
            <a:off x="1867353" y="3942948"/>
            <a:ext cx="90202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4059-A8D1-407D-B0F3-7413CCF32669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4663595" y="2856232"/>
            <a:ext cx="1644317" cy="1091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Image result for delta smelt">
            <a:extLst>
              <a:ext uri="{FF2B5EF4-FFF2-40B4-BE49-F238E27FC236}">
                <a16:creationId xmlns:a16="http://schemas.microsoft.com/office/drawing/2014/main" id="{94297B80-B672-41C8-9661-A6BD28485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7270779" y="5332721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725BB-9863-4777-9A7B-BD2E38970CA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41354" y="4021776"/>
            <a:ext cx="2629425" cy="159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BC304E-F67B-4ED0-BAF4-E1A46D87568D}"/>
              </a:ext>
            </a:extLst>
          </p:cNvPr>
          <p:cNvSpPr txBox="1"/>
          <p:nvPr/>
        </p:nvSpPr>
        <p:spPr>
          <a:xfrm>
            <a:off x="8901100" y="3892237"/>
            <a:ext cx="2053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 am not here because the habitat is bad.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9752D-8F3E-4E75-9429-32955DB2194E}"/>
              </a:ext>
            </a:extLst>
          </p:cNvPr>
          <p:cNvSpPr txBox="1"/>
          <p:nvPr/>
        </p:nvSpPr>
        <p:spPr>
          <a:xfrm>
            <a:off x="7968270" y="2206687"/>
            <a:ext cx="2675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thought I was a </a:t>
            </a:r>
            <a:r>
              <a:rPr lang="en-US" sz="1400" dirty="0" err="1"/>
              <a:t>wakasagi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habitat is good, but I’m not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trawled right under me and didn’t catch 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164DC-3884-496A-829A-3485339E6872}"/>
              </a:ext>
            </a:extLst>
          </p:cNvPr>
          <p:cNvSpPr txBox="1"/>
          <p:nvPr/>
        </p:nvSpPr>
        <p:spPr>
          <a:xfrm>
            <a:off x="9030366" y="5435510"/>
            <a:ext cx="20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 am!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7E1D9-A0DD-4951-B909-0314D43091BC}"/>
              </a:ext>
            </a:extLst>
          </p:cNvPr>
          <p:cNvSpPr txBox="1"/>
          <p:nvPr/>
        </p:nvSpPr>
        <p:spPr>
          <a:xfrm rot="19471127">
            <a:off x="5048774" y="30234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smelt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11BF5-E4DA-4BA7-8C43-06A57B5BB261}"/>
              </a:ext>
            </a:extLst>
          </p:cNvPr>
          <p:cNvSpPr txBox="1"/>
          <p:nvPr/>
        </p:nvSpPr>
        <p:spPr>
          <a:xfrm rot="1795840">
            <a:off x="6255244" y="534571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&gt;0 smelt</a:t>
            </a:r>
          </a:p>
        </p:txBody>
      </p:sp>
      <p:pic>
        <p:nvPicPr>
          <p:cNvPr id="2050" name="Picture 2" descr="Image result for mixer">
            <a:extLst>
              <a:ext uri="{FF2B5EF4-FFF2-40B4-BE49-F238E27FC236}">
                <a16:creationId xmlns:a16="http://schemas.microsoft.com/office/drawing/2014/main" id="{5FB21AC7-276E-47F9-9209-CA8D8D2C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64" y="3020917"/>
            <a:ext cx="1835205" cy="1779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90BD5C-8A76-4AD9-9336-4288FD070AAA}"/>
              </a:ext>
            </a:extLst>
          </p:cNvPr>
          <p:cNvSpPr txBox="1"/>
          <p:nvPr/>
        </p:nvSpPr>
        <p:spPr>
          <a:xfrm rot="19471127">
            <a:off x="6094487" y="42473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smelt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C80B3C-33DA-4603-B302-703D5D16D378}"/>
              </a:ext>
            </a:extLst>
          </p:cNvPr>
          <p:cNvCxnSpPr>
            <a:cxnSpLocks/>
          </p:cNvCxnSpPr>
          <p:nvPr/>
        </p:nvCxnSpPr>
        <p:spPr>
          <a:xfrm flipV="1">
            <a:off x="6096000" y="4156961"/>
            <a:ext cx="1042091" cy="801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delta smelt">
            <a:extLst>
              <a:ext uri="{FF2B5EF4-FFF2-40B4-BE49-F238E27FC236}">
                <a16:creationId xmlns:a16="http://schemas.microsoft.com/office/drawing/2014/main" id="{C1414CEB-81AE-4613-9E0C-46807F8F0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9" b="43056"/>
          <a:stretch/>
        </p:blipFill>
        <p:spPr bwMode="auto">
          <a:xfrm>
            <a:off x="7206693" y="3935007"/>
            <a:ext cx="1660358" cy="57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321</Words>
  <Application>Microsoft Office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Messy count data</vt:lpstr>
      <vt:lpstr>Types of zeros</vt:lpstr>
      <vt:lpstr>Hurdle (two-part) model</vt:lpstr>
      <vt:lpstr>Zero-inflated (mixture)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Messy count data</dc:title>
  <dc:creator>Hartman, Rosemary@DWR</dc:creator>
  <cp:lastModifiedBy>Hartman, Rosemary@DWR</cp:lastModifiedBy>
  <cp:revision>2</cp:revision>
  <dcterms:created xsi:type="dcterms:W3CDTF">2019-08-06T18:05:25Z</dcterms:created>
  <dcterms:modified xsi:type="dcterms:W3CDTF">2019-08-06T19:23:17Z</dcterms:modified>
</cp:coreProperties>
</file>