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8" autoAdjust="0"/>
    <p:restoredTop sz="83087" autoAdjust="0"/>
  </p:normalViewPr>
  <p:slideViewPr>
    <p:cSldViewPr snapToGrid="0">
      <p:cViewPr varScale="1">
        <p:scale>
          <a:sx n="95" d="100"/>
          <a:sy n="95" d="100"/>
        </p:scale>
        <p:origin x="9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E0713-7D59-4246-8C26-81D503646A30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40015-4F62-403F-A4B3-BE6F101C81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98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Understandable to you as well as others!</a:t>
            </a:r>
          </a:p>
          <a:p>
            <a:r>
              <a:rPr lang="en-US" dirty="0"/>
              <a:t>The efficiency and happiness reasons are also about understandable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440015-4F62-403F-A4B3-BE6F101C81E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56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179F5-D013-A02B-B6A7-183B3A31C7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177C2F-8414-B410-AB88-5F9AE299F6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AD6D5-48B0-1352-1F08-CC576902A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328E3-0954-98FB-88B9-B0E82A34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F2731-E3EB-E057-BB77-42C69BCB8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91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AC381-0791-E91D-6C96-A2A39FF96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796FD9-3E30-B711-C073-CA38D47F3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42D46-BF74-223D-712E-420EEB42D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08B5C-CEE7-A34F-20D3-DBD38177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64FDC-4373-C0DA-5EDD-76F132C5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782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4DD15F-CFBA-0A1D-088F-5F133BD6FC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99D5DA-8E78-6C90-FDAA-2883D284AB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61CF5-10C0-AF6C-2996-B4F54660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1E58F0-B0FE-40FD-7B15-C01851FDE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17363-C495-4CD3-1FBE-42875E179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289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BE6CF-2D82-CB51-D21E-13070FFBF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4C35D-4EBE-F10C-A2A7-D7C8C2368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0A15E-3C36-17F3-BBEC-F28C4E668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C9965-12F9-AFF1-9C2A-6FD12840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922DE-9401-50B8-3727-3CA88A296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530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C90BD-0C02-0E99-7A4B-90795EE76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6DF10-34BE-8970-8189-34B19D6AC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A4EE1-053A-F868-87DD-8EF6549D0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190A1-1C03-8661-B350-B52111F5C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4202D4-46BA-5E80-ABE1-BCB3F18B4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59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59008-C406-5CC2-7355-2182659D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BC0EF-AD88-8320-17B5-832DE90D6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655F8-B3C6-5E7C-F3F5-54ED503144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6E7C9-AE7E-3DC9-46D5-8C7CE28C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07CA-D413-E73A-081C-D39D9FF5A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92868-3950-985E-1935-90FACF20F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805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6F8B0-D07E-AA64-690D-90CB8360C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AAC71E-FCB7-98D6-19C4-73DC7DBA7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05513-703A-4572-E286-9AA71EAEF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7D471-F769-CF6D-929D-DB10277DF5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FE9C08-80F5-CBCD-FC56-A75D0F36AD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9815FB-7AE0-4312-02A2-BE01BCF8A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503DE7-BA9F-F5FA-FC14-9B7FAC719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5C94C6-A569-046B-A728-C36CD1676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51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AE6B1-E291-9B69-6FE9-911F4D5A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F423A-723F-64F3-059B-74082F547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74974A-7091-5040-1B85-F283583E9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CAD38C-A1FF-302F-47E9-36E760B99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3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938A1-0FCB-4BEA-DE7B-5D90901EE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8B711D-1315-EF64-DC32-3E23D3F86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37D0B-B14D-6D53-F789-C5FC45825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1E7A0-974E-409F-92E6-9FD578C64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A6BD5-5F49-39E4-2D7B-3C0F8A0BA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C362C-2C95-21DE-D6F5-335076EE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63BA6-FFA1-7CF9-5639-397927AAA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B222F-9720-6EC6-310D-22991BE7D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7DC83-3F99-7490-3EBB-1F34EE12B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367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9362B-F1B6-9E82-CF69-66A62258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88ABA7-F34A-2C86-CA62-690486CB3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916F56-4E03-3673-95ED-D0F7E60CAE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D376-4F93-75C8-92DE-D7DC3A3CF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ED86F-5B5E-453B-43D6-521766C9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37201-0FF0-FC63-E067-AD2DDDD02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3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4983A-8CBA-E100-ECB1-845F1E2EE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DC685-9200-66D4-CC69-90FC39E27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8222-20D1-DA46-FDD1-1074CC36CB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456E48-980D-4D55-9916-9F09FDCA92A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D7C29-BE05-CD2C-EC82-D4BBBD45A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4EC78-A956-121B-CCCA-B3FE8E83A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D9F94F-A855-45B1-A5A5-4216E5AE11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705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mingthings.c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adv-r.had.co.nz/Style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327A6-B096-099A-DF62-84C82BA68B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Naming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86FBB-3CF1-CD9E-6DDF-C350458623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1655762"/>
          </a:xfrm>
        </p:spPr>
        <p:txBody>
          <a:bodyPr/>
          <a:lstStyle/>
          <a:p>
            <a:r>
              <a:rPr lang="en-US" dirty="0"/>
              <a:t>Based on “The Hardest Problem in Software Engineering: Naming Things.” by Tom Benner</a:t>
            </a:r>
          </a:p>
          <a:p>
            <a:r>
              <a:rPr lang="en-US" dirty="0">
                <a:hlinkClick r:id="rId2"/>
              </a:rPr>
              <a:t>https://www.namingthings.co/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1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A0599-FF2E-FEEF-7723-610B19327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C06A1-B03D-2858-6979-E0203E1C6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Conciseness versus everything else….</a:t>
            </a:r>
          </a:p>
        </p:txBody>
      </p:sp>
    </p:spTree>
    <p:extLst>
      <p:ext uri="{BB962C8B-B14F-4D97-AF65-F5344CB8AC3E}">
        <p14:creationId xmlns:p14="http://schemas.microsoft.com/office/powerpoint/2010/main" val="3623355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95E57-0945-E6F4-1F9F-41565C13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13C93-33B8-65A6-7EE5-82E1D6B41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– singular noun (Time, Model, </a:t>
            </a:r>
            <a:r>
              <a:rPr lang="en-US" dirty="0" err="1"/>
              <a:t>Dataframe</a:t>
            </a:r>
            <a:r>
              <a:rPr lang="en-US" dirty="0"/>
              <a:t>)</a:t>
            </a:r>
          </a:p>
          <a:p>
            <a:r>
              <a:rPr lang="en-US" dirty="0"/>
              <a:t>Variables – noun </a:t>
            </a:r>
          </a:p>
          <a:p>
            <a:r>
              <a:rPr lang="en-US" dirty="0"/>
              <a:t>Booleans – should contain linking verb or an adjective (</a:t>
            </a:r>
            <a:r>
              <a:rPr lang="en-US" dirty="0" err="1"/>
              <a:t>is_time</a:t>
            </a:r>
            <a:r>
              <a:rPr lang="en-US" dirty="0"/>
              <a:t>, crunchy)</a:t>
            </a:r>
          </a:p>
          <a:p>
            <a:r>
              <a:rPr lang="en-US" dirty="0"/>
              <a:t>Collections – Plural names (Regions, </a:t>
            </a:r>
            <a:r>
              <a:rPr lang="en-US" dirty="0" err="1"/>
              <a:t>Christmas_presents</a:t>
            </a:r>
            <a:r>
              <a:rPr lang="en-US" dirty="0"/>
              <a:t>)</a:t>
            </a:r>
          </a:p>
          <a:p>
            <a:r>
              <a:rPr lang="en-US" dirty="0"/>
              <a:t>Functions – verbs (unwrap, </a:t>
            </a:r>
            <a:r>
              <a:rPr lang="en-US" dirty="0" err="1"/>
              <a:t>run_model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65899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B0120-32D7-2BD8-C1E0-843CDDA1C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Guides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7EFA4-5204-A562-29A3-F16FE96EFD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Specifies formatting, standards, etc.</a:t>
            </a:r>
          </a:p>
          <a:p>
            <a:r>
              <a:rPr lang="en-US" dirty="0">
                <a:hlinkClick r:id="rId2"/>
              </a:rPr>
              <a:t>http://adv-r.had.co.nz/Style.html</a:t>
            </a:r>
            <a:r>
              <a:rPr lang="en-US" dirty="0"/>
              <a:t> </a:t>
            </a:r>
          </a:p>
          <a:p>
            <a:r>
              <a:rPr lang="en-US" dirty="0"/>
              <a:t>Set one for yourself and your colleagues!</a:t>
            </a:r>
          </a:p>
        </p:txBody>
      </p:sp>
    </p:spTree>
    <p:extLst>
      <p:ext uri="{BB962C8B-B14F-4D97-AF65-F5344CB8AC3E}">
        <p14:creationId xmlns:p14="http://schemas.microsoft.com/office/powerpoint/2010/main" val="991524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18978-EBC5-AC41-0B26-8928E6532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vocabularies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8C38E-560F-7E32-DA68-C1522065D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 that have a particular meaning in a context that you want EVERYONE to use the same</a:t>
            </a:r>
          </a:p>
          <a:p>
            <a:r>
              <a:rPr lang="en-US" dirty="0"/>
              <a:t>R has some things built in (e.g. TRUE/FALSE)</a:t>
            </a:r>
          </a:p>
          <a:p>
            <a:r>
              <a:rPr lang="en-US" dirty="0"/>
              <a:t>You can set one up for your group!</a:t>
            </a:r>
          </a:p>
        </p:txBody>
      </p:sp>
    </p:spTree>
    <p:extLst>
      <p:ext uri="{BB962C8B-B14F-4D97-AF65-F5344CB8AC3E}">
        <p14:creationId xmlns:p14="http://schemas.microsoft.com/office/powerpoint/2010/main" val="28291148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1B78-2CD0-29B5-5B6E-78CFF7FA9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79DD6-F316-8A10-213A-1D8FBE4FE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costs to having a bad name hang around</a:t>
            </a:r>
          </a:p>
          <a:p>
            <a:r>
              <a:rPr lang="en-US" dirty="0"/>
              <a:t>But changing a name is a lot of work</a:t>
            </a:r>
          </a:p>
          <a:p>
            <a:r>
              <a:rPr lang="en-US" dirty="0"/>
              <a:t>Act accordingly</a:t>
            </a:r>
          </a:p>
        </p:txBody>
      </p:sp>
    </p:spTree>
    <p:extLst>
      <p:ext uri="{BB962C8B-B14F-4D97-AF65-F5344CB8AC3E}">
        <p14:creationId xmlns:p14="http://schemas.microsoft.com/office/powerpoint/2010/main" val="40151728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598B-C4BF-4002-9FE9-EADC7F614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your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F54AA-332B-2D8B-CA4F-D1A92A6A6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Practice!</a:t>
            </a:r>
          </a:p>
          <a:p>
            <a:r>
              <a:rPr lang="en-US" dirty="0"/>
              <a:t>Think through your code – how would you name things differently?</a:t>
            </a:r>
          </a:p>
        </p:txBody>
      </p:sp>
    </p:spTree>
    <p:extLst>
      <p:ext uri="{BB962C8B-B14F-4D97-AF65-F5344CB8AC3E}">
        <p14:creationId xmlns:p14="http://schemas.microsoft.com/office/powerpoint/2010/main" val="3124883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DEBB-DF37-E629-E24D-E3ADBB205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82F7-CCBA-3481-17C6-8E894D56E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Understandable code</a:t>
            </a:r>
          </a:p>
          <a:p>
            <a:r>
              <a:rPr lang="en-US" dirty="0"/>
              <a:t>Increased efficiency</a:t>
            </a:r>
          </a:p>
          <a:p>
            <a:r>
              <a:rPr lang="en-US" dirty="0"/>
              <a:t>Happiness</a:t>
            </a:r>
          </a:p>
        </p:txBody>
      </p:sp>
    </p:spTree>
    <p:extLst>
      <p:ext uri="{BB962C8B-B14F-4D97-AF65-F5344CB8AC3E}">
        <p14:creationId xmlns:p14="http://schemas.microsoft.com/office/powerpoint/2010/main" val="2101103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7195-CA28-788E-0A73-1EEB519F6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hard?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19B48-06CF-CFCD-3B8F-AEAA0FAC09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Dynamic, changing requirements</a:t>
            </a:r>
          </a:p>
          <a:p>
            <a:r>
              <a:rPr lang="en-US" dirty="0"/>
              <a:t>Poor tools, standards, best practices</a:t>
            </a:r>
          </a:p>
          <a:p>
            <a:r>
              <a:rPr lang="en-US" dirty="0"/>
              <a:t>Up-front cost, longer-term value</a:t>
            </a:r>
          </a:p>
        </p:txBody>
      </p:sp>
    </p:spTree>
    <p:extLst>
      <p:ext uri="{BB962C8B-B14F-4D97-AF65-F5344CB8AC3E}">
        <p14:creationId xmlns:p14="http://schemas.microsoft.com/office/powerpoint/2010/main" val="1405130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6AF1-62F9-2F4B-8C22-A475987D88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Principles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862718-20CD-DF08-3687-61B8ACA8B4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4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B65C-C499-3CFD-39FC-A3B80E67D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8F6B-0B89-74E6-1E61-EAA9F6F3E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 the reader understand the concept it represents</a:t>
            </a:r>
          </a:p>
          <a:p>
            <a:r>
              <a:rPr lang="en-US" dirty="0"/>
              <a:t>Use words in the dictionary/domains</a:t>
            </a:r>
          </a:p>
          <a:p>
            <a:r>
              <a:rPr lang="en-US" dirty="0"/>
              <a:t>Use correct plurals and parts of speech</a:t>
            </a:r>
          </a:p>
          <a:p>
            <a:r>
              <a:rPr lang="en-US" dirty="0"/>
              <a:t>Include units in measurements</a:t>
            </a:r>
          </a:p>
          <a:p>
            <a:r>
              <a:rPr lang="en-US" dirty="0"/>
              <a:t>Avoid single-letter names</a:t>
            </a:r>
          </a:p>
          <a:p>
            <a:r>
              <a:rPr lang="en-US" dirty="0"/>
              <a:t>Avoid abbreviations</a:t>
            </a:r>
          </a:p>
          <a:p>
            <a:r>
              <a:rPr lang="en-US" dirty="0"/>
              <a:t>Avoid cleverness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134C39-442D-4B0D-54E0-7DBC5D6A2EBD}"/>
              </a:ext>
            </a:extLst>
          </p:cNvPr>
          <p:cNvSpPr txBox="1"/>
          <p:nvPr/>
        </p:nvSpPr>
        <p:spPr>
          <a:xfrm>
            <a:off x="7534656" y="4453128"/>
            <a:ext cx="2971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Organization </a:t>
            </a:r>
          </a:p>
          <a:p>
            <a:r>
              <a:rPr lang="en-US" dirty="0"/>
              <a:t>Org</a:t>
            </a:r>
          </a:p>
          <a:p>
            <a:endParaRPr lang="en-US" dirty="0"/>
          </a:p>
          <a:p>
            <a:r>
              <a:rPr lang="en-US" dirty="0" err="1"/>
              <a:t>Remove_bullets</a:t>
            </a:r>
            <a:endParaRPr lang="en-US" dirty="0"/>
          </a:p>
          <a:p>
            <a:r>
              <a:rPr lang="en-US" dirty="0" err="1"/>
              <a:t>kevlar</a:t>
            </a:r>
            <a:endParaRPr lang="en-US" dirty="0"/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3F92AE17-CA30-B79A-2620-C400F6D1AB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3524" y="4453128"/>
            <a:ext cx="322263" cy="322263"/>
          </a:xfrm>
          <a:prstGeom prst="rect">
            <a:avLst/>
          </a:prstGeom>
        </p:spPr>
      </p:pic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756F677A-E663-B051-032A-A5A3C0845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2225" y="5307421"/>
            <a:ext cx="322263" cy="322263"/>
          </a:xfrm>
          <a:prstGeom prst="rect">
            <a:avLst/>
          </a:prstGeom>
        </p:spPr>
      </p:pic>
      <p:pic>
        <p:nvPicPr>
          <p:cNvPr id="9" name="Graphic 8" descr="No sign with solid fill">
            <a:extLst>
              <a:ext uri="{FF2B5EF4-FFF2-40B4-BE49-F238E27FC236}">
                <a16:creationId xmlns:a16="http://schemas.microsoft.com/office/drawing/2014/main" id="{86D9EA10-D8D4-E8A8-EAF4-0A005F1FF5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0065" y="4735862"/>
            <a:ext cx="348932" cy="348932"/>
          </a:xfrm>
          <a:prstGeom prst="rect">
            <a:avLst/>
          </a:prstGeom>
        </p:spPr>
      </p:pic>
      <p:pic>
        <p:nvPicPr>
          <p:cNvPr id="10" name="Graphic 9" descr="No sign with solid fill">
            <a:extLst>
              <a:ext uri="{FF2B5EF4-FFF2-40B4-BE49-F238E27FC236}">
                <a16:creationId xmlns:a16="http://schemas.microsoft.com/office/drawing/2014/main" id="{B02BA0FD-2ECC-0305-868A-D88C648A22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176" y="5581524"/>
            <a:ext cx="348932" cy="3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652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EDCFF-1F1C-42C0-5DFA-5577EE22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Conciseness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67379-5C04-C15C-A4F1-02620C7DD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use the necessary words to convey your concept</a:t>
            </a:r>
          </a:p>
          <a:p>
            <a:r>
              <a:rPr lang="en-US" dirty="0"/>
              <a:t>Use the appropriate level of abstraction</a:t>
            </a:r>
          </a:p>
          <a:p>
            <a:r>
              <a:rPr lang="en-US" dirty="0"/>
              <a:t>Omit metadata</a:t>
            </a:r>
          </a:p>
          <a:p>
            <a:r>
              <a:rPr lang="en-US" dirty="0"/>
              <a:t>Omit implementation details</a:t>
            </a:r>
          </a:p>
          <a:p>
            <a:r>
              <a:rPr lang="en-US" dirty="0"/>
              <a:t>Omit unnecessary words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086001-FB0B-58A9-8E9A-047CA296B85D}"/>
              </a:ext>
            </a:extLst>
          </p:cNvPr>
          <p:cNvSpPr txBox="1"/>
          <p:nvPr/>
        </p:nvSpPr>
        <p:spPr>
          <a:xfrm>
            <a:off x="7534656" y="4453128"/>
            <a:ext cx="3317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IEP_surveys</a:t>
            </a:r>
            <a:endParaRPr lang="en-US" dirty="0"/>
          </a:p>
          <a:p>
            <a:r>
              <a:rPr lang="en-US" dirty="0" err="1"/>
              <a:t>IEP_surveys_dataframe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IEP_surveys</a:t>
            </a:r>
            <a:endParaRPr lang="en-US" dirty="0"/>
          </a:p>
          <a:p>
            <a:r>
              <a:rPr lang="en-US" dirty="0"/>
              <a:t>FMWT_and_STN_and_20mm</a:t>
            </a:r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85DC7804-1091-123F-F069-AB662B124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73524" y="4453128"/>
            <a:ext cx="322263" cy="322263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8477E1A7-4F95-A67F-6C11-ED3BDE8C1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2225" y="5307421"/>
            <a:ext cx="322263" cy="322263"/>
          </a:xfrm>
          <a:prstGeom prst="rect">
            <a:avLst/>
          </a:prstGeom>
        </p:spPr>
      </p:pic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12DC3A3D-CD7A-2069-74CD-BA3CE5FA1C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20065" y="4735862"/>
            <a:ext cx="348932" cy="348932"/>
          </a:xfrm>
          <a:prstGeom prst="rect">
            <a:avLst/>
          </a:prstGeom>
        </p:spPr>
      </p:pic>
      <p:pic>
        <p:nvPicPr>
          <p:cNvPr id="8" name="Graphic 7" descr="No sign with solid fill">
            <a:extLst>
              <a:ext uri="{FF2B5EF4-FFF2-40B4-BE49-F238E27FC236}">
                <a16:creationId xmlns:a16="http://schemas.microsoft.com/office/drawing/2014/main" id="{13561114-29AD-2245-06E4-BD140DF92B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96176" y="5581524"/>
            <a:ext cx="348932" cy="3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0474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6206-C3E0-9800-785E-3F36778D2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Consistency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8F30-5BDE-1DB1-EEA2-B31A1B836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04244" cy="4351338"/>
          </a:xfrm>
        </p:spPr>
        <p:txBody>
          <a:bodyPr/>
          <a:lstStyle/>
          <a:p>
            <a:r>
              <a:rPr lang="en-US" dirty="0"/>
              <a:t>Names should be formatted and used uniformly</a:t>
            </a:r>
          </a:p>
          <a:p>
            <a:r>
              <a:rPr lang="en-US" dirty="0"/>
              <a:t>Obey popular naming conventions</a:t>
            </a:r>
          </a:p>
          <a:p>
            <a:r>
              <a:rPr lang="en-US" dirty="0"/>
              <a:t>Avoid synonyms</a:t>
            </a:r>
          </a:p>
          <a:p>
            <a:r>
              <a:rPr lang="en-US" dirty="0"/>
              <a:t>Use similar names for similar concepts</a:t>
            </a:r>
          </a:p>
          <a:p>
            <a:r>
              <a:rPr lang="en-US" dirty="0"/>
              <a:t>Use similar formats for similar names and concepts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50DD72-B195-C94F-EB57-D91C0137DCFE}"/>
              </a:ext>
            </a:extLst>
          </p:cNvPr>
          <p:cNvSpPr txBox="1"/>
          <p:nvPr/>
        </p:nvSpPr>
        <p:spPr>
          <a:xfrm>
            <a:off x="7816368" y="922600"/>
            <a:ext cx="3317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Remove_species</a:t>
            </a:r>
            <a:endParaRPr lang="en-US" dirty="0"/>
          </a:p>
          <a:p>
            <a:r>
              <a:rPr lang="en-US" dirty="0" err="1"/>
              <a:t>Remove_genus</a:t>
            </a:r>
            <a:endParaRPr lang="en-US" dirty="0"/>
          </a:p>
          <a:p>
            <a:r>
              <a:rPr lang="en-US" dirty="0" err="1"/>
              <a:t>Remove_family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Remove_species</a:t>
            </a:r>
            <a:endParaRPr lang="en-US" dirty="0"/>
          </a:p>
          <a:p>
            <a:r>
              <a:rPr lang="en-US" dirty="0" err="1"/>
              <a:t>Delete_genus</a:t>
            </a:r>
            <a:endParaRPr lang="en-US" dirty="0"/>
          </a:p>
          <a:p>
            <a:r>
              <a:rPr lang="en-US" dirty="0" err="1"/>
              <a:t>Getridof_family</a:t>
            </a:r>
            <a:endParaRPr lang="en-US" dirty="0"/>
          </a:p>
        </p:txBody>
      </p:sp>
      <p:pic>
        <p:nvPicPr>
          <p:cNvPr id="5" name="Graphic 4" descr="Checkmark with solid fill">
            <a:extLst>
              <a:ext uri="{FF2B5EF4-FFF2-40B4-BE49-F238E27FC236}">
                <a16:creationId xmlns:a16="http://schemas.microsoft.com/office/drawing/2014/main" id="{E30B1A01-69F2-1717-0003-E4AF1A4C97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99" y="963050"/>
            <a:ext cx="322263" cy="322263"/>
          </a:xfrm>
          <a:prstGeom prst="rect">
            <a:avLst/>
          </a:prstGeom>
        </p:spPr>
      </p:pic>
      <p:pic>
        <p:nvPicPr>
          <p:cNvPr id="8" name="Graphic 7" descr="No sign with solid fill">
            <a:extLst>
              <a:ext uri="{FF2B5EF4-FFF2-40B4-BE49-F238E27FC236}">
                <a16:creationId xmlns:a16="http://schemas.microsoft.com/office/drawing/2014/main" id="{3F34A80A-1800-5DDB-1B7A-06D6C7B5D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468" y="2127692"/>
            <a:ext cx="348932" cy="3489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E49228-9CD2-1D06-3E5A-271EBC7826E9}"/>
              </a:ext>
            </a:extLst>
          </p:cNvPr>
          <p:cNvSpPr txBox="1"/>
          <p:nvPr/>
        </p:nvSpPr>
        <p:spPr>
          <a:xfrm>
            <a:off x="7887762" y="3701963"/>
            <a:ext cx="33175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Variable_1</a:t>
            </a:r>
          </a:p>
          <a:p>
            <a:r>
              <a:rPr lang="en-US" dirty="0"/>
              <a:t>Variable_2</a:t>
            </a:r>
          </a:p>
          <a:p>
            <a:r>
              <a:rPr lang="en-US" dirty="0"/>
              <a:t>Variable_3</a:t>
            </a:r>
          </a:p>
          <a:p>
            <a:endParaRPr lang="en-US" dirty="0"/>
          </a:p>
          <a:p>
            <a:r>
              <a:rPr lang="en-US" dirty="0"/>
              <a:t>variable_1</a:t>
            </a:r>
          </a:p>
          <a:p>
            <a:r>
              <a:rPr lang="en-US" dirty="0"/>
              <a:t>Variable.2</a:t>
            </a:r>
          </a:p>
          <a:p>
            <a:r>
              <a:rPr lang="en-US" dirty="0"/>
              <a:t>variable3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2F35D2D-6CAC-0900-BA40-FEF6C8C31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55236" y="3742944"/>
            <a:ext cx="322263" cy="322263"/>
          </a:xfrm>
          <a:prstGeom prst="rect">
            <a:avLst/>
          </a:prstGeom>
        </p:spPr>
      </p:pic>
      <p:pic>
        <p:nvPicPr>
          <p:cNvPr id="11" name="Graphic 10" descr="No sign with solid fill">
            <a:extLst>
              <a:ext uri="{FF2B5EF4-FFF2-40B4-BE49-F238E27FC236}">
                <a16:creationId xmlns:a16="http://schemas.microsoft.com/office/drawing/2014/main" id="{BDAF2265-1BE3-986A-9163-D9EF36D070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52164" y="4854226"/>
            <a:ext cx="348932" cy="3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68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FA535-CBCC-3D42-372D-94EA56BA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Distinguishability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BF9D1-9A89-B3A8-D5BA-4B5FBF91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77862" cy="4351338"/>
          </a:xfrm>
        </p:spPr>
        <p:txBody>
          <a:bodyPr/>
          <a:lstStyle/>
          <a:p>
            <a:r>
              <a:rPr lang="en-US" dirty="0"/>
              <a:t>Make sure you can tell the difference between your names</a:t>
            </a:r>
          </a:p>
          <a:p>
            <a:r>
              <a:rPr lang="en-US" dirty="0"/>
              <a:t>Avoid names that are too similar</a:t>
            </a:r>
          </a:p>
          <a:p>
            <a:r>
              <a:rPr lang="en-US" dirty="0"/>
              <a:t>Avoid names with multiple meanings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6A9A2D-7928-F53A-B8FD-CD6ABED5F082}"/>
              </a:ext>
            </a:extLst>
          </p:cNvPr>
          <p:cNvSpPr txBox="1"/>
          <p:nvPr/>
        </p:nvSpPr>
        <p:spPr>
          <a:xfrm>
            <a:off x="7816368" y="922600"/>
            <a:ext cx="3317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College_Course</a:t>
            </a:r>
            <a:endParaRPr lang="en-US" dirty="0"/>
          </a:p>
          <a:p>
            <a:r>
              <a:rPr lang="en-US" dirty="0" err="1"/>
              <a:t>SocioEconomic_Level</a:t>
            </a:r>
            <a:endParaRPr lang="en-US" dirty="0"/>
          </a:p>
          <a:p>
            <a:r>
              <a:rPr lang="en-US" dirty="0" err="1"/>
              <a:t>Data_Type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Class1</a:t>
            </a:r>
          </a:p>
          <a:p>
            <a:r>
              <a:rPr lang="en-US" dirty="0"/>
              <a:t>Class2</a:t>
            </a:r>
          </a:p>
          <a:p>
            <a:r>
              <a:rPr lang="en-US" dirty="0"/>
              <a:t>Class3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9FDA63-3369-2FA8-98B4-C8A6D212C57D}"/>
              </a:ext>
            </a:extLst>
          </p:cNvPr>
          <p:cNvSpPr txBox="1"/>
          <p:nvPr/>
        </p:nvSpPr>
        <p:spPr>
          <a:xfrm>
            <a:off x="7932192" y="3626176"/>
            <a:ext cx="33175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DataType</a:t>
            </a:r>
            <a:endParaRPr lang="en-US" dirty="0"/>
          </a:p>
          <a:p>
            <a:r>
              <a:rPr lang="en-US" dirty="0" err="1"/>
              <a:t>DataClass</a:t>
            </a:r>
            <a:endParaRPr lang="en-US" dirty="0"/>
          </a:p>
          <a:p>
            <a:r>
              <a:rPr lang="en-US" dirty="0" err="1"/>
              <a:t>DataFrame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DataType</a:t>
            </a:r>
            <a:endParaRPr lang="en-US" dirty="0"/>
          </a:p>
          <a:p>
            <a:r>
              <a:rPr lang="en-US" dirty="0"/>
              <a:t>datatype</a:t>
            </a:r>
          </a:p>
          <a:p>
            <a:r>
              <a:rPr lang="en-US" dirty="0" err="1"/>
              <a:t>dataTypes</a:t>
            </a:r>
            <a:endParaRPr lang="en-US" dirty="0"/>
          </a:p>
        </p:txBody>
      </p:sp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F4A6F004-98D6-0848-C03A-E2C661C41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5499" y="963050"/>
            <a:ext cx="322263" cy="322263"/>
          </a:xfrm>
          <a:prstGeom prst="rect">
            <a:avLst/>
          </a:prstGeom>
        </p:spPr>
      </p:pic>
      <p:pic>
        <p:nvPicPr>
          <p:cNvPr id="7" name="Graphic 6" descr="No sign with solid fill">
            <a:extLst>
              <a:ext uri="{FF2B5EF4-FFF2-40B4-BE49-F238E27FC236}">
                <a16:creationId xmlns:a16="http://schemas.microsoft.com/office/drawing/2014/main" id="{60CB7F29-BAB5-C376-7CEE-7EF9C7E03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16468" y="2127692"/>
            <a:ext cx="348932" cy="348932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5C5E7351-8850-CE7C-4586-43EFDC2BC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933" y="3651002"/>
            <a:ext cx="322263" cy="322263"/>
          </a:xfrm>
          <a:prstGeom prst="rect">
            <a:avLst/>
          </a:prstGeom>
        </p:spPr>
      </p:pic>
      <p:pic>
        <p:nvPicPr>
          <p:cNvPr id="9" name="Graphic 8" descr="No sign with solid fill">
            <a:extLst>
              <a:ext uri="{FF2B5EF4-FFF2-40B4-BE49-F238E27FC236}">
                <a16:creationId xmlns:a16="http://schemas.microsoft.com/office/drawing/2014/main" id="{091CD075-63BE-B988-5415-E43B5F262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1902" y="4815644"/>
            <a:ext cx="348932" cy="348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28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56C14-5EA7-613E-AFE8-899E9966C1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Application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9B719B0-4214-4223-B057-356224ED83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8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1573</TotalTime>
  <Words>435</Words>
  <Application>Microsoft Office PowerPoint</Application>
  <PresentationFormat>Widescreen</PresentationFormat>
  <Paragraphs>101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Naming things</vt:lpstr>
      <vt:lpstr>Why is it important?</vt:lpstr>
      <vt:lpstr>Why is it hard?</vt:lpstr>
      <vt:lpstr>Principles</vt:lpstr>
      <vt:lpstr>Understandability</vt:lpstr>
      <vt:lpstr>Conciseness</vt:lpstr>
      <vt:lpstr>Consistency</vt:lpstr>
      <vt:lpstr>Distinguishability</vt:lpstr>
      <vt:lpstr>Application</vt:lpstr>
      <vt:lpstr>Tradeoffs</vt:lpstr>
      <vt:lpstr>Identifier types</vt:lpstr>
      <vt:lpstr>Style Guides</vt:lpstr>
      <vt:lpstr>Controlled vocabularies</vt:lpstr>
      <vt:lpstr>Renaming</vt:lpstr>
      <vt:lpstr>Improving your skills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Hartman, Rosemary@DWR (she/her)</dc:creator>
  <cp:lastModifiedBy>Hartman, Rosemary@DWR (she/her)</cp:lastModifiedBy>
  <cp:revision>1</cp:revision>
  <dcterms:created xsi:type="dcterms:W3CDTF">2024-12-09T20:55:19Z</dcterms:created>
  <dcterms:modified xsi:type="dcterms:W3CDTF">2024-12-10T23:08:58Z</dcterms:modified>
</cp:coreProperties>
</file>