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notesMasterIdLst>
    <p:notesMasterId r:id="rId18"/>
  </p:notesMasterIdLst>
  <p:sldIdLst>
    <p:sldId id="256" r:id="rId2"/>
    <p:sldId id="257" r:id="rId3"/>
    <p:sldId id="258" r:id="rId4"/>
    <p:sldId id="259" r:id="rId5"/>
    <p:sldId id="260" r:id="rId6"/>
    <p:sldId id="261" r:id="rId7"/>
    <p:sldId id="262" r:id="rId8"/>
    <p:sldId id="263" r:id="rId9"/>
    <p:sldId id="271" r:id="rId10"/>
    <p:sldId id="264" r:id="rId11"/>
    <p:sldId id="268" r:id="rId12"/>
    <p:sldId id="265" r:id="rId13"/>
    <p:sldId id="266" r:id="rId14"/>
    <p:sldId id="267"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C6358-58FB-4D9C-A7F9-9624109CFAB1}" v="1" dt="2024-12-12T21:05:22.1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165" autoAdjust="0"/>
  </p:normalViewPr>
  <p:slideViewPr>
    <p:cSldViewPr snapToGrid="0">
      <p:cViewPr>
        <p:scale>
          <a:sx n="80" d="100"/>
          <a:sy n="80" d="100"/>
        </p:scale>
        <p:origin x="782"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farlane, Claudia M" userId="5a26ec00-8c83-4fbc-8ab3-dab404a44b2a" providerId="ADAL" clId="{F53C6358-58FB-4D9C-A7F9-9624109CFAB1}"/>
    <pc:docChg chg="custSel addSld modSld">
      <pc:chgData name="Macfarlane, Claudia M" userId="5a26ec00-8c83-4fbc-8ab3-dab404a44b2a" providerId="ADAL" clId="{F53C6358-58FB-4D9C-A7F9-9624109CFAB1}" dt="2024-12-12T21:31:05.326" v="725" actId="1076"/>
      <pc:docMkLst>
        <pc:docMk/>
      </pc:docMkLst>
      <pc:sldChg chg="modSp mod">
        <pc:chgData name="Macfarlane, Claudia M" userId="5a26ec00-8c83-4fbc-8ab3-dab404a44b2a" providerId="ADAL" clId="{F53C6358-58FB-4D9C-A7F9-9624109CFAB1}" dt="2024-12-12T21:04:35.856" v="617" actId="20577"/>
        <pc:sldMkLst>
          <pc:docMk/>
          <pc:sldMk cId="4215237312" sldId="256"/>
        </pc:sldMkLst>
        <pc:spChg chg="mod">
          <ac:chgData name="Macfarlane, Claudia M" userId="5a26ec00-8c83-4fbc-8ab3-dab404a44b2a" providerId="ADAL" clId="{F53C6358-58FB-4D9C-A7F9-9624109CFAB1}" dt="2024-12-12T21:04:35.856" v="617" actId="20577"/>
          <ac:spMkLst>
            <pc:docMk/>
            <pc:sldMk cId="4215237312" sldId="256"/>
            <ac:spMk id="3" creationId="{F8A73D68-B92B-5B43-7059-34D43645653E}"/>
          </ac:spMkLst>
        </pc:spChg>
      </pc:sldChg>
      <pc:sldChg chg="modSp mod">
        <pc:chgData name="Macfarlane, Claudia M" userId="5a26ec00-8c83-4fbc-8ab3-dab404a44b2a" providerId="ADAL" clId="{F53C6358-58FB-4D9C-A7F9-9624109CFAB1}" dt="2024-12-12T21:02:41.086" v="589" actId="20577"/>
        <pc:sldMkLst>
          <pc:docMk/>
          <pc:sldMk cId="3435577111" sldId="264"/>
        </pc:sldMkLst>
        <pc:spChg chg="mod">
          <ac:chgData name="Macfarlane, Claudia M" userId="5a26ec00-8c83-4fbc-8ab3-dab404a44b2a" providerId="ADAL" clId="{F53C6358-58FB-4D9C-A7F9-9624109CFAB1}" dt="2024-12-12T21:02:41.086" v="589" actId="20577"/>
          <ac:spMkLst>
            <pc:docMk/>
            <pc:sldMk cId="3435577111" sldId="264"/>
            <ac:spMk id="3" creationId="{AD2B781C-8FA5-4452-97B8-0B6EEB1A029B}"/>
          </ac:spMkLst>
        </pc:spChg>
      </pc:sldChg>
      <pc:sldChg chg="modSp mod">
        <pc:chgData name="Macfarlane, Claudia M" userId="5a26ec00-8c83-4fbc-8ab3-dab404a44b2a" providerId="ADAL" clId="{F53C6358-58FB-4D9C-A7F9-9624109CFAB1}" dt="2024-12-12T21:31:05.326" v="725" actId="1076"/>
        <pc:sldMkLst>
          <pc:docMk/>
          <pc:sldMk cId="12911998" sldId="267"/>
        </pc:sldMkLst>
        <pc:spChg chg="mod">
          <ac:chgData name="Macfarlane, Claudia M" userId="5a26ec00-8c83-4fbc-8ab3-dab404a44b2a" providerId="ADAL" clId="{F53C6358-58FB-4D9C-A7F9-9624109CFAB1}" dt="2024-12-12T21:05:01.237" v="649" actId="20577"/>
          <ac:spMkLst>
            <pc:docMk/>
            <pc:sldMk cId="12911998" sldId="267"/>
            <ac:spMk id="2" creationId="{46CC4349-CD5A-D65F-19B9-E03879A8978C}"/>
          </ac:spMkLst>
        </pc:spChg>
        <pc:picChg chg="mod">
          <ac:chgData name="Macfarlane, Claudia M" userId="5a26ec00-8c83-4fbc-8ab3-dab404a44b2a" providerId="ADAL" clId="{F53C6358-58FB-4D9C-A7F9-9624109CFAB1}" dt="2024-12-12T21:31:05.326" v="725" actId="1076"/>
          <ac:picMkLst>
            <pc:docMk/>
            <pc:sldMk cId="12911998" sldId="267"/>
            <ac:picMk id="11" creationId="{42952DF2-D0DC-E10E-96F6-5CADCA75F6A4}"/>
          </ac:picMkLst>
        </pc:picChg>
      </pc:sldChg>
      <pc:sldChg chg="addSp modSp mod">
        <pc:chgData name="Macfarlane, Claudia M" userId="5a26ec00-8c83-4fbc-8ab3-dab404a44b2a" providerId="ADAL" clId="{F53C6358-58FB-4D9C-A7F9-9624109CFAB1}" dt="2024-12-12T21:05:46.261" v="723" actId="20577"/>
        <pc:sldMkLst>
          <pc:docMk/>
          <pc:sldMk cId="1849381339" sldId="269"/>
        </pc:sldMkLst>
        <pc:spChg chg="add mod">
          <ac:chgData name="Macfarlane, Claudia M" userId="5a26ec00-8c83-4fbc-8ab3-dab404a44b2a" providerId="ADAL" clId="{F53C6358-58FB-4D9C-A7F9-9624109CFAB1}" dt="2024-12-12T21:05:46.261" v="723" actId="20577"/>
          <ac:spMkLst>
            <pc:docMk/>
            <pc:sldMk cId="1849381339" sldId="269"/>
            <ac:spMk id="4" creationId="{2964CF53-15FA-7B4E-45B2-BA7729CCDC2C}"/>
          </ac:spMkLst>
        </pc:spChg>
      </pc:sldChg>
      <pc:sldChg chg="modSp new mod">
        <pc:chgData name="Macfarlane, Claudia M" userId="5a26ec00-8c83-4fbc-8ab3-dab404a44b2a" providerId="ADAL" clId="{F53C6358-58FB-4D9C-A7F9-9624109CFAB1}" dt="2024-12-12T20:56:17.682" v="246" actId="20577"/>
        <pc:sldMkLst>
          <pc:docMk/>
          <pc:sldMk cId="2277499762" sldId="270"/>
        </pc:sldMkLst>
        <pc:spChg chg="mod">
          <ac:chgData name="Macfarlane, Claudia M" userId="5a26ec00-8c83-4fbc-8ab3-dab404a44b2a" providerId="ADAL" clId="{F53C6358-58FB-4D9C-A7F9-9624109CFAB1}" dt="2024-12-12T20:56:17.682" v="246" actId="20577"/>
          <ac:spMkLst>
            <pc:docMk/>
            <pc:sldMk cId="2277499762" sldId="270"/>
            <ac:spMk id="2" creationId="{B5294A2A-4E49-C85E-C6F3-CCD1EE9602FB}"/>
          </ac:spMkLst>
        </pc:spChg>
        <pc:spChg chg="mod">
          <ac:chgData name="Macfarlane, Claudia M" userId="5a26ec00-8c83-4fbc-8ab3-dab404a44b2a" providerId="ADAL" clId="{F53C6358-58FB-4D9C-A7F9-9624109CFAB1}" dt="2024-12-12T20:56:08.438" v="229" actId="20577"/>
          <ac:spMkLst>
            <pc:docMk/>
            <pc:sldMk cId="2277499762" sldId="270"/>
            <ac:spMk id="3" creationId="{A17BF1AD-F108-71AD-44E7-DF51095DB78F}"/>
          </ac:spMkLst>
        </pc:spChg>
      </pc:sldChg>
      <pc:sldChg chg="addSp delSp modSp new mod setBg">
        <pc:chgData name="Macfarlane, Claudia M" userId="5a26ec00-8c83-4fbc-8ab3-dab404a44b2a" providerId="ADAL" clId="{F53C6358-58FB-4D9C-A7F9-9624109CFAB1}" dt="2024-12-12T20:58:25.259" v="257" actId="1076"/>
        <pc:sldMkLst>
          <pc:docMk/>
          <pc:sldMk cId="3770125094" sldId="271"/>
        </pc:sldMkLst>
        <pc:spChg chg="del">
          <ac:chgData name="Macfarlane, Claudia M" userId="5a26ec00-8c83-4fbc-8ab3-dab404a44b2a" providerId="ADAL" clId="{F53C6358-58FB-4D9C-A7F9-9624109CFAB1}" dt="2024-12-12T20:58:04.498" v="251" actId="26606"/>
          <ac:spMkLst>
            <pc:docMk/>
            <pc:sldMk cId="3770125094" sldId="271"/>
            <ac:spMk id="2" creationId="{52890236-1833-FEAB-6460-7305B61AF5CA}"/>
          </ac:spMkLst>
        </pc:spChg>
        <pc:spChg chg="del">
          <ac:chgData name="Macfarlane, Claudia M" userId="5a26ec00-8c83-4fbc-8ab3-dab404a44b2a" providerId="ADAL" clId="{F53C6358-58FB-4D9C-A7F9-9624109CFAB1}" dt="2024-12-12T20:58:04.498" v="251" actId="26606"/>
          <ac:spMkLst>
            <pc:docMk/>
            <pc:sldMk cId="3770125094" sldId="271"/>
            <ac:spMk id="3" creationId="{4E3B2E66-0000-A020-0D0B-399B99879903}"/>
          </ac:spMkLst>
        </pc:spChg>
        <pc:spChg chg="add mod">
          <ac:chgData name="Macfarlane, Claudia M" userId="5a26ec00-8c83-4fbc-8ab3-dab404a44b2a" providerId="ADAL" clId="{F53C6358-58FB-4D9C-A7F9-9624109CFAB1}" dt="2024-12-12T20:58:23.705" v="256" actId="207"/>
          <ac:spMkLst>
            <pc:docMk/>
            <pc:sldMk cId="3770125094" sldId="271"/>
            <ac:spMk id="6" creationId="{947F7A3E-ACEF-2AC7-8DDE-88771439B7DB}"/>
          </ac:spMkLst>
        </pc:spChg>
        <pc:spChg chg="add">
          <ac:chgData name="Macfarlane, Claudia M" userId="5a26ec00-8c83-4fbc-8ab3-dab404a44b2a" providerId="ADAL" clId="{F53C6358-58FB-4D9C-A7F9-9624109CFAB1}" dt="2024-12-12T20:58:04.498" v="251" actId="26606"/>
          <ac:spMkLst>
            <pc:docMk/>
            <pc:sldMk cId="3770125094" sldId="271"/>
            <ac:spMk id="10" creationId="{D036D0D5-3AA0-47FD-A83C-7A06CA2EEE1A}"/>
          </ac:spMkLst>
        </pc:spChg>
        <pc:picChg chg="add mod">
          <ac:chgData name="Macfarlane, Claudia M" userId="5a26ec00-8c83-4fbc-8ab3-dab404a44b2a" providerId="ADAL" clId="{F53C6358-58FB-4D9C-A7F9-9624109CFAB1}" dt="2024-12-12T20:58:25.259" v="257" actId="1076"/>
          <ac:picMkLst>
            <pc:docMk/>
            <pc:sldMk cId="3770125094" sldId="271"/>
            <ac:picMk id="5" creationId="{3517F4F6-7830-E81F-7E3E-E7ED3904137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8B80B-115C-45FF-95CA-4A479033833E}"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8DA075-C5EF-4B94-B301-2715F1BC3BA1}" type="slidenum">
              <a:rPr lang="en-US" smtClean="0"/>
              <a:t>‹#›</a:t>
            </a:fld>
            <a:endParaRPr lang="en-US"/>
          </a:p>
        </p:txBody>
      </p:sp>
    </p:spTree>
    <p:extLst>
      <p:ext uri="{BB962C8B-B14F-4D97-AF65-F5344CB8AC3E}">
        <p14:creationId xmlns:p14="http://schemas.microsoft.com/office/powerpoint/2010/main" val="317624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DA075-C5EF-4B94-B301-2715F1BC3BA1}" type="slidenum">
              <a:rPr lang="en-US" smtClean="0"/>
              <a:t>1</a:t>
            </a:fld>
            <a:endParaRPr lang="en-US"/>
          </a:p>
        </p:txBody>
      </p:sp>
    </p:spTree>
    <p:extLst>
      <p:ext uri="{BB962C8B-B14F-4D97-AF65-F5344CB8AC3E}">
        <p14:creationId xmlns:p14="http://schemas.microsoft.com/office/powerpoint/2010/main" val="200917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Arial Unicode MS"/>
              </a:rPr>
              <a:t>This section calculates distances (as the crow flies) between target, start, and end points. A </a:t>
            </a:r>
            <a:r>
              <a:rPr lang="en-US" sz="1800" dirty="0" err="1">
                <a:effectLst/>
                <a:latin typeface="Calibri" panose="020F0502020204030204" pitchFamily="34" charset="0"/>
                <a:ea typeface="Arial Unicode MS"/>
              </a:rPr>
              <a:t>dataframe</a:t>
            </a:r>
            <a:r>
              <a:rPr lang="en-US" sz="1800" dirty="0">
                <a:effectLst/>
                <a:latin typeface="Calibri" panose="020F0502020204030204" pitchFamily="34" charset="0"/>
                <a:ea typeface="Arial Unicode MS"/>
              </a:rPr>
              <a:t> is created with these distances and is sorted to find the largest distances between target to start, target to end, and start to end. These are plotted to show the start end and target points for investigation. This allows for the finest level of QC and uncovers transcription errors not detected by the other two approaches. </a:t>
            </a:r>
            <a:endParaRPr lang="en-US" dirty="0"/>
          </a:p>
        </p:txBody>
      </p:sp>
      <p:sp>
        <p:nvSpPr>
          <p:cNvPr id="4" name="Slide Number Placeholder 3"/>
          <p:cNvSpPr>
            <a:spLocks noGrp="1"/>
          </p:cNvSpPr>
          <p:nvPr>
            <p:ph type="sldNum" sz="quarter" idx="5"/>
          </p:nvPr>
        </p:nvSpPr>
        <p:spPr/>
        <p:txBody>
          <a:bodyPr/>
          <a:lstStyle/>
          <a:p>
            <a:fld id="{268DA075-C5EF-4B94-B301-2715F1BC3BA1}" type="slidenum">
              <a:rPr lang="en-US" smtClean="0"/>
              <a:t>8</a:t>
            </a:fld>
            <a:endParaRPr lang="en-US"/>
          </a:p>
        </p:txBody>
      </p:sp>
    </p:spTree>
    <p:extLst>
      <p:ext uri="{BB962C8B-B14F-4D97-AF65-F5344CB8AC3E}">
        <p14:creationId xmlns:p14="http://schemas.microsoft.com/office/powerpoint/2010/main" val="2941942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8DA075-C5EF-4B94-B301-2715F1BC3BA1}" type="slidenum">
              <a:rPr lang="en-US" smtClean="0"/>
              <a:t>10</a:t>
            </a:fld>
            <a:endParaRPr lang="en-US"/>
          </a:p>
        </p:txBody>
      </p:sp>
    </p:spTree>
    <p:extLst>
      <p:ext uri="{BB962C8B-B14F-4D97-AF65-F5344CB8AC3E}">
        <p14:creationId xmlns:p14="http://schemas.microsoft.com/office/powerpoint/2010/main" val="466276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12/12/2024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12/12/2024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F21389-A1DE-4EF4-BA43-0D21F5EFA9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210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9FFFEF6E-0CEE-4323-A07F-58FDA5E0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9378" y="246887"/>
            <a:ext cx="5861321" cy="6377939"/>
          </a:xfrm>
          <a:prstGeom prst="rect">
            <a:avLst/>
          </a:prstGeom>
          <a:solidFill>
            <a:srgbClr val="A6B727"/>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67A69A5B-FB7E-40C2-A416-68C80A100A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36924" y="4220801"/>
            <a:ext cx="4215939"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4D330D6-5765-4B60-A01C-C0E4DE44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C459369-A2D8-083F-3348-373B03CACC64}"/>
              </a:ext>
            </a:extLst>
          </p:cNvPr>
          <p:cNvSpPr>
            <a:spLocks noGrp="1"/>
          </p:cNvSpPr>
          <p:nvPr>
            <p:ph type="ctrTitle"/>
          </p:nvPr>
        </p:nvSpPr>
        <p:spPr>
          <a:xfrm>
            <a:off x="6736924" y="857675"/>
            <a:ext cx="4566230" cy="3437782"/>
          </a:xfrm>
        </p:spPr>
        <p:txBody>
          <a:bodyPr>
            <a:normAutofit/>
          </a:bodyPr>
          <a:lstStyle/>
          <a:p>
            <a:r>
              <a:rPr lang="en-US" sz="4500"/>
              <a:t>Using R to compare Lowrance GPX data to SQL database</a:t>
            </a:r>
          </a:p>
        </p:txBody>
      </p:sp>
      <p:sp>
        <p:nvSpPr>
          <p:cNvPr id="3" name="Subtitle 2">
            <a:extLst>
              <a:ext uri="{FF2B5EF4-FFF2-40B4-BE49-F238E27FC236}">
                <a16:creationId xmlns:a16="http://schemas.microsoft.com/office/drawing/2014/main" id="{F8A73D68-B92B-5B43-7059-34D43645653E}"/>
              </a:ext>
            </a:extLst>
          </p:cNvPr>
          <p:cNvSpPr>
            <a:spLocks noGrp="1"/>
          </p:cNvSpPr>
          <p:nvPr>
            <p:ph type="subTitle" idx="1"/>
          </p:nvPr>
        </p:nvSpPr>
        <p:spPr>
          <a:xfrm>
            <a:off x="6736924" y="4356635"/>
            <a:ext cx="4535850" cy="1543422"/>
          </a:xfrm>
        </p:spPr>
        <p:txBody>
          <a:bodyPr>
            <a:normAutofit fontScale="92500" lnSpcReduction="20000"/>
          </a:bodyPr>
          <a:lstStyle/>
          <a:p>
            <a:r>
              <a:rPr lang="en-US" dirty="0"/>
              <a:t>Claudia Macfarlane</a:t>
            </a:r>
          </a:p>
          <a:p>
            <a:r>
              <a:rPr lang="en-US" dirty="0"/>
              <a:t>IEP Data Science PWT</a:t>
            </a:r>
          </a:p>
          <a:p>
            <a:r>
              <a:rPr lang="en-US" dirty="0"/>
              <a:t>Lodi FWO: EDSM Database Manager</a:t>
            </a:r>
          </a:p>
          <a:p>
            <a:r>
              <a:rPr lang="en-US" dirty="0"/>
              <a:t>Claudia_macfarlane@fws.gov</a:t>
            </a:r>
          </a:p>
        </p:txBody>
      </p:sp>
      <p:pic>
        <p:nvPicPr>
          <p:cNvPr id="8" name="Picture 7" descr="Diagram&#10;&#10;Description automatically generated">
            <a:extLst>
              <a:ext uri="{FF2B5EF4-FFF2-40B4-BE49-F238E27FC236}">
                <a16:creationId xmlns:a16="http://schemas.microsoft.com/office/drawing/2014/main" id="{835A27AA-53A7-30D8-E4AB-999CF05E7C7D}"/>
              </a:ext>
            </a:extLst>
          </p:cNvPr>
          <p:cNvPicPr>
            <a:picLocks noChangeAspect="1"/>
          </p:cNvPicPr>
          <p:nvPr/>
        </p:nvPicPr>
        <p:blipFill>
          <a:blip r:embed="rId3"/>
          <a:stretch>
            <a:fillRect/>
          </a:stretch>
        </p:blipFill>
        <p:spPr>
          <a:xfrm>
            <a:off x="637997" y="468918"/>
            <a:ext cx="4803835" cy="6112627"/>
          </a:xfrm>
          <a:prstGeom prst="rect">
            <a:avLst/>
          </a:prstGeom>
        </p:spPr>
      </p:pic>
      <p:pic>
        <p:nvPicPr>
          <p:cNvPr id="4" name="Picture 3">
            <a:extLst>
              <a:ext uri="{FF2B5EF4-FFF2-40B4-BE49-F238E27FC236}">
                <a16:creationId xmlns:a16="http://schemas.microsoft.com/office/drawing/2014/main" id="{866AEFD8-C16F-E730-1C68-7D1CE3F4EB1F}"/>
              </a:ext>
            </a:extLst>
          </p:cNvPr>
          <p:cNvPicPr>
            <a:picLocks noChangeAspect="1"/>
          </p:cNvPicPr>
          <p:nvPr/>
        </p:nvPicPr>
        <p:blipFill rotWithShape="1">
          <a:blip r:embed="rId4"/>
          <a:srcRect b="13575"/>
          <a:stretch/>
        </p:blipFill>
        <p:spPr>
          <a:xfrm>
            <a:off x="257111" y="284766"/>
            <a:ext cx="1263470" cy="1413529"/>
          </a:xfrm>
          <a:prstGeom prst="rect">
            <a:avLst/>
          </a:prstGeom>
        </p:spPr>
      </p:pic>
    </p:spTree>
    <p:extLst>
      <p:ext uri="{BB962C8B-B14F-4D97-AF65-F5344CB8AC3E}">
        <p14:creationId xmlns:p14="http://schemas.microsoft.com/office/powerpoint/2010/main" val="4215237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CC7323B-6292-46E9-A9F1-F11E3CAA97CF}"/>
              </a:ext>
            </a:extLst>
          </p:cNvPr>
          <p:cNvSpPr>
            <a:spLocks noGrp="1"/>
          </p:cNvSpPr>
          <p:nvPr>
            <p:ph type="title"/>
          </p:nvPr>
        </p:nvSpPr>
        <p:spPr>
          <a:xfrm>
            <a:off x="707064" y="609600"/>
            <a:ext cx="6993914" cy="1356360"/>
          </a:xfrm>
        </p:spPr>
        <p:txBody>
          <a:bodyPr>
            <a:normAutofit/>
          </a:bodyPr>
          <a:lstStyle/>
          <a:p>
            <a:r>
              <a:rPr lang="en-US" sz="4100" dirty="0"/>
              <a:t>What to do if you find an error with no apparent solution. </a:t>
            </a:r>
          </a:p>
        </p:txBody>
      </p:sp>
      <p:sp>
        <p:nvSpPr>
          <p:cNvPr id="3" name="Content Placeholder 2">
            <a:extLst>
              <a:ext uri="{FF2B5EF4-FFF2-40B4-BE49-F238E27FC236}">
                <a16:creationId xmlns:a16="http://schemas.microsoft.com/office/drawing/2014/main" id="{AD2B781C-8FA5-4452-97B8-0B6EEB1A029B}"/>
              </a:ext>
            </a:extLst>
          </p:cNvPr>
          <p:cNvSpPr>
            <a:spLocks noGrp="1"/>
          </p:cNvSpPr>
          <p:nvPr>
            <p:ph idx="1"/>
          </p:nvPr>
        </p:nvSpPr>
        <p:spPr>
          <a:xfrm>
            <a:off x="707064" y="2057400"/>
            <a:ext cx="6993914" cy="4038600"/>
          </a:xfrm>
        </p:spPr>
        <p:txBody>
          <a:bodyPr>
            <a:normAutofit/>
          </a:bodyPr>
          <a:lstStyle/>
          <a:p>
            <a:r>
              <a:rPr lang="en-US" dirty="0"/>
              <a:t>This uncovered points with possible transcription errors.</a:t>
            </a:r>
          </a:p>
          <a:p>
            <a:r>
              <a:rPr lang="en-US" dirty="0"/>
              <a:t>Plotting possible transcription errors on </a:t>
            </a:r>
            <a:r>
              <a:rPr lang="en-US" dirty="0" err="1"/>
              <a:t>GoogleEarth</a:t>
            </a:r>
            <a:r>
              <a:rPr lang="en-US" dirty="0"/>
              <a:t> worked for some but major drawbacks..</a:t>
            </a:r>
          </a:p>
          <a:p>
            <a:r>
              <a:rPr lang="en-US" dirty="0"/>
              <a:t>Need for ground truthing and determining whether the GPS unit cursor wasn’t cleared or the data collector transposed number. Handwriting can pose an issue (but edits typically pick these up).</a:t>
            </a:r>
          </a:p>
          <a:p>
            <a:r>
              <a:rPr lang="en-US" dirty="0"/>
              <a:t>Some times there are no clues and we need to pull in other data.</a:t>
            </a:r>
          </a:p>
        </p:txBody>
      </p:sp>
      <p:pic>
        <p:nvPicPr>
          <p:cNvPr id="4" name="Picture 3">
            <a:extLst>
              <a:ext uri="{FF2B5EF4-FFF2-40B4-BE49-F238E27FC236}">
                <a16:creationId xmlns:a16="http://schemas.microsoft.com/office/drawing/2014/main" id="{715B03D2-05EA-E16B-5A12-9C920209D011}"/>
              </a:ext>
            </a:extLst>
          </p:cNvPr>
          <p:cNvPicPr>
            <a:picLocks noChangeAspect="1"/>
          </p:cNvPicPr>
          <p:nvPr/>
        </p:nvPicPr>
        <p:blipFill>
          <a:blip r:embed="rId3"/>
          <a:stretch>
            <a:fillRect/>
          </a:stretch>
        </p:blipFill>
        <p:spPr>
          <a:xfrm>
            <a:off x="8161226" y="1106471"/>
            <a:ext cx="3135414" cy="4645057"/>
          </a:xfrm>
          <a:prstGeom prst="rect">
            <a:avLst/>
          </a:prstGeom>
        </p:spPr>
      </p:pic>
    </p:spTree>
    <p:extLst>
      <p:ext uri="{BB962C8B-B14F-4D97-AF65-F5344CB8AC3E}">
        <p14:creationId xmlns:p14="http://schemas.microsoft.com/office/powerpoint/2010/main" val="343557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5541B-67EB-BF95-FBEE-69003466D019}"/>
              </a:ext>
            </a:extLst>
          </p:cNvPr>
          <p:cNvSpPr>
            <a:spLocks noGrp="1"/>
          </p:cNvSpPr>
          <p:nvPr>
            <p:ph type="title"/>
          </p:nvPr>
        </p:nvSpPr>
        <p:spPr/>
        <p:txBody>
          <a:bodyPr/>
          <a:lstStyle/>
          <a:p>
            <a:r>
              <a:rPr lang="en-US" dirty="0"/>
              <a:t>So about those Lowrance Files</a:t>
            </a:r>
          </a:p>
        </p:txBody>
      </p:sp>
      <p:sp>
        <p:nvSpPr>
          <p:cNvPr id="3" name="Content Placeholder 2">
            <a:extLst>
              <a:ext uri="{FF2B5EF4-FFF2-40B4-BE49-F238E27FC236}">
                <a16:creationId xmlns:a16="http://schemas.microsoft.com/office/drawing/2014/main" id="{7A81A50A-F028-5941-63EC-9D51FC2E43C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C6794CD-9CE8-3B74-174C-3E529E60EA42}"/>
              </a:ext>
            </a:extLst>
          </p:cNvPr>
          <p:cNvPicPr>
            <a:picLocks noChangeAspect="1"/>
          </p:cNvPicPr>
          <p:nvPr/>
        </p:nvPicPr>
        <p:blipFill>
          <a:blip r:embed="rId2"/>
          <a:stretch>
            <a:fillRect/>
          </a:stretch>
        </p:blipFill>
        <p:spPr>
          <a:xfrm>
            <a:off x="1436914" y="1698967"/>
            <a:ext cx="7629709" cy="4755466"/>
          </a:xfrm>
          <a:prstGeom prst="rect">
            <a:avLst/>
          </a:prstGeom>
        </p:spPr>
      </p:pic>
      <p:pic>
        <p:nvPicPr>
          <p:cNvPr id="6" name="Picture 5">
            <a:extLst>
              <a:ext uri="{FF2B5EF4-FFF2-40B4-BE49-F238E27FC236}">
                <a16:creationId xmlns:a16="http://schemas.microsoft.com/office/drawing/2014/main" id="{1E96CE7B-163C-56AC-941C-66BF81B9FA03}"/>
              </a:ext>
            </a:extLst>
          </p:cNvPr>
          <p:cNvPicPr>
            <a:picLocks noChangeAspect="1"/>
          </p:cNvPicPr>
          <p:nvPr/>
        </p:nvPicPr>
        <p:blipFill>
          <a:blip r:embed="rId3"/>
          <a:stretch>
            <a:fillRect/>
          </a:stretch>
        </p:blipFill>
        <p:spPr>
          <a:xfrm>
            <a:off x="7949687" y="4494398"/>
            <a:ext cx="4040808" cy="2139251"/>
          </a:xfrm>
          <a:prstGeom prst="rect">
            <a:avLst/>
          </a:prstGeom>
        </p:spPr>
      </p:pic>
    </p:spTree>
    <p:extLst>
      <p:ext uri="{BB962C8B-B14F-4D97-AF65-F5344CB8AC3E}">
        <p14:creationId xmlns:p14="http://schemas.microsoft.com/office/powerpoint/2010/main" val="64750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185E9-9B94-91E9-37A3-1A145CF295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5ED79C-D3D0-73AC-C3BD-FB593F643BF4}"/>
              </a:ext>
            </a:extLst>
          </p:cNvPr>
          <p:cNvSpPr>
            <a:spLocks noGrp="1"/>
          </p:cNvSpPr>
          <p:nvPr>
            <p:ph idx="1"/>
          </p:nvPr>
        </p:nvSpPr>
        <p:spPr>
          <a:xfrm>
            <a:off x="9595104" y="2057400"/>
            <a:ext cx="1420767" cy="4038600"/>
          </a:xfrm>
        </p:spPr>
        <p:txBody>
          <a:bodyPr/>
          <a:lstStyle/>
          <a:p>
            <a:r>
              <a:rPr lang="en-US" dirty="0"/>
              <a:t>Basically just a nested XML file.</a:t>
            </a:r>
          </a:p>
        </p:txBody>
      </p:sp>
      <p:pic>
        <p:nvPicPr>
          <p:cNvPr id="5" name="Picture 4">
            <a:extLst>
              <a:ext uri="{FF2B5EF4-FFF2-40B4-BE49-F238E27FC236}">
                <a16:creationId xmlns:a16="http://schemas.microsoft.com/office/drawing/2014/main" id="{BB271776-2144-225F-E0F8-569617CB96BB}"/>
              </a:ext>
            </a:extLst>
          </p:cNvPr>
          <p:cNvPicPr>
            <a:picLocks noChangeAspect="1"/>
          </p:cNvPicPr>
          <p:nvPr/>
        </p:nvPicPr>
        <p:blipFill rotWithShape="1">
          <a:blip r:embed="rId2"/>
          <a:srcRect r="24241"/>
          <a:stretch/>
        </p:blipFill>
        <p:spPr>
          <a:xfrm>
            <a:off x="37575" y="72099"/>
            <a:ext cx="9179577" cy="6713802"/>
          </a:xfrm>
          <a:prstGeom prst="rect">
            <a:avLst/>
          </a:prstGeom>
        </p:spPr>
      </p:pic>
    </p:spTree>
    <p:extLst>
      <p:ext uri="{BB962C8B-B14F-4D97-AF65-F5344CB8AC3E}">
        <p14:creationId xmlns:p14="http://schemas.microsoft.com/office/powerpoint/2010/main" val="3447515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56EC6-9C10-EE0A-103C-54FF5E117135}"/>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CE914257-4B7E-B2FF-B750-ED016CB2E5D0}"/>
              </a:ext>
            </a:extLst>
          </p:cNvPr>
          <p:cNvSpPr>
            <a:spLocks noGrp="1"/>
          </p:cNvSpPr>
          <p:nvPr>
            <p:ph idx="1"/>
          </p:nvPr>
        </p:nvSpPr>
        <p:spPr/>
        <p:txBody>
          <a:bodyPr/>
          <a:lstStyle/>
          <a:p>
            <a:pPr marL="45720" indent="0">
              <a:buNone/>
            </a:pPr>
            <a:endParaRPr lang="en-US" dirty="0"/>
          </a:p>
        </p:txBody>
      </p:sp>
    </p:spTree>
    <p:extLst>
      <p:ext uri="{BB962C8B-B14F-4D97-AF65-F5344CB8AC3E}">
        <p14:creationId xmlns:p14="http://schemas.microsoft.com/office/powerpoint/2010/main" val="2957001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C4349-CD5A-D65F-19B9-E03879A8978C}"/>
              </a:ext>
            </a:extLst>
          </p:cNvPr>
          <p:cNvSpPr>
            <a:spLocks noGrp="1"/>
          </p:cNvSpPr>
          <p:nvPr>
            <p:ph type="title"/>
          </p:nvPr>
        </p:nvSpPr>
        <p:spPr/>
        <p:txBody>
          <a:bodyPr/>
          <a:lstStyle/>
          <a:p>
            <a:r>
              <a:rPr lang="en-US" dirty="0" err="1"/>
              <a:t>Comparedf</a:t>
            </a:r>
            <a:r>
              <a:rPr lang="en-US" dirty="0"/>
              <a:t> output: </a:t>
            </a:r>
          </a:p>
        </p:txBody>
      </p:sp>
      <p:pic>
        <p:nvPicPr>
          <p:cNvPr id="11" name="Picture 10">
            <a:extLst>
              <a:ext uri="{FF2B5EF4-FFF2-40B4-BE49-F238E27FC236}">
                <a16:creationId xmlns:a16="http://schemas.microsoft.com/office/drawing/2014/main" id="{42952DF2-D0DC-E10E-96F6-5CADCA75F6A4}"/>
              </a:ext>
            </a:extLst>
          </p:cNvPr>
          <p:cNvPicPr>
            <a:picLocks noChangeAspect="1"/>
          </p:cNvPicPr>
          <p:nvPr/>
        </p:nvPicPr>
        <p:blipFill>
          <a:blip r:embed="rId2"/>
          <a:stretch>
            <a:fillRect/>
          </a:stretch>
        </p:blipFill>
        <p:spPr>
          <a:xfrm>
            <a:off x="3060574" y="1607439"/>
            <a:ext cx="5264276" cy="4547278"/>
          </a:xfrm>
          <a:prstGeom prst="rect">
            <a:avLst/>
          </a:prstGeom>
        </p:spPr>
      </p:pic>
    </p:spTree>
    <p:extLst>
      <p:ext uri="{BB962C8B-B14F-4D97-AF65-F5344CB8AC3E}">
        <p14:creationId xmlns:p14="http://schemas.microsoft.com/office/powerpoint/2010/main" val="12911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F7A76AE-D33F-9BCF-A89D-E575362D50CE}"/>
              </a:ext>
            </a:extLst>
          </p:cNvPr>
          <p:cNvPicPr>
            <a:picLocks noChangeAspect="1"/>
          </p:cNvPicPr>
          <p:nvPr/>
        </p:nvPicPr>
        <p:blipFill>
          <a:blip r:embed="rId2"/>
          <a:stretch>
            <a:fillRect/>
          </a:stretch>
        </p:blipFill>
        <p:spPr>
          <a:xfrm>
            <a:off x="3633216" y="462619"/>
            <a:ext cx="7376160" cy="5737013"/>
          </a:xfrm>
          <a:prstGeom prst="rect">
            <a:avLst/>
          </a:prstGeom>
        </p:spPr>
      </p:pic>
      <p:sp>
        <p:nvSpPr>
          <p:cNvPr id="4" name="TextBox 3">
            <a:extLst>
              <a:ext uri="{FF2B5EF4-FFF2-40B4-BE49-F238E27FC236}">
                <a16:creationId xmlns:a16="http://schemas.microsoft.com/office/drawing/2014/main" id="{2964CF53-15FA-7B4E-45B2-BA7729CCDC2C}"/>
              </a:ext>
            </a:extLst>
          </p:cNvPr>
          <p:cNvSpPr txBox="1"/>
          <p:nvPr/>
        </p:nvSpPr>
        <p:spPr>
          <a:xfrm>
            <a:off x="987552" y="1219200"/>
            <a:ext cx="1670304" cy="1477328"/>
          </a:xfrm>
          <a:prstGeom prst="rect">
            <a:avLst/>
          </a:prstGeom>
          <a:noFill/>
        </p:spPr>
        <p:txBody>
          <a:bodyPr wrap="square" rtlCol="0">
            <a:spAutoFit/>
          </a:bodyPr>
          <a:lstStyle/>
          <a:p>
            <a:r>
              <a:rPr lang="en-US" dirty="0"/>
              <a:t>Still not perfect with rounding or with complete GPX data.</a:t>
            </a:r>
          </a:p>
        </p:txBody>
      </p:sp>
    </p:spTree>
    <p:extLst>
      <p:ext uri="{BB962C8B-B14F-4D97-AF65-F5344CB8AC3E}">
        <p14:creationId xmlns:p14="http://schemas.microsoft.com/office/powerpoint/2010/main" val="1849381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94A2A-4E49-C85E-C6F3-CCD1EE9602FB}"/>
              </a:ext>
            </a:extLst>
          </p:cNvPr>
          <p:cNvSpPr>
            <a:spLocks noGrp="1"/>
          </p:cNvSpPr>
          <p:nvPr>
            <p:ph type="title"/>
          </p:nvPr>
        </p:nvSpPr>
        <p:spPr/>
        <p:txBody>
          <a:bodyPr/>
          <a:lstStyle/>
          <a:p>
            <a:r>
              <a:rPr lang="en-US" dirty="0"/>
              <a:t>Next Steps/Issues</a:t>
            </a:r>
          </a:p>
        </p:txBody>
      </p:sp>
      <p:sp>
        <p:nvSpPr>
          <p:cNvPr id="3" name="Content Placeholder 2">
            <a:extLst>
              <a:ext uri="{FF2B5EF4-FFF2-40B4-BE49-F238E27FC236}">
                <a16:creationId xmlns:a16="http://schemas.microsoft.com/office/drawing/2014/main" id="{A17BF1AD-F108-71AD-44E7-DF51095DB78F}"/>
              </a:ext>
            </a:extLst>
          </p:cNvPr>
          <p:cNvSpPr>
            <a:spLocks noGrp="1"/>
          </p:cNvSpPr>
          <p:nvPr>
            <p:ph idx="1"/>
          </p:nvPr>
        </p:nvSpPr>
        <p:spPr/>
        <p:txBody>
          <a:bodyPr/>
          <a:lstStyle/>
          <a:p>
            <a:r>
              <a:rPr lang="en-US" dirty="0"/>
              <a:t>GPX files failing to be read or misnamed.</a:t>
            </a:r>
          </a:p>
          <a:p>
            <a:r>
              <a:rPr lang="en-US" dirty="0"/>
              <a:t>QC for Lowrance</a:t>
            </a:r>
          </a:p>
          <a:p>
            <a:r>
              <a:rPr lang="en-US" dirty="0"/>
              <a:t>Rounding and code issues (this is newly written so still a long way to go)</a:t>
            </a:r>
          </a:p>
          <a:p>
            <a:r>
              <a:rPr lang="en-US" dirty="0"/>
              <a:t>Request for tips/tricks/resources</a:t>
            </a:r>
          </a:p>
        </p:txBody>
      </p:sp>
    </p:spTree>
    <p:extLst>
      <p:ext uri="{BB962C8B-B14F-4D97-AF65-F5344CB8AC3E}">
        <p14:creationId xmlns:p14="http://schemas.microsoft.com/office/powerpoint/2010/main" val="227749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81C8-77A5-0694-A77E-01F9FA92FD2D}"/>
              </a:ext>
            </a:extLst>
          </p:cNvPr>
          <p:cNvSpPr>
            <a:spLocks noGrp="1"/>
          </p:cNvSpPr>
          <p:nvPr>
            <p:ph type="title"/>
          </p:nvPr>
        </p:nvSpPr>
        <p:spPr>
          <a:xfrm>
            <a:off x="809897" y="609600"/>
            <a:ext cx="10208623" cy="1356360"/>
          </a:xfrm>
        </p:spPr>
        <p:txBody>
          <a:bodyPr/>
          <a:lstStyle/>
          <a:p>
            <a:r>
              <a:rPr lang="en-US" dirty="0"/>
              <a:t>Setting the context:</a:t>
            </a:r>
          </a:p>
        </p:txBody>
      </p:sp>
      <p:sp>
        <p:nvSpPr>
          <p:cNvPr id="3" name="Content Placeholder 2">
            <a:extLst>
              <a:ext uri="{FF2B5EF4-FFF2-40B4-BE49-F238E27FC236}">
                <a16:creationId xmlns:a16="http://schemas.microsoft.com/office/drawing/2014/main" id="{DEBA8AF6-030B-07E7-366C-B3DC8C21E7A4}"/>
              </a:ext>
            </a:extLst>
          </p:cNvPr>
          <p:cNvSpPr>
            <a:spLocks noGrp="1"/>
          </p:cNvSpPr>
          <p:nvPr>
            <p:ph idx="1"/>
          </p:nvPr>
        </p:nvSpPr>
        <p:spPr/>
        <p:txBody>
          <a:bodyPr/>
          <a:lstStyle/>
          <a:p>
            <a:r>
              <a:rPr lang="en-US" dirty="0"/>
              <a:t>Manually flag points and start and stop of each tow	</a:t>
            </a:r>
          </a:p>
        </p:txBody>
      </p:sp>
      <p:pic>
        <p:nvPicPr>
          <p:cNvPr id="4" name="Picture 3">
            <a:extLst>
              <a:ext uri="{FF2B5EF4-FFF2-40B4-BE49-F238E27FC236}">
                <a16:creationId xmlns:a16="http://schemas.microsoft.com/office/drawing/2014/main" id="{58AEDDDB-5C0B-D2FD-66A5-5110FCE06908}"/>
              </a:ext>
            </a:extLst>
          </p:cNvPr>
          <p:cNvPicPr>
            <a:picLocks noChangeAspect="1"/>
          </p:cNvPicPr>
          <p:nvPr/>
        </p:nvPicPr>
        <p:blipFill>
          <a:blip r:embed="rId2"/>
          <a:stretch>
            <a:fillRect/>
          </a:stretch>
        </p:blipFill>
        <p:spPr>
          <a:xfrm>
            <a:off x="7524206" y="455295"/>
            <a:ext cx="4040808" cy="2139251"/>
          </a:xfrm>
          <a:prstGeom prst="rect">
            <a:avLst/>
          </a:prstGeom>
        </p:spPr>
      </p:pic>
      <p:pic>
        <p:nvPicPr>
          <p:cNvPr id="9" name="Picture 8">
            <a:extLst>
              <a:ext uri="{FF2B5EF4-FFF2-40B4-BE49-F238E27FC236}">
                <a16:creationId xmlns:a16="http://schemas.microsoft.com/office/drawing/2014/main" id="{991BB7DD-52FA-56DE-97C4-6C6FEEA90B20}"/>
              </a:ext>
            </a:extLst>
          </p:cNvPr>
          <p:cNvPicPr>
            <a:picLocks noChangeAspect="1"/>
          </p:cNvPicPr>
          <p:nvPr/>
        </p:nvPicPr>
        <p:blipFill>
          <a:blip r:embed="rId3"/>
          <a:stretch>
            <a:fillRect/>
          </a:stretch>
        </p:blipFill>
        <p:spPr>
          <a:xfrm>
            <a:off x="1509696" y="2741711"/>
            <a:ext cx="8176194" cy="3234139"/>
          </a:xfrm>
          <a:prstGeom prst="rect">
            <a:avLst/>
          </a:prstGeom>
        </p:spPr>
      </p:pic>
    </p:spTree>
    <p:extLst>
      <p:ext uri="{BB962C8B-B14F-4D97-AF65-F5344CB8AC3E}">
        <p14:creationId xmlns:p14="http://schemas.microsoft.com/office/powerpoint/2010/main" val="1415336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39B5-45F4-2C64-8AC6-E46072921FB8}"/>
              </a:ext>
            </a:extLst>
          </p:cNvPr>
          <p:cNvSpPr>
            <a:spLocks noGrp="1"/>
          </p:cNvSpPr>
          <p:nvPr>
            <p:ph type="title"/>
          </p:nvPr>
        </p:nvSpPr>
        <p:spPr>
          <a:xfrm>
            <a:off x="1142999" y="609600"/>
            <a:ext cx="10544175" cy="1356360"/>
          </a:xfrm>
        </p:spPr>
        <p:txBody>
          <a:bodyPr/>
          <a:lstStyle/>
          <a:p>
            <a:r>
              <a:rPr lang="en-US" dirty="0"/>
              <a:t>Target Coordinates vs Start/End Coordinates</a:t>
            </a:r>
          </a:p>
        </p:txBody>
      </p:sp>
      <p:sp>
        <p:nvSpPr>
          <p:cNvPr id="3" name="Content Placeholder 2">
            <a:extLst>
              <a:ext uri="{FF2B5EF4-FFF2-40B4-BE49-F238E27FC236}">
                <a16:creationId xmlns:a16="http://schemas.microsoft.com/office/drawing/2014/main" id="{A3855476-A337-7875-9F85-D4A8CA7B0701}"/>
              </a:ext>
            </a:extLst>
          </p:cNvPr>
          <p:cNvSpPr>
            <a:spLocks noGrp="1"/>
          </p:cNvSpPr>
          <p:nvPr>
            <p:ph idx="1"/>
          </p:nvPr>
        </p:nvSpPr>
        <p:spPr>
          <a:xfrm>
            <a:off x="1143000" y="2048435"/>
            <a:ext cx="9872871" cy="4038600"/>
          </a:xfrm>
        </p:spPr>
        <p:txBody>
          <a:bodyPr/>
          <a:lstStyle/>
          <a:p>
            <a:endParaRPr lang="en-US" dirty="0"/>
          </a:p>
        </p:txBody>
      </p:sp>
      <p:pic>
        <p:nvPicPr>
          <p:cNvPr id="5" name="Picture 4">
            <a:extLst>
              <a:ext uri="{FF2B5EF4-FFF2-40B4-BE49-F238E27FC236}">
                <a16:creationId xmlns:a16="http://schemas.microsoft.com/office/drawing/2014/main" id="{CCCFAC4D-5F6A-5C86-71EB-99E9F5B0037C}"/>
              </a:ext>
            </a:extLst>
          </p:cNvPr>
          <p:cNvPicPr>
            <a:picLocks noChangeAspect="1"/>
          </p:cNvPicPr>
          <p:nvPr/>
        </p:nvPicPr>
        <p:blipFill>
          <a:blip r:embed="rId2"/>
          <a:stretch>
            <a:fillRect/>
          </a:stretch>
        </p:blipFill>
        <p:spPr>
          <a:xfrm>
            <a:off x="317963" y="1781735"/>
            <a:ext cx="11751058" cy="3901778"/>
          </a:xfrm>
          <a:prstGeom prst="rect">
            <a:avLst/>
          </a:prstGeom>
        </p:spPr>
      </p:pic>
    </p:spTree>
    <p:extLst>
      <p:ext uri="{BB962C8B-B14F-4D97-AF65-F5344CB8AC3E}">
        <p14:creationId xmlns:p14="http://schemas.microsoft.com/office/powerpoint/2010/main" val="4265050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5141-7FE4-9F5C-9697-37B002D2FB85}"/>
              </a:ext>
            </a:extLst>
          </p:cNvPr>
          <p:cNvSpPr>
            <a:spLocks noGrp="1"/>
          </p:cNvSpPr>
          <p:nvPr>
            <p:ph type="title"/>
          </p:nvPr>
        </p:nvSpPr>
        <p:spPr/>
        <p:txBody>
          <a:bodyPr/>
          <a:lstStyle/>
          <a:p>
            <a:r>
              <a:rPr lang="en-US" dirty="0"/>
              <a:t>But we already do edits?????</a:t>
            </a:r>
          </a:p>
        </p:txBody>
      </p:sp>
      <p:sp>
        <p:nvSpPr>
          <p:cNvPr id="3" name="Content Placeholder 2">
            <a:extLst>
              <a:ext uri="{FF2B5EF4-FFF2-40B4-BE49-F238E27FC236}">
                <a16:creationId xmlns:a16="http://schemas.microsoft.com/office/drawing/2014/main" id="{EAFC2C3C-3806-7476-A1C4-539CCEE545FB}"/>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5F4E6F81-9135-1371-BEEC-3B9DEE0FC29E}"/>
              </a:ext>
            </a:extLst>
          </p:cNvPr>
          <p:cNvPicPr>
            <a:picLocks noChangeAspect="1"/>
          </p:cNvPicPr>
          <p:nvPr/>
        </p:nvPicPr>
        <p:blipFill>
          <a:blip r:embed="rId2"/>
          <a:stretch>
            <a:fillRect/>
          </a:stretch>
        </p:blipFill>
        <p:spPr>
          <a:xfrm>
            <a:off x="319087" y="2063931"/>
            <a:ext cx="11553825" cy="2776119"/>
          </a:xfrm>
          <a:prstGeom prst="rect">
            <a:avLst/>
          </a:prstGeom>
        </p:spPr>
      </p:pic>
    </p:spTree>
    <p:extLst>
      <p:ext uri="{BB962C8B-B14F-4D97-AF65-F5344CB8AC3E}">
        <p14:creationId xmlns:p14="http://schemas.microsoft.com/office/powerpoint/2010/main" val="1590245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C38C3-AE80-F176-C8C3-D0DE1F5BEB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14AA57-2A14-7582-A984-B112B5ADE46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3ABC072-97F9-2718-0C31-63F475BFAE17}"/>
              </a:ext>
            </a:extLst>
          </p:cNvPr>
          <p:cNvPicPr>
            <a:picLocks noChangeAspect="1"/>
          </p:cNvPicPr>
          <p:nvPr/>
        </p:nvPicPr>
        <p:blipFill rotWithShape="1">
          <a:blip r:embed="rId2"/>
          <a:srcRect l="31425" r="31842"/>
          <a:stretch/>
        </p:blipFill>
        <p:spPr>
          <a:xfrm>
            <a:off x="1385605" y="461554"/>
            <a:ext cx="9020765" cy="5934891"/>
          </a:xfrm>
          <a:prstGeom prst="rect">
            <a:avLst/>
          </a:prstGeom>
        </p:spPr>
      </p:pic>
    </p:spTree>
    <p:extLst>
      <p:ext uri="{BB962C8B-B14F-4D97-AF65-F5344CB8AC3E}">
        <p14:creationId xmlns:p14="http://schemas.microsoft.com/office/powerpoint/2010/main" val="185810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8F5D7-3744-1E89-048D-944D7DDE5690}"/>
              </a:ext>
            </a:extLst>
          </p:cNvPr>
          <p:cNvSpPr>
            <a:spLocks noGrp="1"/>
          </p:cNvSpPr>
          <p:nvPr>
            <p:ph type="title"/>
          </p:nvPr>
        </p:nvSpPr>
        <p:spPr/>
        <p:txBody>
          <a:bodyPr/>
          <a:lstStyle/>
          <a:p>
            <a:r>
              <a:rPr lang="en-US" dirty="0"/>
              <a:t>EDI QC Coordinate Code</a:t>
            </a:r>
          </a:p>
        </p:txBody>
      </p:sp>
      <p:pic>
        <p:nvPicPr>
          <p:cNvPr id="5" name="Content Placeholder 4">
            <a:extLst>
              <a:ext uri="{FF2B5EF4-FFF2-40B4-BE49-F238E27FC236}">
                <a16:creationId xmlns:a16="http://schemas.microsoft.com/office/drawing/2014/main" id="{D96DAE30-E845-E268-42C7-D4D84B1D7B20}"/>
              </a:ext>
            </a:extLst>
          </p:cNvPr>
          <p:cNvPicPr>
            <a:picLocks noGrp="1" noChangeAspect="1"/>
          </p:cNvPicPr>
          <p:nvPr>
            <p:ph idx="1"/>
          </p:nvPr>
        </p:nvPicPr>
        <p:blipFill>
          <a:blip r:embed="rId2"/>
          <a:stretch>
            <a:fillRect/>
          </a:stretch>
        </p:blipFill>
        <p:spPr>
          <a:xfrm>
            <a:off x="4521958" y="1633378"/>
            <a:ext cx="7434877" cy="4038600"/>
          </a:xfrm>
          <a:prstGeom prst="rect">
            <a:avLst/>
          </a:prstGeom>
        </p:spPr>
      </p:pic>
      <p:sp>
        <p:nvSpPr>
          <p:cNvPr id="9" name="TextBox 8">
            <a:extLst>
              <a:ext uri="{FF2B5EF4-FFF2-40B4-BE49-F238E27FC236}">
                <a16:creationId xmlns:a16="http://schemas.microsoft.com/office/drawing/2014/main" id="{A9F09ADA-05DD-FDED-05C0-62B3B110CF5A}"/>
              </a:ext>
            </a:extLst>
          </p:cNvPr>
          <p:cNvSpPr txBox="1"/>
          <p:nvPr/>
        </p:nvSpPr>
        <p:spPr>
          <a:xfrm>
            <a:off x="1143000" y="2828835"/>
            <a:ext cx="3275511" cy="1200329"/>
          </a:xfrm>
          <a:prstGeom prst="rect">
            <a:avLst/>
          </a:prstGeom>
          <a:noFill/>
        </p:spPr>
        <p:txBody>
          <a:bodyPr wrap="square">
            <a:spAutoFit/>
          </a:bodyPr>
          <a:lstStyle/>
          <a:p>
            <a:r>
              <a:rPr lang="en-US" dirty="0"/>
              <a:t>This example:</a:t>
            </a:r>
          </a:p>
          <a:p>
            <a:r>
              <a:rPr lang="en-US" dirty="0"/>
              <a:t>add a reasonable buffer around the water and look for points outside the buffer</a:t>
            </a:r>
          </a:p>
        </p:txBody>
      </p:sp>
    </p:spTree>
    <p:extLst>
      <p:ext uri="{BB962C8B-B14F-4D97-AF65-F5344CB8AC3E}">
        <p14:creationId xmlns:p14="http://schemas.microsoft.com/office/powerpoint/2010/main" val="263746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C2D2-629D-F3A2-A4F8-C5E375BF154B}"/>
              </a:ext>
            </a:extLst>
          </p:cNvPr>
          <p:cNvSpPr>
            <a:spLocks noGrp="1"/>
          </p:cNvSpPr>
          <p:nvPr>
            <p:ph type="title"/>
          </p:nvPr>
        </p:nvSpPr>
        <p:spPr/>
        <p:txBody>
          <a:bodyPr/>
          <a:lstStyle/>
          <a:p>
            <a:r>
              <a:rPr lang="en-US" dirty="0"/>
              <a:t>More importantly:</a:t>
            </a:r>
          </a:p>
        </p:txBody>
      </p:sp>
      <p:sp>
        <p:nvSpPr>
          <p:cNvPr id="4" name="AutoShape 2">
            <a:extLst>
              <a:ext uri="{FF2B5EF4-FFF2-40B4-BE49-F238E27FC236}">
                <a16:creationId xmlns:a16="http://schemas.microsoft.com/office/drawing/2014/main" id="{DA6CF022-1D6F-FEAF-80DB-45D810AE49D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Content Placeholder 10">
            <a:extLst>
              <a:ext uri="{FF2B5EF4-FFF2-40B4-BE49-F238E27FC236}">
                <a16:creationId xmlns:a16="http://schemas.microsoft.com/office/drawing/2014/main" id="{80337867-177B-0F50-B36E-F8FF3FCBDCC6}"/>
              </a:ext>
            </a:extLst>
          </p:cNvPr>
          <p:cNvSpPr txBox="1">
            <a:spLocks noGrp="1"/>
          </p:cNvSpPr>
          <p:nvPr>
            <p:ph idx="1"/>
          </p:nvPr>
        </p:nvSpPr>
        <p:spPr>
          <a:xfrm>
            <a:off x="1143000" y="2057400"/>
            <a:ext cx="10104438" cy="4038600"/>
          </a:xfrm>
          <a:prstGeom prst="rect">
            <a:avLst/>
          </a:prstGeom>
          <a:noFill/>
        </p:spPr>
        <p:txBody>
          <a:bodyPr wrap="square">
            <a:spAutoFit/>
          </a:bodyPr>
          <a:lstStyle/>
          <a:p>
            <a:r>
              <a:rPr lang="en-US" dirty="0"/>
              <a:t>Approach 3: check distances between the three sets of coordinates associated with a site/sample## https://stackoverflow.com/questions/52551016/creating-sf-points-from-multiple-lat-longs</a:t>
            </a:r>
          </a:p>
          <a:p>
            <a:r>
              <a:rPr lang="en-US" dirty="0"/>
              <a:t>Calculate distances (as the crow flies) between target, start, and end points:</a:t>
            </a:r>
          </a:p>
          <a:p>
            <a:r>
              <a:rPr lang="en-US" dirty="0"/>
              <a:t>Sort by distances and plot (</a:t>
            </a:r>
            <a:r>
              <a:rPr lang="en-US" dirty="0" err="1"/>
              <a:t>ex:Sort</a:t>
            </a:r>
            <a:r>
              <a:rPr lang="en-US" dirty="0"/>
              <a:t> by descending distance from target to start)</a:t>
            </a:r>
          </a:p>
        </p:txBody>
      </p:sp>
    </p:spTree>
    <p:extLst>
      <p:ext uri="{BB962C8B-B14F-4D97-AF65-F5344CB8AC3E}">
        <p14:creationId xmlns:p14="http://schemas.microsoft.com/office/powerpoint/2010/main" val="1773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978BEC-91E0-51BC-D804-D8FA76E4825F}"/>
              </a:ext>
            </a:extLst>
          </p:cNvPr>
          <p:cNvSpPr>
            <a:spLocks noGrp="1"/>
          </p:cNvSpPr>
          <p:nvPr>
            <p:ph idx="1"/>
          </p:nvPr>
        </p:nvSpPr>
        <p:spPr>
          <a:xfrm>
            <a:off x="7837714" y="2057400"/>
            <a:ext cx="3709852" cy="4369526"/>
          </a:xfrm>
        </p:spPr>
        <p:txBody>
          <a:bodyPr>
            <a:normAutofit fontScale="92500" lnSpcReduction="20000"/>
          </a:bodyPr>
          <a:lstStyle/>
          <a:p>
            <a:r>
              <a:rPr lang="en-US" sz="2400" dirty="0">
                <a:effectLst/>
                <a:latin typeface="Calibri" panose="020F0502020204030204" pitchFamily="34" charset="0"/>
                <a:ea typeface="Arial Unicode MS"/>
              </a:rPr>
              <a:t>This section calculates distances (as the crow flies) between target, start, and end points. A </a:t>
            </a:r>
            <a:r>
              <a:rPr lang="en-US" sz="2400" dirty="0" err="1">
                <a:effectLst/>
                <a:latin typeface="Calibri" panose="020F0502020204030204" pitchFamily="34" charset="0"/>
                <a:ea typeface="Arial Unicode MS"/>
              </a:rPr>
              <a:t>dataframe</a:t>
            </a:r>
            <a:r>
              <a:rPr lang="en-US" sz="2400" dirty="0">
                <a:effectLst/>
                <a:latin typeface="Calibri" panose="020F0502020204030204" pitchFamily="34" charset="0"/>
                <a:ea typeface="Arial Unicode MS"/>
              </a:rPr>
              <a:t> is created with these distances and can be sorted to find the largest distances between target to start, target to end, and start to end. These are plotted to show the start end and target points for investigation. This allows for the finest level of QC and uncovers transcription errors not detected by the other two approaches. </a:t>
            </a:r>
            <a:endParaRPr lang="en-US" dirty="0"/>
          </a:p>
          <a:p>
            <a:endParaRPr lang="en-US" dirty="0"/>
          </a:p>
        </p:txBody>
      </p:sp>
      <p:pic>
        <p:nvPicPr>
          <p:cNvPr id="4" name="Picture 3">
            <a:extLst>
              <a:ext uri="{FF2B5EF4-FFF2-40B4-BE49-F238E27FC236}">
                <a16:creationId xmlns:a16="http://schemas.microsoft.com/office/drawing/2014/main" id="{A3ABA968-0AA5-9920-DE4F-58E6A1FF4D7E}"/>
              </a:ext>
            </a:extLst>
          </p:cNvPr>
          <p:cNvPicPr>
            <a:picLocks noChangeAspect="1"/>
          </p:cNvPicPr>
          <p:nvPr/>
        </p:nvPicPr>
        <p:blipFill rotWithShape="1">
          <a:blip r:embed="rId3"/>
          <a:srcRect l="18172" r="15476"/>
          <a:stretch/>
        </p:blipFill>
        <p:spPr>
          <a:xfrm>
            <a:off x="209004" y="337846"/>
            <a:ext cx="7861193" cy="6182307"/>
          </a:xfrm>
          <a:prstGeom prst="rect">
            <a:avLst/>
          </a:prstGeom>
        </p:spPr>
      </p:pic>
      <p:cxnSp>
        <p:nvCxnSpPr>
          <p:cNvPr id="6" name="Straight Arrow Connector 5">
            <a:extLst>
              <a:ext uri="{FF2B5EF4-FFF2-40B4-BE49-F238E27FC236}">
                <a16:creationId xmlns:a16="http://schemas.microsoft.com/office/drawing/2014/main" id="{55077D67-EE0E-3414-9A41-6E0110A739B3}"/>
              </a:ext>
            </a:extLst>
          </p:cNvPr>
          <p:cNvCxnSpPr>
            <a:cxnSpLocks/>
          </p:cNvCxnSpPr>
          <p:nvPr/>
        </p:nvCxnSpPr>
        <p:spPr>
          <a:xfrm flipV="1">
            <a:off x="4598126" y="4454434"/>
            <a:ext cx="0" cy="979715"/>
          </a:xfrm>
          <a:prstGeom prst="straightConnector1">
            <a:avLst/>
          </a:prstGeom>
          <a:ln>
            <a:solidFill>
              <a:schemeClr val="tx1"/>
            </a:solidFill>
            <a:headEnd w="lg" len="lg"/>
            <a:tailEnd type="triangle"/>
          </a:ln>
          <a:effectLst>
            <a:outerShdw blurRad="50800" dist="50800" dir="5400000" algn="ctr" rotWithShape="0">
              <a:schemeClr val="bg1"/>
            </a:outerShdw>
          </a:effectLst>
        </p:spPr>
        <p:style>
          <a:lnRef idx="1">
            <a:schemeClr val="accent1"/>
          </a:lnRef>
          <a:fillRef idx="0">
            <a:schemeClr val="accent1"/>
          </a:fillRef>
          <a:effectRef idx="0">
            <a:schemeClr val="accent1"/>
          </a:effectRef>
          <a:fontRef idx="minor">
            <a:schemeClr val="tx1"/>
          </a:fontRef>
        </p:style>
      </p:cxnSp>
      <p:sp>
        <p:nvSpPr>
          <p:cNvPr id="10" name="Title 9">
            <a:extLst>
              <a:ext uri="{FF2B5EF4-FFF2-40B4-BE49-F238E27FC236}">
                <a16:creationId xmlns:a16="http://schemas.microsoft.com/office/drawing/2014/main" id="{82B40A71-5ACB-5CDE-C89E-A4F924D2D358}"/>
              </a:ext>
            </a:extLst>
          </p:cNvPr>
          <p:cNvSpPr>
            <a:spLocks noGrp="1"/>
          </p:cNvSpPr>
          <p:nvPr>
            <p:ph type="title"/>
          </p:nvPr>
        </p:nvSpPr>
        <p:spPr/>
        <p:txBody>
          <a:bodyPr/>
          <a:lstStyle/>
          <a:p>
            <a:endParaRPr lang="en-US" dirty="0"/>
          </a:p>
        </p:txBody>
      </p:sp>
    </p:spTree>
    <p:extLst>
      <p:ext uri="{BB962C8B-B14F-4D97-AF65-F5344CB8AC3E}">
        <p14:creationId xmlns:p14="http://schemas.microsoft.com/office/powerpoint/2010/main" val="208741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Content Placeholder 4" descr="Chart&#10;&#10;Description automatically generated">
            <a:extLst>
              <a:ext uri="{FF2B5EF4-FFF2-40B4-BE49-F238E27FC236}">
                <a16:creationId xmlns:a16="http://schemas.microsoft.com/office/drawing/2014/main" id="{3517F4F6-7830-E81F-7E3E-E7ED39041375}"/>
              </a:ext>
            </a:extLst>
          </p:cNvPr>
          <p:cNvPicPr>
            <a:picLocks noGrp="1" noChangeAspect="1"/>
          </p:cNvPicPr>
          <p:nvPr>
            <p:ph idx="1"/>
          </p:nvPr>
        </p:nvPicPr>
        <p:blipFill>
          <a:blip r:embed="rId2"/>
          <a:stretch>
            <a:fillRect/>
          </a:stretch>
        </p:blipFill>
        <p:spPr>
          <a:xfrm>
            <a:off x="2260231" y="557953"/>
            <a:ext cx="7671538" cy="5734474"/>
          </a:xfrm>
          <a:prstGeom prst="rect">
            <a:avLst/>
          </a:prstGeom>
        </p:spPr>
      </p:pic>
      <p:sp>
        <p:nvSpPr>
          <p:cNvPr id="6" name="Oval 5">
            <a:extLst>
              <a:ext uri="{FF2B5EF4-FFF2-40B4-BE49-F238E27FC236}">
                <a16:creationId xmlns:a16="http://schemas.microsoft.com/office/drawing/2014/main" id="{947F7A3E-ACEF-2AC7-8DDE-88771439B7DB}"/>
              </a:ext>
            </a:extLst>
          </p:cNvPr>
          <p:cNvSpPr/>
          <p:nvPr/>
        </p:nvSpPr>
        <p:spPr>
          <a:xfrm>
            <a:off x="6510528" y="3669792"/>
            <a:ext cx="719328" cy="115824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extLst>
      <p:ext uri="{BB962C8B-B14F-4D97-AF65-F5344CB8AC3E}">
        <p14:creationId xmlns:p14="http://schemas.microsoft.com/office/powerpoint/2010/main" val="377012509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219</TotalTime>
  <Words>461</Words>
  <Application>Microsoft Office PowerPoint</Application>
  <PresentationFormat>Widescreen</PresentationFormat>
  <Paragraphs>36</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Corbel</vt:lpstr>
      <vt:lpstr>Basis</vt:lpstr>
      <vt:lpstr>Using R to compare Lowrance GPX data to SQL database</vt:lpstr>
      <vt:lpstr>Setting the context:</vt:lpstr>
      <vt:lpstr>Target Coordinates vs Start/End Coordinates</vt:lpstr>
      <vt:lpstr>But we already do edits?????</vt:lpstr>
      <vt:lpstr>PowerPoint Presentation</vt:lpstr>
      <vt:lpstr>EDI QC Coordinate Code</vt:lpstr>
      <vt:lpstr>More importantly:</vt:lpstr>
      <vt:lpstr>PowerPoint Presentation</vt:lpstr>
      <vt:lpstr>PowerPoint Presentation</vt:lpstr>
      <vt:lpstr>What to do if you find an error with no apparent solution. </vt:lpstr>
      <vt:lpstr>So about those Lowrance Files</vt:lpstr>
      <vt:lpstr>PowerPoint Presentation</vt:lpstr>
      <vt:lpstr>CODE</vt:lpstr>
      <vt:lpstr>Comparedf output: </vt:lpstr>
      <vt:lpstr>PowerPoint Presentation</vt:lpstr>
      <vt:lpstr>Next Steps/Issues</vt:lpstr>
    </vt:vector>
  </TitlesOfParts>
  <Company>Department of the Interior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R to compare Lowrance GPX data to SQL database</dc:title>
  <dc:creator>Macfarlane, Claudia M</dc:creator>
  <cp:lastModifiedBy>Macfarlane, Claudia M</cp:lastModifiedBy>
  <cp:revision>1</cp:revision>
  <dcterms:created xsi:type="dcterms:W3CDTF">2024-12-12T17:51:58Z</dcterms:created>
  <dcterms:modified xsi:type="dcterms:W3CDTF">2024-12-12T21:31:13Z</dcterms:modified>
</cp:coreProperties>
</file>