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3730-29C8-47BF-B71D-30C3C7951AD9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ECE50-A26D-4E2F-9174-B789CFC9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are going to use this, we need measurements for most of it, unless they are latent variables.</a:t>
            </a:r>
          </a:p>
          <a:p>
            <a:r>
              <a:rPr lang="en-US" dirty="0"/>
              <a:t>Compare results of a time series from the past few years versus longer time series.  Could maybe use another proxy in the more recent period.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DCE52-8EF7-48E2-9C21-0D9A22263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6B5-EDFF-419C-B439-C7D881E4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6A1B-D27A-4E08-8BEC-24C81C16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0E13-B072-48C5-BC9C-4D7F7D33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D2DC-5C78-4AD6-B672-5CDB8C9D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0491-9560-41C2-BE1F-008EA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4507-ED4F-4A58-B8B0-AD9C3814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8E86-8E56-424A-A2DC-023FCD9CE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8BFC-10B8-4C96-99DA-C99464D2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98BF-3626-4BB5-A077-6EC33A6B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DA42-64EF-4413-9343-FA6EEEA4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3C554-84BC-4F72-A13E-300960D6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34CF-CEB7-43A5-8403-B3AA44E9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AD05-9D9C-4B11-88E4-2D929690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7C6C-E96A-42CE-A7EE-B516873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C594-E4F6-48A2-8B8E-79A14F9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6FF6-F81D-4F15-9A67-CCECF76B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DA88-3223-455E-A6B1-F9E563F2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895B-8A86-4384-B11D-4851BB9C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A04D-2D49-4E3A-AC1D-E44FABEC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FDBB-33B8-436E-8898-E2C53C18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DB-DE8C-437E-A493-24EB3431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9569-CE41-4653-A9B4-54C4548A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FF67-CE3C-4B83-8A67-3421E13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B929-AFFD-4CF5-BF8A-9C84B008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4827-5DB1-4F88-AD52-02B97BF7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4981-937E-4B16-8828-E1CADD4D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77A5-B6DF-4A56-94F0-1C14876AF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06F8D-DFD0-450C-A435-CEBCC61EC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5C9A-70F7-44D0-87D0-FCA6502C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8438-3DB5-462F-85F1-BFABF5BE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DD27-C36A-4DF3-B806-673447A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376-F8C1-4CF9-B5E1-1F06E1A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314E-6830-44B5-887B-FEA7B0F0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7336-9D89-4F62-AB67-830F85C5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68489-CD51-464D-B7ED-7D6EF3EB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15368-B64D-41E9-96C2-67F507B7C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FCE62-EC6D-4FF0-8E98-56E09557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48D47-E969-4AEC-8ABB-EE60E0D1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82217-C10F-4E9C-AA94-E71DB7B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C01C-4641-473E-897F-759EAB1C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3E304-2DEA-4B11-9799-6793544F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FFBC-7931-4FFB-8B6D-D19A0548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D8E02-F53A-4B0F-B969-78D11BC8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52647-D46B-4935-9FB1-98FC388E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E6E38-960A-475A-B929-0223D96B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C7B2-1945-44F1-A946-F2775D3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B42F-86EB-4083-8C32-D3A1E57D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A60B-2D93-43AA-ADFD-AC4431D2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E96CA-3E7C-4195-98AB-024762D9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8DB1-3D34-472D-8EC3-04066E7D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0EDA-CB85-4BE6-98ED-4FD2B916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4EA50-DAEB-4EB4-B368-383D33D1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D60-7BED-47C9-8B42-C80BD80D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0E20B-E512-425D-A539-FAEA9193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8B671-57E4-41EB-AE5C-CF1C0417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5D5F-C9F7-4C7D-8CF8-5D1BD79B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3F218-8620-43D1-BF3C-9CCF7953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F12E4-32C3-4381-976C-FA4CCD23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6DD67-A2CC-4F3F-B96B-6950987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C286-F896-4AE0-A6B3-C157CD0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A641-633A-4821-8E32-263DBC849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E257-49B2-4A75-9563-D5C21D3F01CA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F82B-6BD4-4882-9BF8-9796037D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ED93-5B9D-45B1-963C-AB7E7ACE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7CB3-7134-4B0A-B464-472B3375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F250B-84A7-4542-A52F-1A376197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A078-3DB9-4BF5-905A-9CE342F3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network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A77E-C2EB-4E44-B8AA-66137CA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Probabalistic</a:t>
            </a:r>
            <a:r>
              <a:rPr lang="en-US" dirty="0"/>
              <a:t> graphical model</a:t>
            </a:r>
          </a:p>
          <a:p>
            <a:r>
              <a:rPr lang="en-US" dirty="0"/>
              <a:t>Diagram of how multiple variables interact</a:t>
            </a:r>
          </a:p>
          <a:p>
            <a:r>
              <a:rPr lang="en-US" dirty="0"/>
              <a:t>Allow you to calculate probability of one situation given all other variables.</a:t>
            </a:r>
          </a:p>
          <a:p>
            <a:r>
              <a:rPr lang="en-US" dirty="0"/>
              <a:t>No “outcome”</a:t>
            </a:r>
          </a:p>
        </p:txBody>
      </p:sp>
    </p:spTree>
    <p:extLst>
      <p:ext uri="{BB962C8B-B14F-4D97-AF65-F5344CB8AC3E}">
        <p14:creationId xmlns:p14="http://schemas.microsoft.com/office/powerpoint/2010/main" val="37430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3EE5-0233-41D9-9035-D1E4759F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5657849"/>
            <a:ext cx="4972050" cy="51911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A1730-4A9B-41E3-BF49-D5FA0CE8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95250"/>
            <a:ext cx="8630444" cy="48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82EA-A3A7-4168-9B40-9ED5527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conceptual model into a real model!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13A3D-F176-43A6-A605-32E1E2DE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783039"/>
            <a:ext cx="7253960" cy="50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D27B-9AD6-4C38-A81A-45072856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9" y="12842"/>
            <a:ext cx="10515600" cy="588453"/>
          </a:xfrm>
        </p:spPr>
        <p:txBody>
          <a:bodyPr>
            <a:noAutofit/>
          </a:bodyPr>
          <a:lstStyle/>
          <a:p>
            <a:r>
              <a:rPr lang="en-US" sz="2000" dirty="0"/>
              <a:t>Network Diagram – Long-term trends- 1980-2010 (or so)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14F7B-C911-4496-AEF8-0959B8500288}"/>
              </a:ext>
            </a:extLst>
          </p:cNvPr>
          <p:cNvSpPr/>
          <p:nvPr/>
        </p:nvSpPr>
        <p:spPr>
          <a:xfrm>
            <a:off x="3785937" y="610770"/>
            <a:ext cx="3630828" cy="86499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/>
              <a:t>Population Growth</a:t>
            </a:r>
            <a:endParaRPr lang="en-US" sz="13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763A7-537D-44EB-B597-93B6B418768B}"/>
              </a:ext>
            </a:extLst>
          </p:cNvPr>
          <p:cNvSpPr/>
          <p:nvPr/>
        </p:nvSpPr>
        <p:spPr>
          <a:xfrm>
            <a:off x="861055" y="3030597"/>
            <a:ext cx="1277937" cy="63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Zooplankton BPUE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F8544-A8A6-4985-833C-1F3EF2CA3029}"/>
              </a:ext>
            </a:extLst>
          </p:cNvPr>
          <p:cNvSpPr/>
          <p:nvPr/>
        </p:nvSpPr>
        <p:spPr>
          <a:xfrm>
            <a:off x="1763758" y="4365213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Phytoplankton biomass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1C44FE-769B-48B1-96D8-9872869F0EB2}"/>
              </a:ext>
            </a:extLst>
          </p:cNvPr>
          <p:cNvSpPr/>
          <p:nvPr/>
        </p:nvSpPr>
        <p:spPr>
          <a:xfrm>
            <a:off x="6138828" y="3651238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Predator populations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16559-D7FB-4D09-9B33-78E3684BA277}"/>
              </a:ext>
            </a:extLst>
          </p:cNvPr>
          <p:cNvSpPr/>
          <p:nvPr/>
        </p:nvSpPr>
        <p:spPr>
          <a:xfrm>
            <a:off x="8058637" y="2477389"/>
            <a:ext cx="1277937" cy="63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Water Temperature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6EC54-8D02-43DC-9A53-9740EEED90AC}"/>
              </a:ext>
            </a:extLst>
          </p:cNvPr>
          <p:cNvSpPr/>
          <p:nvPr/>
        </p:nvSpPr>
        <p:spPr>
          <a:xfrm>
            <a:off x="10295993" y="2094316"/>
            <a:ext cx="1577196" cy="96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Fall X2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AE54F5-ED53-4515-9175-FFB351AC4114}"/>
              </a:ext>
            </a:extLst>
          </p:cNvPr>
          <p:cNvSpPr/>
          <p:nvPr/>
        </p:nvSpPr>
        <p:spPr>
          <a:xfrm>
            <a:off x="10445623" y="4759322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>
                <a:solidFill>
                  <a:srgbClr val="FF0000"/>
                </a:solidFill>
              </a:rPr>
              <a:t>Fall outflow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2C7A4-61F3-4EC6-B11C-521339BE34BF}"/>
              </a:ext>
            </a:extLst>
          </p:cNvPr>
          <p:cNvSpPr/>
          <p:nvPr/>
        </p:nvSpPr>
        <p:spPr>
          <a:xfrm>
            <a:off x="9043094" y="3706192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Turbidity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8C3E6-0FD5-4282-B6E2-25006E6940BA}"/>
              </a:ext>
            </a:extLst>
          </p:cNvPr>
          <p:cNvSpPr/>
          <p:nvPr/>
        </p:nvSpPr>
        <p:spPr>
          <a:xfrm>
            <a:off x="8992365" y="1174498"/>
            <a:ext cx="1872279" cy="63896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Delta Smelt Range/distributions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0B818-DC38-45E5-8AFB-CE02E507385F}"/>
              </a:ext>
            </a:extLst>
          </p:cNvPr>
          <p:cNvSpPr/>
          <p:nvPr/>
        </p:nvSpPr>
        <p:spPr>
          <a:xfrm>
            <a:off x="6058341" y="2588198"/>
            <a:ext cx="1277937" cy="63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Predation risk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5F91B9-6C09-4C85-821D-B398D2271457}"/>
              </a:ext>
            </a:extLst>
          </p:cNvPr>
          <p:cNvSpPr/>
          <p:nvPr/>
        </p:nvSpPr>
        <p:spPr>
          <a:xfrm>
            <a:off x="5987493" y="5225759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Spring outflow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433A205-AD8A-42B0-910B-94A2346B415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1649317" y="893978"/>
            <a:ext cx="1987327" cy="2285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B853D6A-CF8C-4707-B1B2-CE9DAAF33E97}"/>
              </a:ext>
            </a:extLst>
          </p:cNvPr>
          <p:cNvCxnSpPr>
            <a:cxnSpLocks/>
            <a:stCxn id="27" idx="0"/>
            <a:endCxn id="6" idx="3"/>
          </p:cNvCxnSpPr>
          <p:nvPr/>
        </p:nvCxnSpPr>
        <p:spPr>
          <a:xfrm rot="5400000" flipH="1" flipV="1">
            <a:off x="6284572" y="1456006"/>
            <a:ext cx="1544930" cy="719455"/>
          </a:xfrm>
          <a:prstGeom prst="bentConnector4">
            <a:avLst>
              <a:gd name="adj1" fmla="val 36003"/>
              <a:gd name="adj2" fmla="val 131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74E9BE-4D2E-4302-A777-FADB46E075DF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rot="16200000" flipV="1">
            <a:off x="6525518" y="3398958"/>
            <a:ext cx="424072" cy="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3447B42-7B72-4B3D-9107-72B56EC4C3DF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rot="10800000" flipV="1">
            <a:off x="7336279" y="2796872"/>
            <a:ext cx="722359" cy="1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1ECA-0C68-40E1-AFDB-815CD6440000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rot="10800000">
            <a:off x="7336278" y="2907682"/>
            <a:ext cx="1706816" cy="1117994"/>
          </a:xfrm>
          <a:prstGeom prst="bentConnector3">
            <a:avLst>
              <a:gd name="adj1" fmla="val 79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33EA6DA-6479-441E-A55C-630C7A38FFF1}"/>
              </a:ext>
            </a:extLst>
          </p:cNvPr>
          <p:cNvCxnSpPr>
            <a:cxnSpLocks/>
            <a:stCxn id="29" idx="1"/>
            <a:endCxn id="12" idx="2"/>
          </p:cNvCxnSpPr>
          <p:nvPr/>
        </p:nvCxnSpPr>
        <p:spPr>
          <a:xfrm rot="10800000">
            <a:off x="2402727" y="5004181"/>
            <a:ext cx="3584766" cy="541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02839B4-D6E0-419E-B97D-421992B494D0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rot="16200000" flipV="1">
            <a:off x="10235806" y="3910535"/>
            <a:ext cx="16975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9C88E98-86B8-4786-A03A-23792DD84C2E}"/>
              </a:ext>
            </a:extLst>
          </p:cNvPr>
          <p:cNvCxnSpPr>
            <a:cxnSpLocks/>
            <a:stCxn id="26" idx="0"/>
            <a:endCxn id="17" idx="3"/>
          </p:cNvCxnSpPr>
          <p:nvPr/>
        </p:nvCxnSpPr>
        <p:spPr>
          <a:xfrm rot="16200000" flipV="1">
            <a:off x="10674451" y="1684175"/>
            <a:ext cx="600334" cy="219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864EED5-2CD4-47C8-B5D5-3543F4D5AB9A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rot="10800000">
            <a:off x="7416765" y="1043268"/>
            <a:ext cx="1575600" cy="450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C36A083-791A-43A7-A345-1C7DCB1900E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1603552" y="3566037"/>
            <a:ext cx="695648" cy="902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8C93E54-55B6-4A7A-A9E2-5CC2D8AF3A01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8839459" y="2656070"/>
            <a:ext cx="1931650" cy="246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22CCD7E-7E7A-4A08-9135-F75DDE8BA50E}"/>
              </a:ext>
            </a:extLst>
          </p:cNvPr>
          <p:cNvCxnSpPr>
            <a:stCxn id="29" idx="0"/>
            <a:endCxn id="20" idx="2"/>
          </p:cNvCxnSpPr>
          <p:nvPr/>
        </p:nvCxnSpPr>
        <p:spPr>
          <a:xfrm rot="5400000" flipH="1" flipV="1">
            <a:off x="6234353" y="4682316"/>
            <a:ext cx="935553" cy="151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959A3D56-7EAB-4D6B-A776-307ACABAC70F}"/>
              </a:ext>
            </a:extLst>
          </p:cNvPr>
          <p:cNvCxnSpPr>
            <a:cxnSpLocks/>
            <a:stCxn id="28" idx="1"/>
            <a:endCxn id="12" idx="3"/>
          </p:cNvCxnSpPr>
          <p:nvPr/>
        </p:nvCxnSpPr>
        <p:spPr>
          <a:xfrm rot="10800000">
            <a:off x="3041695" y="4684698"/>
            <a:ext cx="7403928" cy="394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3600A3E-1DE3-4557-B94C-26BEF968B7C1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7265430" y="4345160"/>
            <a:ext cx="2416633" cy="120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3FBDDA9-883F-4E5B-BAC2-D796B2E1402A}"/>
              </a:ext>
            </a:extLst>
          </p:cNvPr>
          <p:cNvCxnSpPr>
            <a:cxnSpLocks/>
            <a:stCxn id="28" idx="0"/>
            <a:endCxn id="30" idx="3"/>
          </p:cNvCxnSpPr>
          <p:nvPr/>
        </p:nvCxnSpPr>
        <p:spPr>
          <a:xfrm rot="16200000" flipV="1">
            <a:off x="10335989" y="4010718"/>
            <a:ext cx="733646" cy="76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2A5EBC0-CF26-491F-9356-8B6953B40369}"/>
              </a:ext>
            </a:extLst>
          </p:cNvPr>
          <p:cNvCxnSpPr>
            <a:cxnSpLocks/>
            <a:stCxn id="22" idx="1"/>
            <a:endCxn id="12" idx="2"/>
          </p:cNvCxnSpPr>
          <p:nvPr/>
        </p:nvCxnSpPr>
        <p:spPr>
          <a:xfrm rot="10800000" flipV="1">
            <a:off x="2402727" y="2796873"/>
            <a:ext cx="5655910" cy="2207308"/>
          </a:xfrm>
          <a:prstGeom prst="bentConnector4">
            <a:avLst>
              <a:gd name="adj1" fmla="val 2977"/>
              <a:gd name="adj2" fmla="val 110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BA0E3909-EE13-4D9E-9692-783D7FFCF015}"/>
              </a:ext>
            </a:extLst>
          </p:cNvPr>
          <p:cNvCxnSpPr>
            <a:cxnSpLocks/>
            <a:stCxn id="22" idx="1"/>
            <a:endCxn id="17" idx="2"/>
          </p:cNvCxnSpPr>
          <p:nvPr/>
        </p:nvCxnSpPr>
        <p:spPr>
          <a:xfrm rot="10800000" flipH="1">
            <a:off x="8058637" y="1813467"/>
            <a:ext cx="1869868" cy="983407"/>
          </a:xfrm>
          <a:prstGeom prst="bentConnector4">
            <a:avLst>
              <a:gd name="adj1" fmla="val -12225"/>
              <a:gd name="adj2" fmla="val 66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0DE058D-4C7D-4405-B03A-BB73EB348611}"/>
              </a:ext>
            </a:extLst>
          </p:cNvPr>
          <p:cNvCxnSpPr>
            <a:cxnSpLocks/>
            <a:stCxn id="22" idx="0"/>
            <a:endCxn id="6" idx="3"/>
          </p:cNvCxnSpPr>
          <p:nvPr/>
        </p:nvCxnSpPr>
        <p:spPr>
          <a:xfrm rot="16200000" flipV="1">
            <a:off x="7340126" y="1119908"/>
            <a:ext cx="1434121" cy="1280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8C3916-ACED-4FF9-8A55-92ED98325423}"/>
              </a:ext>
            </a:extLst>
          </p:cNvPr>
          <p:cNvSpPr txBox="1"/>
          <p:nvPr/>
        </p:nvSpPr>
        <p:spPr>
          <a:xfrm>
            <a:off x="9483397" y="137534"/>
            <a:ext cx="2421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Tier 4 – Delta Smelt Responses</a:t>
            </a:r>
          </a:p>
          <a:p>
            <a:r>
              <a:rPr lang="en-US" sz="1400" dirty="0"/>
              <a:t>Tier 3 – Habitat Attributes</a:t>
            </a:r>
          </a:p>
          <a:p>
            <a:r>
              <a:rPr lang="en-US" sz="1400" dirty="0"/>
              <a:t>Tier 2 – Environmental Drivers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5A0EF6-13BD-4E01-BC6A-4D3C3EE555E1}"/>
              </a:ext>
            </a:extLst>
          </p:cNvPr>
          <p:cNvSpPr/>
          <p:nvPr/>
        </p:nvSpPr>
        <p:spPr>
          <a:xfrm>
            <a:off x="9184720" y="227562"/>
            <a:ext cx="303708" cy="15251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10DDB78-9F37-4EAF-892A-DACF90318542}"/>
              </a:ext>
            </a:extLst>
          </p:cNvPr>
          <p:cNvSpPr/>
          <p:nvPr/>
        </p:nvSpPr>
        <p:spPr>
          <a:xfrm>
            <a:off x="9184720" y="419058"/>
            <a:ext cx="303708" cy="159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037D7BB-5693-41D9-BDEC-CF9B827E511B}"/>
              </a:ext>
            </a:extLst>
          </p:cNvPr>
          <p:cNvSpPr/>
          <p:nvPr/>
        </p:nvSpPr>
        <p:spPr>
          <a:xfrm>
            <a:off x="9184720" y="626554"/>
            <a:ext cx="314444" cy="171074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A5415D-1583-45ED-BED1-CE5FD713BED1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rot="10800000" flipV="1">
            <a:off x="2138993" y="2796873"/>
            <a:ext cx="5919645" cy="553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5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8798-6A96-4539-9E2A-FC40883C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Fall Smelt Habitat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7FAC-53B5-4373-BB50-DFEA226E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FMWT index</a:t>
            </a:r>
          </a:p>
          <a:p>
            <a:pPr lvl="1"/>
            <a:r>
              <a:rPr lang="en-US" dirty="0"/>
              <a:t>Low Salinity Zone (LSZ) temperature</a:t>
            </a:r>
          </a:p>
          <a:p>
            <a:pPr lvl="1"/>
            <a:r>
              <a:rPr lang="en-US" dirty="0"/>
              <a:t>LSZ Secchi Depth</a:t>
            </a:r>
          </a:p>
          <a:p>
            <a:pPr lvl="1"/>
            <a:r>
              <a:rPr lang="en-US" dirty="0"/>
              <a:t>Delta Outflow</a:t>
            </a:r>
          </a:p>
          <a:p>
            <a:pPr lvl="1"/>
            <a:r>
              <a:rPr lang="en-US" dirty="0"/>
              <a:t>Zooplankton biomass</a:t>
            </a:r>
          </a:p>
          <a:p>
            <a:pPr lvl="1"/>
            <a:r>
              <a:rPr lang="en-US" dirty="0"/>
              <a:t>Chlorophyll Biomass</a:t>
            </a:r>
          </a:p>
          <a:p>
            <a:r>
              <a:rPr lang="en-US" dirty="0"/>
              <a:t>Packages:</a:t>
            </a:r>
          </a:p>
          <a:p>
            <a:pPr lvl="1"/>
            <a:r>
              <a:rPr lang="en-US" dirty="0" err="1"/>
              <a:t>Bnlearn</a:t>
            </a:r>
            <a:endParaRPr lang="en-US" dirty="0"/>
          </a:p>
          <a:p>
            <a:pPr lvl="1"/>
            <a:r>
              <a:rPr lang="en-US" dirty="0"/>
              <a:t>networkD3</a:t>
            </a:r>
          </a:p>
          <a:p>
            <a:pPr lvl="1"/>
            <a:r>
              <a:rPr lang="en-US" dirty="0" err="1"/>
              <a:t>Heatmaply</a:t>
            </a:r>
            <a:endParaRPr lang="en-US" dirty="0"/>
          </a:p>
          <a:p>
            <a:pPr lvl="1"/>
            <a:r>
              <a:rPr lang="en-US" dirty="0" err="1"/>
              <a:t>visNetwork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175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Bayesian Networks</vt:lpstr>
      <vt:lpstr>What is Bayesian network analysis?</vt:lpstr>
      <vt:lpstr>PowerPoint Presentation</vt:lpstr>
      <vt:lpstr>Turn your conceptual model into a real model!</vt:lpstr>
      <vt:lpstr>Network Diagram – Long-term trends- 1980-2010 (or so)</vt:lpstr>
      <vt:lpstr>Demonstration – Fall Smelt Habitat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dc:creator>Hartman, Rosemary@DWR</dc:creator>
  <cp:lastModifiedBy>Hartman, Rosemary@DWR</cp:lastModifiedBy>
  <cp:revision>5</cp:revision>
  <dcterms:created xsi:type="dcterms:W3CDTF">2021-08-09T22:28:00Z</dcterms:created>
  <dcterms:modified xsi:type="dcterms:W3CDTF">2021-08-10T17:56:06Z</dcterms:modified>
</cp:coreProperties>
</file>