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1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6798-EAC3-4C9F-A8D0-A4E221A07B4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3837-1FB4-47F0-ACCD-1F09399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0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sample size with a GLMM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0911" y="4217517"/>
            <a:ext cx="7346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Lauren Yamane, USFWS – San Joaquin River Restoration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3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redds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9" y="2168956"/>
            <a:ext cx="4800600" cy="3638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8956"/>
            <a:ext cx="4800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redds</a:t>
            </a:r>
            <a:r>
              <a:rPr lang="en-US" dirty="0" smtClean="0"/>
              <a:t>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glmm_fit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Generalized linear mixed model fit by maximum likelihood (Laplace Approximation) ['</a:t>
            </a:r>
            <a:r>
              <a:rPr lang="en-US" dirty="0" err="1" smtClean="0"/>
              <a:t>glmerMod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 Family: binomial  ( logit )</a:t>
            </a:r>
          </a:p>
          <a:p>
            <a:pPr marL="0" indent="0">
              <a:buNone/>
            </a:pPr>
            <a:r>
              <a:rPr lang="en-US" dirty="0" smtClean="0"/>
              <a:t>Formula: </a:t>
            </a:r>
            <a:r>
              <a:rPr lang="en-US" dirty="0" err="1" smtClean="0"/>
              <a:t>cbind</a:t>
            </a:r>
            <a:r>
              <a:rPr lang="en-US" dirty="0" smtClean="0"/>
              <a:t>(Fry, N - Fry) ~ </a:t>
            </a:r>
            <a:r>
              <a:rPr lang="en-US" dirty="0" err="1" smtClean="0"/>
              <a:t>ambHC_nocap</a:t>
            </a:r>
            <a:r>
              <a:rPr lang="en-US" dirty="0" smtClean="0"/>
              <a:t> + (1 | pop) + (0 + </a:t>
            </a:r>
            <a:r>
              <a:rPr lang="en-US" dirty="0" err="1" smtClean="0"/>
              <a:t>ambHC_nocap</a:t>
            </a:r>
            <a:r>
              <a:rPr lang="en-US" dirty="0" smtClean="0"/>
              <a:t> |      pop)</a:t>
            </a:r>
          </a:p>
          <a:p>
            <a:pPr marL="0" indent="0">
              <a:buNone/>
            </a:pPr>
            <a:r>
              <a:rPr lang="en-US" dirty="0" smtClean="0"/>
              <a:t>      AIC       BIC    </a:t>
            </a:r>
            <a:r>
              <a:rPr lang="en-US" dirty="0" err="1" smtClean="0"/>
              <a:t>logLik</a:t>
            </a:r>
            <a:r>
              <a:rPr lang="en-US" dirty="0" smtClean="0"/>
              <a:t>  deviance  </a:t>
            </a:r>
            <a:r>
              <a:rPr lang="en-US" dirty="0" err="1" smtClean="0"/>
              <a:t>df.resid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20453.66  20476.96 -10222.83  20445.66      2496 </a:t>
            </a:r>
          </a:p>
          <a:p>
            <a:pPr marL="0" indent="0">
              <a:buNone/>
            </a:pPr>
            <a:r>
              <a:rPr lang="en-US" dirty="0" smtClean="0"/>
              <a:t>Random effects:</a:t>
            </a:r>
          </a:p>
          <a:p>
            <a:pPr marL="0" indent="0">
              <a:buNone/>
            </a:pPr>
            <a:r>
              <a:rPr lang="en-US" dirty="0" smtClean="0"/>
              <a:t> Groups Name        </a:t>
            </a:r>
            <a:r>
              <a:rPr lang="en-US" dirty="0" err="1" smtClean="0"/>
              <a:t>Std.Dev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pop    (Intercept) 0.04881 </a:t>
            </a:r>
          </a:p>
          <a:p>
            <a:pPr marL="0" indent="0">
              <a:buNone/>
            </a:pPr>
            <a:r>
              <a:rPr lang="en-US" dirty="0" smtClean="0"/>
              <a:t> pop.1  </a:t>
            </a:r>
            <a:r>
              <a:rPr lang="en-US" dirty="0" err="1" smtClean="0"/>
              <a:t>ambHC_nocap</a:t>
            </a:r>
            <a:r>
              <a:rPr lang="en-US" dirty="0" smtClean="0"/>
              <a:t> 0.09930 </a:t>
            </a:r>
          </a:p>
          <a:p>
            <a:pPr marL="0" indent="0">
              <a:buNone/>
            </a:pPr>
            <a:r>
              <a:rPr lang="en-US" dirty="0" smtClean="0"/>
              <a:t>Number of </a:t>
            </a:r>
            <a:r>
              <a:rPr lang="en-US" dirty="0" err="1" smtClean="0"/>
              <a:t>obs</a:t>
            </a:r>
            <a:r>
              <a:rPr lang="en-US" dirty="0" smtClean="0"/>
              <a:t>: 2500, groups:  pop, 10</a:t>
            </a:r>
          </a:p>
          <a:p>
            <a:pPr marL="0" indent="0">
              <a:buNone/>
            </a:pPr>
            <a:r>
              <a:rPr lang="en-US" dirty="0" smtClean="0"/>
              <a:t>Fixed Effects:</a:t>
            </a:r>
          </a:p>
          <a:p>
            <a:pPr marL="0" indent="0">
              <a:buNone/>
            </a:pPr>
            <a:r>
              <a:rPr lang="en-US" dirty="0" smtClean="0"/>
              <a:t>(Intercept)  </a:t>
            </a:r>
            <a:r>
              <a:rPr lang="en-US" dirty="0" err="1" smtClean="0"/>
              <a:t>ambHC_nocap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-0.5351       0.1174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72055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 smtClean="0"/>
              <a:t>Monitoring goal</a:t>
            </a:r>
            <a:r>
              <a:rPr lang="en-US" sz="3600" dirty="0" smtClean="0"/>
              <a:t>:   Evaluation of the survival of incubating salmon eggs in existing gravel beds, and relate to habitat variables</a:t>
            </a:r>
          </a:p>
          <a:p>
            <a:pPr lvl="1"/>
            <a:r>
              <a:rPr lang="en-US" sz="3600" dirty="0" smtClean="0"/>
              <a:t>Hydraulic conductivity – provides flow through incubation gravel within a </a:t>
            </a:r>
            <a:r>
              <a:rPr lang="en-US" sz="3600" dirty="0" err="1" smtClean="0"/>
              <a:t>redd</a:t>
            </a:r>
            <a:r>
              <a:rPr lang="en-US" sz="3600" dirty="0" smtClean="0"/>
              <a:t> </a:t>
            </a:r>
          </a:p>
          <a:p>
            <a:pPr lvl="2"/>
            <a:r>
              <a:rPr lang="en-US" sz="3600" dirty="0" smtClean="0"/>
              <a:t>Delivers O2, removes waste</a:t>
            </a:r>
            <a:endParaRPr lang="en-US" sz="3600" dirty="0" smtClean="0"/>
          </a:p>
          <a:p>
            <a:pPr lvl="1"/>
            <a:r>
              <a:rPr lang="en-US" sz="3600" dirty="0" smtClean="0"/>
              <a:t>Emergence traps on top of </a:t>
            </a:r>
            <a:r>
              <a:rPr lang="en-US" sz="3600" dirty="0" err="1" smtClean="0"/>
              <a:t>redds</a:t>
            </a:r>
            <a:r>
              <a:rPr lang="en-US" sz="3600" dirty="0" smtClean="0"/>
              <a:t> catch fry as the emerge from gravel</a:t>
            </a:r>
            <a:endParaRPr lang="en-US" sz="3600" dirty="0" smtClean="0"/>
          </a:p>
          <a:p>
            <a:r>
              <a:rPr lang="en-US" sz="3600" b="1" dirty="0" smtClean="0"/>
              <a:t>Issue</a:t>
            </a:r>
            <a:r>
              <a:rPr lang="en-US" sz="3600" dirty="0" smtClean="0"/>
              <a:t>:  Recent low emergence</a:t>
            </a:r>
          </a:p>
          <a:p>
            <a:pPr lvl="1"/>
            <a:r>
              <a:rPr lang="en-US" sz="3600" dirty="0" smtClean="0"/>
              <a:t>Is low emergence due to </a:t>
            </a:r>
            <a:r>
              <a:rPr lang="en-US" sz="3600" dirty="0" err="1" smtClean="0"/>
              <a:t>redd</a:t>
            </a:r>
            <a:r>
              <a:rPr lang="en-US" sz="3600" dirty="0" smtClean="0"/>
              <a:t> capping?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30" y="3493588"/>
            <a:ext cx="3252652" cy="243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3406" y="4415245"/>
            <a:ext cx="5355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Overarching design question</a:t>
            </a:r>
            <a:r>
              <a:rPr lang="en-US" sz="2000" dirty="0" smtClean="0"/>
              <a:t>:  How many samples (</a:t>
            </a:r>
            <a:r>
              <a:rPr lang="en-US" sz="2000" dirty="0" err="1" smtClean="0"/>
              <a:t>redds</a:t>
            </a:r>
            <a:r>
              <a:rPr lang="en-US" sz="2000" dirty="0" smtClean="0"/>
              <a:t>) do we need to detect an effect of capping a </a:t>
            </a:r>
            <a:r>
              <a:rPr lang="en-US" sz="2000" dirty="0" err="1" smtClean="0"/>
              <a:t>redd</a:t>
            </a:r>
            <a:r>
              <a:rPr lang="en-US" sz="2000" dirty="0" smtClean="0"/>
              <a:t> on the egg-to-fry (ETF) survival?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85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Eggs and Fry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76" y="1825625"/>
            <a:ext cx="5877847" cy="4351338"/>
          </a:xfrm>
        </p:spPr>
      </p:pic>
    </p:spTree>
    <p:extLst>
      <p:ext uri="{BB962C8B-B14F-4D97-AF65-F5344CB8AC3E}">
        <p14:creationId xmlns:p14="http://schemas.microsoft.com/office/powerpoint/2010/main" val="352277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'fixed' effect is the capping treatment: uncapped vs. capped </a:t>
            </a:r>
            <a:r>
              <a:rPr lang="en-US" dirty="0" err="1" smtClean="0"/>
              <a:t>redd</a:t>
            </a:r>
            <a:endParaRPr lang="en-US" dirty="0" smtClean="0"/>
          </a:p>
          <a:p>
            <a:pPr lvl="1"/>
            <a:r>
              <a:rPr lang="en-US" dirty="0" smtClean="0"/>
              <a:t>Note: I need advice on incorporating this effect into model!</a:t>
            </a:r>
            <a:endParaRPr lang="en-US" dirty="0"/>
          </a:p>
          <a:p>
            <a:r>
              <a:rPr lang="en-US" dirty="0" smtClean="0"/>
              <a:t>b)  the random effect is the </a:t>
            </a:r>
            <a:r>
              <a:rPr lang="en-US" dirty="0" err="1" smtClean="0"/>
              <a:t>redd</a:t>
            </a:r>
            <a:r>
              <a:rPr lang="en-US" dirty="0" smtClean="0"/>
              <a:t> into which eyed eggs are planted; </a:t>
            </a:r>
          </a:p>
          <a:p>
            <a:r>
              <a:rPr lang="en-US" dirty="0" smtClean="0"/>
              <a:t>c) continuous covariate is ambient bed hydraulic conductivity, i.e. the conductivity of the surrounding gravel has a linear effect on egg-to-fry (ETF) survival ; </a:t>
            </a:r>
          </a:p>
          <a:p>
            <a:r>
              <a:rPr lang="en-US" dirty="0" smtClean="0"/>
              <a:t>d) Response variable: number of (successful) emergent fry based on 250 eyed eggs planted in each </a:t>
            </a:r>
            <a:r>
              <a:rPr lang="en-US" dirty="0" err="1" smtClean="0"/>
              <a:t>redd</a:t>
            </a:r>
            <a:r>
              <a:rPr lang="en-US" dirty="0" smtClean="0"/>
              <a:t> at start of incubation season.</a:t>
            </a:r>
          </a:p>
          <a:p>
            <a:pPr lvl="1"/>
            <a:r>
              <a:rPr lang="en-US" dirty="0" smtClean="0"/>
              <a:t>Binomial distribution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48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ETF survival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52" y="1965009"/>
            <a:ext cx="6383095" cy="4144168"/>
          </a:xfrm>
        </p:spPr>
      </p:pic>
    </p:spTree>
    <p:extLst>
      <p:ext uri="{BB962C8B-B14F-4D97-AF65-F5344CB8AC3E}">
        <p14:creationId xmlns:p14="http://schemas.microsoft.com/office/powerpoint/2010/main" val="359906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Egg survival vs. Ambient bed hydraulic conductivity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7" y="2082006"/>
            <a:ext cx="7096125" cy="3838575"/>
          </a:xfrm>
        </p:spPr>
      </p:pic>
      <p:sp>
        <p:nvSpPr>
          <p:cNvPr id="5" name="TextBox 4"/>
          <p:cNvSpPr txBox="1"/>
          <p:nvPr/>
        </p:nvSpPr>
        <p:spPr>
          <a:xfrm>
            <a:off x="1867989" y="6204857"/>
            <a:ext cx="242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5 sites (i.e. </a:t>
            </a:r>
            <a:r>
              <a:rPr lang="en-US" dirty="0" err="1" smtClean="0"/>
              <a:t>redds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1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and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```{r setup, include=FALSE}</a:t>
            </a:r>
          </a:p>
          <a:p>
            <a:r>
              <a:rPr lang="en-US" dirty="0" smtClean="0"/>
              <a:t>library(lattice)</a:t>
            </a:r>
          </a:p>
          <a:p>
            <a:r>
              <a:rPr lang="en-US" dirty="0" smtClean="0"/>
              <a:t>library(lme4)</a:t>
            </a:r>
          </a:p>
          <a:p>
            <a:r>
              <a:rPr lang="en-US" dirty="0" smtClean="0"/>
              <a:t># See Chapter 19 of </a:t>
            </a:r>
            <a:r>
              <a:rPr lang="en-US" dirty="0" err="1" smtClean="0"/>
              <a:t>Kery's</a:t>
            </a:r>
            <a:r>
              <a:rPr lang="en-US" dirty="0" smtClean="0"/>
              <a:t> Introduction to </a:t>
            </a:r>
            <a:r>
              <a:rPr lang="en-US" dirty="0" err="1" smtClean="0"/>
              <a:t>WinBUGS</a:t>
            </a:r>
            <a:r>
              <a:rPr lang="en-US" dirty="0" smtClean="0"/>
              <a:t> for ecologists</a:t>
            </a:r>
          </a:p>
          <a:p>
            <a:r>
              <a:rPr lang="en-US" dirty="0" smtClean="0"/>
              <a:t>```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" y="365125"/>
            <a:ext cx="4800600" cy="3638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0" y="433342"/>
            <a:ext cx="4800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6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redds</a:t>
            </a:r>
            <a:r>
              <a:rPr lang="en-US" dirty="0" smtClean="0"/>
              <a:t> fit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2253"/>
            <a:ext cx="10515600" cy="34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2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Determining sample size with a GLMM</vt:lpstr>
      <vt:lpstr>Questions</vt:lpstr>
      <vt:lpstr>Eggs and Fry</vt:lpstr>
      <vt:lpstr>Model Structure</vt:lpstr>
      <vt:lpstr>ETF survival</vt:lpstr>
      <vt:lpstr>Egg survival vs. Ambient bed hydraulic conductivity </vt:lpstr>
      <vt:lpstr>Packages and sources</vt:lpstr>
      <vt:lpstr>PowerPoint Presentation</vt:lpstr>
      <vt:lpstr>2 redds fit</vt:lpstr>
      <vt:lpstr>10 redds</vt:lpstr>
      <vt:lpstr>10 redds fit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sample size with a GLMM</dc:title>
  <dc:creator>Yamane, Lauren A</dc:creator>
  <cp:lastModifiedBy>Yamane, Lauren A</cp:lastModifiedBy>
  <cp:revision>11</cp:revision>
  <dcterms:created xsi:type="dcterms:W3CDTF">2020-02-13T19:21:03Z</dcterms:created>
  <dcterms:modified xsi:type="dcterms:W3CDTF">2020-02-13T20:52:11Z</dcterms:modified>
</cp:coreProperties>
</file>