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5" r:id="rId2"/>
    <p:sldId id="289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06" r:id="rId11"/>
    <p:sldId id="304" r:id="rId12"/>
    <p:sldId id="305" r:id="rId13"/>
    <p:sldId id="31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33" autoAdjust="0"/>
    <p:restoredTop sz="79559" autoAdjust="0"/>
  </p:normalViewPr>
  <p:slideViewPr>
    <p:cSldViewPr>
      <p:cViewPr>
        <p:scale>
          <a:sx n="50" d="100"/>
          <a:sy n="50" d="100"/>
        </p:scale>
        <p:origin x="1674" y="708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11/11/2020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11/11/2020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</p:spTree>
    <p:extLst>
      <p:ext uri="{BB962C8B-B14F-4D97-AF65-F5344CB8AC3E}">
        <p14:creationId xmlns:p14="http://schemas.microsoft.com/office/powerpoint/2010/main" val="1490205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</p:spTree>
    <p:extLst>
      <p:ext uri="{BB962C8B-B14F-4D97-AF65-F5344CB8AC3E}">
        <p14:creationId xmlns:p14="http://schemas.microsoft.com/office/powerpoint/2010/main" val="820527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</p:spTree>
    <p:extLst>
      <p:ext uri="{BB962C8B-B14F-4D97-AF65-F5344CB8AC3E}">
        <p14:creationId xmlns:p14="http://schemas.microsoft.com/office/powerpoint/2010/main" val="3181312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</p:spTree>
    <p:extLst>
      <p:ext uri="{BB962C8B-B14F-4D97-AF65-F5344CB8AC3E}">
        <p14:creationId xmlns:p14="http://schemas.microsoft.com/office/powerpoint/2010/main" val="2784284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</p:spTree>
    <p:extLst>
      <p:ext uri="{BB962C8B-B14F-4D97-AF65-F5344CB8AC3E}">
        <p14:creationId xmlns:p14="http://schemas.microsoft.com/office/powerpoint/2010/main" val="466155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</p:spTree>
    <p:extLst>
      <p:ext uri="{BB962C8B-B14F-4D97-AF65-F5344CB8AC3E}">
        <p14:creationId xmlns:p14="http://schemas.microsoft.com/office/powerpoint/2010/main" val="290921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</p:spTree>
    <p:extLst>
      <p:ext uri="{BB962C8B-B14F-4D97-AF65-F5344CB8AC3E}">
        <p14:creationId xmlns:p14="http://schemas.microsoft.com/office/powerpoint/2010/main" val="1079265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</p:spTree>
    <p:extLst>
      <p:ext uri="{BB962C8B-B14F-4D97-AF65-F5344CB8AC3E}">
        <p14:creationId xmlns:p14="http://schemas.microsoft.com/office/powerpoint/2010/main" val="288574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</p:spTree>
    <p:extLst>
      <p:ext uri="{BB962C8B-B14F-4D97-AF65-F5344CB8AC3E}">
        <p14:creationId xmlns:p14="http://schemas.microsoft.com/office/powerpoint/2010/main" val="3621188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</p:spTree>
    <p:extLst>
      <p:ext uri="{BB962C8B-B14F-4D97-AF65-F5344CB8AC3E}">
        <p14:creationId xmlns:p14="http://schemas.microsoft.com/office/powerpoint/2010/main" val="3687121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</p:spTree>
    <p:extLst>
      <p:ext uri="{BB962C8B-B14F-4D97-AF65-F5344CB8AC3E}">
        <p14:creationId xmlns:p14="http://schemas.microsoft.com/office/powerpoint/2010/main" val="1861403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Santiago Cabalquinto jr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11/11/2020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Santiago Cabalquinto jr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11/11/2020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Santiago Cabalquinto jr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11/11/2020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Santiago Cabalquinto jr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11/11/2020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Santiago Cabalquinto </a:t>
            </a:r>
            <a:r>
              <a:rPr lang="en-US" dirty="0" err="1" smtClean="0"/>
              <a:t>jr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11/11/2020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Santiago Cabalquinto jr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11/11/2020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Santiago Cabalquinto jr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11/11/2020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Santiago Cabalquinto jr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11/11/2020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Santiago Cabalquinto jr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11/11/2020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Santiago Cabalquinto jr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11/11/2020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Santiago Cabalquinto jr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11/11/2020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Santiago Cabalquinto jr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11/11/2020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Santiago Cabalquinto jr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11/11/2020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ntiagojr@grumpyamoeba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yris@swrcb18.waterboards.ca.go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475" y="4419600"/>
            <a:ext cx="11295246" cy="713232"/>
          </a:xfrm>
        </p:spPr>
        <p:txBody>
          <a:bodyPr anchor="ctr">
            <a:normAutofit/>
          </a:bodyPr>
          <a:lstStyle/>
          <a:p>
            <a:pPr algn="ctr"/>
            <a:r>
              <a:rPr lang="en-US" sz="3000" dirty="0" smtClean="0">
                <a:solidFill>
                  <a:schemeClr val="accent3">
                    <a:lumMod val="50000"/>
                  </a:schemeClr>
                </a:solidFill>
              </a:rPr>
              <a:t>Artificial Intelligence (</a:t>
            </a:r>
            <a:r>
              <a:rPr lang="en-US" sz="3000" dirty="0" smtClean="0">
                <a:solidFill>
                  <a:schemeClr val="accent3">
                    <a:lumMod val="50000"/>
                  </a:schemeClr>
                </a:solidFill>
              </a:rPr>
              <a:t>AI) </a:t>
            </a:r>
            <a:r>
              <a:rPr lang="en-US" sz="3000" dirty="0" smtClean="0">
                <a:solidFill>
                  <a:schemeClr val="accent3">
                    <a:lumMod val="50000"/>
                  </a:schemeClr>
                </a:solidFill>
              </a:rPr>
              <a:t>system with drone/GPS to monitor HAB</a:t>
            </a:r>
            <a:endParaRPr lang="en-US" sz="3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58474" y="5523931"/>
            <a:ext cx="6096000" cy="7620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Submitted by:  Santiago Cabalquinto </a:t>
            </a:r>
            <a:r>
              <a:rPr lang="en-US" sz="1600" dirty="0" smtClean="0"/>
              <a:t>Jr</a:t>
            </a:r>
            <a:r>
              <a:rPr lang="en-US" sz="1600" dirty="0" smtClean="0"/>
              <a:t>, IT-PM </a:t>
            </a:r>
            <a:endParaRPr lang="en-US" sz="16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Submitted on:  </a:t>
            </a:r>
            <a:r>
              <a:rPr lang="en-US" sz="1600" dirty="0" smtClean="0"/>
              <a:t>Nov 11</a:t>
            </a:r>
            <a:r>
              <a:rPr lang="en-US" sz="1600" dirty="0" smtClean="0"/>
              <a:t>, </a:t>
            </a:r>
            <a:r>
              <a:rPr lang="en-US" sz="1600" dirty="0" smtClean="0"/>
              <a:t>2020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74" y="457200"/>
            <a:ext cx="11295247" cy="3786187"/>
          </a:xfrm>
          <a:prstGeom prst="rect">
            <a:avLst/>
          </a:prstGeom>
        </p:spPr>
      </p:pic>
      <p:sp>
        <p:nvSpPr>
          <p:cNvPr id="8" name="Subtitle 3"/>
          <p:cNvSpPr txBox="1">
            <a:spLocks/>
          </p:cNvSpPr>
          <p:nvPr/>
        </p:nvSpPr>
        <p:spPr>
          <a:xfrm>
            <a:off x="6705600" y="5486400"/>
            <a:ext cx="4648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Contact Email:  </a:t>
            </a:r>
            <a:r>
              <a:rPr lang="en-US" sz="1600" dirty="0" smtClean="0">
                <a:hlinkClick r:id="rId3"/>
              </a:rPr>
              <a:t>santiagojr@grumpyamoeba.com</a:t>
            </a:r>
            <a:endParaRPr lang="en-US" sz="16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Contact Phone:  </a:t>
            </a:r>
            <a:r>
              <a:rPr lang="en-US" sz="1600" dirty="0" smtClean="0"/>
              <a:t>909-204-0229  </a:t>
            </a:r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11/11/2020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7360"/>
            <a:ext cx="11553826" cy="9042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Note #1: A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ll Natural Algal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Bloom Remediation: 24/7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Filtration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3400" y="1524000"/>
            <a:ext cx="8458200" cy="48136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0" y="1676400"/>
            <a:ext cx="243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Size:  200’ x 217’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Scale: 1 square = 10’ x 10’ square feet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Structure will have security surveillance and fence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Moso</a:t>
            </a:r>
            <a:r>
              <a:rPr lang="en-US" sz="1600" dirty="0" smtClean="0"/>
              <a:t> Bamboo can absorb 12 tons of carbon dioxide per year</a:t>
            </a:r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11/11/2020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1006" y="4191000"/>
            <a:ext cx="2627620" cy="19180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400" y="5501253"/>
            <a:ext cx="1143000" cy="71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8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5897" y="3474201"/>
            <a:ext cx="2109854" cy="28503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7360"/>
            <a:ext cx="10972800" cy="90424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N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ote #2:  Algal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Bloom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Remediation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– Ecological Solution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524000"/>
            <a:ext cx="8658729" cy="4800600"/>
          </a:xfrm>
        </p:spPr>
        <p:txBody>
          <a:bodyPr>
            <a:normAutofit fontScale="85000" lnSpcReduction="10000"/>
          </a:bodyPr>
          <a:lstStyle/>
          <a:p>
            <a:r>
              <a:rPr lang="en-US" sz="2800" b="1" dirty="0" smtClean="0"/>
              <a:t>Short Term Goals (if approved):</a:t>
            </a:r>
          </a:p>
          <a:p>
            <a:pPr lvl="1"/>
            <a:r>
              <a:rPr lang="en-US" sz="2400" dirty="0"/>
              <a:t>Identify key stakeholders from Lake Elsinore’s LESJWA and CCHAB</a:t>
            </a:r>
          </a:p>
          <a:p>
            <a:pPr lvl="1"/>
            <a:r>
              <a:rPr lang="en-US" sz="2400" dirty="0" smtClean="0"/>
              <a:t>Collect sample of algal bloom and dry the algal for nutrient analysis </a:t>
            </a:r>
          </a:p>
          <a:p>
            <a:pPr lvl="1"/>
            <a:r>
              <a:rPr lang="en-US" sz="2400" dirty="0" smtClean="0"/>
              <a:t>Operate waterproof, GPS drone </a:t>
            </a:r>
            <a:r>
              <a:rPr lang="en-US" sz="2400" dirty="0"/>
              <a:t>for birds-eye view of other algal bloom </a:t>
            </a:r>
            <a:endParaRPr lang="en-US" sz="2400" dirty="0" smtClean="0"/>
          </a:p>
          <a:p>
            <a:pPr lvl="1"/>
            <a:r>
              <a:rPr lang="en-US" sz="2400" dirty="0" smtClean="0"/>
              <a:t>Use a pontoon boat and sump pump to collect algal bloom</a:t>
            </a:r>
          </a:p>
          <a:p>
            <a:pPr lvl="1"/>
            <a:r>
              <a:rPr lang="en-US" sz="2400" dirty="0"/>
              <a:t>Request </a:t>
            </a:r>
            <a:r>
              <a:rPr lang="en-US" sz="2400" dirty="0" smtClean="0"/>
              <a:t>use </a:t>
            </a:r>
            <a:r>
              <a:rPr lang="en-US" sz="2400" dirty="0"/>
              <a:t>1-acre lakeside parcel </a:t>
            </a:r>
            <a:r>
              <a:rPr lang="en-US" sz="2400" dirty="0" smtClean="0"/>
              <a:t>for filtration </a:t>
            </a:r>
            <a:r>
              <a:rPr lang="en-US" sz="2400" dirty="0" smtClean="0"/>
              <a:t>and to dry collected algal</a:t>
            </a:r>
          </a:p>
          <a:p>
            <a:pPr lvl="1"/>
            <a:r>
              <a:rPr lang="en-US" sz="2400" dirty="0" smtClean="0"/>
              <a:t>Dry collected algal bloom to neutralize bacteria and </a:t>
            </a:r>
            <a:r>
              <a:rPr lang="en-US" sz="2400" dirty="0"/>
              <a:t>c</a:t>
            </a:r>
            <a:r>
              <a:rPr lang="en-US" sz="2400" dirty="0" smtClean="0"/>
              <a:t>onvert it to fertilizer</a:t>
            </a:r>
          </a:p>
          <a:p>
            <a:r>
              <a:rPr lang="en-US" sz="2800" b="1" dirty="0" smtClean="0"/>
              <a:t>Long Term Goals (if approved):</a:t>
            </a:r>
          </a:p>
          <a:p>
            <a:pPr lvl="1"/>
            <a:r>
              <a:rPr lang="en-US" sz="2400" dirty="0" smtClean="0"/>
              <a:t>Collaborate with key stakeholders on the project requirement, objectives</a:t>
            </a:r>
          </a:p>
          <a:p>
            <a:pPr lvl="1"/>
            <a:r>
              <a:rPr lang="en-US" sz="2400" dirty="0" smtClean="0"/>
              <a:t>Validate Project Deliverables, Milestones, Risks, Priorities and Schedule</a:t>
            </a:r>
          </a:p>
          <a:p>
            <a:pPr lvl="1"/>
            <a:r>
              <a:rPr lang="en-US" sz="2400" dirty="0" smtClean="0"/>
              <a:t>Build the 24/7 Filtration </a:t>
            </a:r>
            <a:r>
              <a:rPr lang="en-US" sz="2400" dirty="0" smtClean="0"/>
              <a:t>Structure, with Hydroponics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11/11/2020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9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7360"/>
            <a:ext cx="10241280" cy="9042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N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ote #3: Algal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Bloom Remediation: Permitting Process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524000"/>
            <a:ext cx="9631680" cy="48006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Permitting Process to be completed after review process</a:t>
            </a:r>
          </a:p>
          <a:p>
            <a:r>
              <a:rPr lang="en-US" sz="2800" b="1" dirty="0" smtClean="0"/>
              <a:t>Identify location of Filtration Structure prior to permitting process</a:t>
            </a:r>
          </a:p>
          <a:p>
            <a:r>
              <a:rPr lang="en-US" sz="2800" b="1" dirty="0" smtClean="0"/>
              <a:t>Identify building </a:t>
            </a:r>
            <a:r>
              <a:rPr lang="en-US" sz="2800" b="1" dirty="0" smtClean="0"/>
              <a:t>and construction cost and duration</a:t>
            </a:r>
            <a:endParaRPr lang="en-US" sz="2800" b="1" dirty="0" smtClean="0"/>
          </a:p>
          <a:p>
            <a:pPr marL="45720" indent="0">
              <a:buNone/>
            </a:pPr>
            <a:endParaRPr lang="en-US" sz="28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11/11/2020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4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7360"/>
            <a:ext cx="10241280" cy="9042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N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ote #4: Algal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Bloom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detection usin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g Thermal cameras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11/11/2020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42" y="1630697"/>
            <a:ext cx="842851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40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904240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Introduction – 1:50p – 2:10p, 11/12/20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524000"/>
            <a:ext cx="9631680" cy="48006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1:50pm </a:t>
            </a:r>
            <a:r>
              <a:rPr lang="en-US" sz="2400" b="1" dirty="0"/>
              <a:t>– P</a:t>
            </a:r>
            <a:r>
              <a:rPr lang="en-US" sz="2400" b="1" dirty="0" smtClean="0"/>
              <a:t>roject </a:t>
            </a:r>
            <a:r>
              <a:rPr lang="en-US" sz="2400" b="1" dirty="0"/>
              <a:t>A</a:t>
            </a:r>
            <a:r>
              <a:rPr lang="en-US" sz="2400" b="1" dirty="0" smtClean="0"/>
              <a:t>pproach</a:t>
            </a:r>
            <a:endParaRPr lang="en-US" sz="2400" b="1" dirty="0" smtClean="0"/>
          </a:p>
          <a:p>
            <a:r>
              <a:rPr lang="en-US" sz="2400" b="1" dirty="0" smtClean="0"/>
              <a:t>2:0</a:t>
            </a:r>
            <a:r>
              <a:rPr lang="en-US" sz="2400" b="1" dirty="0"/>
              <a:t>5</a:t>
            </a:r>
            <a:r>
              <a:rPr lang="en-US" sz="2400" b="1" dirty="0" smtClean="0"/>
              <a:t>pm – Q&amp;A</a:t>
            </a:r>
          </a:p>
          <a:p>
            <a:r>
              <a:rPr lang="en-US" sz="2400" b="1" dirty="0" smtClean="0"/>
              <a:t>Background:</a:t>
            </a:r>
          </a:p>
          <a:p>
            <a:pPr lvl="1"/>
            <a:r>
              <a:rPr lang="en-US" sz="2200" b="1" dirty="0" smtClean="0"/>
              <a:t>Lake </a:t>
            </a:r>
            <a:r>
              <a:rPr lang="en-US" sz="2200" b="1" dirty="0"/>
              <a:t>Elsinore</a:t>
            </a:r>
            <a:r>
              <a:rPr lang="en-US" sz="2200" dirty="0"/>
              <a:t> is </a:t>
            </a:r>
            <a:r>
              <a:rPr lang="en-US" sz="2200" dirty="0" smtClean="0"/>
              <a:t>a freshwater </a:t>
            </a:r>
            <a:r>
              <a:rPr lang="en-US" sz="2200" dirty="0"/>
              <a:t>lake with 10-billion US gallons or 30,000 </a:t>
            </a:r>
            <a:r>
              <a:rPr lang="en-US" sz="2200" dirty="0" smtClean="0"/>
              <a:t>acres-feet, 6 </a:t>
            </a:r>
            <a:r>
              <a:rPr lang="en-US" sz="2200" dirty="0"/>
              <a:t>miles long and 1.5 miles </a:t>
            </a:r>
            <a:r>
              <a:rPr lang="en-US" sz="2200" dirty="0" smtClean="0"/>
              <a:t>wide, with average depth </a:t>
            </a:r>
            <a:r>
              <a:rPr lang="en-US" sz="2200" dirty="0"/>
              <a:t>of 27 </a:t>
            </a:r>
            <a:r>
              <a:rPr lang="en-US" sz="2200" dirty="0" smtClean="0"/>
              <a:t>feet  </a:t>
            </a:r>
            <a:r>
              <a:rPr lang="en-US" sz="2200" dirty="0"/>
              <a:t>(source: wiki</a:t>
            </a:r>
            <a:r>
              <a:rPr lang="en-US" sz="2200" dirty="0" smtClean="0"/>
              <a:t>)</a:t>
            </a:r>
          </a:p>
          <a:p>
            <a:pPr lvl="1"/>
            <a:r>
              <a:rPr lang="en-US" sz="2200" b="1" dirty="0" smtClean="0"/>
              <a:t>Audience:</a:t>
            </a:r>
            <a:r>
              <a:rPr lang="en-US" sz="2200" dirty="0" smtClean="0"/>
              <a:t>  Travis </a:t>
            </a:r>
            <a:r>
              <a:rPr lang="en-US" sz="2200" dirty="0" err="1" smtClean="0"/>
              <a:t>Hinkelman</a:t>
            </a:r>
            <a:r>
              <a:rPr lang="en-US" sz="2200" dirty="0" smtClean="0"/>
              <a:t>, (Senior Data Scientist @ ESA), California Water Monitoring Council (</a:t>
            </a:r>
            <a:r>
              <a:rPr lang="en-US" sz="2200" dirty="0" smtClean="0">
                <a:hlinkClick r:id="rId3"/>
              </a:rPr>
              <a:t>lyris@swrcb18.waterboards.ca.gov</a:t>
            </a:r>
            <a:r>
              <a:rPr lang="en-US" sz="2200" dirty="0" smtClean="0"/>
              <a:t>), Data Science PWT</a:t>
            </a:r>
          </a:p>
          <a:p>
            <a:pPr lvl="1"/>
            <a:r>
              <a:rPr lang="en-US" sz="2200" b="1" dirty="0"/>
              <a:t>Me:</a:t>
            </a:r>
            <a:r>
              <a:rPr lang="en-US" sz="2200" dirty="0"/>
              <a:t>  </a:t>
            </a:r>
            <a:r>
              <a:rPr lang="en-US" sz="2200" dirty="0" smtClean="0"/>
              <a:t>Technical </a:t>
            </a:r>
            <a:r>
              <a:rPr lang="en-US" sz="2200" dirty="0"/>
              <a:t>Project Manager, DBA, Software </a:t>
            </a:r>
            <a:r>
              <a:rPr lang="en-US" sz="2200" dirty="0" smtClean="0"/>
              <a:t>developer</a:t>
            </a:r>
            <a:endParaRPr lang="en-US" sz="2200" dirty="0"/>
          </a:p>
          <a:p>
            <a:pPr marL="45720" indent="0">
              <a:buNone/>
            </a:pPr>
            <a:endParaRPr lang="en-US" sz="2400" dirty="0"/>
          </a:p>
          <a:p>
            <a:endParaRPr lang="en-US" sz="24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11/11/2020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3638" y="499444"/>
            <a:ext cx="3034324" cy="244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3612972"/>
            <a:ext cx="4876705" cy="2743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904240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Project Approach – Simple, High Level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524000"/>
            <a:ext cx="9631680" cy="4800600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2400" b="1" dirty="0" smtClean="0"/>
              <a:t>Baseline – Where are we now?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b="1" dirty="0" smtClean="0"/>
              <a:t>Project Goals – Where do we want to go?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b="1" dirty="0" smtClean="0"/>
              <a:t>Implementation – How do we get there?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b="1" dirty="0" smtClean="0"/>
              <a:t>Monitor and Control – Are we there yet?</a:t>
            </a:r>
            <a:endParaRPr lang="en-US" sz="2400" dirty="0"/>
          </a:p>
          <a:p>
            <a:endParaRPr lang="en-US" sz="24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11/11/2020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00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lh6.googleusercontent.com/ocIUOch7m5XgPeFDgabESn2DN32KYJTHbWKMDA5zPSYfbED_metaI5wQctZanzEInh-YLchPk7c2x5GPom1w5A9-_y55EJ3dUtJRKMsaR7g0owYYfsSeQaxYwmE7P76BjJEVChr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190" y="4114800"/>
            <a:ext cx="3691933" cy="219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904240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1. Baseline – Where are we now?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19" y="1524000"/>
            <a:ext cx="9860281" cy="4419600"/>
          </a:xfrm>
        </p:spPr>
        <p:txBody>
          <a:bodyPr>
            <a:normAutofit/>
          </a:bodyPr>
          <a:lstStyle/>
          <a:p>
            <a:r>
              <a:rPr lang="en-US" sz="2400" b="1" dirty="0"/>
              <a:t>Historical Information:  </a:t>
            </a:r>
            <a:r>
              <a:rPr lang="en-US" sz="2400" dirty="0"/>
              <a:t>Lake Elsinore </a:t>
            </a:r>
            <a:r>
              <a:rPr lang="en-US" sz="2400" dirty="0" smtClean="0"/>
              <a:t>has had water </a:t>
            </a:r>
            <a:r>
              <a:rPr lang="en-US" sz="2400" dirty="0"/>
              <a:t>quality problems from </a:t>
            </a:r>
            <a:r>
              <a:rPr lang="en-US" sz="2400" dirty="0" smtClean="0"/>
              <a:t>excess nutrient runoff that triggers severe </a:t>
            </a:r>
            <a:r>
              <a:rPr lang="en-US" sz="2400" dirty="0"/>
              <a:t>algal </a:t>
            </a:r>
            <a:r>
              <a:rPr lang="en-US" sz="2400" dirty="0" smtClean="0"/>
              <a:t>bloom, </a:t>
            </a:r>
            <a:r>
              <a:rPr lang="en-US" sz="2400" dirty="0"/>
              <a:t>low dissolved oxygen levels, massive fish kills, sewer type odors …  (source:  Prop-40 Wetland Enhancement Grant)</a:t>
            </a:r>
          </a:p>
          <a:p>
            <a:pPr marL="274320" lvl="1">
              <a:spcBef>
                <a:spcPts val="1800"/>
              </a:spcBef>
            </a:pPr>
            <a:r>
              <a:rPr lang="en-US" sz="2400" b="1" dirty="0"/>
              <a:t>Most </a:t>
            </a:r>
            <a:r>
              <a:rPr lang="en-US" sz="2400" b="1" dirty="0" smtClean="0"/>
              <a:t>recent </a:t>
            </a:r>
            <a:r>
              <a:rPr lang="en-US" sz="2400" b="1" dirty="0"/>
              <a:t>Harmful Algal Bloom (FHAB) SWAMP report</a:t>
            </a:r>
            <a:r>
              <a:rPr lang="en-US" sz="2400" dirty="0"/>
              <a:t>, dated 9/4/2020, Lake Elsinore received </a:t>
            </a:r>
            <a:r>
              <a:rPr lang="en-US" sz="2400" dirty="0" smtClean="0"/>
              <a:t>“</a:t>
            </a:r>
            <a:r>
              <a:rPr lang="en-US" sz="2400" dirty="0"/>
              <a:t>Caution” at Perret Park </a:t>
            </a:r>
            <a:r>
              <a:rPr lang="en-US" sz="2400" dirty="0" smtClean="0"/>
              <a:t>, and “Danger</a:t>
            </a:r>
            <a:r>
              <a:rPr lang="en-US" sz="2400" dirty="0"/>
              <a:t>” at Inlet Channel. </a:t>
            </a:r>
            <a:r>
              <a:rPr lang="en-US" sz="2400" dirty="0" smtClean="0"/>
              <a:t>  </a:t>
            </a:r>
            <a:endParaRPr lang="en-US" sz="2400" dirty="0"/>
          </a:p>
          <a:p>
            <a:r>
              <a:rPr lang="en-US" sz="2400" b="1" dirty="0" smtClean="0"/>
              <a:t>Current Remediation Effort:  </a:t>
            </a:r>
            <a:r>
              <a:rPr lang="en-US" sz="2400" dirty="0" smtClean="0"/>
              <a:t>Aluminum Sulfate, Aeration, addition of 5 million gallons of recycled water per year  (source: lake-elsinore.org)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11/11/2020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22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550" y="2209800"/>
            <a:ext cx="3246950" cy="2219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904240"/>
          </a:xfrm>
        </p:spPr>
        <p:txBody>
          <a:bodyPr/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. Project Goals – Where do we want to go?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524000"/>
            <a:ext cx="9631680" cy="4800600"/>
          </a:xfrm>
        </p:spPr>
        <p:txBody>
          <a:bodyPr>
            <a:normAutofit lnSpcReduction="10000"/>
          </a:bodyPr>
          <a:lstStyle/>
          <a:p>
            <a:pPr marL="502920" indent="-457200">
              <a:buFont typeface="+mj-lt"/>
              <a:buAutoNum type="alphaLcParenR"/>
            </a:pPr>
            <a:r>
              <a:rPr lang="en-US" sz="2400" b="1" dirty="0" smtClean="0"/>
              <a:t>Design, develop and deploy a prototype AI-drone solution to monitor, report and alert Harmful Algal Bloom (HAB) levels and locations</a:t>
            </a:r>
          </a:p>
          <a:p>
            <a:pPr marL="502920" indent="-457200">
              <a:buFont typeface="+mj-lt"/>
              <a:buAutoNum type="alphaLcParenR"/>
            </a:pPr>
            <a:r>
              <a:rPr lang="en-US" sz="2400" b="1" dirty="0" smtClean="0"/>
              <a:t>Achieve success criteria:</a:t>
            </a:r>
          </a:p>
          <a:p>
            <a:pPr lvl="1"/>
            <a:r>
              <a:rPr lang="en-US" sz="2200" b="1" dirty="0" smtClean="0"/>
              <a:t>Autonomous AI-drone monitoring, 24/7</a:t>
            </a:r>
          </a:p>
          <a:p>
            <a:pPr lvl="1"/>
            <a:r>
              <a:rPr lang="en-US" sz="2200" b="1" dirty="0" smtClean="0"/>
              <a:t>AI-GPS predictive alerts (e.g. Green, Yellow, Red), 24/7</a:t>
            </a:r>
          </a:p>
          <a:p>
            <a:pPr lvl="1"/>
            <a:r>
              <a:rPr lang="en-US" sz="2200" b="1" dirty="0" smtClean="0"/>
              <a:t>Automated notification per Service Level Agreements (SLA)</a:t>
            </a:r>
          </a:p>
          <a:p>
            <a:pPr marL="502920" indent="-457200">
              <a:buFont typeface="+mj-lt"/>
              <a:buAutoNum type="alphaLcParenR"/>
            </a:pPr>
            <a:r>
              <a:rPr lang="en-US" sz="2400" b="1" dirty="0" smtClean="0"/>
              <a:t>Request approval from stakeholders</a:t>
            </a:r>
            <a:endParaRPr lang="en-US" sz="2400" dirty="0"/>
          </a:p>
          <a:p>
            <a:pPr marL="502920" indent="-457200">
              <a:buFont typeface="+mj-lt"/>
              <a:buAutoNum type="alphaLcParenR"/>
            </a:pPr>
            <a:r>
              <a:rPr lang="en-US" sz="2400" b="1" dirty="0" smtClean="0"/>
              <a:t>Next Step, if prototype is approved:</a:t>
            </a:r>
          </a:p>
          <a:p>
            <a:pPr lvl="1"/>
            <a:r>
              <a:rPr lang="en-US" sz="2200" b="1" dirty="0" smtClean="0"/>
              <a:t>Design, develop and deploy a full-scale AI-drone solution, with infrared/thermal camera, for the entire lake (see note #4);  </a:t>
            </a:r>
          </a:p>
          <a:p>
            <a:pPr lvl="1"/>
            <a:r>
              <a:rPr lang="en-US" sz="2200" b="1" dirty="0" smtClean="0"/>
              <a:t>Build all-natural algal bloom filtration system (see note #1, #2)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11/11/2020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87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10165080" cy="9042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3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. Implement Prototype – How do we get there? (part 1)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524000"/>
            <a:ext cx="9631680" cy="4800600"/>
          </a:xfrm>
        </p:spPr>
        <p:txBody>
          <a:bodyPr>
            <a:normAutofit lnSpcReduction="10000"/>
          </a:bodyPr>
          <a:lstStyle/>
          <a:p>
            <a:pPr marL="502920" indent="-457200">
              <a:buFont typeface="+mj-lt"/>
              <a:buAutoNum type="alphaLcParenR"/>
            </a:pPr>
            <a:r>
              <a:rPr lang="en-US" sz="2400" b="1" dirty="0" smtClean="0"/>
              <a:t>Design Considerations:</a:t>
            </a:r>
          </a:p>
          <a:p>
            <a:pPr lvl="1"/>
            <a:r>
              <a:rPr lang="en-US" sz="2200" b="1" dirty="0" smtClean="0"/>
              <a:t>Open source, reliable and scalable</a:t>
            </a:r>
          </a:p>
          <a:p>
            <a:pPr lvl="1"/>
            <a:r>
              <a:rPr lang="en-US" sz="2200" b="1" dirty="0" smtClean="0"/>
              <a:t>Secured with Identify Access </a:t>
            </a:r>
            <a:r>
              <a:rPr lang="en-US" sz="2200" b="1" dirty="0" err="1" smtClean="0"/>
              <a:t>Mgmt</a:t>
            </a:r>
            <a:r>
              <a:rPr lang="en-US" sz="2200" b="1" dirty="0" smtClean="0"/>
              <a:t> (IAM)</a:t>
            </a:r>
          </a:p>
          <a:p>
            <a:pPr lvl="1"/>
            <a:r>
              <a:rPr lang="en-US" sz="2200" b="1" dirty="0" smtClean="0"/>
              <a:t>Revenue positive:  Remove Algal naturally (see Note #1)</a:t>
            </a:r>
          </a:p>
          <a:p>
            <a:pPr marL="502920" indent="-457200">
              <a:buFont typeface="+mj-lt"/>
              <a:buAutoNum type="alphaLcParenR"/>
            </a:pPr>
            <a:r>
              <a:rPr lang="en-US" sz="2400" b="1" dirty="0" smtClean="0"/>
              <a:t>Prototype Components:</a:t>
            </a:r>
          </a:p>
          <a:p>
            <a:pPr lvl="1"/>
            <a:r>
              <a:rPr lang="en-US" sz="2200" b="1" dirty="0" smtClean="0"/>
              <a:t>Splash Drone/GPS with 1080p camera live video (max 120 meters, &lt; 250g)</a:t>
            </a:r>
          </a:p>
          <a:p>
            <a:pPr lvl="1"/>
            <a:r>
              <a:rPr lang="en-US" sz="2200" b="1" dirty="0" smtClean="0"/>
              <a:t>DJI </a:t>
            </a:r>
            <a:r>
              <a:rPr lang="en-US" sz="2200" b="1" dirty="0" err="1" smtClean="0"/>
              <a:t>Tello</a:t>
            </a:r>
            <a:r>
              <a:rPr lang="en-US" sz="2200" b="1" dirty="0" smtClean="0"/>
              <a:t> Drone/GPS </a:t>
            </a:r>
            <a:r>
              <a:rPr lang="en-US" sz="2200" b="1" dirty="0"/>
              <a:t>with 1080p camera live </a:t>
            </a:r>
            <a:r>
              <a:rPr lang="en-US" sz="2200" b="1" dirty="0" smtClean="0"/>
              <a:t>video (max 300 m, &lt;250g)</a:t>
            </a:r>
          </a:p>
          <a:p>
            <a:pPr lvl="1"/>
            <a:r>
              <a:rPr lang="en-US" sz="2200" b="1" dirty="0"/>
              <a:t>Google cloud platform (GCP)</a:t>
            </a:r>
          </a:p>
          <a:p>
            <a:pPr lvl="1"/>
            <a:r>
              <a:rPr lang="en-US" sz="2200" b="1" dirty="0"/>
              <a:t>AI using </a:t>
            </a:r>
            <a:r>
              <a:rPr lang="en-US" sz="2200" b="1" dirty="0" smtClean="0"/>
              <a:t>r-google-analytics</a:t>
            </a:r>
          </a:p>
          <a:p>
            <a:pPr lvl="1"/>
            <a:r>
              <a:rPr lang="en-US" sz="2200" b="1" dirty="0" smtClean="0"/>
              <a:t>Chromebook laptop for uploading images from drone to GCP</a:t>
            </a:r>
          </a:p>
          <a:p>
            <a:pPr lvl="1"/>
            <a:r>
              <a:rPr lang="en-US" sz="2200" b="1" dirty="0"/>
              <a:t>Dronedeploy.com for </a:t>
            </a:r>
            <a:r>
              <a:rPr lang="en-US" sz="2200" b="1" dirty="0" smtClean="0"/>
              <a:t>3D image reconstruction/stitching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11/11/2020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1648968"/>
            <a:ext cx="2984197" cy="170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73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904240"/>
          </a:xfrm>
        </p:spPr>
        <p:txBody>
          <a:bodyPr/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3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. Implement POC – How do we get there? (part 2)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524000"/>
            <a:ext cx="9631680" cy="4800600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lphaLcParenR"/>
            </a:pPr>
            <a:r>
              <a:rPr lang="en-US" sz="2400" b="1" dirty="0" smtClean="0"/>
              <a:t>Use Cases:</a:t>
            </a:r>
          </a:p>
          <a:p>
            <a:pPr lvl="1"/>
            <a:r>
              <a:rPr lang="en-US" sz="2200" b="1" dirty="0" smtClean="0"/>
              <a:t>Data points:  environmental conditions using an anemometer:  air velocity, air temperature, barometric, humidity</a:t>
            </a:r>
          </a:p>
          <a:p>
            <a:pPr lvl="1"/>
            <a:r>
              <a:rPr lang="en-US" sz="2200" b="1" dirty="0" smtClean="0"/>
              <a:t>If “safe to fly”, start drone flight from “HOME”</a:t>
            </a:r>
          </a:p>
          <a:p>
            <a:pPr lvl="1"/>
            <a:r>
              <a:rPr lang="en-US" sz="2200" b="1" dirty="0" smtClean="0"/>
              <a:t>Fly pre-programmed flight path</a:t>
            </a:r>
          </a:p>
          <a:p>
            <a:pPr lvl="1"/>
            <a:r>
              <a:rPr lang="en-US" sz="2200" b="1" dirty="0" smtClean="0"/>
              <a:t>Capture images + GPS value + water levels</a:t>
            </a:r>
          </a:p>
          <a:p>
            <a:pPr lvl="1"/>
            <a:r>
              <a:rPr lang="en-US" sz="2200" b="1" dirty="0" smtClean="0"/>
              <a:t>Return “HOME”; backup images to Google Cloud</a:t>
            </a:r>
          </a:p>
          <a:p>
            <a:pPr lvl="1"/>
            <a:r>
              <a:rPr lang="en-US" sz="2200" b="1" dirty="0"/>
              <a:t>Identify nutrient levels (nitrates + phosphates)</a:t>
            </a:r>
          </a:p>
          <a:p>
            <a:pPr lvl="1"/>
            <a:r>
              <a:rPr lang="en-US" sz="2200" b="1" dirty="0" smtClean="0"/>
              <a:t>Upload images to dronedeploy.com </a:t>
            </a:r>
          </a:p>
          <a:p>
            <a:pPr lvl="1"/>
            <a:r>
              <a:rPr lang="en-US" sz="2200" b="1" dirty="0" smtClean="0"/>
              <a:t>Copy stitched images back to the Google Cloud</a:t>
            </a:r>
          </a:p>
          <a:p>
            <a:pPr lvl="1"/>
            <a:r>
              <a:rPr lang="en-US" sz="2200" b="1" dirty="0" smtClean="0"/>
              <a:t>Perform trend analysis on algal bloom location; Communicate alerts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11/11/2020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955" y="2590800"/>
            <a:ext cx="3438569" cy="2514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06" y="2362200"/>
            <a:ext cx="1462873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92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629" y="2590800"/>
            <a:ext cx="4542971" cy="320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90424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4. Monitor and Control – Are we there yet?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524000"/>
            <a:ext cx="9631680" cy="4800600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lphaLcParenR"/>
            </a:pPr>
            <a:r>
              <a:rPr lang="en-US" sz="2400" b="1" dirty="0" smtClean="0"/>
              <a:t>Validate for accuracy:</a:t>
            </a:r>
          </a:p>
          <a:p>
            <a:pPr lvl="1"/>
            <a:r>
              <a:rPr lang="en-US" sz="2200" b="1" dirty="0" smtClean="0"/>
              <a:t>Validate Wind meter:  air velocity, temperature, barometric, humidity</a:t>
            </a:r>
          </a:p>
          <a:p>
            <a:pPr lvl="1"/>
            <a:r>
              <a:rPr lang="en-US" sz="2200" b="1" dirty="0" smtClean="0"/>
              <a:t>Validate values for drones to “safely fly”</a:t>
            </a:r>
          </a:p>
          <a:p>
            <a:pPr lvl="1"/>
            <a:r>
              <a:rPr lang="en-US" sz="2200" b="1" dirty="0" smtClean="0"/>
              <a:t>Validate pre-programmed flight path</a:t>
            </a:r>
          </a:p>
          <a:p>
            <a:pPr lvl="1"/>
            <a:r>
              <a:rPr lang="en-US" sz="2200" b="1" dirty="0" smtClean="0"/>
              <a:t>Validate drone images + GPS + H2O level</a:t>
            </a:r>
          </a:p>
          <a:p>
            <a:pPr lvl="1"/>
            <a:r>
              <a:rPr lang="en-US" sz="2200" b="1" dirty="0" smtClean="0"/>
              <a:t>Validate security on dronedeploy.com </a:t>
            </a:r>
          </a:p>
          <a:p>
            <a:pPr lvl="1"/>
            <a:r>
              <a:rPr lang="en-US" sz="2200" b="1" dirty="0" smtClean="0"/>
              <a:t>Validate trend analysis: algal bloom location</a:t>
            </a:r>
          </a:p>
          <a:p>
            <a:pPr lvl="1"/>
            <a:r>
              <a:rPr lang="en-US" sz="2200" b="1" dirty="0" smtClean="0"/>
              <a:t>Validate Communication Plan</a:t>
            </a:r>
          </a:p>
          <a:p>
            <a:pPr lvl="1"/>
            <a:r>
              <a:rPr lang="en-US" sz="2200" b="1" dirty="0" smtClean="0"/>
              <a:t>Validate nutrient levels (nitrate, phosphate)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11/11/2020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90424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Thank You!  Any questions?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11/11/2020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650" y="1829371"/>
            <a:ext cx="40767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89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tf03417271</Template>
  <TotalTime>5325</TotalTime>
  <Words>973</Words>
  <Application>Microsoft Office PowerPoint</Application>
  <PresentationFormat>Widescreen</PresentationFormat>
  <Paragraphs>125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Corbel</vt:lpstr>
      <vt:lpstr>Euphemia</vt:lpstr>
      <vt:lpstr>Wingdings</vt:lpstr>
      <vt:lpstr>Banded Design Blue 16x9</vt:lpstr>
      <vt:lpstr>Artificial Intelligence (AI) system with drone/GPS to monitor HAB</vt:lpstr>
      <vt:lpstr>Introduction – 1:50p – 2:10p, 11/12/20</vt:lpstr>
      <vt:lpstr>Project Approach – Simple, High Level</vt:lpstr>
      <vt:lpstr>1. Baseline – Where are we now?</vt:lpstr>
      <vt:lpstr>2. Project Goals – Where do we want to go?</vt:lpstr>
      <vt:lpstr>3. Implement Prototype – How do we get there? (part 1)</vt:lpstr>
      <vt:lpstr>3. Implement POC – How do we get there? (part 2)</vt:lpstr>
      <vt:lpstr>4. Monitor and Control – Are we there yet?</vt:lpstr>
      <vt:lpstr>Thank You!  Any questions?</vt:lpstr>
      <vt:lpstr> Note #1: All Natural Algal Bloom Remediation: 24/7 Filtration</vt:lpstr>
      <vt:lpstr> Note #2:  Algal Bloom Remediation – Ecological Solution</vt:lpstr>
      <vt:lpstr> Note #3: Algal Bloom Remediation: Permitting Process</vt:lpstr>
      <vt:lpstr> Note #4: Algal Bloom detection using Thermal cameras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Lake Elsinore Remediation</dc:title>
  <dc:creator>Santiago Cabalquinto</dc:creator>
  <cp:lastModifiedBy>Santiago Cabalquinto</cp:lastModifiedBy>
  <cp:revision>126</cp:revision>
  <dcterms:created xsi:type="dcterms:W3CDTF">2019-11-04T05:35:04Z</dcterms:created>
  <dcterms:modified xsi:type="dcterms:W3CDTF">2020-11-12T13:31:16Z</dcterms:modified>
</cp:coreProperties>
</file>