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2" r:id="rId3"/>
    <p:sldId id="257" r:id="rId4"/>
    <p:sldId id="260" r:id="rId5"/>
    <p:sldId id="261" r:id="rId6"/>
    <p:sldId id="262" r:id="rId7"/>
    <p:sldId id="263" r:id="rId8"/>
    <p:sldId id="269" r:id="rId9"/>
    <p:sldId id="268" r:id="rId10"/>
    <p:sldId id="258" r:id="rId11"/>
    <p:sldId id="264" r:id="rId12"/>
    <p:sldId id="271" r:id="rId13"/>
    <p:sldId id="265" r:id="rId14"/>
    <p:sldId id="266"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486" autoAdjust="0"/>
  </p:normalViewPr>
  <p:slideViewPr>
    <p:cSldViewPr snapToGrid="0">
      <p:cViewPr varScale="1">
        <p:scale>
          <a:sx n="45" d="100"/>
          <a:sy n="45" d="100"/>
        </p:scale>
        <p:origin x="149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tman, Rosemary@DWR" userId="984f44d5-4180-46ad-9b77-e367b17d9727" providerId="ADAL" clId="{049A26A0-7346-4C07-B82F-1E837192C0AF}"/>
    <pc:docChg chg="custSel modSld">
      <pc:chgData name="Hartman, Rosemary@DWR" userId="984f44d5-4180-46ad-9b77-e367b17d9727" providerId="ADAL" clId="{049A26A0-7346-4C07-B82F-1E837192C0AF}" dt="2023-08-14T16:57:54.814" v="1547" actId="20577"/>
      <pc:docMkLst>
        <pc:docMk/>
      </pc:docMkLst>
      <pc:sldChg chg="modNotesTx">
        <pc:chgData name="Hartman, Rosemary@DWR" userId="984f44d5-4180-46ad-9b77-e367b17d9727" providerId="ADAL" clId="{049A26A0-7346-4C07-B82F-1E837192C0AF}" dt="2023-08-14T16:56:35.194" v="1130" actId="20577"/>
        <pc:sldMkLst>
          <pc:docMk/>
          <pc:sldMk cId="1184175620" sldId="258"/>
        </pc:sldMkLst>
      </pc:sldChg>
      <pc:sldChg chg="modNotesTx">
        <pc:chgData name="Hartman, Rosemary@DWR" userId="984f44d5-4180-46ad-9b77-e367b17d9727" providerId="ADAL" clId="{049A26A0-7346-4C07-B82F-1E837192C0AF}" dt="2023-08-14T16:53:00.064" v="186" actId="20577"/>
        <pc:sldMkLst>
          <pc:docMk/>
          <pc:sldMk cId="1881080501" sldId="260"/>
        </pc:sldMkLst>
      </pc:sldChg>
      <pc:sldChg chg="modNotesTx">
        <pc:chgData name="Hartman, Rosemary@DWR" userId="984f44d5-4180-46ad-9b77-e367b17d9727" providerId="ADAL" clId="{049A26A0-7346-4C07-B82F-1E837192C0AF}" dt="2023-08-14T16:53:43.545" v="378" actId="20577"/>
        <pc:sldMkLst>
          <pc:docMk/>
          <pc:sldMk cId="2186458947" sldId="261"/>
        </pc:sldMkLst>
      </pc:sldChg>
      <pc:sldChg chg="modNotesTx">
        <pc:chgData name="Hartman, Rosemary@DWR" userId="984f44d5-4180-46ad-9b77-e367b17d9727" providerId="ADAL" clId="{049A26A0-7346-4C07-B82F-1E837192C0AF}" dt="2023-08-14T16:54:54.827" v="693" actId="5793"/>
        <pc:sldMkLst>
          <pc:docMk/>
          <pc:sldMk cId="3173952247" sldId="263"/>
        </pc:sldMkLst>
      </pc:sldChg>
      <pc:sldChg chg="modNotesTx">
        <pc:chgData name="Hartman, Rosemary@DWR" userId="984f44d5-4180-46ad-9b77-e367b17d9727" providerId="ADAL" clId="{049A26A0-7346-4C07-B82F-1E837192C0AF}" dt="2023-08-14T16:56:58.239" v="1290" actId="20577"/>
        <pc:sldMkLst>
          <pc:docMk/>
          <pc:sldMk cId="4140076324" sldId="264"/>
        </pc:sldMkLst>
      </pc:sldChg>
      <pc:sldChg chg="modNotesTx">
        <pc:chgData name="Hartman, Rosemary@DWR" userId="984f44d5-4180-46ad-9b77-e367b17d9727" providerId="ADAL" clId="{049A26A0-7346-4C07-B82F-1E837192C0AF}" dt="2023-08-14T16:56:05.839" v="989" actId="20577"/>
        <pc:sldMkLst>
          <pc:docMk/>
          <pc:sldMk cId="4050252151" sldId="268"/>
        </pc:sldMkLst>
      </pc:sldChg>
      <pc:sldChg chg="modSp mod modNotesTx">
        <pc:chgData name="Hartman, Rosemary@DWR" userId="984f44d5-4180-46ad-9b77-e367b17d9727" providerId="ADAL" clId="{049A26A0-7346-4C07-B82F-1E837192C0AF}" dt="2023-08-14T16:57:54.814" v="1547" actId="20577"/>
        <pc:sldMkLst>
          <pc:docMk/>
          <pc:sldMk cId="2798374483" sldId="271"/>
        </pc:sldMkLst>
        <pc:spChg chg="mod">
          <ac:chgData name="Hartman, Rosemary@DWR" userId="984f44d5-4180-46ad-9b77-e367b17d9727" providerId="ADAL" clId="{049A26A0-7346-4C07-B82F-1E837192C0AF}" dt="2023-08-10T19:04:20.658" v="84" actId="20577"/>
          <ac:spMkLst>
            <pc:docMk/>
            <pc:sldMk cId="2798374483" sldId="271"/>
            <ac:spMk id="3" creationId="{0FD1B203-A09F-88D2-6CCF-0012A08B1899}"/>
          </ac:spMkLst>
        </pc:spChg>
      </pc:sldChg>
    </pc:docChg>
  </pc:docChgLst>
  <pc:docChgLst>
    <pc:chgData name="Hartman, Rosemary@DWR" userId="984f44d5-4180-46ad-9b77-e367b17d9727" providerId="ADAL" clId="{A3FB2B48-3061-4076-AD37-BE902F198788}"/>
    <pc:docChg chg="addSld modSld">
      <pc:chgData name="Hartman, Rosemary@DWR" userId="984f44d5-4180-46ad-9b77-e367b17d9727" providerId="ADAL" clId="{A3FB2B48-3061-4076-AD37-BE902F198788}" dt="2023-07-28T18:32:44.624" v="1"/>
      <pc:docMkLst>
        <pc:docMk/>
      </pc:docMkLst>
      <pc:sldChg chg="addSp new">
        <pc:chgData name="Hartman, Rosemary@DWR" userId="984f44d5-4180-46ad-9b77-e367b17d9727" providerId="ADAL" clId="{A3FB2B48-3061-4076-AD37-BE902F198788}" dt="2023-07-28T18:32:44.624" v="1"/>
        <pc:sldMkLst>
          <pc:docMk/>
          <pc:sldMk cId="1770811543" sldId="272"/>
        </pc:sldMkLst>
        <pc:picChg chg="add">
          <ac:chgData name="Hartman, Rosemary@DWR" userId="984f44d5-4180-46ad-9b77-e367b17d9727" providerId="ADAL" clId="{A3FB2B48-3061-4076-AD37-BE902F198788}" dt="2023-07-28T18:32:44.624" v="1"/>
          <ac:picMkLst>
            <pc:docMk/>
            <pc:sldMk cId="1770811543" sldId="272"/>
            <ac:picMk id="1026" creationId="{37781A62-91CC-D55C-E282-C7AB0E61572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72309C-A596-4B76-AB6B-41F4BC62E139}" type="datetimeFigureOut">
              <a:rPr lang="en-US" smtClean="0"/>
              <a:t>8/14/2023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3F7AEE-F327-4421-8E0A-7D5318A2F666}" type="slidenum">
              <a:rPr lang="en-US" smtClean="0"/>
              <a:t>‹#›</a:t>
            </a:fld>
            <a:endParaRPr lang="en-US"/>
          </a:p>
        </p:txBody>
      </p:sp>
    </p:spTree>
    <p:extLst>
      <p:ext uri="{BB962C8B-B14F-4D97-AF65-F5344CB8AC3E}">
        <p14:creationId xmlns:p14="http://schemas.microsoft.com/office/powerpoint/2010/main" val="3609076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cage is our experimental unit because the fish within a cage are not independent from each other. </a:t>
            </a:r>
          </a:p>
        </p:txBody>
      </p:sp>
      <p:sp>
        <p:nvSpPr>
          <p:cNvPr id="4" name="Slide Number Placeholder 3"/>
          <p:cNvSpPr>
            <a:spLocks noGrp="1"/>
          </p:cNvSpPr>
          <p:nvPr>
            <p:ph type="sldNum" sz="quarter" idx="5"/>
          </p:nvPr>
        </p:nvSpPr>
        <p:spPr/>
        <p:txBody>
          <a:bodyPr/>
          <a:lstStyle/>
          <a:p>
            <a:fld id="{513F7AEE-F327-4421-8E0A-7D5318A2F666}" type="slidenum">
              <a:rPr lang="en-US" smtClean="0"/>
              <a:t>4</a:t>
            </a:fld>
            <a:endParaRPr lang="en-US"/>
          </a:p>
        </p:txBody>
      </p:sp>
    </p:spTree>
    <p:extLst>
      <p:ext uri="{BB962C8B-B14F-4D97-AF65-F5344CB8AC3E}">
        <p14:creationId xmlns:p14="http://schemas.microsoft.com/office/powerpoint/2010/main" val="3134458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can test hypotheses without doing the fancy mixed model, just average the group and run the test, however that doesn’t accomplish the first goal of quantifying the variability and describing how the variability affects the output. </a:t>
            </a:r>
          </a:p>
        </p:txBody>
      </p:sp>
      <p:sp>
        <p:nvSpPr>
          <p:cNvPr id="4" name="Slide Number Placeholder 3"/>
          <p:cNvSpPr>
            <a:spLocks noGrp="1"/>
          </p:cNvSpPr>
          <p:nvPr>
            <p:ph type="sldNum" sz="quarter" idx="5"/>
          </p:nvPr>
        </p:nvSpPr>
        <p:spPr/>
        <p:txBody>
          <a:bodyPr/>
          <a:lstStyle/>
          <a:p>
            <a:fld id="{513F7AEE-F327-4421-8E0A-7D5318A2F666}" type="slidenum">
              <a:rPr lang="en-US" smtClean="0"/>
              <a:t>14</a:t>
            </a:fld>
            <a:endParaRPr lang="en-US"/>
          </a:p>
        </p:txBody>
      </p:sp>
    </p:spTree>
    <p:extLst>
      <p:ext uri="{BB962C8B-B14F-4D97-AF65-F5344CB8AC3E}">
        <p14:creationId xmlns:p14="http://schemas.microsoft.com/office/powerpoint/2010/main" val="1074017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Mixed models will help us address the independence of observation assumption. Things that make observations non-independent can be accounted for with random effects. </a:t>
            </a:r>
          </a:p>
        </p:txBody>
      </p:sp>
      <p:sp>
        <p:nvSpPr>
          <p:cNvPr id="4" name="Slide Number Placeholder 3"/>
          <p:cNvSpPr>
            <a:spLocks noGrp="1"/>
          </p:cNvSpPr>
          <p:nvPr>
            <p:ph type="sldNum" sz="quarter" idx="5"/>
          </p:nvPr>
        </p:nvSpPr>
        <p:spPr/>
        <p:txBody>
          <a:bodyPr/>
          <a:lstStyle/>
          <a:p>
            <a:fld id="{513F7AEE-F327-4421-8E0A-7D5318A2F666}" type="slidenum">
              <a:rPr lang="en-US" smtClean="0"/>
              <a:t>5</a:t>
            </a:fld>
            <a:endParaRPr lang="en-US"/>
          </a:p>
        </p:txBody>
      </p:sp>
    </p:spTree>
    <p:extLst>
      <p:ext uri="{BB962C8B-B14F-4D97-AF65-F5344CB8AC3E}">
        <p14:creationId xmlns:p14="http://schemas.microsoft.com/office/powerpoint/2010/main" val="2735794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585858"/>
              </a:solidFill>
              <a:effectLst/>
              <a:latin typeface="Bitter"/>
            </a:endParaRPr>
          </a:p>
          <a:p>
            <a:r>
              <a:rPr lang="en-US" b="0" i="0" dirty="0">
                <a:solidFill>
                  <a:srgbClr val="384743"/>
                </a:solidFill>
                <a:effectLst/>
                <a:latin typeface="Open Sans" panose="020B0606030504020204" pitchFamily="34" charset="0"/>
              </a:rPr>
              <a:t>Additionally, the data for our random effect is just </a:t>
            </a:r>
            <a:r>
              <a:rPr lang="en-US" b="1" i="0" dirty="0">
                <a:solidFill>
                  <a:srgbClr val="384743"/>
                </a:solidFill>
                <a:effectLst/>
                <a:latin typeface="Open Sans" panose="020B0606030504020204" pitchFamily="34" charset="0"/>
              </a:rPr>
              <a:t>a sample of all the possibilities</a:t>
            </a:r>
            <a:r>
              <a:rPr lang="en-US" b="0" i="0" dirty="0">
                <a:solidFill>
                  <a:srgbClr val="384743"/>
                </a:solidFill>
                <a:effectLst/>
                <a:latin typeface="Open Sans" panose="020B0606030504020204" pitchFamily="34" charset="0"/>
              </a:rPr>
              <a:t>: with unlimited time and funding we might have sampled every cage possible, every school in the country, every chocolate in the box), but we usually tend to </a:t>
            </a:r>
            <a:r>
              <a:rPr lang="en-US" b="0" i="0" dirty="0" err="1">
                <a:solidFill>
                  <a:srgbClr val="384743"/>
                </a:solidFill>
                <a:effectLst/>
                <a:latin typeface="Open Sans" panose="020B0606030504020204" pitchFamily="34" charset="0"/>
              </a:rPr>
              <a:t>generalise</a:t>
            </a:r>
            <a:r>
              <a:rPr lang="en-US" b="0" i="0" dirty="0">
                <a:solidFill>
                  <a:srgbClr val="384743"/>
                </a:solidFill>
                <a:effectLst/>
                <a:latin typeface="Open Sans" panose="020B0606030504020204" pitchFamily="34" charset="0"/>
              </a:rPr>
              <a:t> results to a whole population based on representative sampling. We don’t care about estimating how much better pupils in school A have done compared to pupils in school B, but we know that their respective teachers might be a reason why their scores would be different, and we’d like to know how much </a:t>
            </a:r>
            <a:r>
              <a:rPr lang="en-US" b="0" i="1" dirty="0">
                <a:solidFill>
                  <a:srgbClr val="384743"/>
                </a:solidFill>
                <a:effectLst/>
                <a:latin typeface="Open Sans" panose="020B0606030504020204" pitchFamily="34" charset="0"/>
              </a:rPr>
              <a:t>variation</a:t>
            </a:r>
            <a:r>
              <a:rPr lang="en-US" b="0" i="0" dirty="0">
                <a:solidFill>
                  <a:srgbClr val="384743"/>
                </a:solidFill>
                <a:effectLst/>
                <a:latin typeface="Open Sans" panose="020B0606030504020204" pitchFamily="34" charset="0"/>
              </a:rPr>
              <a:t> is attributable to this when we predict scores for pupils in school Z. For the fish, we don’t really care whether cage 1 is better than cage 2, but we need to know what the cage effect is.</a:t>
            </a:r>
            <a:endParaRPr lang="en-US" dirty="0"/>
          </a:p>
        </p:txBody>
      </p:sp>
      <p:sp>
        <p:nvSpPr>
          <p:cNvPr id="4" name="Slide Number Placeholder 3"/>
          <p:cNvSpPr>
            <a:spLocks noGrp="1"/>
          </p:cNvSpPr>
          <p:nvPr>
            <p:ph type="sldNum" sz="quarter" idx="5"/>
          </p:nvPr>
        </p:nvSpPr>
        <p:spPr/>
        <p:txBody>
          <a:bodyPr/>
          <a:lstStyle/>
          <a:p>
            <a:fld id="{513F7AEE-F327-4421-8E0A-7D5318A2F666}" type="slidenum">
              <a:rPr lang="en-US" smtClean="0"/>
              <a:t>6</a:t>
            </a:fld>
            <a:endParaRPr lang="en-US"/>
          </a:p>
        </p:txBody>
      </p:sp>
    </p:spTree>
    <p:extLst>
      <p:ext uri="{BB962C8B-B14F-4D97-AF65-F5344CB8AC3E}">
        <p14:creationId xmlns:p14="http://schemas.microsoft.com/office/powerpoint/2010/main" val="652997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fish within a cage aren’t independent, so we can’t treat the fish as independent replicates. We can average all the fish within a cage, but we miss out on a lot of information about variation between fish that way. We can use cage as a fixed effect, but that will make our output messy and use up degrees of freedom. A random effect of cage allows us to account for fish variation without sucking up all our degrees of freedom.</a:t>
            </a:r>
          </a:p>
          <a:p>
            <a:endParaRPr lang="en-US" dirty="0"/>
          </a:p>
          <a:p>
            <a:r>
              <a:rPr lang="en-US" dirty="0"/>
              <a:t>I’ve added a random intercept of cage here.</a:t>
            </a:r>
          </a:p>
        </p:txBody>
      </p:sp>
      <p:sp>
        <p:nvSpPr>
          <p:cNvPr id="4" name="Slide Number Placeholder 3"/>
          <p:cNvSpPr>
            <a:spLocks noGrp="1"/>
          </p:cNvSpPr>
          <p:nvPr>
            <p:ph type="sldNum" sz="quarter" idx="5"/>
          </p:nvPr>
        </p:nvSpPr>
        <p:spPr/>
        <p:txBody>
          <a:bodyPr/>
          <a:lstStyle/>
          <a:p>
            <a:fld id="{513F7AEE-F327-4421-8E0A-7D5318A2F666}" type="slidenum">
              <a:rPr lang="en-US" smtClean="0"/>
              <a:t>7</a:t>
            </a:fld>
            <a:endParaRPr lang="en-US"/>
          </a:p>
        </p:txBody>
      </p:sp>
    </p:spTree>
    <p:extLst>
      <p:ext uri="{BB962C8B-B14F-4D97-AF65-F5344CB8AC3E}">
        <p14:creationId xmlns:p14="http://schemas.microsoft.com/office/powerpoint/2010/main" val="1501226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intercepts are the norm</a:t>
            </a:r>
          </a:p>
          <a:p>
            <a:r>
              <a:rPr lang="en-US" dirty="0"/>
              <a:t>Random slopes is basically in interaction between your fixed and random effects.</a:t>
            </a:r>
          </a:p>
        </p:txBody>
      </p:sp>
      <p:sp>
        <p:nvSpPr>
          <p:cNvPr id="4" name="Slide Number Placeholder 3"/>
          <p:cNvSpPr>
            <a:spLocks noGrp="1"/>
          </p:cNvSpPr>
          <p:nvPr>
            <p:ph type="sldNum" sz="quarter" idx="5"/>
          </p:nvPr>
        </p:nvSpPr>
        <p:spPr/>
        <p:txBody>
          <a:bodyPr/>
          <a:lstStyle/>
          <a:p>
            <a:fld id="{513F7AEE-F327-4421-8E0A-7D5318A2F666}" type="slidenum">
              <a:rPr lang="en-US" smtClean="0"/>
              <a:t>8</a:t>
            </a:fld>
            <a:endParaRPr lang="en-US"/>
          </a:p>
        </p:txBody>
      </p:sp>
    </p:spTree>
    <p:extLst>
      <p:ext uri="{BB962C8B-B14F-4D97-AF65-F5344CB8AC3E}">
        <p14:creationId xmlns:p14="http://schemas.microsoft.com/office/powerpoint/2010/main" val="4031392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observations per fish are not independent. Multiple fish per cage are not independent. But the individual fish only exists in one cage. This is a nested design. If we had multiple species per cage, but the same species in each cage, then it would be a crossed design. </a:t>
            </a:r>
          </a:p>
        </p:txBody>
      </p:sp>
      <p:sp>
        <p:nvSpPr>
          <p:cNvPr id="4" name="Slide Number Placeholder 3"/>
          <p:cNvSpPr>
            <a:spLocks noGrp="1"/>
          </p:cNvSpPr>
          <p:nvPr>
            <p:ph type="sldNum" sz="quarter" idx="5"/>
          </p:nvPr>
        </p:nvSpPr>
        <p:spPr/>
        <p:txBody>
          <a:bodyPr/>
          <a:lstStyle/>
          <a:p>
            <a:fld id="{513F7AEE-F327-4421-8E0A-7D5318A2F666}" type="slidenum">
              <a:rPr lang="en-US" smtClean="0"/>
              <a:t>9</a:t>
            </a:fld>
            <a:endParaRPr lang="en-US"/>
          </a:p>
        </p:txBody>
      </p:sp>
    </p:spTree>
    <p:extLst>
      <p:ext uri="{BB962C8B-B14F-4D97-AF65-F5344CB8AC3E}">
        <p14:creationId xmlns:p14="http://schemas.microsoft.com/office/powerpoint/2010/main" val="1630820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didn’t design the fall midwater trawl, so it’s a bit harder to think about what “is in our control”. Nothing is in our control. </a:t>
            </a:r>
          </a:p>
        </p:txBody>
      </p:sp>
      <p:sp>
        <p:nvSpPr>
          <p:cNvPr id="4" name="Slide Number Placeholder 3"/>
          <p:cNvSpPr>
            <a:spLocks noGrp="1"/>
          </p:cNvSpPr>
          <p:nvPr>
            <p:ph type="sldNum" sz="quarter" idx="5"/>
          </p:nvPr>
        </p:nvSpPr>
        <p:spPr/>
        <p:txBody>
          <a:bodyPr/>
          <a:lstStyle/>
          <a:p>
            <a:fld id="{513F7AEE-F327-4421-8E0A-7D5318A2F666}" type="slidenum">
              <a:rPr lang="en-US" smtClean="0"/>
              <a:t>10</a:t>
            </a:fld>
            <a:endParaRPr lang="en-US"/>
          </a:p>
        </p:txBody>
      </p:sp>
    </p:spTree>
    <p:extLst>
      <p:ext uri="{BB962C8B-B14F-4D97-AF65-F5344CB8AC3E}">
        <p14:creationId xmlns:p14="http://schemas.microsoft.com/office/powerpoint/2010/main" val="4071226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we think about what components we care about for answering our questions and which we need to account for, but we aren’t interested in. </a:t>
            </a:r>
          </a:p>
        </p:txBody>
      </p:sp>
      <p:sp>
        <p:nvSpPr>
          <p:cNvPr id="4" name="Slide Number Placeholder 3"/>
          <p:cNvSpPr>
            <a:spLocks noGrp="1"/>
          </p:cNvSpPr>
          <p:nvPr>
            <p:ph type="sldNum" sz="quarter" idx="5"/>
          </p:nvPr>
        </p:nvSpPr>
        <p:spPr/>
        <p:txBody>
          <a:bodyPr/>
          <a:lstStyle/>
          <a:p>
            <a:fld id="{513F7AEE-F327-4421-8E0A-7D5318A2F666}" type="slidenum">
              <a:rPr lang="en-US" smtClean="0"/>
              <a:t>11</a:t>
            </a:fld>
            <a:endParaRPr lang="en-US"/>
          </a:p>
        </p:txBody>
      </p:sp>
    </p:spTree>
    <p:extLst>
      <p:ext uri="{BB962C8B-B14F-4D97-AF65-F5344CB8AC3E}">
        <p14:creationId xmlns:p14="http://schemas.microsoft.com/office/powerpoint/2010/main" val="1190646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84743"/>
                </a:solidFill>
                <a:effectLst/>
                <a:latin typeface="Open Sans" panose="020B0606030504020204" pitchFamily="34" charset="0"/>
              </a:rPr>
              <a:t>This is, put simply, because estimating variance on few data points is very imprecise. Mathematically you </a:t>
            </a:r>
            <a:r>
              <a:rPr lang="en-US" b="0" i="1" dirty="0">
                <a:solidFill>
                  <a:srgbClr val="384743"/>
                </a:solidFill>
                <a:effectLst/>
                <a:latin typeface="Open Sans" panose="020B0606030504020204" pitchFamily="34" charset="0"/>
              </a:rPr>
              <a:t>could</a:t>
            </a:r>
            <a:r>
              <a:rPr lang="en-US" b="0" i="0" dirty="0">
                <a:solidFill>
                  <a:srgbClr val="384743"/>
                </a:solidFill>
                <a:effectLst/>
                <a:latin typeface="Open Sans" panose="020B0606030504020204" pitchFamily="34" charset="0"/>
              </a:rPr>
              <a:t>, but you wouldn’t have a lot of confidence in it. If you only have two or three levels, the model will struggle to partition the variance - it </a:t>
            </a:r>
            <a:r>
              <a:rPr lang="en-US" b="0" i="1" dirty="0">
                <a:solidFill>
                  <a:srgbClr val="384743"/>
                </a:solidFill>
                <a:effectLst/>
                <a:latin typeface="Open Sans" panose="020B0606030504020204" pitchFamily="34" charset="0"/>
              </a:rPr>
              <a:t>will</a:t>
            </a:r>
            <a:r>
              <a:rPr lang="en-US" b="0" i="0" dirty="0">
                <a:solidFill>
                  <a:srgbClr val="384743"/>
                </a:solidFill>
                <a:effectLst/>
                <a:latin typeface="Open Sans" panose="020B0606030504020204" pitchFamily="34" charset="0"/>
              </a:rPr>
              <a:t> give you an output, but not necessarily one you can trust.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84743"/>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84743"/>
                </a:solidFill>
                <a:effectLst/>
                <a:latin typeface="Open Sans" panose="020B0606030504020204" pitchFamily="34" charset="0"/>
              </a:rPr>
              <a:t>Salinity and region should definitely be fixed. Probably day or year too.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84743"/>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84743"/>
                </a:solidFill>
                <a:effectLst/>
                <a:latin typeface="Open Sans" panose="020B0606030504020204" pitchFamily="34" charset="0"/>
              </a:rPr>
              <a:t>Station should definitely be </a:t>
            </a:r>
            <a:r>
              <a:rPr lang="en-US" b="0" i="0" dirty="0" err="1">
                <a:solidFill>
                  <a:srgbClr val="384743"/>
                </a:solidFill>
                <a:effectLst/>
                <a:latin typeface="Open Sans" panose="020B0606030504020204" pitchFamily="34" charset="0"/>
              </a:rPr>
              <a:t>randome</a:t>
            </a:r>
            <a:r>
              <a:rPr lang="en-US" b="0" i="0" dirty="0">
                <a:solidFill>
                  <a:srgbClr val="384743"/>
                </a:solidFill>
                <a:effectLst/>
                <a:latin typeface="Open Sans" panose="020B0606030504020204" pitchFamily="34" charset="0"/>
              </a:rPr>
              <a:t> (too many levels to be useful as a fixed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84743"/>
              </a:solidFill>
              <a:effectLst/>
              <a:latin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84743"/>
                </a:solidFill>
                <a:effectLst/>
                <a:latin typeface="Open Sans" panose="020B0606030504020204" pitchFamily="34" charset="0"/>
              </a:rPr>
              <a:t>Month of year and year could be fixed or random, depending on our question. </a:t>
            </a:r>
          </a:p>
          <a:p>
            <a:endParaRPr lang="en-US" dirty="0"/>
          </a:p>
        </p:txBody>
      </p:sp>
      <p:sp>
        <p:nvSpPr>
          <p:cNvPr id="4" name="Slide Number Placeholder 3"/>
          <p:cNvSpPr>
            <a:spLocks noGrp="1"/>
          </p:cNvSpPr>
          <p:nvPr>
            <p:ph type="sldNum" sz="quarter" idx="5"/>
          </p:nvPr>
        </p:nvSpPr>
        <p:spPr/>
        <p:txBody>
          <a:bodyPr/>
          <a:lstStyle/>
          <a:p>
            <a:fld id="{513F7AEE-F327-4421-8E0A-7D5318A2F666}" type="slidenum">
              <a:rPr lang="en-US" smtClean="0"/>
              <a:t>12</a:t>
            </a:fld>
            <a:endParaRPr lang="en-US"/>
          </a:p>
        </p:txBody>
      </p:sp>
    </p:spTree>
    <p:extLst>
      <p:ext uri="{BB962C8B-B14F-4D97-AF65-F5344CB8AC3E}">
        <p14:creationId xmlns:p14="http://schemas.microsoft.com/office/powerpoint/2010/main" val="11658705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35E1A-AD73-3299-2C68-37EE0141CD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E52A2B-592E-BE0D-69BD-639A6F7289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DCBD5C-FEE1-D5ED-4E07-F1542B634DB0}"/>
              </a:ext>
            </a:extLst>
          </p:cNvPr>
          <p:cNvSpPr>
            <a:spLocks noGrp="1"/>
          </p:cNvSpPr>
          <p:nvPr>
            <p:ph type="dt" sz="half" idx="10"/>
          </p:nvPr>
        </p:nvSpPr>
        <p:spPr/>
        <p:txBody>
          <a:bodyPr/>
          <a:lstStyle/>
          <a:p>
            <a:fld id="{467FBC22-1CA5-4BC3-A677-8BB6146C3672}" type="datetimeFigureOut">
              <a:rPr lang="en-US" smtClean="0"/>
              <a:t>8/14/2023</a:t>
            </a:fld>
            <a:endParaRPr lang="en-US"/>
          </a:p>
        </p:txBody>
      </p:sp>
      <p:sp>
        <p:nvSpPr>
          <p:cNvPr id="5" name="Footer Placeholder 4">
            <a:extLst>
              <a:ext uri="{FF2B5EF4-FFF2-40B4-BE49-F238E27FC236}">
                <a16:creationId xmlns:a16="http://schemas.microsoft.com/office/drawing/2014/main" id="{4DBB4426-2E77-07C8-5F87-F624FFB037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11247-9F97-BCA6-EE39-A67B497B813D}"/>
              </a:ext>
            </a:extLst>
          </p:cNvPr>
          <p:cNvSpPr>
            <a:spLocks noGrp="1"/>
          </p:cNvSpPr>
          <p:nvPr>
            <p:ph type="sldNum" sz="quarter" idx="12"/>
          </p:nvPr>
        </p:nvSpPr>
        <p:spPr/>
        <p:txBody>
          <a:bodyPr/>
          <a:lstStyle/>
          <a:p>
            <a:fld id="{519CEA2A-4396-4450-8339-AA671C140F85}" type="slidenum">
              <a:rPr lang="en-US" smtClean="0"/>
              <a:t>‹#›</a:t>
            </a:fld>
            <a:endParaRPr lang="en-US"/>
          </a:p>
        </p:txBody>
      </p:sp>
    </p:spTree>
    <p:extLst>
      <p:ext uri="{BB962C8B-B14F-4D97-AF65-F5344CB8AC3E}">
        <p14:creationId xmlns:p14="http://schemas.microsoft.com/office/powerpoint/2010/main" val="3205390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4906-2663-AFAB-A39E-0930267742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6F475E-3B54-77EF-815A-4FFAB33484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CB5A2-5D62-4BE0-B559-C039C456B258}"/>
              </a:ext>
            </a:extLst>
          </p:cNvPr>
          <p:cNvSpPr>
            <a:spLocks noGrp="1"/>
          </p:cNvSpPr>
          <p:nvPr>
            <p:ph type="dt" sz="half" idx="10"/>
          </p:nvPr>
        </p:nvSpPr>
        <p:spPr/>
        <p:txBody>
          <a:bodyPr/>
          <a:lstStyle/>
          <a:p>
            <a:fld id="{467FBC22-1CA5-4BC3-A677-8BB6146C3672}" type="datetimeFigureOut">
              <a:rPr lang="en-US" smtClean="0"/>
              <a:t>8/14/2023</a:t>
            </a:fld>
            <a:endParaRPr lang="en-US"/>
          </a:p>
        </p:txBody>
      </p:sp>
      <p:sp>
        <p:nvSpPr>
          <p:cNvPr id="5" name="Footer Placeholder 4">
            <a:extLst>
              <a:ext uri="{FF2B5EF4-FFF2-40B4-BE49-F238E27FC236}">
                <a16:creationId xmlns:a16="http://schemas.microsoft.com/office/drawing/2014/main" id="{0DC5B9B9-C21E-1171-A26E-5A8530449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3F5BFD-B1FC-5B5C-0F94-DE2D7E76D6DE}"/>
              </a:ext>
            </a:extLst>
          </p:cNvPr>
          <p:cNvSpPr>
            <a:spLocks noGrp="1"/>
          </p:cNvSpPr>
          <p:nvPr>
            <p:ph type="sldNum" sz="quarter" idx="12"/>
          </p:nvPr>
        </p:nvSpPr>
        <p:spPr/>
        <p:txBody>
          <a:bodyPr/>
          <a:lstStyle/>
          <a:p>
            <a:fld id="{519CEA2A-4396-4450-8339-AA671C140F85}" type="slidenum">
              <a:rPr lang="en-US" smtClean="0"/>
              <a:t>‹#›</a:t>
            </a:fld>
            <a:endParaRPr lang="en-US"/>
          </a:p>
        </p:txBody>
      </p:sp>
    </p:spTree>
    <p:extLst>
      <p:ext uri="{BB962C8B-B14F-4D97-AF65-F5344CB8AC3E}">
        <p14:creationId xmlns:p14="http://schemas.microsoft.com/office/powerpoint/2010/main" val="2527712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6ADDA-A6FD-52DD-46C5-B5F6BB58CE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FC51B2-0EE8-D57B-AD8A-38DE6AE902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33560-39F6-A529-DD01-287B669E7F9D}"/>
              </a:ext>
            </a:extLst>
          </p:cNvPr>
          <p:cNvSpPr>
            <a:spLocks noGrp="1"/>
          </p:cNvSpPr>
          <p:nvPr>
            <p:ph type="dt" sz="half" idx="10"/>
          </p:nvPr>
        </p:nvSpPr>
        <p:spPr/>
        <p:txBody>
          <a:bodyPr/>
          <a:lstStyle/>
          <a:p>
            <a:fld id="{467FBC22-1CA5-4BC3-A677-8BB6146C3672}" type="datetimeFigureOut">
              <a:rPr lang="en-US" smtClean="0"/>
              <a:t>8/14/2023</a:t>
            </a:fld>
            <a:endParaRPr lang="en-US"/>
          </a:p>
        </p:txBody>
      </p:sp>
      <p:sp>
        <p:nvSpPr>
          <p:cNvPr id="5" name="Footer Placeholder 4">
            <a:extLst>
              <a:ext uri="{FF2B5EF4-FFF2-40B4-BE49-F238E27FC236}">
                <a16:creationId xmlns:a16="http://schemas.microsoft.com/office/drawing/2014/main" id="{32716812-0D61-144A-B9E3-6AB781DAC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D3694A-AD41-6554-0128-51A76D9C1E77}"/>
              </a:ext>
            </a:extLst>
          </p:cNvPr>
          <p:cNvSpPr>
            <a:spLocks noGrp="1"/>
          </p:cNvSpPr>
          <p:nvPr>
            <p:ph type="sldNum" sz="quarter" idx="12"/>
          </p:nvPr>
        </p:nvSpPr>
        <p:spPr/>
        <p:txBody>
          <a:bodyPr/>
          <a:lstStyle/>
          <a:p>
            <a:fld id="{519CEA2A-4396-4450-8339-AA671C140F85}" type="slidenum">
              <a:rPr lang="en-US" smtClean="0"/>
              <a:t>‹#›</a:t>
            </a:fld>
            <a:endParaRPr lang="en-US"/>
          </a:p>
        </p:txBody>
      </p:sp>
    </p:spTree>
    <p:extLst>
      <p:ext uri="{BB962C8B-B14F-4D97-AF65-F5344CB8AC3E}">
        <p14:creationId xmlns:p14="http://schemas.microsoft.com/office/powerpoint/2010/main" val="2084471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E0E03-B2A1-7F7D-AC52-CAB2B30BF1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CAA600-AE78-C07B-081A-B41EC66B5B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FE303-86C1-7117-FA42-A31106C3ABA4}"/>
              </a:ext>
            </a:extLst>
          </p:cNvPr>
          <p:cNvSpPr>
            <a:spLocks noGrp="1"/>
          </p:cNvSpPr>
          <p:nvPr>
            <p:ph type="dt" sz="half" idx="10"/>
          </p:nvPr>
        </p:nvSpPr>
        <p:spPr/>
        <p:txBody>
          <a:bodyPr/>
          <a:lstStyle/>
          <a:p>
            <a:fld id="{467FBC22-1CA5-4BC3-A677-8BB6146C3672}" type="datetimeFigureOut">
              <a:rPr lang="en-US" smtClean="0"/>
              <a:t>8/14/2023</a:t>
            </a:fld>
            <a:endParaRPr lang="en-US"/>
          </a:p>
        </p:txBody>
      </p:sp>
      <p:sp>
        <p:nvSpPr>
          <p:cNvPr id="5" name="Footer Placeholder 4">
            <a:extLst>
              <a:ext uri="{FF2B5EF4-FFF2-40B4-BE49-F238E27FC236}">
                <a16:creationId xmlns:a16="http://schemas.microsoft.com/office/drawing/2014/main" id="{BFB0B67B-42E4-352C-1C15-C5720F634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1DEF3-B34A-3715-E53C-8F77973BB791}"/>
              </a:ext>
            </a:extLst>
          </p:cNvPr>
          <p:cNvSpPr>
            <a:spLocks noGrp="1"/>
          </p:cNvSpPr>
          <p:nvPr>
            <p:ph type="sldNum" sz="quarter" idx="12"/>
          </p:nvPr>
        </p:nvSpPr>
        <p:spPr/>
        <p:txBody>
          <a:bodyPr/>
          <a:lstStyle/>
          <a:p>
            <a:fld id="{519CEA2A-4396-4450-8339-AA671C140F85}" type="slidenum">
              <a:rPr lang="en-US" smtClean="0"/>
              <a:t>‹#›</a:t>
            </a:fld>
            <a:endParaRPr lang="en-US"/>
          </a:p>
        </p:txBody>
      </p:sp>
    </p:spTree>
    <p:extLst>
      <p:ext uri="{BB962C8B-B14F-4D97-AF65-F5344CB8AC3E}">
        <p14:creationId xmlns:p14="http://schemas.microsoft.com/office/powerpoint/2010/main" val="1241184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831FB-E27C-C107-DC9C-5B0937A679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E155DC-AC34-39FF-37B8-E2EE0DEF4B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061EFE-ABD1-177D-2871-11E9B8456450}"/>
              </a:ext>
            </a:extLst>
          </p:cNvPr>
          <p:cNvSpPr>
            <a:spLocks noGrp="1"/>
          </p:cNvSpPr>
          <p:nvPr>
            <p:ph type="dt" sz="half" idx="10"/>
          </p:nvPr>
        </p:nvSpPr>
        <p:spPr/>
        <p:txBody>
          <a:bodyPr/>
          <a:lstStyle/>
          <a:p>
            <a:fld id="{467FBC22-1CA5-4BC3-A677-8BB6146C3672}" type="datetimeFigureOut">
              <a:rPr lang="en-US" smtClean="0"/>
              <a:t>8/14/2023</a:t>
            </a:fld>
            <a:endParaRPr lang="en-US"/>
          </a:p>
        </p:txBody>
      </p:sp>
      <p:sp>
        <p:nvSpPr>
          <p:cNvPr id="5" name="Footer Placeholder 4">
            <a:extLst>
              <a:ext uri="{FF2B5EF4-FFF2-40B4-BE49-F238E27FC236}">
                <a16:creationId xmlns:a16="http://schemas.microsoft.com/office/drawing/2014/main" id="{882A977E-762B-6454-0E75-93B22233FA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12CA7-1957-84BB-443E-4CA1BD0A9936}"/>
              </a:ext>
            </a:extLst>
          </p:cNvPr>
          <p:cNvSpPr>
            <a:spLocks noGrp="1"/>
          </p:cNvSpPr>
          <p:nvPr>
            <p:ph type="sldNum" sz="quarter" idx="12"/>
          </p:nvPr>
        </p:nvSpPr>
        <p:spPr/>
        <p:txBody>
          <a:bodyPr/>
          <a:lstStyle/>
          <a:p>
            <a:fld id="{519CEA2A-4396-4450-8339-AA671C140F85}" type="slidenum">
              <a:rPr lang="en-US" smtClean="0"/>
              <a:t>‹#›</a:t>
            </a:fld>
            <a:endParaRPr lang="en-US"/>
          </a:p>
        </p:txBody>
      </p:sp>
    </p:spTree>
    <p:extLst>
      <p:ext uri="{BB962C8B-B14F-4D97-AF65-F5344CB8AC3E}">
        <p14:creationId xmlns:p14="http://schemas.microsoft.com/office/powerpoint/2010/main" val="2415789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4063-BD36-59B1-8EC9-1E9D237FCF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063D29-5106-AD2B-2FB4-DD21DC5B15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47C449-1FA4-14E3-20C1-AA965A6EC8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AF7E8B-C20B-7998-761E-C48826326C5D}"/>
              </a:ext>
            </a:extLst>
          </p:cNvPr>
          <p:cNvSpPr>
            <a:spLocks noGrp="1"/>
          </p:cNvSpPr>
          <p:nvPr>
            <p:ph type="dt" sz="half" idx="10"/>
          </p:nvPr>
        </p:nvSpPr>
        <p:spPr/>
        <p:txBody>
          <a:bodyPr/>
          <a:lstStyle/>
          <a:p>
            <a:fld id="{467FBC22-1CA5-4BC3-A677-8BB6146C3672}" type="datetimeFigureOut">
              <a:rPr lang="en-US" smtClean="0"/>
              <a:t>8/14/2023</a:t>
            </a:fld>
            <a:endParaRPr lang="en-US"/>
          </a:p>
        </p:txBody>
      </p:sp>
      <p:sp>
        <p:nvSpPr>
          <p:cNvPr id="6" name="Footer Placeholder 5">
            <a:extLst>
              <a:ext uri="{FF2B5EF4-FFF2-40B4-BE49-F238E27FC236}">
                <a16:creationId xmlns:a16="http://schemas.microsoft.com/office/drawing/2014/main" id="{DAE457D7-907D-41C6-F592-7574BC327E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10DED8-8C7C-30B4-835A-94D3A0D8509F}"/>
              </a:ext>
            </a:extLst>
          </p:cNvPr>
          <p:cNvSpPr>
            <a:spLocks noGrp="1"/>
          </p:cNvSpPr>
          <p:nvPr>
            <p:ph type="sldNum" sz="quarter" idx="12"/>
          </p:nvPr>
        </p:nvSpPr>
        <p:spPr/>
        <p:txBody>
          <a:bodyPr/>
          <a:lstStyle/>
          <a:p>
            <a:fld id="{519CEA2A-4396-4450-8339-AA671C140F85}" type="slidenum">
              <a:rPr lang="en-US" smtClean="0"/>
              <a:t>‹#›</a:t>
            </a:fld>
            <a:endParaRPr lang="en-US"/>
          </a:p>
        </p:txBody>
      </p:sp>
    </p:spTree>
    <p:extLst>
      <p:ext uri="{BB962C8B-B14F-4D97-AF65-F5344CB8AC3E}">
        <p14:creationId xmlns:p14="http://schemas.microsoft.com/office/powerpoint/2010/main" val="2648839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75C8-6B60-5B39-DEC6-A88591444D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B0B7D60-9C43-6E1F-1ACE-9F55CD3DA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1247FE-7085-367D-3D10-6AA353379B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5267E7-C9B7-42DF-8811-91FADE1935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700DD4-951E-8ABB-3A1F-EDB5DB3554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B98F1B-A68D-5844-CE7D-32B51CD05BD5}"/>
              </a:ext>
            </a:extLst>
          </p:cNvPr>
          <p:cNvSpPr>
            <a:spLocks noGrp="1"/>
          </p:cNvSpPr>
          <p:nvPr>
            <p:ph type="dt" sz="half" idx="10"/>
          </p:nvPr>
        </p:nvSpPr>
        <p:spPr/>
        <p:txBody>
          <a:bodyPr/>
          <a:lstStyle/>
          <a:p>
            <a:fld id="{467FBC22-1CA5-4BC3-A677-8BB6146C3672}" type="datetimeFigureOut">
              <a:rPr lang="en-US" smtClean="0"/>
              <a:t>8/14/2023</a:t>
            </a:fld>
            <a:endParaRPr lang="en-US"/>
          </a:p>
        </p:txBody>
      </p:sp>
      <p:sp>
        <p:nvSpPr>
          <p:cNvPr id="8" name="Footer Placeholder 7">
            <a:extLst>
              <a:ext uri="{FF2B5EF4-FFF2-40B4-BE49-F238E27FC236}">
                <a16:creationId xmlns:a16="http://schemas.microsoft.com/office/drawing/2014/main" id="{486826BE-EDDF-5FE0-897B-24B30127A4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DCD55-23BD-C388-A992-D3DC6F4A68FE}"/>
              </a:ext>
            </a:extLst>
          </p:cNvPr>
          <p:cNvSpPr>
            <a:spLocks noGrp="1"/>
          </p:cNvSpPr>
          <p:nvPr>
            <p:ph type="sldNum" sz="quarter" idx="12"/>
          </p:nvPr>
        </p:nvSpPr>
        <p:spPr/>
        <p:txBody>
          <a:bodyPr/>
          <a:lstStyle/>
          <a:p>
            <a:fld id="{519CEA2A-4396-4450-8339-AA671C140F85}" type="slidenum">
              <a:rPr lang="en-US" smtClean="0"/>
              <a:t>‹#›</a:t>
            </a:fld>
            <a:endParaRPr lang="en-US"/>
          </a:p>
        </p:txBody>
      </p:sp>
    </p:spTree>
    <p:extLst>
      <p:ext uri="{BB962C8B-B14F-4D97-AF65-F5344CB8AC3E}">
        <p14:creationId xmlns:p14="http://schemas.microsoft.com/office/powerpoint/2010/main" val="938099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7F9F-45C0-3731-9663-442BBDEE65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042E90-4556-8D52-B318-A9D06614B797}"/>
              </a:ext>
            </a:extLst>
          </p:cNvPr>
          <p:cNvSpPr>
            <a:spLocks noGrp="1"/>
          </p:cNvSpPr>
          <p:nvPr>
            <p:ph type="dt" sz="half" idx="10"/>
          </p:nvPr>
        </p:nvSpPr>
        <p:spPr/>
        <p:txBody>
          <a:bodyPr/>
          <a:lstStyle/>
          <a:p>
            <a:fld id="{467FBC22-1CA5-4BC3-A677-8BB6146C3672}" type="datetimeFigureOut">
              <a:rPr lang="en-US" smtClean="0"/>
              <a:t>8/14/2023</a:t>
            </a:fld>
            <a:endParaRPr lang="en-US"/>
          </a:p>
        </p:txBody>
      </p:sp>
      <p:sp>
        <p:nvSpPr>
          <p:cNvPr id="4" name="Footer Placeholder 3">
            <a:extLst>
              <a:ext uri="{FF2B5EF4-FFF2-40B4-BE49-F238E27FC236}">
                <a16:creationId xmlns:a16="http://schemas.microsoft.com/office/drawing/2014/main" id="{213A91D3-D7C6-7733-1AA6-DC8379E161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B6E605-5B4D-0745-D9E2-F092A3F9E05C}"/>
              </a:ext>
            </a:extLst>
          </p:cNvPr>
          <p:cNvSpPr>
            <a:spLocks noGrp="1"/>
          </p:cNvSpPr>
          <p:nvPr>
            <p:ph type="sldNum" sz="quarter" idx="12"/>
          </p:nvPr>
        </p:nvSpPr>
        <p:spPr/>
        <p:txBody>
          <a:bodyPr/>
          <a:lstStyle/>
          <a:p>
            <a:fld id="{519CEA2A-4396-4450-8339-AA671C140F85}" type="slidenum">
              <a:rPr lang="en-US" smtClean="0"/>
              <a:t>‹#›</a:t>
            </a:fld>
            <a:endParaRPr lang="en-US"/>
          </a:p>
        </p:txBody>
      </p:sp>
    </p:spTree>
    <p:extLst>
      <p:ext uri="{BB962C8B-B14F-4D97-AF65-F5344CB8AC3E}">
        <p14:creationId xmlns:p14="http://schemas.microsoft.com/office/powerpoint/2010/main" val="3835429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EC81DF-8409-41CA-E2E5-3F1AF587CCA2}"/>
              </a:ext>
            </a:extLst>
          </p:cNvPr>
          <p:cNvSpPr>
            <a:spLocks noGrp="1"/>
          </p:cNvSpPr>
          <p:nvPr>
            <p:ph type="dt" sz="half" idx="10"/>
          </p:nvPr>
        </p:nvSpPr>
        <p:spPr/>
        <p:txBody>
          <a:bodyPr/>
          <a:lstStyle/>
          <a:p>
            <a:fld id="{467FBC22-1CA5-4BC3-A677-8BB6146C3672}" type="datetimeFigureOut">
              <a:rPr lang="en-US" smtClean="0"/>
              <a:t>8/14/2023</a:t>
            </a:fld>
            <a:endParaRPr lang="en-US"/>
          </a:p>
        </p:txBody>
      </p:sp>
      <p:sp>
        <p:nvSpPr>
          <p:cNvPr id="3" name="Footer Placeholder 2">
            <a:extLst>
              <a:ext uri="{FF2B5EF4-FFF2-40B4-BE49-F238E27FC236}">
                <a16:creationId xmlns:a16="http://schemas.microsoft.com/office/drawing/2014/main" id="{9EAA5404-8E09-FA5A-5962-7FDA4B268A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CAD559-7607-5B3A-35ED-068FEF727DFD}"/>
              </a:ext>
            </a:extLst>
          </p:cNvPr>
          <p:cNvSpPr>
            <a:spLocks noGrp="1"/>
          </p:cNvSpPr>
          <p:nvPr>
            <p:ph type="sldNum" sz="quarter" idx="12"/>
          </p:nvPr>
        </p:nvSpPr>
        <p:spPr/>
        <p:txBody>
          <a:bodyPr/>
          <a:lstStyle/>
          <a:p>
            <a:fld id="{519CEA2A-4396-4450-8339-AA671C140F85}" type="slidenum">
              <a:rPr lang="en-US" smtClean="0"/>
              <a:t>‹#›</a:t>
            </a:fld>
            <a:endParaRPr lang="en-US"/>
          </a:p>
        </p:txBody>
      </p:sp>
    </p:spTree>
    <p:extLst>
      <p:ext uri="{BB962C8B-B14F-4D97-AF65-F5344CB8AC3E}">
        <p14:creationId xmlns:p14="http://schemas.microsoft.com/office/powerpoint/2010/main" val="87170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5DE5D-3F36-22F5-38A9-B9B7850B0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53F5AC-49AA-E169-FFC7-5C7E16D8B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74EE43-A7DA-7152-000B-1C9D5F4CAA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E2157F-9858-63D6-E20A-087F682F482A}"/>
              </a:ext>
            </a:extLst>
          </p:cNvPr>
          <p:cNvSpPr>
            <a:spLocks noGrp="1"/>
          </p:cNvSpPr>
          <p:nvPr>
            <p:ph type="dt" sz="half" idx="10"/>
          </p:nvPr>
        </p:nvSpPr>
        <p:spPr/>
        <p:txBody>
          <a:bodyPr/>
          <a:lstStyle/>
          <a:p>
            <a:fld id="{467FBC22-1CA5-4BC3-A677-8BB6146C3672}" type="datetimeFigureOut">
              <a:rPr lang="en-US" smtClean="0"/>
              <a:t>8/14/2023</a:t>
            </a:fld>
            <a:endParaRPr lang="en-US"/>
          </a:p>
        </p:txBody>
      </p:sp>
      <p:sp>
        <p:nvSpPr>
          <p:cNvPr id="6" name="Footer Placeholder 5">
            <a:extLst>
              <a:ext uri="{FF2B5EF4-FFF2-40B4-BE49-F238E27FC236}">
                <a16:creationId xmlns:a16="http://schemas.microsoft.com/office/drawing/2014/main" id="{1575C48C-79C6-B22B-E1A4-A5D121B32D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E853F0-957E-E0A2-691D-A45F8CC5061B}"/>
              </a:ext>
            </a:extLst>
          </p:cNvPr>
          <p:cNvSpPr>
            <a:spLocks noGrp="1"/>
          </p:cNvSpPr>
          <p:nvPr>
            <p:ph type="sldNum" sz="quarter" idx="12"/>
          </p:nvPr>
        </p:nvSpPr>
        <p:spPr/>
        <p:txBody>
          <a:bodyPr/>
          <a:lstStyle/>
          <a:p>
            <a:fld id="{519CEA2A-4396-4450-8339-AA671C140F85}" type="slidenum">
              <a:rPr lang="en-US" smtClean="0"/>
              <a:t>‹#›</a:t>
            </a:fld>
            <a:endParaRPr lang="en-US"/>
          </a:p>
        </p:txBody>
      </p:sp>
    </p:spTree>
    <p:extLst>
      <p:ext uri="{BB962C8B-B14F-4D97-AF65-F5344CB8AC3E}">
        <p14:creationId xmlns:p14="http://schemas.microsoft.com/office/powerpoint/2010/main" val="3621279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4A271-1298-3E76-924E-45C0B2E477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25F670-D9E5-7511-7921-AFEEFAD0A4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73778E-F216-4716-07C3-CCC6340D37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45DEB-0A00-4104-DB35-140273AC4535}"/>
              </a:ext>
            </a:extLst>
          </p:cNvPr>
          <p:cNvSpPr>
            <a:spLocks noGrp="1"/>
          </p:cNvSpPr>
          <p:nvPr>
            <p:ph type="dt" sz="half" idx="10"/>
          </p:nvPr>
        </p:nvSpPr>
        <p:spPr/>
        <p:txBody>
          <a:bodyPr/>
          <a:lstStyle/>
          <a:p>
            <a:fld id="{467FBC22-1CA5-4BC3-A677-8BB6146C3672}" type="datetimeFigureOut">
              <a:rPr lang="en-US" smtClean="0"/>
              <a:t>8/14/2023</a:t>
            </a:fld>
            <a:endParaRPr lang="en-US"/>
          </a:p>
        </p:txBody>
      </p:sp>
      <p:sp>
        <p:nvSpPr>
          <p:cNvPr id="6" name="Footer Placeholder 5">
            <a:extLst>
              <a:ext uri="{FF2B5EF4-FFF2-40B4-BE49-F238E27FC236}">
                <a16:creationId xmlns:a16="http://schemas.microsoft.com/office/drawing/2014/main" id="{1EDFC4EC-114F-FE77-87CC-C3CF5D6857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26FA21-C9B4-219B-4707-482ADFC5216F}"/>
              </a:ext>
            </a:extLst>
          </p:cNvPr>
          <p:cNvSpPr>
            <a:spLocks noGrp="1"/>
          </p:cNvSpPr>
          <p:nvPr>
            <p:ph type="sldNum" sz="quarter" idx="12"/>
          </p:nvPr>
        </p:nvSpPr>
        <p:spPr/>
        <p:txBody>
          <a:bodyPr/>
          <a:lstStyle/>
          <a:p>
            <a:fld id="{519CEA2A-4396-4450-8339-AA671C140F85}" type="slidenum">
              <a:rPr lang="en-US" smtClean="0"/>
              <a:t>‹#›</a:t>
            </a:fld>
            <a:endParaRPr lang="en-US"/>
          </a:p>
        </p:txBody>
      </p:sp>
    </p:spTree>
    <p:extLst>
      <p:ext uri="{BB962C8B-B14F-4D97-AF65-F5344CB8AC3E}">
        <p14:creationId xmlns:p14="http://schemas.microsoft.com/office/powerpoint/2010/main" val="3977812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CF0C88-CE93-7E5E-1903-08CE5349AF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A835BA-D29F-5148-991A-E2E4FA525A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5F30E5-1624-FA1B-BA02-ECA3176C22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7FBC22-1CA5-4BC3-A677-8BB6146C3672}" type="datetimeFigureOut">
              <a:rPr lang="en-US" smtClean="0"/>
              <a:t>8/14/2023</a:t>
            </a:fld>
            <a:endParaRPr lang="en-US"/>
          </a:p>
        </p:txBody>
      </p:sp>
      <p:sp>
        <p:nvSpPr>
          <p:cNvPr id="5" name="Footer Placeholder 4">
            <a:extLst>
              <a:ext uri="{FF2B5EF4-FFF2-40B4-BE49-F238E27FC236}">
                <a16:creationId xmlns:a16="http://schemas.microsoft.com/office/drawing/2014/main" id="{C3B1D728-F370-7A6E-C0E9-E829DD799B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B49AD-06B6-6EE5-874F-AD22D6B1B5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CEA2A-4396-4450-8339-AA671C140F85}" type="slidenum">
              <a:rPr lang="en-US" smtClean="0"/>
              <a:t>‹#›</a:t>
            </a:fld>
            <a:endParaRPr lang="en-US"/>
          </a:p>
        </p:txBody>
      </p:sp>
    </p:spTree>
    <p:extLst>
      <p:ext uri="{BB962C8B-B14F-4D97-AF65-F5344CB8AC3E}">
        <p14:creationId xmlns:p14="http://schemas.microsoft.com/office/powerpoint/2010/main" val="16748365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Mixed_model" TargetMode="External"/><Relationship Id="rId2" Type="http://schemas.openxmlformats.org/officeDocument/2006/relationships/hyperlink" Target="https://ourcodingclub.github.io/tutorials/mixed-models/#si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55F4A-61A7-F3B5-9845-A73C48079766}"/>
              </a:ext>
            </a:extLst>
          </p:cNvPr>
          <p:cNvSpPr>
            <a:spLocks noGrp="1"/>
          </p:cNvSpPr>
          <p:nvPr>
            <p:ph type="ctrTitle"/>
          </p:nvPr>
        </p:nvSpPr>
        <p:spPr/>
        <p:txBody>
          <a:bodyPr/>
          <a:lstStyle/>
          <a:p>
            <a:r>
              <a:rPr lang="en-US" dirty="0"/>
              <a:t>Mixed effects modeling</a:t>
            </a:r>
          </a:p>
        </p:txBody>
      </p:sp>
      <p:sp>
        <p:nvSpPr>
          <p:cNvPr id="3" name="Subtitle 2">
            <a:extLst>
              <a:ext uri="{FF2B5EF4-FFF2-40B4-BE49-F238E27FC236}">
                <a16:creationId xmlns:a16="http://schemas.microsoft.com/office/drawing/2014/main" id="{3D3AB568-4F6C-D5F2-413B-D40B958D3760}"/>
              </a:ext>
            </a:extLst>
          </p:cNvPr>
          <p:cNvSpPr>
            <a:spLocks noGrp="1"/>
          </p:cNvSpPr>
          <p:nvPr>
            <p:ph type="subTitle" idx="1"/>
          </p:nvPr>
        </p:nvSpPr>
        <p:spPr/>
        <p:txBody>
          <a:bodyPr/>
          <a:lstStyle/>
          <a:p>
            <a:r>
              <a:rPr lang="en-US" dirty="0"/>
              <a:t>What, Why, and How</a:t>
            </a:r>
          </a:p>
          <a:p>
            <a:r>
              <a:rPr lang="en-US" dirty="0"/>
              <a:t>Rosemary Hartman</a:t>
            </a:r>
          </a:p>
        </p:txBody>
      </p:sp>
    </p:spTree>
    <p:extLst>
      <p:ext uri="{BB962C8B-B14F-4D97-AF65-F5344CB8AC3E}">
        <p14:creationId xmlns:p14="http://schemas.microsoft.com/office/powerpoint/2010/main" val="1056986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1EE3-E46D-E7F3-2DD8-6B9BC3237412}"/>
              </a:ext>
            </a:extLst>
          </p:cNvPr>
          <p:cNvSpPr>
            <a:spLocks noGrp="1"/>
          </p:cNvSpPr>
          <p:nvPr>
            <p:ph type="title"/>
          </p:nvPr>
        </p:nvSpPr>
        <p:spPr/>
        <p:txBody>
          <a:bodyPr/>
          <a:lstStyle/>
          <a:p>
            <a:r>
              <a:rPr lang="en-US" dirty="0"/>
              <a:t>Sampling design</a:t>
            </a:r>
          </a:p>
        </p:txBody>
      </p:sp>
      <p:pic>
        <p:nvPicPr>
          <p:cNvPr id="1026" name="Picture 2" descr="FMWT station map">
            <a:extLst>
              <a:ext uri="{FF2B5EF4-FFF2-40B4-BE49-F238E27FC236}">
                <a16:creationId xmlns:a16="http://schemas.microsoft.com/office/drawing/2014/main" id="{4196EAB1-5421-C3D5-48F3-CD0BC643B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8669" y="1492250"/>
            <a:ext cx="8248650" cy="500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175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1EE3-E46D-E7F3-2DD8-6B9BC3237412}"/>
              </a:ext>
            </a:extLst>
          </p:cNvPr>
          <p:cNvSpPr>
            <a:spLocks noGrp="1"/>
          </p:cNvSpPr>
          <p:nvPr>
            <p:ph type="title"/>
          </p:nvPr>
        </p:nvSpPr>
        <p:spPr/>
        <p:txBody>
          <a:bodyPr/>
          <a:lstStyle/>
          <a:p>
            <a:r>
              <a:rPr lang="en-US" dirty="0"/>
              <a:t>Model Structure</a:t>
            </a:r>
          </a:p>
        </p:txBody>
      </p:sp>
      <p:pic>
        <p:nvPicPr>
          <p:cNvPr id="1026" name="Picture 2" descr="FMWT station map">
            <a:extLst>
              <a:ext uri="{FF2B5EF4-FFF2-40B4-BE49-F238E27FC236}">
                <a16:creationId xmlns:a16="http://schemas.microsoft.com/office/drawing/2014/main" id="{4196EAB1-5421-C3D5-48F3-CD0BC643B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3174" y="2321989"/>
            <a:ext cx="4693428" cy="284532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006B060-3E5F-DD54-83CC-0909C306A9CD}"/>
              </a:ext>
            </a:extLst>
          </p:cNvPr>
          <p:cNvSpPr>
            <a:spLocks noGrp="1"/>
          </p:cNvSpPr>
          <p:nvPr>
            <p:ph idx="1"/>
          </p:nvPr>
        </p:nvSpPr>
        <p:spPr>
          <a:xfrm>
            <a:off x="838200" y="1825625"/>
            <a:ext cx="5600700" cy="4351338"/>
          </a:xfrm>
        </p:spPr>
        <p:txBody>
          <a:bodyPr/>
          <a:lstStyle/>
          <a:p>
            <a:r>
              <a:rPr lang="en-US" dirty="0"/>
              <a:t>Fixed effects – components that you care about</a:t>
            </a:r>
          </a:p>
          <a:p>
            <a:r>
              <a:rPr lang="en-US" dirty="0"/>
              <a:t>Random effects – components that impact your results, but you don’t care about</a:t>
            </a:r>
          </a:p>
        </p:txBody>
      </p:sp>
    </p:spTree>
    <p:extLst>
      <p:ext uri="{BB962C8B-B14F-4D97-AF65-F5344CB8AC3E}">
        <p14:creationId xmlns:p14="http://schemas.microsoft.com/office/powerpoint/2010/main" val="4140076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9AC15-AD87-4EA1-6670-C7081B94CBE9}"/>
              </a:ext>
            </a:extLst>
          </p:cNvPr>
          <p:cNvSpPr>
            <a:spLocks noGrp="1"/>
          </p:cNvSpPr>
          <p:nvPr>
            <p:ph type="title"/>
          </p:nvPr>
        </p:nvSpPr>
        <p:spPr/>
        <p:txBody>
          <a:bodyPr/>
          <a:lstStyle/>
          <a:p>
            <a:r>
              <a:rPr lang="en-US" dirty="0"/>
              <a:t>Note on random effects</a:t>
            </a:r>
          </a:p>
        </p:txBody>
      </p:sp>
      <p:sp>
        <p:nvSpPr>
          <p:cNvPr id="3" name="Content Placeholder 2">
            <a:extLst>
              <a:ext uri="{FF2B5EF4-FFF2-40B4-BE49-F238E27FC236}">
                <a16:creationId xmlns:a16="http://schemas.microsoft.com/office/drawing/2014/main" id="{0FD1B203-A09F-88D2-6CCF-0012A08B1899}"/>
              </a:ext>
            </a:extLst>
          </p:cNvPr>
          <p:cNvSpPr>
            <a:spLocks noGrp="1"/>
          </p:cNvSpPr>
          <p:nvPr>
            <p:ph idx="1"/>
          </p:nvPr>
        </p:nvSpPr>
        <p:spPr/>
        <p:txBody>
          <a:bodyPr>
            <a:normAutofit lnSpcReduction="10000"/>
          </a:bodyPr>
          <a:lstStyle/>
          <a:p>
            <a:pPr algn="l"/>
            <a:r>
              <a:rPr lang="en-US" b="0" i="0" dirty="0">
                <a:solidFill>
                  <a:srgbClr val="384743"/>
                </a:solidFill>
                <a:effectLst/>
                <a:latin typeface="Open Sans" panose="020B0606030504020204" pitchFamily="34" charset="0"/>
              </a:rPr>
              <a:t>Random effects should have </a:t>
            </a:r>
            <a:r>
              <a:rPr lang="en-US" b="1" i="0" dirty="0">
                <a:solidFill>
                  <a:srgbClr val="384743"/>
                </a:solidFill>
                <a:effectLst/>
                <a:latin typeface="Open Sans" panose="020B0606030504020204" pitchFamily="34" charset="0"/>
              </a:rPr>
              <a:t>at least five levels</a:t>
            </a:r>
            <a:r>
              <a:rPr lang="en-US" b="0" i="0" dirty="0">
                <a:solidFill>
                  <a:srgbClr val="384743"/>
                </a:solidFill>
                <a:effectLst/>
                <a:latin typeface="Open Sans" panose="020B0606030504020204" pitchFamily="34" charset="0"/>
              </a:rPr>
              <a:t>.</a:t>
            </a:r>
          </a:p>
          <a:p>
            <a:pPr algn="l"/>
            <a:r>
              <a:rPr lang="en-US" b="0" i="0" dirty="0">
                <a:solidFill>
                  <a:srgbClr val="384743"/>
                </a:solidFill>
                <a:effectLst/>
                <a:latin typeface="Open Sans" panose="020B0606030504020204" pitchFamily="34" charset="0"/>
              </a:rPr>
              <a:t>Random effects must be categories/groups, not continuous</a:t>
            </a:r>
          </a:p>
          <a:p>
            <a:pPr algn="l"/>
            <a:endParaRPr lang="en-US" dirty="0">
              <a:solidFill>
                <a:srgbClr val="384743"/>
              </a:solidFill>
              <a:latin typeface="Open Sans" panose="020B0606030504020204" pitchFamily="34" charset="0"/>
            </a:endParaRPr>
          </a:p>
          <a:p>
            <a:pPr algn="l"/>
            <a:r>
              <a:rPr lang="en-US" b="0" i="0" dirty="0">
                <a:solidFill>
                  <a:srgbClr val="384743"/>
                </a:solidFill>
                <a:effectLst/>
                <a:latin typeface="Open Sans" panose="020B0606030504020204" pitchFamily="34" charset="0"/>
              </a:rPr>
              <a:t>Which of these are appropriate random effects for the FMWT data?</a:t>
            </a:r>
          </a:p>
          <a:p>
            <a:pPr lvl="1"/>
            <a:r>
              <a:rPr lang="en-US" dirty="0">
                <a:solidFill>
                  <a:srgbClr val="384743"/>
                </a:solidFill>
                <a:latin typeface="Open Sans" panose="020B0606030504020204" pitchFamily="34" charset="0"/>
              </a:rPr>
              <a:t>Day of year</a:t>
            </a:r>
          </a:p>
          <a:p>
            <a:pPr lvl="1"/>
            <a:r>
              <a:rPr lang="en-US" dirty="0">
                <a:solidFill>
                  <a:srgbClr val="384743"/>
                </a:solidFill>
                <a:latin typeface="Open Sans" panose="020B0606030504020204" pitchFamily="34" charset="0"/>
              </a:rPr>
              <a:t>Salinity</a:t>
            </a:r>
          </a:p>
          <a:p>
            <a:pPr lvl="1"/>
            <a:r>
              <a:rPr lang="en-US" b="0" i="0" dirty="0">
                <a:solidFill>
                  <a:srgbClr val="384743"/>
                </a:solidFill>
                <a:effectLst/>
                <a:latin typeface="Open Sans" panose="020B0606030504020204" pitchFamily="34" charset="0"/>
              </a:rPr>
              <a:t>Region of the estuary (San Pablo, Suisun Delta)</a:t>
            </a:r>
          </a:p>
          <a:p>
            <a:pPr lvl="1"/>
            <a:r>
              <a:rPr lang="en-US" dirty="0">
                <a:solidFill>
                  <a:srgbClr val="384743"/>
                </a:solidFill>
                <a:latin typeface="Open Sans" panose="020B0606030504020204" pitchFamily="34" charset="0"/>
              </a:rPr>
              <a:t>Station</a:t>
            </a:r>
          </a:p>
          <a:p>
            <a:pPr lvl="1"/>
            <a:r>
              <a:rPr lang="en-US" b="0" i="0" dirty="0">
                <a:solidFill>
                  <a:srgbClr val="384743"/>
                </a:solidFill>
                <a:effectLst/>
                <a:latin typeface="Open Sans" panose="020B0606030504020204" pitchFamily="34" charset="0"/>
              </a:rPr>
              <a:t>Month of year</a:t>
            </a:r>
          </a:p>
          <a:p>
            <a:pPr lvl="1"/>
            <a:r>
              <a:rPr lang="en-US" dirty="0">
                <a:solidFill>
                  <a:srgbClr val="384743"/>
                </a:solidFill>
                <a:latin typeface="Open Sans" panose="020B0606030504020204" pitchFamily="34" charset="0"/>
              </a:rPr>
              <a:t>Year</a:t>
            </a:r>
            <a:r>
              <a:rPr lang="en-US" b="0" i="0" dirty="0">
                <a:solidFill>
                  <a:srgbClr val="384743"/>
                </a:solidFill>
                <a:effectLst/>
                <a:latin typeface="Open Sans" panose="020B0606030504020204" pitchFamily="34" charset="0"/>
              </a:rPr>
              <a:t> </a:t>
            </a:r>
          </a:p>
          <a:p>
            <a:endParaRPr lang="en-US" dirty="0"/>
          </a:p>
        </p:txBody>
      </p:sp>
    </p:spTree>
    <p:extLst>
      <p:ext uri="{BB962C8B-B14F-4D97-AF65-F5344CB8AC3E}">
        <p14:creationId xmlns:p14="http://schemas.microsoft.com/office/powerpoint/2010/main" val="2798374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1EE3-E46D-E7F3-2DD8-6B9BC3237412}"/>
              </a:ext>
            </a:extLst>
          </p:cNvPr>
          <p:cNvSpPr>
            <a:spLocks noGrp="1"/>
          </p:cNvSpPr>
          <p:nvPr>
            <p:ph type="title"/>
          </p:nvPr>
        </p:nvSpPr>
        <p:spPr/>
        <p:txBody>
          <a:bodyPr/>
          <a:lstStyle/>
          <a:p>
            <a:r>
              <a:rPr lang="en-US" dirty="0"/>
              <a:t>Model Structure</a:t>
            </a:r>
          </a:p>
        </p:txBody>
      </p:sp>
      <p:pic>
        <p:nvPicPr>
          <p:cNvPr id="1026" name="Picture 2" descr="FMWT station map">
            <a:extLst>
              <a:ext uri="{FF2B5EF4-FFF2-40B4-BE49-F238E27FC236}">
                <a16:creationId xmlns:a16="http://schemas.microsoft.com/office/drawing/2014/main" id="{4196EAB1-5421-C3D5-48F3-CD0BC643BA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8387" y="1584464"/>
            <a:ext cx="5512192" cy="334168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006B060-3E5F-DD54-83CC-0909C306A9CD}"/>
              </a:ext>
            </a:extLst>
          </p:cNvPr>
          <p:cNvSpPr>
            <a:spLocks noGrp="1"/>
          </p:cNvSpPr>
          <p:nvPr>
            <p:ph idx="1"/>
          </p:nvPr>
        </p:nvSpPr>
        <p:spPr>
          <a:xfrm>
            <a:off x="838200" y="1825625"/>
            <a:ext cx="5600700" cy="4351338"/>
          </a:xfrm>
        </p:spPr>
        <p:txBody>
          <a:bodyPr/>
          <a:lstStyle/>
          <a:p>
            <a:pPr marL="0" indent="0">
              <a:buNone/>
            </a:pPr>
            <a:r>
              <a:rPr lang="en-US" dirty="0"/>
              <a:t>Fish ~ Month + Year + (1|Station)</a:t>
            </a:r>
          </a:p>
          <a:p>
            <a:pPr marL="0" indent="0">
              <a:buNone/>
            </a:pPr>
            <a:endParaRPr lang="en-US" dirty="0"/>
          </a:p>
          <a:p>
            <a:pPr marL="0" indent="0">
              <a:buNone/>
            </a:pPr>
            <a:r>
              <a:rPr lang="en-US" dirty="0"/>
              <a:t>Fish ~ Salinity+ Temperature+ (1|Year) + (1|Month) + (1|Station)</a:t>
            </a:r>
          </a:p>
          <a:p>
            <a:pPr marL="0" indent="0">
              <a:buNone/>
            </a:pPr>
            <a:endParaRPr lang="en-US" dirty="0"/>
          </a:p>
        </p:txBody>
      </p:sp>
    </p:spTree>
    <p:extLst>
      <p:ext uri="{BB962C8B-B14F-4D97-AF65-F5344CB8AC3E}">
        <p14:creationId xmlns:p14="http://schemas.microsoft.com/office/powerpoint/2010/main" val="69649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3C65C-DE20-26A5-887E-931E29C9C94F}"/>
              </a:ext>
            </a:extLst>
          </p:cNvPr>
          <p:cNvSpPr>
            <a:spLocks noGrp="1"/>
          </p:cNvSpPr>
          <p:nvPr>
            <p:ph type="title"/>
          </p:nvPr>
        </p:nvSpPr>
        <p:spPr/>
        <p:txBody>
          <a:bodyPr/>
          <a:lstStyle/>
          <a:p>
            <a:r>
              <a:rPr lang="en-US" dirty="0"/>
              <a:t>Why bother?</a:t>
            </a:r>
          </a:p>
        </p:txBody>
      </p:sp>
      <p:sp>
        <p:nvSpPr>
          <p:cNvPr id="3" name="Content Placeholder 2">
            <a:extLst>
              <a:ext uri="{FF2B5EF4-FFF2-40B4-BE49-F238E27FC236}">
                <a16:creationId xmlns:a16="http://schemas.microsoft.com/office/drawing/2014/main" id="{D96C1D84-B33B-93A3-4884-BEC7D1E26CE4}"/>
              </a:ext>
            </a:extLst>
          </p:cNvPr>
          <p:cNvSpPr>
            <a:spLocks noGrp="1"/>
          </p:cNvSpPr>
          <p:nvPr>
            <p:ph idx="1"/>
          </p:nvPr>
        </p:nvSpPr>
        <p:spPr/>
        <p:txBody>
          <a:bodyPr/>
          <a:lstStyle/>
          <a:p>
            <a:r>
              <a:rPr lang="en-US" dirty="0"/>
              <a:t>Explore data</a:t>
            </a:r>
          </a:p>
          <a:p>
            <a:pPr lvl="1"/>
            <a:r>
              <a:rPr lang="en-US" dirty="0"/>
              <a:t>Quantifying the variability of the data</a:t>
            </a:r>
          </a:p>
          <a:p>
            <a:pPr lvl="1"/>
            <a:r>
              <a:rPr lang="en-US" dirty="0"/>
              <a:t>Determine how variability affects data interpretation.</a:t>
            </a:r>
          </a:p>
          <a:p>
            <a:r>
              <a:rPr lang="en-US" dirty="0"/>
              <a:t>Interpret data</a:t>
            </a:r>
          </a:p>
          <a:p>
            <a:pPr lvl="1"/>
            <a:r>
              <a:rPr lang="en-US" dirty="0"/>
              <a:t>Test hypotheses</a:t>
            </a:r>
          </a:p>
        </p:txBody>
      </p:sp>
    </p:spTree>
    <p:extLst>
      <p:ext uri="{BB962C8B-B14F-4D97-AF65-F5344CB8AC3E}">
        <p14:creationId xmlns:p14="http://schemas.microsoft.com/office/powerpoint/2010/main" val="2361980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C1CA-A836-EAE5-B701-589329C5987D}"/>
              </a:ext>
            </a:extLst>
          </p:cNvPr>
          <p:cNvSpPr>
            <a:spLocks noGrp="1"/>
          </p:cNvSpPr>
          <p:nvPr>
            <p:ph type="title"/>
          </p:nvPr>
        </p:nvSpPr>
        <p:spPr/>
        <p:txBody>
          <a:bodyPr/>
          <a:lstStyle/>
          <a:p>
            <a:r>
              <a:rPr lang="en-US" dirty="0"/>
              <a:t>Further Reading</a:t>
            </a:r>
          </a:p>
        </p:txBody>
      </p:sp>
      <p:sp>
        <p:nvSpPr>
          <p:cNvPr id="3" name="Content Placeholder 2">
            <a:extLst>
              <a:ext uri="{FF2B5EF4-FFF2-40B4-BE49-F238E27FC236}">
                <a16:creationId xmlns:a16="http://schemas.microsoft.com/office/drawing/2014/main" id="{C68DE522-F965-5624-9A2C-18CCBA2991DA}"/>
              </a:ext>
            </a:extLst>
          </p:cNvPr>
          <p:cNvSpPr>
            <a:spLocks noGrp="1"/>
          </p:cNvSpPr>
          <p:nvPr>
            <p:ph idx="1"/>
          </p:nvPr>
        </p:nvSpPr>
        <p:spPr/>
        <p:txBody>
          <a:bodyPr/>
          <a:lstStyle/>
          <a:p>
            <a:r>
              <a:rPr lang="en-US" dirty="0">
                <a:hlinkClick r:id="rId2"/>
              </a:rPr>
              <a:t>https://ourcodingclub.github.io/tutorials/mixed-models/#six</a:t>
            </a:r>
            <a:r>
              <a:rPr lang="en-US" dirty="0"/>
              <a:t> </a:t>
            </a:r>
          </a:p>
          <a:p>
            <a:r>
              <a:rPr lang="en-US" dirty="0">
                <a:hlinkClick r:id="rId3"/>
              </a:rPr>
              <a:t>https://en.wikipedia.org/wiki/Mixed_model</a:t>
            </a:r>
            <a:r>
              <a:rPr lang="en-US" dirty="0"/>
              <a:t> </a:t>
            </a:r>
          </a:p>
          <a:p>
            <a:r>
              <a:rPr lang="en-US" sz="1800" dirty="0" err="1">
                <a:latin typeface="Segoe UI" panose="020B0502040204020203" pitchFamily="34" charset="0"/>
              </a:rPr>
              <a:t>Zuur</a:t>
            </a:r>
            <a:r>
              <a:rPr lang="en-US" sz="1800" dirty="0">
                <a:latin typeface="Segoe UI" panose="020B0502040204020203" pitchFamily="34" charset="0"/>
              </a:rPr>
              <a:t> AF, </a:t>
            </a:r>
            <a:r>
              <a:rPr lang="en-US" sz="1800" dirty="0" err="1">
                <a:latin typeface="Segoe UI" panose="020B0502040204020203" pitchFamily="34" charset="0"/>
              </a:rPr>
              <a:t>Ieno</a:t>
            </a:r>
            <a:r>
              <a:rPr lang="en-US" sz="1800" dirty="0">
                <a:latin typeface="Segoe UI" panose="020B0502040204020203" pitchFamily="34" charset="0"/>
              </a:rPr>
              <a:t> EN, Walker NJ, Saveliev AA, Smith GM. 2009. Mixed Effects Models and Extensions in Ecology with R. New York, NY: Springer. </a:t>
            </a:r>
            <a:endParaRPr lang="en-US" dirty="0"/>
          </a:p>
          <a:p>
            <a:endParaRPr lang="en-US" dirty="0"/>
          </a:p>
        </p:txBody>
      </p:sp>
    </p:spTree>
    <p:extLst>
      <p:ext uri="{BB962C8B-B14F-4D97-AF65-F5344CB8AC3E}">
        <p14:creationId xmlns:p14="http://schemas.microsoft.com/office/powerpoint/2010/main" val="64206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497B-5562-DE7F-C0AA-8580F44178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E74065-257E-65F8-54F2-F9AF4E75100A}"/>
              </a:ext>
            </a:extLst>
          </p:cNvPr>
          <p:cNvSpPr>
            <a:spLocks noGrp="1"/>
          </p:cNvSpPr>
          <p:nvPr>
            <p:ph idx="1"/>
          </p:nvPr>
        </p:nvSpPr>
        <p:spPr/>
        <p:txBody>
          <a:bodyPr/>
          <a:lstStyle/>
          <a:p>
            <a:endParaRPr lang="en-US"/>
          </a:p>
        </p:txBody>
      </p:sp>
      <p:pic>
        <p:nvPicPr>
          <p:cNvPr id="1026" name="Picture 2" descr="Pin by orly selinger on cat | Kitchen aid, Kitchen aid mixer, Cat boarding">
            <a:extLst>
              <a:ext uri="{FF2B5EF4-FFF2-40B4-BE49-F238E27FC236}">
                <a16:creationId xmlns:a16="http://schemas.microsoft.com/office/drawing/2014/main" id="{37781A62-91CC-D55C-E282-C7AB0E6157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225" y="0"/>
            <a:ext cx="50339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811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1EE3-E46D-E7F3-2DD8-6B9BC3237412}"/>
              </a:ext>
            </a:extLst>
          </p:cNvPr>
          <p:cNvSpPr>
            <a:spLocks noGrp="1"/>
          </p:cNvSpPr>
          <p:nvPr>
            <p:ph type="title"/>
          </p:nvPr>
        </p:nvSpPr>
        <p:spPr/>
        <p:txBody>
          <a:bodyPr/>
          <a:lstStyle/>
          <a:p>
            <a:r>
              <a:rPr lang="en-US" dirty="0"/>
              <a:t>Experimental design</a:t>
            </a:r>
          </a:p>
        </p:txBody>
      </p:sp>
      <p:sp>
        <p:nvSpPr>
          <p:cNvPr id="4" name="Oval 3">
            <a:extLst>
              <a:ext uri="{FF2B5EF4-FFF2-40B4-BE49-F238E27FC236}">
                <a16:creationId xmlns:a16="http://schemas.microsoft.com/office/drawing/2014/main" id="{88E7793A-B226-C1C8-0DB8-65E9E6D3CC18}"/>
              </a:ext>
            </a:extLst>
          </p:cNvPr>
          <p:cNvSpPr/>
          <p:nvPr/>
        </p:nvSpPr>
        <p:spPr>
          <a:xfrm>
            <a:off x="2711044" y="2276475"/>
            <a:ext cx="1333500" cy="1219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2"/>
              </a:solidFill>
            </a:endParaRPr>
          </a:p>
        </p:txBody>
      </p:sp>
      <p:sp>
        <p:nvSpPr>
          <p:cNvPr id="5" name="Oval 4">
            <a:extLst>
              <a:ext uri="{FF2B5EF4-FFF2-40B4-BE49-F238E27FC236}">
                <a16:creationId xmlns:a16="http://schemas.microsoft.com/office/drawing/2014/main" id="{449D96AC-2965-195F-91FE-2A83708C7C21}"/>
              </a:ext>
            </a:extLst>
          </p:cNvPr>
          <p:cNvSpPr/>
          <p:nvPr/>
        </p:nvSpPr>
        <p:spPr>
          <a:xfrm>
            <a:off x="4219576" y="2209800"/>
            <a:ext cx="13335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ABB6F4A-A39C-93E6-16B3-65987A61E494}"/>
              </a:ext>
            </a:extLst>
          </p:cNvPr>
          <p:cNvSpPr/>
          <p:nvPr/>
        </p:nvSpPr>
        <p:spPr>
          <a:xfrm>
            <a:off x="5728109" y="2276475"/>
            <a:ext cx="1333500" cy="1219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FA1307F-FCBA-0C4F-5A1C-A6183B2DD608}"/>
              </a:ext>
            </a:extLst>
          </p:cNvPr>
          <p:cNvSpPr/>
          <p:nvPr/>
        </p:nvSpPr>
        <p:spPr>
          <a:xfrm>
            <a:off x="7259275" y="2276475"/>
            <a:ext cx="13335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673A62D-9B4C-C837-4EC3-9A5E3F037BC8}"/>
              </a:ext>
            </a:extLst>
          </p:cNvPr>
          <p:cNvSpPr/>
          <p:nvPr/>
        </p:nvSpPr>
        <p:spPr>
          <a:xfrm>
            <a:off x="2711044" y="3662057"/>
            <a:ext cx="1333500" cy="1219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D7EB035-DF30-20D4-385E-2D1B35858FE4}"/>
              </a:ext>
            </a:extLst>
          </p:cNvPr>
          <p:cNvSpPr/>
          <p:nvPr/>
        </p:nvSpPr>
        <p:spPr>
          <a:xfrm>
            <a:off x="4196944" y="3662057"/>
            <a:ext cx="1333500" cy="1219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257DE3B-C288-CC30-67DA-73A02C90D8D1}"/>
              </a:ext>
            </a:extLst>
          </p:cNvPr>
          <p:cNvSpPr/>
          <p:nvPr/>
        </p:nvSpPr>
        <p:spPr>
          <a:xfrm>
            <a:off x="5728109" y="3662057"/>
            <a:ext cx="13335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8AFE55C-A5E2-4B99-B052-4B9F51989F56}"/>
              </a:ext>
            </a:extLst>
          </p:cNvPr>
          <p:cNvSpPr/>
          <p:nvPr/>
        </p:nvSpPr>
        <p:spPr>
          <a:xfrm>
            <a:off x="7259275" y="3662057"/>
            <a:ext cx="1333500" cy="1219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4B3BC23-5A66-C90D-0FB1-1F99E67A1323}"/>
              </a:ext>
            </a:extLst>
          </p:cNvPr>
          <p:cNvSpPr/>
          <p:nvPr/>
        </p:nvSpPr>
        <p:spPr>
          <a:xfrm>
            <a:off x="2711044" y="5047639"/>
            <a:ext cx="13335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21FFDE9-EFCB-B79A-FC88-80FD1F683649}"/>
              </a:ext>
            </a:extLst>
          </p:cNvPr>
          <p:cNvSpPr/>
          <p:nvPr/>
        </p:nvSpPr>
        <p:spPr>
          <a:xfrm>
            <a:off x="4196944" y="5047639"/>
            <a:ext cx="1333500" cy="1219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C6AB111-33BC-CE82-7382-7F8035F58835}"/>
              </a:ext>
            </a:extLst>
          </p:cNvPr>
          <p:cNvSpPr/>
          <p:nvPr/>
        </p:nvSpPr>
        <p:spPr>
          <a:xfrm>
            <a:off x="5728109" y="5047639"/>
            <a:ext cx="1333500" cy="1219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974AB76-4024-A4D0-81DF-F8CE0EF6C9C1}"/>
              </a:ext>
            </a:extLst>
          </p:cNvPr>
          <p:cNvSpPr/>
          <p:nvPr/>
        </p:nvSpPr>
        <p:spPr>
          <a:xfrm>
            <a:off x="7259275" y="5047639"/>
            <a:ext cx="1333500" cy="1219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7" name="Graphic 16" descr="Fish with solid fill">
            <a:extLst>
              <a:ext uri="{FF2B5EF4-FFF2-40B4-BE49-F238E27FC236}">
                <a16:creationId xmlns:a16="http://schemas.microsoft.com/office/drawing/2014/main" id="{C02532BB-83A7-AB9A-5552-4A8A083E66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48809" y="2449584"/>
            <a:ext cx="438587" cy="438587"/>
          </a:xfrm>
          <a:prstGeom prst="rect">
            <a:avLst/>
          </a:prstGeom>
        </p:spPr>
      </p:pic>
      <p:pic>
        <p:nvPicPr>
          <p:cNvPr id="18" name="Graphic 17" descr="Fish with solid fill">
            <a:extLst>
              <a:ext uri="{FF2B5EF4-FFF2-40B4-BE49-F238E27FC236}">
                <a16:creationId xmlns:a16="http://schemas.microsoft.com/office/drawing/2014/main" id="{F2811D1F-B267-FB91-EC5C-17AB0CC9FE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01209" y="2601984"/>
            <a:ext cx="438587" cy="438587"/>
          </a:xfrm>
          <a:prstGeom prst="rect">
            <a:avLst/>
          </a:prstGeom>
        </p:spPr>
      </p:pic>
      <p:pic>
        <p:nvPicPr>
          <p:cNvPr id="19" name="Graphic 18" descr="Fish with solid fill">
            <a:extLst>
              <a:ext uri="{FF2B5EF4-FFF2-40B4-BE49-F238E27FC236}">
                <a16:creationId xmlns:a16="http://schemas.microsoft.com/office/drawing/2014/main" id="{B1E1003F-9620-A62D-91CC-D2DB2071BF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48684" y="2795452"/>
            <a:ext cx="438587" cy="438587"/>
          </a:xfrm>
          <a:prstGeom prst="rect">
            <a:avLst/>
          </a:prstGeom>
        </p:spPr>
      </p:pic>
      <p:pic>
        <p:nvPicPr>
          <p:cNvPr id="20" name="Graphic 19" descr="Fish with solid fill">
            <a:extLst>
              <a:ext uri="{FF2B5EF4-FFF2-40B4-BE49-F238E27FC236}">
                <a16:creationId xmlns:a16="http://schemas.microsoft.com/office/drawing/2014/main" id="{C8371597-561D-83D4-927A-26C7B1E54E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96451" y="2960996"/>
            <a:ext cx="438587" cy="438587"/>
          </a:xfrm>
          <a:prstGeom prst="rect">
            <a:avLst/>
          </a:prstGeom>
        </p:spPr>
      </p:pic>
      <p:pic>
        <p:nvPicPr>
          <p:cNvPr id="21" name="Graphic 20" descr="Fish with solid fill">
            <a:extLst>
              <a:ext uri="{FF2B5EF4-FFF2-40B4-BE49-F238E27FC236}">
                <a16:creationId xmlns:a16="http://schemas.microsoft.com/office/drawing/2014/main" id="{D82B2A8C-0ACB-3673-E46B-9EE3EAC877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79782" y="2426317"/>
            <a:ext cx="438587" cy="438587"/>
          </a:xfrm>
          <a:prstGeom prst="rect">
            <a:avLst/>
          </a:prstGeom>
        </p:spPr>
      </p:pic>
      <p:pic>
        <p:nvPicPr>
          <p:cNvPr id="22" name="Graphic 21" descr="Fish with solid fill">
            <a:extLst>
              <a:ext uri="{FF2B5EF4-FFF2-40B4-BE49-F238E27FC236}">
                <a16:creationId xmlns:a16="http://schemas.microsoft.com/office/drawing/2014/main" id="{9964039F-9B48-A6CC-33E7-E86951D512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17295" y="2308830"/>
            <a:ext cx="438587" cy="438587"/>
          </a:xfrm>
          <a:prstGeom prst="rect">
            <a:avLst/>
          </a:prstGeom>
        </p:spPr>
      </p:pic>
      <p:pic>
        <p:nvPicPr>
          <p:cNvPr id="23" name="Graphic 22" descr="Fish with solid fill">
            <a:extLst>
              <a:ext uri="{FF2B5EF4-FFF2-40B4-BE49-F238E27FC236}">
                <a16:creationId xmlns:a16="http://schemas.microsoft.com/office/drawing/2014/main" id="{FF563F3C-7F1C-4F4A-DA66-EE3FE2E384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9695" y="2461230"/>
            <a:ext cx="438587" cy="438587"/>
          </a:xfrm>
          <a:prstGeom prst="rect">
            <a:avLst/>
          </a:prstGeom>
        </p:spPr>
      </p:pic>
      <p:pic>
        <p:nvPicPr>
          <p:cNvPr id="24" name="Graphic 23" descr="Fish with solid fill">
            <a:extLst>
              <a:ext uri="{FF2B5EF4-FFF2-40B4-BE49-F238E27FC236}">
                <a16:creationId xmlns:a16="http://schemas.microsoft.com/office/drawing/2014/main" id="{17DCB00E-3D35-AF09-593D-F80B418BB0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17170" y="2654698"/>
            <a:ext cx="438587" cy="438587"/>
          </a:xfrm>
          <a:prstGeom prst="rect">
            <a:avLst/>
          </a:prstGeom>
        </p:spPr>
      </p:pic>
      <p:pic>
        <p:nvPicPr>
          <p:cNvPr id="25" name="Graphic 24" descr="Fish with solid fill">
            <a:extLst>
              <a:ext uri="{FF2B5EF4-FFF2-40B4-BE49-F238E27FC236}">
                <a16:creationId xmlns:a16="http://schemas.microsoft.com/office/drawing/2014/main" id="{763EE5E8-54BE-E5DA-C59E-68761F2820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64937" y="2820242"/>
            <a:ext cx="438587" cy="438587"/>
          </a:xfrm>
          <a:prstGeom prst="rect">
            <a:avLst/>
          </a:prstGeom>
        </p:spPr>
      </p:pic>
      <p:pic>
        <p:nvPicPr>
          <p:cNvPr id="26" name="Graphic 25" descr="Fish with solid fill">
            <a:extLst>
              <a:ext uri="{FF2B5EF4-FFF2-40B4-BE49-F238E27FC236}">
                <a16:creationId xmlns:a16="http://schemas.microsoft.com/office/drawing/2014/main" id="{AFEAB141-7ACE-EFD5-D838-A1F7925C7F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48268" y="2285563"/>
            <a:ext cx="438587" cy="438587"/>
          </a:xfrm>
          <a:prstGeom prst="rect">
            <a:avLst/>
          </a:prstGeom>
        </p:spPr>
      </p:pic>
      <p:pic>
        <p:nvPicPr>
          <p:cNvPr id="27" name="Graphic 26" descr="Fish with solid fill">
            <a:extLst>
              <a:ext uri="{FF2B5EF4-FFF2-40B4-BE49-F238E27FC236}">
                <a16:creationId xmlns:a16="http://schemas.microsoft.com/office/drawing/2014/main" id="{1F43997C-6857-71CF-E496-B1261B5352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86265" y="2405957"/>
            <a:ext cx="438587" cy="438587"/>
          </a:xfrm>
          <a:prstGeom prst="rect">
            <a:avLst/>
          </a:prstGeom>
        </p:spPr>
      </p:pic>
      <p:pic>
        <p:nvPicPr>
          <p:cNvPr id="28" name="Graphic 27" descr="Fish with solid fill">
            <a:extLst>
              <a:ext uri="{FF2B5EF4-FFF2-40B4-BE49-F238E27FC236}">
                <a16:creationId xmlns:a16="http://schemas.microsoft.com/office/drawing/2014/main" id="{74F4F39D-7908-6300-340F-CFDE8A0455A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38665" y="2558357"/>
            <a:ext cx="438587" cy="438587"/>
          </a:xfrm>
          <a:prstGeom prst="rect">
            <a:avLst/>
          </a:prstGeom>
        </p:spPr>
      </p:pic>
      <p:pic>
        <p:nvPicPr>
          <p:cNvPr id="29" name="Graphic 28" descr="Fish with solid fill">
            <a:extLst>
              <a:ext uri="{FF2B5EF4-FFF2-40B4-BE49-F238E27FC236}">
                <a16:creationId xmlns:a16="http://schemas.microsoft.com/office/drawing/2014/main" id="{8860DDCC-68CA-4D38-2800-E4BDD2F4BD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86140" y="2751825"/>
            <a:ext cx="438587" cy="438587"/>
          </a:xfrm>
          <a:prstGeom prst="rect">
            <a:avLst/>
          </a:prstGeom>
        </p:spPr>
      </p:pic>
      <p:pic>
        <p:nvPicPr>
          <p:cNvPr id="30" name="Graphic 29" descr="Fish with solid fill">
            <a:extLst>
              <a:ext uri="{FF2B5EF4-FFF2-40B4-BE49-F238E27FC236}">
                <a16:creationId xmlns:a16="http://schemas.microsoft.com/office/drawing/2014/main" id="{1D69D5B0-8C5C-C2B0-F510-63E0B18C2C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33907" y="2917369"/>
            <a:ext cx="438587" cy="438587"/>
          </a:xfrm>
          <a:prstGeom prst="rect">
            <a:avLst/>
          </a:prstGeom>
        </p:spPr>
      </p:pic>
      <p:pic>
        <p:nvPicPr>
          <p:cNvPr id="31" name="Graphic 30" descr="Fish with solid fill">
            <a:extLst>
              <a:ext uri="{FF2B5EF4-FFF2-40B4-BE49-F238E27FC236}">
                <a16:creationId xmlns:a16="http://schemas.microsoft.com/office/drawing/2014/main" id="{C7DBE122-AF23-1882-F84D-F44A86BB59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17238" y="2382690"/>
            <a:ext cx="438587" cy="438587"/>
          </a:xfrm>
          <a:prstGeom prst="rect">
            <a:avLst/>
          </a:prstGeom>
        </p:spPr>
      </p:pic>
      <p:pic>
        <p:nvPicPr>
          <p:cNvPr id="32" name="Graphic 31" descr="Fish with solid fill">
            <a:extLst>
              <a:ext uri="{FF2B5EF4-FFF2-40B4-BE49-F238E27FC236}">
                <a16:creationId xmlns:a16="http://schemas.microsoft.com/office/drawing/2014/main" id="{364CCCAD-7E19-C9BB-AAF2-EE49040951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92554" y="2432488"/>
            <a:ext cx="438587" cy="438587"/>
          </a:xfrm>
          <a:prstGeom prst="rect">
            <a:avLst/>
          </a:prstGeom>
        </p:spPr>
      </p:pic>
      <p:pic>
        <p:nvPicPr>
          <p:cNvPr id="33" name="Graphic 32" descr="Fish with solid fill">
            <a:extLst>
              <a:ext uri="{FF2B5EF4-FFF2-40B4-BE49-F238E27FC236}">
                <a16:creationId xmlns:a16="http://schemas.microsoft.com/office/drawing/2014/main" id="{A2BB97F4-3073-CAFF-91D5-81896E9EDC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4954" y="2584888"/>
            <a:ext cx="438587" cy="438587"/>
          </a:xfrm>
          <a:prstGeom prst="rect">
            <a:avLst/>
          </a:prstGeom>
        </p:spPr>
      </p:pic>
      <p:pic>
        <p:nvPicPr>
          <p:cNvPr id="34" name="Graphic 33" descr="Fish with solid fill">
            <a:extLst>
              <a:ext uri="{FF2B5EF4-FFF2-40B4-BE49-F238E27FC236}">
                <a16:creationId xmlns:a16="http://schemas.microsoft.com/office/drawing/2014/main" id="{10F08F3F-3758-EB94-2161-625877E02F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92429" y="2778356"/>
            <a:ext cx="438587" cy="438587"/>
          </a:xfrm>
          <a:prstGeom prst="rect">
            <a:avLst/>
          </a:prstGeom>
        </p:spPr>
      </p:pic>
      <p:pic>
        <p:nvPicPr>
          <p:cNvPr id="35" name="Graphic 34" descr="Fish with solid fill">
            <a:extLst>
              <a:ext uri="{FF2B5EF4-FFF2-40B4-BE49-F238E27FC236}">
                <a16:creationId xmlns:a16="http://schemas.microsoft.com/office/drawing/2014/main" id="{C274F0F3-395E-31FC-E3C7-53DD3B2AB7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40196" y="2943900"/>
            <a:ext cx="438587" cy="438587"/>
          </a:xfrm>
          <a:prstGeom prst="rect">
            <a:avLst/>
          </a:prstGeom>
        </p:spPr>
      </p:pic>
      <p:pic>
        <p:nvPicPr>
          <p:cNvPr id="36" name="Graphic 35" descr="Fish with solid fill">
            <a:extLst>
              <a:ext uri="{FF2B5EF4-FFF2-40B4-BE49-F238E27FC236}">
                <a16:creationId xmlns:a16="http://schemas.microsoft.com/office/drawing/2014/main" id="{7F22F87E-397B-E636-666C-77A78C66EC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3527" y="2409221"/>
            <a:ext cx="438587" cy="438587"/>
          </a:xfrm>
          <a:prstGeom prst="rect">
            <a:avLst/>
          </a:prstGeom>
        </p:spPr>
      </p:pic>
      <p:pic>
        <p:nvPicPr>
          <p:cNvPr id="37" name="Graphic 36" descr="Fish with solid fill">
            <a:extLst>
              <a:ext uri="{FF2B5EF4-FFF2-40B4-BE49-F238E27FC236}">
                <a16:creationId xmlns:a16="http://schemas.microsoft.com/office/drawing/2014/main" id="{0A4BD261-F89F-2DA6-EACC-82F3A8FCA2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28613" y="3786272"/>
            <a:ext cx="438587" cy="438587"/>
          </a:xfrm>
          <a:prstGeom prst="rect">
            <a:avLst/>
          </a:prstGeom>
        </p:spPr>
      </p:pic>
      <p:pic>
        <p:nvPicPr>
          <p:cNvPr id="38" name="Graphic 37" descr="Fish with solid fill">
            <a:extLst>
              <a:ext uri="{FF2B5EF4-FFF2-40B4-BE49-F238E27FC236}">
                <a16:creationId xmlns:a16="http://schemas.microsoft.com/office/drawing/2014/main" id="{7DF66B37-854D-2B3F-C8A1-70FB6821E9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1013" y="3938672"/>
            <a:ext cx="438587" cy="438587"/>
          </a:xfrm>
          <a:prstGeom prst="rect">
            <a:avLst/>
          </a:prstGeom>
        </p:spPr>
      </p:pic>
      <p:pic>
        <p:nvPicPr>
          <p:cNvPr id="39" name="Graphic 38" descr="Fish with solid fill">
            <a:extLst>
              <a:ext uri="{FF2B5EF4-FFF2-40B4-BE49-F238E27FC236}">
                <a16:creationId xmlns:a16="http://schemas.microsoft.com/office/drawing/2014/main" id="{072C7B30-DB46-D168-9B79-C1F2750E38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8488" y="4132140"/>
            <a:ext cx="438587" cy="438587"/>
          </a:xfrm>
          <a:prstGeom prst="rect">
            <a:avLst/>
          </a:prstGeom>
        </p:spPr>
      </p:pic>
      <p:pic>
        <p:nvPicPr>
          <p:cNvPr id="40" name="Graphic 39" descr="Fish with solid fill">
            <a:extLst>
              <a:ext uri="{FF2B5EF4-FFF2-40B4-BE49-F238E27FC236}">
                <a16:creationId xmlns:a16="http://schemas.microsoft.com/office/drawing/2014/main" id="{11AFDE0C-A47B-2E32-EA95-E86789792C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76255" y="4297684"/>
            <a:ext cx="438587" cy="438587"/>
          </a:xfrm>
          <a:prstGeom prst="rect">
            <a:avLst/>
          </a:prstGeom>
        </p:spPr>
      </p:pic>
      <p:pic>
        <p:nvPicPr>
          <p:cNvPr id="41" name="Graphic 40" descr="Fish with solid fill">
            <a:extLst>
              <a:ext uri="{FF2B5EF4-FFF2-40B4-BE49-F238E27FC236}">
                <a16:creationId xmlns:a16="http://schemas.microsoft.com/office/drawing/2014/main" id="{CB76EBB3-A882-EF9B-A49F-648B9FD162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59586" y="3763005"/>
            <a:ext cx="438587" cy="438587"/>
          </a:xfrm>
          <a:prstGeom prst="rect">
            <a:avLst/>
          </a:prstGeom>
        </p:spPr>
      </p:pic>
      <p:pic>
        <p:nvPicPr>
          <p:cNvPr id="42" name="Graphic 41" descr="Fish with solid fill">
            <a:extLst>
              <a:ext uri="{FF2B5EF4-FFF2-40B4-BE49-F238E27FC236}">
                <a16:creationId xmlns:a16="http://schemas.microsoft.com/office/drawing/2014/main" id="{52372D93-87DF-7EA8-CCFA-7F84E2023D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59778" y="3796202"/>
            <a:ext cx="438587" cy="438587"/>
          </a:xfrm>
          <a:prstGeom prst="rect">
            <a:avLst/>
          </a:prstGeom>
        </p:spPr>
      </p:pic>
      <p:pic>
        <p:nvPicPr>
          <p:cNvPr id="43" name="Graphic 42" descr="Fish with solid fill">
            <a:extLst>
              <a:ext uri="{FF2B5EF4-FFF2-40B4-BE49-F238E27FC236}">
                <a16:creationId xmlns:a16="http://schemas.microsoft.com/office/drawing/2014/main" id="{6670E0D6-E6F2-259D-5182-01D750BBE7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2178" y="3948602"/>
            <a:ext cx="438587" cy="438587"/>
          </a:xfrm>
          <a:prstGeom prst="rect">
            <a:avLst/>
          </a:prstGeom>
        </p:spPr>
      </p:pic>
      <p:pic>
        <p:nvPicPr>
          <p:cNvPr id="44" name="Graphic 43" descr="Fish with solid fill">
            <a:extLst>
              <a:ext uri="{FF2B5EF4-FFF2-40B4-BE49-F238E27FC236}">
                <a16:creationId xmlns:a16="http://schemas.microsoft.com/office/drawing/2014/main" id="{A472DF14-D1C7-F59B-0F2F-EADA0A47B6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9653" y="4142070"/>
            <a:ext cx="438587" cy="438587"/>
          </a:xfrm>
          <a:prstGeom prst="rect">
            <a:avLst/>
          </a:prstGeom>
        </p:spPr>
      </p:pic>
      <p:pic>
        <p:nvPicPr>
          <p:cNvPr id="45" name="Graphic 44" descr="Fish with solid fill">
            <a:extLst>
              <a:ext uri="{FF2B5EF4-FFF2-40B4-BE49-F238E27FC236}">
                <a16:creationId xmlns:a16="http://schemas.microsoft.com/office/drawing/2014/main" id="{B2EA9EDF-D51A-A8C7-1751-65C12E5BC0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7420" y="4307614"/>
            <a:ext cx="438587" cy="438587"/>
          </a:xfrm>
          <a:prstGeom prst="rect">
            <a:avLst/>
          </a:prstGeom>
        </p:spPr>
      </p:pic>
      <p:pic>
        <p:nvPicPr>
          <p:cNvPr id="46" name="Graphic 45" descr="Fish with solid fill">
            <a:extLst>
              <a:ext uri="{FF2B5EF4-FFF2-40B4-BE49-F238E27FC236}">
                <a16:creationId xmlns:a16="http://schemas.microsoft.com/office/drawing/2014/main" id="{1C7107CF-0606-E88C-2727-01D9788142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90751" y="3772935"/>
            <a:ext cx="438587" cy="438587"/>
          </a:xfrm>
          <a:prstGeom prst="rect">
            <a:avLst/>
          </a:prstGeom>
        </p:spPr>
      </p:pic>
      <p:pic>
        <p:nvPicPr>
          <p:cNvPr id="47" name="Graphic 46" descr="Fish with solid fill">
            <a:extLst>
              <a:ext uri="{FF2B5EF4-FFF2-40B4-BE49-F238E27FC236}">
                <a16:creationId xmlns:a16="http://schemas.microsoft.com/office/drawing/2014/main" id="{AABAB2A1-8495-31ED-5948-FFBABB7D53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41521" y="3798120"/>
            <a:ext cx="438587" cy="438587"/>
          </a:xfrm>
          <a:prstGeom prst="rect">
            <a:avLst/>
          </a:prstGeom>
        </p:spPr>
      </p:pic>
      <p:pic>
        <p:nvPicPr>
          <p:cNvPr id="48" name="Graphic 47" descr="Fish with solid fill">
            <a:extLst>
              <a:ext uri="{FF2B5EF4-FFF2-40B4-BE49-F238E27FC236}">
                <a16:creationId xmlns:a16="http://schemas.microsoft.com/office/drawing/2014/main" id="{46613206-96DB-A79C-F7FA-A0144F4CA0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3921" y="3950520"/>
            <a:ext cx="438587" cy="438587"/>
          </a:xfrm>
          <a:prstGeom prst="rect">
            <a:avLst/>
          </a:prstGeom>
        </p:spPr>
      </p:pic>
      <p:pic>
        <p:nvPicPr>
          <p:cNvPr id="49" name="Graphic 48" descr="Fish with solid fill">
            <a:extLst>
              <a:ext uri="{FF2B5EF4-FFF2-40B4-BE49-F238E27FC236}">
                <a16:creationId xmlns:a16="http://schemas.microsoft.com/office/drawing/2014/main" id="{689A14FA-4478-C730-4A88-A47E99F1BE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41396" y="4143988"/>
            <a:ext cx="438587" cy="438587"/>
          </a:xfrm>
          <a:prstGeom prst="rect">
            <a:avLst/>
          </a:prstGeom>
        </p:spPr>
      </p:pic>
      <p:pic>
        <p:nvPicPr>
          <p:cNvPr id="50" name="Graphic 49" descr="Fish with solid fill">
            <a:extLst>
              <a:ext uri="{FF2B5EF4-FFF2-40B4-BE49-F238E27FC236}">
                <a16:creationId xmlns:a16="http://schemas.microsoft.com/office/drawing/2014/main" id="{8FF26F6A-3ABD-205D-BF0C-3ED24F7133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89163" y="4309532"/>
            <a:ext cx="438587" cy="438587"/>
          </a:xfrm>
          <a:prstGeom prst="rect">
            <a:avLst/>
          </a:prstGeom>
        </p:spPr>
      </p:pic>
      <p:pic>
        <p:nvPicPr>
          <p:cNvPr id="51" name="Graphic 50" descr="Fish with solid fill">
            <a:extLst>
              <a:ext uri="{FF2B5EF4-FFF2-40B4-BE49-F238E27FC236}">
                <a16:creationId xmlns:a16="http://schemas.microsoft.com/office/drawing/2014/main" id="{22AD4F2E-4C40-6B9A-B9B8-31034326DB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72494" y="3774853"/>
            <a:ext cx="438587" cy="438587"/>
          </a:xfrm>
          <a:prstGeom prst="rect">
            <a:avLst/>
          </a:prstGeom>
        </p:spPr>
      </p:pic>
      <p:pic>
        <p:nvPicPr>
          <p:cNvPr id="52" name="Graphic 51" descr="Fish with solid fill">
            <a:extLst>
              <a:ext uri="{FF2B5EF4-FFF2-40B4-BE49-F238E27FC236}">
                <a16:creationId xmlns:a16="http://schemas.microsoft.com/office/drawing/2014/main" id="{23B041CA-0EEC-D77B-D346-A13685C324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4417" y="3877954"/>
            <a:ext cx="438587" cy="438587"/>
          </a:xfrm>
          <a:prstGeom prst="rect">
            <a:avLst/>
          </a:prstGeom>
        </p:spPr>
      </p:pic>
      <p:pic>
        <p:nvPicPr>
          <p:cNvPr id="53" name="Graphic 52" descr="Fish with solid fill">
            <a:extLst>
              <a:ext uri="{FF2B5EF4-FFF2-40B4-BE49-F238E27FC236}">
                <a16:creationId xmlns:a16="http://schemas.microsoft.com/office/drawing/2014/main" id="{2252A510-E4B9-842B-B79F-72CD736224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6817" y="4030354"/>
            <a:ext cx="438587" cy="438587"/>
          </a:xfrm>
          <a:prstGeom prst="rect">
            <a:avLst/>
          </a:prstGeom>
        </p:spPr>
      </p:pic>
      <p:pic>
        <p:nvPicPr>
          <p:cNvPr id="54" name="Graphic 53" descr="Fish with solid fill">
            <a:extLst>
              <a:ext uri="{FF2B5EF4-FFF2-40B4-BE49-F238E27FC236}">
                <a16:creationId xmlns:a16="http://schemas.microsoft.com/office/drawing/2014/main" id="{E9CE8EC0-010E-F301-CF2D-F2791335DE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4292" y="4223822"/>
            <a:ext cx="438587" cy="438587"/>
          </a:xfrm>
          <a:prstGeom prst="rect">
            <a:avLst/>
          </a:prstGeom>
        </p:spPr>
      </p:pic>
      <p:pic>
        <p:nvPicPr>
          <p:cNvPr id="55" name="Graphic 54" descr="Fish with solid fill">
            <a:extLst>
              <a:ext uri="{FF2B5EF4-FFF2-40B4-BE49-F238E27FC236}">
                <a16:creationId xmlns:a16="http://schemas.microsoft.com/office/drawing/2014/main" id="{9E98F654-D1CC-3B68-28B1-44237DDFCF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059" y="4389366"/>
            <a:ext cx="438587" cy="438587"/>
          </a:xfrm>
          <a:prstGeom prst="rect">
            <a:avLst/>
          </a:prstGeom>
        </p:spPr>
      </p:pic>
      <p:pic>
        <p:nvPicPr>
          <p:cNvPr id="56" name="Graphic 55" descr="Fish with solid fill">
            <a:extLst>
              <a:ext uri="{FF2B5EF4-FFF2-40B4-BE49-F238E27FC236}">
                <a16:creationId xmlns:a16="http://schemas.microsoft.com/office/drawing/2014/main" id="{E4951EA3-CA69-F7CC-8196-E8D93DD0E7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55390" y="3854687"/>
            <a:ext cx="438587" cy="438587"/>
          </a:xfrm>
          <a:prstGeom prst="rect">
            <a:avLst/>
          </a:prstGeom>
        </p:spPr>
      </p:pic>
      <p:pic>
        <p:nvPicPr>
          <p:cNvPr id="57" name="Graphic 56" descr="Fish with solid fill">
            <a:extLst>
              <a:ext uri="{FF2B5EF4-FFF2-40B4-BE49-F238E27FC236}">
                <a16:creationId xmlns:a16="http://schemas.microsoft.com/office/drawing/2014/main" id="{58999A26-48AD-9E17-55B7-6B968EFCD9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97515" y="5179310"/>
            <a:ext cx="438587" cy="438587"/>
          </a:xfrm>
          <a:prstGeom prst="rect">
            <a:avLst/>
          </a:prstGeom>
        </p:spPr>
      </p:pic>
      <p:pic>
        <p:nvPicPr>
          <p:cNvPr id="58" name="Graphic 57" descr="Fish with solid fill">
            <a:extLst>
              <a:ext uri="{FF2B5EF4-FFF2-40B4-BE49-F238E27FC236}">
                <a16:creationId xmlns:a16="http://schemas.microsoft.com/office/drawing/2014/main" id="{0A78809A-4391-1AF5-0EEF-A2778B2F93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9915" y="5331710"/>
            <a:ext cx="438587" cy="438587"/>
          </a:xfrm>
          <a:prstGeom prst="rect">
            <a:avLst/>
          </a:prstGeom>
        </p:spPr>
      </p:pic>
      <p:pic>
        <p:nvPicPr>
          <p:cNvPr id="59" name="Graphic 58" descr="Fish with solid fill">
            <a:extLst>
              <a:ext uri="{FF2B5EF4-FFF2-40B4-BE49-F238E27FC236}">
                <a16:creationId xmlns:a16="http://schemas.microsoft.com/office/drawing/2014/main" id="{386C8E0B-000E-CE41-58F7-390E08BB71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97390" y="5525178"/>
            <a:ext cx="438587" cy="438587"/>
          </a:xfrm>
          <a:prstGeom prst="rect">
            <a:avLst/>
          </a:prstGeom>
        </p:spPr>
      </p:pic>
      <p:pic>
        <p:nvPicPr>
          <p:cNvPr id="60" name="Graphic 59" descr="Fish with solid fill">
            <a:extLst>
              <a:ext uri="{FF2B5EF4-FFF2-40B4-BE49-F238E27FC236}">
                <a16:creationId xmlns:a16="http://schemas.microsoft.com/office/drawing/2014/main" id="{EB36ECA8-D2F4-11B4-FA4A-E72D678670E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5157" y="5690722"/>
            <a:ext cx="438587" cy="438587"/>
          </a:xfrm>
          <a:prstGeom prst="rect">
            <a:avLst/>
          </a:prstGeom>
        </p:spPr>
      </p:pic>
      <p:pic>
        <p:nvPicPr>
          <p:cNvPr id="61" name="Graphic 60" descr="Fish with solid fill">
            <a:extLst>
              <a:ext uri="{FF2B5EF4-FFF2-40B4-BE49-F238E27FC236}">
                <a16:creationId xmlns:a16="http://schemas.microsoft.com/office/drawing/2014/main" id="{395FC3B2-F927-915D-D11E-6C563BC616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28488" y="5156043"/>
            <a:ext cx="438587" cy="438587"/>
          </a:xfrm>
          <a:prstGeom prst="rect">
            <a:avLst/>
          </a:prstGeom>
        </p:spPr>
      </p:pic>
      <p:pic>
        <p:nvPicPr>
          <p:cNvPr id="62" name="Graphic 61" descr="Fish with solid fill">
            <a:extLst>
              <a:ext uri="{FF2B5EF4-FFF2-40B4-BE49-F238E27FC236}">
                <a16:creationId xmlns:a16="http://schemas.microsoft.com/office/drawing/2014/main" id="{2EC22D0A-A7FC-2E41-890B-D5191F39DC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59778" y="5179310"/>
            <a:ext cx="438587" cy="438587"/>
          </a:xfrm>
          <a:prstGeom prst="rect">
            <a:avLst/>
          </a:prstGeom>
        </p:spPr>
      </p:pic>
      <p:pic>
        <p:nvPicPr>
          <p:cNvPr id="63" name="Graphic 62" descr="Fish with solid fill">
            <a:extLst>
              <a:ext uri="{FF2B5EF4-FFF2-40B4-BE49-F238E27FC236}">
                <a16:creationId xmlns:a16="http://schemas.microsoft.com/office/drawing/2014/main" id="{7C590522-3ACE-D3B9-BCBE-ED9CBC80BB3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12178" y="5331710"/>
            <a:ext cx="438587" cy="438587"/>
          </a:xfrm>
          <a:prstGeom prst="rect">
            <a:avLst/>
          </a:prstGeom>
        </p:spPr>
      </p:pic>
      <p:pic>
        <p:nvPicPr>
          <p:cNvPr id="64" name="Graphic 63" descr="Fish with solid fill">
            <a:extLst>
              <a:ext uri="{FF2B5EF4-FFF2-40B4-BE49-F238E27FC236}">
                <a16:creationId xmlns:a16="http://schemas.microsoft.com/office/drawing/2014/main" id="{707082BA-71F1-E9F1-F9DF-AB359B057B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9653" y="5525178"/>
            <a:ext cx="438587" cy="438587"/>
          </a:xfrm>
          <a:prstGeom prst="rect">
            <a:avLst/>
          </a:prstGeom>
        </p:spPr>
      </p:pic>
      <p:pic>
        <p:nvPicPr>
          <p:cNvPr id="65" name="Graphic 64" descr="Fish with solid fill">
            <a:extLst>
              <a:ext uri="{FF2B5EF4-FFF2-40B4-BE49-F238E27FC236}">
                <a16:creationId xmlns:a16="http://schemas.microsoft.com/office/drawing/2014/main" id="{BCEFB0ED-29AB-ABC7-AD9C-E40C9101BA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7420" y="5690722"/>
            <a:ext cx="438587" cy="438587"/>
          </a:xfrm>
          <a:prstGeom prst="rect">
            <a:avLst/>
          </a:prstGeom>
        </p:spPr>
      </p:pic>
      <p:pic>
        <p:nvPicPr>
          <p:cNvPr id="66" name="Graphic 65" descr="Fish with solid fill">
            <a:extLst>
              <a:ext uri="{FF2B5EF4-FFF2-40B4-BE49-F238E27FC236}">
                <a16:creationId xmlns:a16="http://schemas.microsoft.com/office/drawing/2014/main" id="{B4422CB1-21D3-A2DA-A241-CB12FA7A28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90751" y="5156043"/>
            <a:ext cx="438587" cy="438587"/>
          </a:xfrm>
          <a:prstGeom prst="rect">
            <a:avLst/>
          </a:prstGeom>
        </p:spPr>
      </p:pic>
      <p:pic>
        <p:nvPicPr>
          <p:cNvPr id="67" name="Graphic 66" descr="Fish with solid fill">
            <a:extLst>
              <a:ext uri="{FF2B5EF4-FFF2-40B4-BE49-F238E27FC236}">
                <a16:creationId xmlns:a16="http://schemas.microsoft.com/office/drawing/2014/main" id="{A2B2B92D-2BFC-57BD-206C-7537FB0BCD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43583" y="5204118"/>
            <a:ext cx="438587" cy="438587"/>
          </a:xfrm>
          <a:prstGeom prst="rect">
            <a:avLst/>
          </a:prstGeom>
        </p:spPr>
      </p:pic>
      <p:pic>
        <p:nvPicPr>
          <p:cNvPr id="68" name="Graphic 67" descr="Fish with solid fill">
            <a:extLst>
              <a:ext uri="{FF2B5EF4-FFF2-40B4-BE49-F238E27FC236}">
                <a16:creationId xmlns:a16="http://schemas.microsoft.com/office/drawing/2014/main" id="{9271F168-0206-F2E3-D834-7E683C5981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95983" y="5356518"/>
            <a:ext cx="438587" cy="438587"/>
          </a:xfrm>
          <a:prstGeom prst="rect">
            <a:avLst/>
          </a:prstGeom>
        </p:spPr>
      </p:pic>
      <p:pic>
        <p:nvPicPr>
          <p:cNvPr id="69" name="Graphic 68" descr="Fish with solid fill">
            <a:extLst>
              <a:ext uri="{FF2B5EF4-FFF2-40B4-BE49-F238E27FC236}">
                <a16:creationId xmlns:a16="http://schemas.microsoft.com/office/drawing/2014/main" id="{E50FB001-DE20-62C5-5E1F-CF8DE7858A7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43458" y="5549986"/>
            <a:ext cx="438587" cy="438587"/>
          </a:xfrm>
          <a:prstGeom prst="rect">
            <a:avLst/>
          </a:prstGeom>
        </p:spPr>
      </p:pic>
      <p:pic>
        <p:nvPicPr>
          <p:cNvPr id="70" name="Graphic 69" descr="Fish with solid fill">
            <a:extLst>
              <a:ext uri="{FF2B5EF4-FFF2-40B4-BE49-F238E27FC236}">
                <a16:creationId xmlns:a16="http://schemas.microsoft.com/office/drawing/2014/main" id="{047C672F-1C13-AC33-D8A4-9E377998BC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91225" y="5715530"/>
            <a:ext cx="438587" cy="438587"/>
          </a:xfrm>
          <a:prstGeom prst="rect">
            <a:avLst/>
          </a:prstGeom>
        </p:spPr>
      </p:pic>
      <p:pic>
        <p:nvPicPr>
          <p:cNvPr id="71" name="Graphic 70" descr="Fish with solid fill">
            <a:extLst>
              <a:ext uri="{FF2B5EF4-FFF2-40B4-BE49-F238E27FC236}">
                <a16:creationId xmlns:a16="http://schemas.microsoft.com/office/drawing/2014/main" id="{05BB30FC-A2B5-1561-EF76-C10EBF2C20A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4556" y="5180851"/>
            <a:ext cx="438587" cy="438587"/>
          </a:xfrm>
          <a:prstGeom prst="rect">
            <a:avLst/>
          </a:prstGeom>
        </p:spPr>
      </p:pic>
      <p:pic>
        <p:nvPicPr>
          <p:cNvPr id="72" name="Graphic 71" descr="Fish with solid fill">
            <a:extLst>
              <a:ext uri="{FF2B5EF4-FFF2-40B4-BE49-F238E27FC236}">
                <a16:creationId xmlns:a16="http://schemas.microsoft.com/office/drawing/2014/main" id="{4BB134FB-84C1-895E-0341-53005402E0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47810" y="5109858"/>
            <a:ext cx="438587" cy="438587"/>
          </a:xfrm>
          <a:prstGeom prst="rect">
            <a:avLst/>
          </a:prstGeom>
        </p:spPr>
      </p:pic>
      <p:pic>
        <p:nvPicPr>
          <p:cNvPr id="73" name="Graphic 72" descr="Fish with solid fill">
            <a:extLst>
              <a:ext uri="{FF2B5EF4-FFF2-40B4-BE49-F238E27FC236}">
                <a16:creationId xmlns:a16="http://schemas.microsoft.com/office/drawing/2014/main" id="{F6886E71-F616-40C8-5DF6-C4BCACA404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00210" y="5262258"/>
            <a:ext cx="438587" cy="438587"/>
          </a:xfrm>
          <a:prstGeom prst="rect">
            <a:avLst/>
          </a:prstGeom>
        </p:spPr>
      </p:pic>
      <p:pic>
        <p:nvPicPr>
          <p:cNvPr id="74" name="Graphic 73" descr="Fish with solid fill">
            <a:extLst>
              <a:ext uri="{FF2B5EF4-FFF2-40B4-BE49-F238E27FC236}">
                <a16:creationId xmlns:a16="http://schemas.microsoft.com/office/drawing/2014/main" id="{FA31E2E7-1614-1550-5F4B-C86ED7E258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47685" y="5455726"/>
            <a:ext cx="438587" cy="438587"/>
          </a:xfrm>
          <a:prstGeom prst="rect">
            <a:avLst/>
          </a:prstGeom>
        </p:spPr>
      </p:pic>
      <p:pic>
        <p:nvPicPr>
          <p:cNvPr id="75" name="Graphic 74" descr="Fish with solid fill">
            <a:extLst>
              <a:ext uri="{FF2B5EF4-FFF2-40B4-BE49-F238E27FC236}">
                <a16:creationId xmlns:a16="http://schemas.microsoft.com/office/drawing/2014/main" id="{CD082F16-99AA-244C-A176-1E83AD8277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95452" y="5621270"/>
            <a:ext cx="438587" cy="438587"/>
          </a:xfrm>
          <a:prstGeom prst="rect">
            <a:avLst/>
          </a:prstGeom>
        </p:spPr>
      </p:pic>
      <p:pic>
        <p:nvPicPr>
          <p:cNvPr id="76" name="Graphic 75" descr="Fish with solid fill">
            <a:extLst>
              <a:ext uri="{FF2B5EF4-FFF2-40B4-BE49-F238E27FC236}">
                <a16:creationId xmlns:a16="http://schemas.microsoft.com/office/drawing/2014/main" id="{2DB9BE0F-07E2-4F69-590E-5228762DE8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8783" y="5086591"/>
            <a:ext cx="438587" cy="438587"/>
          </a:xfrm>
          <a:prstGeom prst="rect">
            <a:avLst/>
          </a:prstGeom>
        </p:spPr>
      </p:pic>
      <p:sp>
        <p:nvSpPr>
          <p:cNvPr id="77" name="TextBox 76">
            <a:extLst>
              <a:ext uri="{FF2B5EF4-FFF2-40B4-BE49-F238E27FC236}">
                <a16:creationId xmlns:a16="http://schemas.microsoft.com/office/drawing/2014/main" id="{A138FD12-A22F-18D7-BCF3-ED903AC52492}"/>
              </a:ext>
            </a:extLst>
          </p:cNvPr>
          <p:cNvSpPr txBox="1"/>
          <p:nvPr/>
        </p:nvSpPr>
        <p:spPr>
          <a:xfrm>
            <a:off x="8809744" y="3200008"/>
            <a:ext cx="2338372" cy="1477328"/>
          </a:xfrm>
          <a:prstGeom prst="rect">
            <a:avLst/>
          </a:prstGeom>
          <a:noFill/>
        </p:spPr>
        <p:txBody>
          <a:bodyPr wrap="square" rtlCol="0">
            <a:spAutoFit/>
          </a:bodyPr>
          <a:lstStyle/>
          <a:p>
            <a:pPr marL="285750" indent="-285750">
              <a:buFontTx/>
              <a:buChar char="-"/>
            </a:pPr>
            <a:r>
              <a:rPr lang="en-US" dirty="0"/>
              <a:t>Five fish per cage</a:t>
            </a:r>
          </a:p>
          <a:p>
            <a:pPr marL="285750" indent="-285750">
              <a:buFontTx/>
              <a:buChar char="-"/>
            </a:pPr>
            <a:r>
              <a:rPr lang="en-US" dirty="0"/>
              <a:t>Three types of cage</a:t>
            </a:r>
          </a:p>
          <a:p>
            <a:pPr marL="285750" indent="-285750">
              <a:buFontTx/>
              <a:buChar char="-"/>
            </a:pPr>
            <a:r>
              <a:rPr lang="en-US" dirty="0"/>
              <a:t>Four replicates per type of cage</a:t>
            </a:r>
          </a:p>
          <a:p>
            <a:pPr marL="285750" indent="-285750">
              <a:buFontTx/>
              <a:buChar char="-"/>
            </a:pPr>
            <a:r>
              <a:rPr lang="en-US" dirty="0"/>
              <a:t>12 total cages</a:t>
            </a:r>
          </a:p>
        </p:txBody>
      </p:sp>
      <p:sp>
        <p:nvSpPr>
          <p:cNvPr id="78" name="TextBox 77">
            <a:extLst>
              <a:ext uri="{FF2B5EF4-FFF2-40B4-BE49-F238E27FC236}">
                <a16:creationId xmlns:a16="http://schemas.microsoft.com/office/drawing/2014/main" id="{449B40E4-2611-B9BB-E08C-72E30B0A6A79}"/>
              </a:ext>
            </a:extLst>
          </p:cNvPr>
          <p:cNvSpPr txBox="1"/>
          <p:nvPr/>
        </p:nvSpPr>
        <p:spPr>
          <a:xfrm>
            <a:off x="4219576" y="5499315"/>
            <a:ext cx="301686" cy="369332"/>
          </a:xfrm>
          <a:prstGeom prst="rect">
            <a:avLst/>
          </a:prstGeom>
          <a:noFill/>
        </p:spPr>
        <p:txBody>
          <a:bodyPr wrap="none" rtlCol="0">
            <a:spAutoFit/>
          </a:bodyPr>
          <a:lstStyle/>
          <a:p>
            <a:r>
              <a:rPr lang="en-US" dirty="0"/>
              <a:t>6</a:t>
            </a:r>
          </a:p>
        </p:txBody>
      </p:sp>
      <p:sp>
        <p:nvSpPr>
          <p:cNvPr id="79" name="TextBox 78">
            <a:extLst>
              <a:ext uri="{FF2B5EF4-FFF2-40B4-BE49-F238E27FC236}">
                <a16:creationId xmlns:a16="http://schemas.microsoft.com/office/drawing/2014/main" id="{C1E038BC-C066-FE74-4718-44A51920FFF5}"/>
              </a:ext>
            </a:extLst>
          </p:cNvPr>
          <p:cNvSpPr txBox="1"/>
          <p:nvPr/>
        </p:nvSpPr>
        <p:spPr>
          <a:xfrm>
            <a:off x="2767986" y="4111423"/>
            <a:ext cx="301686" cy="369332"/>
          </a:xfrm>
          <a:prstGeom prst="rect">
            <a:avLst/>
          </a:prstGeom>
          <a:noFill/>
        </p:spPr>
        <p:txBody>
          <a:bodyPr wrap="none" rtlCol="0">
            <a:spAutoFit/>
          </a:bodyPr>
          <a:lstStyle/>
          <a:p>
            <a:r>
              <a:rPr lang="en-US" dirty="0"/>
              <a:t>2</a:t>
            </a:r>
          </a:p>
        </p:txBody>
      </p:sp>
      <p:sp>
        <p:nvSpPr>
          <p:cNvPr id="80" name="TextBox 79">
            <a:extLst>
              <a:ext uri="{FF2B5EF4-FFF2-40B4-BE49-F238E27FC236}">
                <a16:creationId xmlns:a16="http://schemas.microsoft.com/office/drawing/2014/main" id="{A7A881F2-D785-4C40-E4D8-A077BFE1498B}"/>
              </a:ext>
            </a:extLst>
          </p:cNvPr>
          <p:cNvSpPr txBox="1"/>
          <p:nvPr/>
        </p:nvSpPr>
        <p:spPr>
          <a:xfrm>
            <a:off x="2752194" y="5493028"/>
            <a:ext cx="301686" cy="369332"/>
          </a:xfrm>
          <a:prstGeom prst="rect">
            <a:avLst/>
          </a:prstGeom>
          <a:noFill/>
        </p:spPr>
        <p:txBody>
          <a:bodyPr wrap="none" rtlCol="0">
            <a:spAutoFit/>
          </a:bodyPr>
          <a:lstStyle/>
          <a:p>
            <a:r>
              <a:rPr lang="en-US" dirty="0"/>
              <a:t>3</a:t>
            </a:r>
          </a:p>
        </p:txBody>
      </p:sp>
      <p:sp>
        <p:nvSpPr>
          <p:cNvPr id="81" name="TextBox 80">
            <a:extLst>
              <a:ext uri="{FF2B5EF4-FFF2-40B4-BE49-F238E27FC236}">
                <a16:creationId xmlns:a16="http://schemas.microsoft.com/office/drawing/2014/main" id="{C55BF5EF-592F-B739-83E5-D86BFC05DA6B}"/>
              </a:ext>
            </a:extLst>
          </p:cNvPr>
          <p:cNvSpPr txBox="1"/>
          <p:nvPr/>
        </p:nvSpPr>
        <p:spPr>
          <a:xfrm>
            <a:off x="4196944" y="2646504"/>
            <a:ext cx="301686" cy="369332"/>
          </a:xfrm>
          <a:prstGeom prst="rect">
            <a:avLst/>
          </a:prstGeom>
          <a:noFill/>
        </p:spPr>
        <p:txBody>
          <a:bodyPr wrap="none" rtlCol="0">
            <a:spAutoFit/>
          </a:bodyPr>
          <a:lstStyle/>
          <a:p>
            <a:r>
              <a:rPr lang="en-US" dirty="0"/>
              <a:t>4</a:t>
            </a:r>
          </a:p>
        </p:txBody>
      </p:sp>
      <p:sp>
        <p:nvSpPr>
          <p:cNvPr id="82" name="TextBox 81">
            <a:extLst>
              <a:ext uri="{FF2B5EF4-FFF2-40B4-BE49-F238E27FC236}">
                <a16:creationId xmlns:a16="http://schemas.microsoft.com/office/drawing/2014/main" id="{DA654D31-94E5-3CF1-7CE9-BA96508372B8}"/>
              </a:ext>
            </a:extLst>
          </p:cNvPr>
          <p:cNvSpPr txBox="1"/>
          <p:nvPr/>
        </p:nvSpPr>
        <p:spPr>
          <a:xfrm>
            <a:off x="4134847" y="4055857"/>
            <a:ext cx="255808" cy="379913"/>
          </a:xfrm>
          <a:prstGeom prst="rect">
            <a:avLst/>
          </a:prstGeom>
          <a:noFill/>
        </p:spPr>
        <p:txBody>
          <a:bodyPr wrap="square" rtlCol="0">
            <a:spAutoFit/>
          </a:bodyPr>
          <a:lstStyle/>
          <a:p>
            <a:r>
              <a:rPr lang="en-US" dirty="0"/>
              <a:t>5</a:t>
            </a:r>
          </a:p>
        </p:txBody>
      </p:sp>
      <p:sp>
        <p:nvSpPr>
          <p:cNvPr id="83" name="TextBox 82">
            <a:extLst>
              <a:ext uri="{FF2B5EF4-FFF2-40B4-BE49-F238E27FC236}">
                <a16:creationId xmlns:a16="http://schemas.microsoft.com/office/drawing/2014/main" id="{6DD1F14B-1272-A559-4099-E601E1A9F913}"/>
              </a:ext>
            </a:extLst>
          </p:cNvPr>
          <p:cNvSpPr txBox="1"/>
          <p:nvPr/>
        </p:nvSpPr>
        <p:spPr>
          <a:xfrm>
            <a:off x="2710458" y="2724150"/>
            <a:ext cx="301686" cy="369332"/>
          </a:xfrm>
          <a:prstGeom prst="rect">
            <a:avLst/>
          </a:prstGeom>
          <a:noFill/>
        </p:spPr>
        <p:txBody>
          <a:bodyPr wrap="none" rtlCol="0">
            <a:spAutoFit/>
          </a:bodyPr>
          <a:lstStyle/>
          <a:p>
            <a:r>
              <a:rPr lang="en-US" dirty="0"/>
              <a:t>1</a:t>
            </a:r>
          </a:p>
        </p:txBody>
      </p:sp>
      <p:sp>
        <p:nvSpPr>
          <p:cNvPr id="84" name="TextBox 83">
            <a:extLst>
              <a:ext uri="{FF2B5EF4-FFF2-40B4-BE49-F238E27FC236}">
                <a16:creationId xmlns:a16="http://schemas.microsoft.com/office/drawing/2014/main" id="{42F07793-90B1-053F-3CD1-8D771DE50D63}"/>
              </a:ext>
            </a:extLst>
          </p:cNvPr>
          <p:cNvSpPr txBox="1"/>
          <p:nvPr/>
        </p:nvSpPr>
        <p:spPr>
          <a:xfrm>
            <a:off x="5723351" y="2743069"/>
            <a:ext cx="301686" cy="369332"/>
          </a:xfrm>
          <a:prstGeom prst="rect">
            <a:avLst/>
          </a:prstGeom>
          <a:noFill/>
        </p:spPr>
        <p:txBody>
          <a:bodyPr wrap="none" rtlCol="0">
            <a:spAutoFit/>
          </a:bodyPr>
          <a:lstStyle/>
          <a:p>
            <a:r>
              <a:rPr lang="en-US" dirty="0"/>
              <a:t>7</a:t>
            </a:r>
          </a:p>
        </p:txBody>
      </p:sp>
      <p:sp>
        <p:nvSpPr>
          <p:cNvPr id="85" name="TextBox 84">
            <a:extLst>
              <a:ext uri="{FF2B5EF4-FFF2-40B4-BE49-F238E27FC236}">
                <a16:creationId xmlns:a16="http://schemas.microsoft.com/office/drawing/2014/main" id="{D497A318-6863-8B71-BDB4-1F51FC8F019E}"/>
              </a:ext>
            </a:extLst>
          </p:cNvPr>
          <p:cNvSpPr txBox="1"/>
          <p:nvPr/>
        </p:nvSpPr>
        <p:spPr>
          <a:xfrm>
            <a:off x="5772037" y="4118610"/>
            <a:ext cx="301686" cy="369332"/>
          </a:xfrm>
          <a:prstGeom prst="rect">
            <a:avLst/>
          </a:prstGeom>
          <a:noFill/>
        </p:spPr>
        <p:txBody>
          <a:bodyPr wrap="none" rtlCol="0">
            <a:spAutoFit/>
          </a:bodyPr>
          <a:lstStyle/>
          <a:p>
            <a:r>
              <a:rPr lang="en-US" dirty="0"/>
              <a:t>8</a:t>
            </a:r>
          </a:p>
        </p:txBody>
      </p:sp>
      <p:sp>
        <p:nvSpPr>
          <p:cNvPr id="86" name="TextBox 85">
            <a:extLst>
              <a:ext uri="{FF2B5EF4-FFF2-40B4-BE49-F238E27FC236}">
                <a16:creationId xmlns:a16="http://schemas.microsoft.com/office/drawing/2014/main" id="{C5F185B0-2B0D-DE7A-FA14-7183DB8A8380}"/>
              </a:ext>
            </a:extLst>
          </p:cNvPr>
          <p:cNvSpPr txBox="1"/>
          <p:nvPr/>
        </p:nvSpPr>
        <p:spPr>
          <a:xfrm>
            <a:off x="5714463" y="5514400"/>
            <a:ext cx="301686" cy="369332"/>
          </a:xfrm>
          <a:prstGeom prst="rect">
            <a:avLst/>
          </a:prstGeom>
          <a:noFill/>
        </p:spPr>
        <p:txBody>
          <a:bodyPr wrap="none" rtlCol="0">
            <a:spAutoFit/>
          </a:bodyPr>
          <a:lstStyle/>
          <a:p>
            <a:r>
              <a:rPr lang="en-US" dirty="0"/>
              <a:t>9</a:t>
            </a:r>
          </a:p>
        </p:txBody>
      </p:sp>
      <p:sp>
        <p:nvSpPr>
          <p:cNvPr id="87" name="TextBox 86">
            <a:extLst>
              <a:ext uri="{FF2B5EF4-FFF2-40B4-BE49-F238E27FC236}">
                <a16:creationId xmlns:a16="http://schemas.microsoft.com/office/drawing/2014/main" id="{5133ADE7-72F3-540A-70BF-F9622A6F15D8}"/>
              </a:ext>
            </a:extLst>
          </p:cNvPr>
          <p:cNvSpPr txBox="1"/>
          <p:nvPr/>
        </p:nvSpPr>
        <p:spPr>
          <a:xfrm>
            <a:off x="7216564" y="2743069"/>
            <a:ext cx="418704" cy="369332"/>
          </a:xfrm>
          <a:prstGeom prst="rect">
            <a:avLst/>
          </a:prstGeom>
          <a:noFill/>
        </p:spPr>
        <p:txBody>
          <a:bodyPr wrap="none" rtlCol="0">
            <a:spAutoFit/>
          </a:bodyPr>
          <a:lstStyle/>
          <a:p>
            <a:r>
              <a:rPr lang="en-US" dirty="0"/>
              <a:t>10</a:t>
            </a:r>
          </a:p>
        </p:txBody>
      </p:sp>
      <p:sp>
        <p:nvSpPr>
          <p:cNvPr id="88" name="TextBox 87">
            <a:extLst>
              <a:ext uri="{FF2B5EF4-FFF2-40B4-BE49-F238E27FC236}">
                <a16:creationId xmlns:a16="http://schemas.microsoft.com/office/drawing/2014/main" id="{6CEC4C81-5AB3-E53E-B576-ED03595ED967}"/>
              </a:ext>
            </a:extLst>
          </p:cNvPr>
          <p:cNvSpPr txBox="1"/>
          <p:nvPr/>
        </p:nvSpPr>
        <p:spPr>
          <a:xfrm>
            <a:off x="7216564" y="4157575"/>
            <a:ext cx="418704" cy="369332"/>
          </a:xfrm>
          <a:prstGeom prst="rect">
            <a:avLst/>
          </a:prstGeom>
          <a:noFill/>
        </p:spPr>
        <p:txBody>
          <a:bodyPr wrap="none" rtlCol="0">
            <a:spAutoFit/>
          </a:bodyPr>
          <a:lstStyle/>
          <a:p>
            <a:r>
              <a:rPr lang="en-US" dirty="0"/>
              <a:t>11</a:t>
            </a:r>
          </a:p>
        </p:txBody>
      </p:sp>
      <p:sp>
        <p:nvSpPr>
          <p:cNvPr id="89" name="TextBox 88">
            <a:extLst>
              <a:ext uri="{FF2B5EF4-FFF2-40B4-BE49-F238E27FC236}">
                <a16:creationId xmlns:a16="http://schemas.microsoft.com/office/drawing/2014/main" id="{0CD45857-217E-4D59-9A14-7F2C4E5F370E}"/>
              </a:ext>
            </a:extLst>
          </p:cNvPr>
          <p:cNvSpPr txBox="1"/>
          <p:nvPr/>
        </p:nvSpPr>
        <p:spPr>
          <a:xfrm>
            <a:off x="7193143" y="5414556"/>
            <a:ext cx="418704" cy="369332"/>
          </a:xfrm>
          <a:prstGeom prst="rect">
            <a:avLst/>
          </a:prstGeom>
          <a:noFill/>
        </p:spPr>
        <p:txBody>
          <a:bodyPr wrap="none" rtlCol="0">
            <a:spAutoFit/>
          </a:bodyPr>
          <a:lstStyle/>
          <a:p>
            <a:r>
              <a:rPr lang="en-US" dirty="0"/>
              <a:t>12</a:t>
            </a:r>
          </a:p>
        </p:txBody>
      </p:sp>
    </p:spTree>
    <p:extLst>
      <p:ext uri="{BB962C8B-B14F-4D97-AF65-F5344CB8AC3E}">
        <p14:creationId xmlns:p14="http://schemas.microsoft.com/office/powerpoint/2010/main" val="4021779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12B17-386D-AC49-3B28-DEF39841F49F}"/>
              </a:ext>
            </a:extLst>
          </p:cNvPr>
          <p:cNvSpPr>
            <a:spLocks noGrp="1"/>
          </p:cNvSpPr>
          <p:nvPr>
            <p:ph type="title"/>
          </p:nvPr>
        </p:nvSpPr>
        <p:spPr/>
        <p:txBody>
          <a:bodyPr/>
          <a:lstStyle/>
          <a:p>
            <a:r>
              <a:rPr lang="en-US" dirty="0"/>
              <a:t>Pop quiz – What is the experimental unit?</a:t>
            </a:r>
          </a:p>
        </p:txBody>
      </p:sp>
      <p:sp>
        <p:nvSpPr>
          <p:cNvPr id="3" name="Content Placeholder 2">
            <a:extLst>
              <a:ext uri="{FF2B5EF4-FFF2-40B4-BE49-F238E27FC236}">
                <a16:creationId xmlns:a16="http://schemas.microsoft.com/office/drawing/2014/main" id="{4F32B956-ED2D-CF1F-3376-F6CA087E5676}"/>
              </a:ext>
            </a:extLst>
          </p:cNvPr>
          <p:cNvSpPr>
            <a:spLocks noGrp="1"/>
          </p:cNvSpPr>
          <p:nvPr>
            <p:ph idx="1"/>
          </p:nvPr>
        </p:nvSpPr>
        <p:spPr/>
        <p:txBody>
          <a:bodyPr/>
          <a:lstStyle/>
          <a:p>
            <a:pPr marL="514350" indent="-514350">
              <a:buFont typeface="+mj-lt"/>
              <a:buAutoNum type="alphaUcPeriod"/>
            </a:pPr>
            <a:r>
              <a:rPr lang="en-US" dirty="0"/>
              <a:t>The fish? </a:t>
            </a:r>
          </a:p>
          <a:p>
            <a:pPr marL="514350" indent="-514350">
              <a:buFont typeface="+mj-lt"/>
              <a:buAutoNum type="alphaUcPeriod"/>
            </a:pPr>
            <a:r>
              <a:rPr lang="en-US" dirty="0"/>
              <a:t>The type of cage?</a:t>
            </a:r>
          </a:p>
          <a:p>
            <a:pPr marL="514350" indent="-514350">
              <a:buFont typeface="+mj-lt"/>
              <a:buAutoNum type="alphaUcPeriod"/>
            </a:pPr>
            <a:r>
              <a:rPr lang="en-US" dirty="0"/>
              <a:t>The cage?</a:t>
            </a:r>
          </a:p>
        </p:txBody>
      </p:sp>
    </p:spTree>
    <p:extLst>
      <p:ext uri="{BB962C8B-B14F-4D97-AF65-F5344CB8AC3E}">
        <p14:creationId xmlns:p14="http://schemas.microsoft.com/office/powerpoint/2010/main" val="1881080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8E85F-33D9-2E72-A8CB-2E406E30DCE0}"/>
              </a:ext>
            </a:extLst>
          </p:cNvPr>
          <p:cNvSpPr>
            <a:spLocks noGrp="1"/>
          </p:cNvSpPr>
          <p:nvPr>
            <p:ph type="title"/>
          </p:nvPr>
        </p:nvSpPr>
        <p:spPr/>
        <p:txBody>
          <a:bodyPr/>
          <a:lstStyle/>
          <a:p>
            <a:r>
              <a:rPr lang="en-US" dirty="0"/>
              <a:t>Assumptions of a linear model</a:t>
            </a:r>
          </a:p>
        </p:txBody>
      </p:sp>
      <p:sp>
        <p:nvSpPr>
          <p:cNvPr id="3" name="Content Placeholder 2">
            <a:extLst>
              <a:ext uri="{FF2B5EF4-FFF2-40B4-BE49-F238E27FC236}">
                <a16:creationId xmlns:a16="http://schemas.microsoft.com/office/drawing/2014/main" id="{B8DDA096-6C5F-D9F1-8790-A765F4B90746}"/>
              </a:ext>
            </a:extLst>
          </p:cNvPr>
          <p:cNvSpPr>
            <a:spLocks noGrp="1"/>
          </p:cNvSpPr>
          <p:nvPr>
            <p:ph idx="1"/>
          </p:nvPr>
        </p:nvSpPr>
        <p:spPr/>
        <p:txBody>
          <a:bodyPr/>
          <a:lstStyle/>
          <a:p>
            <a:r>
              <a:rPr lang="en-US" dirty="0"/>
              <a:t>Independence of observations</a:t>
            </a:r>
          </a:p>
          <a:p>
            <a:r>
              <a:rPr lang="en-US" dirty="0" err="1"/>
              <a:t>Homoskedacity</a:t>
            </a:r>
            <a:r>
              <a:rPr lang="en-US" dirty="0"/>
              <a:t> of variance</a:t>
            </a:r>
          </a:p>
          <a:p>
            <a:r>
              <a:rPr lang="en-US" dirty="0"/>
              <a:t>Normality of residuals</a:t>
            </a:r>
          </a:p>
        </p:txBody>
      </p:sp>
    </p:spTree>
    <p:extLst>
      <p:ext uri="{BB962C8B-B14F-4D97-AF65-F5344CB8AC3E}">
        <p14:creationId xmlns:p14="http://schemas.microsoft.com/office/powerpoint/2010/main" val="218645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12C3-5796-E74E-66D8-6749AC060CF7}"/>
              </a:ext>
            </a:extLst>
          </p:cNvPr>
          <p:cNvSpPr>
            <a:spLocks noGrp="1"/>
          </p:cNvSpPr>
          <p:nvPr>
            <p:ph type="title"/>
          </p:nvPr>
        </p:nvSpPr>
        <p:spPr/>
        <p:txBody>
          <a:bodyPr/>
          <a:lstStyle/>
          <a:p>
            <a:r>
              <a:rPr lang="en-US" dirty="0"/>
              <a:t>Model structure</a:t>
            </a:r>
          </a:p>
        </p:txBody>
      </p:sp>
      <p:sp>
        <p:nvSpPr>
          <p:cNvPr id="3" name="Content Placeholder 2">
            <a:extLst>
              <a:ext uri="{FF2B5EF4-FFF2-40B4-BE49-F238E27FC236}">
                <a16:creationId xmlns:a16="http://schemas.microsoft.com/office/drawing/2014/main" id="{40C0BCFE-B039-E423-F894-13CF2AA0FE36}"/>
              </a:ext>
            </a:extLst>
          </p:cNvPr>
          <p:cNvSpPr>
            <a:spLocks noGrp="1"/>
          </p:cNvSpPr>
          <p:nvPr>
            <p:ph idx="1"/>
          </p:nvPr>
        </p:nvSpPr>
        <p:spPr>
          <a:xfrm>
            <a:off x="838200" y="1825625"/>
            <a:ext cx="5600700" cy="4351338"/>
          </a:xfrm>
        </p:spPr>
        <p:txBody>
          <a:bodyPr/>
          <a:lstStyle/>
          <a:p>
            <a:r>
              <a:rPr lang="en-US" dirty="0"/>
              <a:t>Fixed effects – components that are under your control</a:t>
            </a:r>
          </a:p>
          <a:p>
            <a:r>
              <a:rPr lang="en-US" dirty="0"/>
              <a:t>Random effects – components that impact your results, but aren’t under your control</a:t>
            </a:r>
          </a:p>
        </p:txBody>
      </p:sp>
      <p:pic>
        <p:nvPicPr>
          <p:cNvPr id="4" name="Picture 3">
            <a:extLst>
              <a:ext uri="{FF2B5EF4-FFF2-40B4-BE49-F238E27FC236}">
                <a16:creationId xmlns:a16="http://schemas.microsoft.com/office/drawing/2014/main" id="{BD359A92-D5BC-3D81-E4C0-0A2F6CD672FF}"/>
              </a:ext>
            </a:extLst>
          </p:cNvPr>
          <p:cNvPicPr>
            <a:picLocks noChangeAspect="1"/>
          </p:cNvPicPr>
          <p:nvPr/>
        </p:nvPicPr>
        <p:blipFill rotWithShape="1">
          <a:blip r:embed="rId3"/>
          <a:srcRect l="19688" t="28809" r="7818"/>
          <a:stretch/>
        </p:blipFill>
        <p:spPr>
          <a:xfrm>
            <a:off x="6934200" y="2371725"/>
            <a:ext cx="4419600" cy="24413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7815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D12C3-5796-E74E-66D8-6749AC060CF7}"/>
              </a:ext>
            </a:extLst>
          </p:cNvPr>
          <p:cNvSpPr>
            <a:spLocks noGrp="1"/>
          </p:cNvSpPr>
          <p:nvPr>
            <p:ph type="title"/>
          </p:nvPr>
        </p:nvSpPr>
        <p:spPr/>
        <p:txBody>
          <a:bodyPr/>
          <a:lstStyle/>
          <a:p>
            <a:r>
              <a:rPr lang="en-US" dirty="0"/>
              <a:t>Model structure – three options</a:t>
            </a:r>
          </a:p>
        </p:txBody>
      </p:sp>
      <p:sp>
        <p:nvSpPr>
          <p:cNvPr id="3" name="Content Placeholder 2">
            <a:extLst>
              <a:ext uri="{FF2B5EF4-FFF2-40B4-BE49-F238E27FC236}">
                <a16:creationId xmlns:a16="http://schemas.microsoft.com/office/drawing/2014/main" id="{40C0BCFE-B039-E423-F894-13CF2AA0FE36}"/>
              </a:ext>
            </a:extLst>
          </p:cNvPr>
          <p:cNvSpPr>
            <a:spLocks noGrp="1"/>
          </p:cNvSpPr>
          <p:nvPr>
            <p:ph idx="1"/>
          </p:nvPr>
        </p:nvSpPr>
        <p:spPr>
          <a:xfrm>
            <a:off x="838200" y="1817236"/>
            <a:ext cx="6096000" cy="4351338"/>
          </a:xfrm>
        </p:spPr>
        <p:txBody>
          <a:bodyPr/>
          <a:lstStyle/>
          <a:p>
            <a:pPr marL="0" indent="0">
              <a:buNone/>
            </a:pPr>
            <a:r>
              <a:rPr lang="en-US" dirty="0"/>
              <a:t>mean(</a:t>
            </a:r>
            <a:r>
              <a:rPr lang="en-US" dirty="0" err="1"/>
              <a:t>Length</a:t>
            </a:r>
            <a:r>
              <a:rPr lang="en-US" baseline="-25000" dirty="0" err="1"/>
              <a:t>cage</a:t>
            </a:r>
            <a:r>
              <a:rPr lang="en-US" dirty="0"/>
              <a:t>) ~ </a:t>
            </a:r>
            <a:r>
              <a:rPr lang="en-US" dirty="0" err="1"/>
              <a:t>CageType</a:t>
            </a:r>
            <a:endParaRPr lang="en-US" dirty="0"/>
          </a:p>
          <a:p>
            <a:pPr marL="0" indent="0">
              <a:buNone/>
            </a:pPr>
            <a:endParaRPr lang="en-US" dirty="0"/>
          </a:p>
          <a:p>
            <a:pPr marL="0" indent="0">
              <a:buNone/>
            </a:pPr>
            <a:r>
              <a:rPr lang="en-US" dirty="0"/>
              <a:t>Length ~ </a:t>
            </a:r>
            <a:r>
              <a:rPr lang="en-US" dirty="0" err="1"/>
              <a:t>CageType</a:t>
            </a:r>
            <a:r>
              <a:rPr lang="en-US" dirty="0"/>
              <a:t> + Cage</a:t>
            </a:r>
          </a:p>
          <a:p>
            <a:pPr marL="0" indent="0">
              <a:buNone/>
            </a:pPr>
            <a:endParaRPr lang="en-US" dirty="0"/>
          </a:p>
          <a:p>
            <a:pPr marL="0" indent="0">
              <a:buNone/>
            </a:pPr>
            <a:r>
              <a:rPr lang="en-US" dirty="0"/>
              <a:t>Length ~ </a:t>
            </a:r>
            <a:r>
              <a:rPr lang="en-US" dirty="0" err="1"/>
              <a:t>CageType</a:t>
            </a:r>
            <a:r>
              <a:rPr lang="en-US" dirty="0"/>
              <a:t> + (1|Cage)</a:t>
            </a:r>
          </a:p>
          <a:p>
            <a:pPr marL="0" indent="0">
              <a:buNone/>
            </a:pPr>
            <a:endParaRPr lang="en-US" dirty="0"/>
          </a:p>
        </p:txBody>
      </p:sp>
      <p:pic>
        <p:nvPicPr>
          <p:cNvPr id="4" name="Picture 3">
            <a:extLst>
              <a:ext uri="{FF2B5EF4-FFF2-40B4-BE49-F238E27FC236}">
                <a16:creationId xmlns:a16="http://schemas.microsoft.com/office/drawing/2014/main" id="{BD359A92-D5BC-3D81-E4C0-0A2F6CD672FF}"/>
              </a:ext>
            </a:extLst>
          </p:cNvPr>
          <p:cNvPicPr>
            <a:picLocks noChangeAspect="1"/>
          </p:cNvPicPr>
          <p:nvPr/>
        </p:nvPicPr>
        <p:blipFill rotWithShape="1">
          <a:blip r:embed="rId3"/>
          <a:srcRect l="19688" t="28809" r="7818"/>
          <a:stretch/>
        </p:blipFill>
        <p:spPr>
          <a:xfrm>
            <a:off x="6934200" y="2371725"/>
            <a:ext cx="4419600" cy="24413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73952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70C4F-5971-E62B-7C6B-96776680464D}"/>
              </a:ext>
            </a:extLst>
          </p:cNvPr>
          <p:cNvSpPr>
            <a:spLocks noGrp="1"/>
          </p:cNvSpPr>
          <p:nvPr>
            <p:ph type="title"/>
          </p:nvPr>
        </p:nvSpPr>
        <p:spPr/>
        <p:txBody>
          <a:bodyPr/>
          <a:lstStyle/>
          <a:p>
            <a:r>
              <a:rPr lang="en-US" dirty="0"/>
              <a:t>Random slopes, random intercepts</a:t>
            </a:r>
          </a:p>
        </p:txBody>
      </p:sp>
      <p:sp>
        <p:nvSpPr>
          <p:cNvPr id="3" name="Content Placeholder 2">
            <a:extLst>
              <a:ext uri="{FF2B5EF4-FFF2-40B4-BE49-F238E27FC236}">
                <a16:creationId xmlns:a16="http://schemas.microsoft.com/office/drawing/2014/main" id="{D9B7B3D1-13A0-F4E7-5F48-6C8EA53C5E7D}"/>
              </a:ext>
            </a:extLst>
          </p:cNvPr>
          <p:cNvSpPr>
            <a:spLocks noGrp="1"/>
          </p:cNvSpPr>
          <p:nvPr>
            <p:ph idx="1"/>
          </p:nvPr>
        </p:nvSpPr>
        <p:spPr/>
        <p:txBody>
          <a:bodyPr/>
          <a:lstStyle/>
          <a:p>
            <a:r>
              <a:rPr lang="en-US" dirty="0"/>
              <a:t>Length ~ </a:t>
            </a:r>
            <a:r>
              <a:rPr lang="en-US" dirty="0" err="1"/>
              <a:t>CageType</a:t>
            </a:r>
            <a:r>
              <a:rPr lang="en-US" dirty="0"/>
              <a:t> + (1|Cage)</a:t>
            </a:r>
          </a:p>
          <a:p>
            <a:r>
              <a:rPr lang="en-US" dirty="0"/>
              <a:t>Length ~ </a:t>
            </a:r>
            <a:r>
              <a:rPr lang="en-US" dirty="0" err="1"/>
              <a:t>CageType</a:t>
            </a:r>
            <a:r>
              <a:rPr lang="en-US" dirty="0"/>
              <a:t> + (1+ </a:t>
            </a:r>
            <a:r>
              <a:rPr lang="en-US" dirty="0" err="1"/>
              <a:t>CageType|Cage</a:t>
            </a:r>
            <a:r>
              <a:rPr lang="en-US" dirty="0"/>
              <a:t>)</a:t>
            </a:r>
          </a:p>
          <a:p>
            <a:endParaRPr lang="en-US" dirty="0"/>
          </a:p>
        </p:txBody>
      </p:sp>
    </p:spTree>
    <p:extLst>
      <p:ext uri="{BB962C8B-B14F-4D97-AF65-F5344CB8AC3E}">
        <p14:creationId xmlns:p14="http://schemas.microsoft.com/office/powerpoint/2010/main" val="1576309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91901-C7E6-79BF-D951-07E8D634E30B}"/>
              </a:ext>
            </a:extLst>
          </p:cNvPr>
          <p:cNvSpPr>
            <a:spLocks noGrp="1"/>
          </p:cNvSpPr>
          <p:nvPr>
            <p:ph type="title"/>
          </p:nvPr>
        </p:nvSpPr>
        <p:spPr/>
        <p:txBody>
          <a:bodyPr/>
          <a:lstStyle/>
          <a:p>
            <a:r>
              <a:rPr lang="en-US" dirty="0"/>
              <a:t>Nested design</a:t>
            </a:r>
          </a:p>
        </p:txBody>
      </p:sp>
      <p:sp>
        <p:nvSpPr>
          <p:cNvPr id="4" name="Oval 3">
            <a:extLst>
              <a:ext uri="{FF2B5EF4-FFF2-40B4-BE49-F238E27FC236}">
                <a16:creationId xmlns:a16="http://schemas.microsoft.com/office/drawing/2014/main" id="{B8204C12-31AE-0C90-B40E-61A6CB40B4F6}"/>
              </a:ext>
            </a:extLst>
          </p:cNvPr>
          <p:cNvSpPr/>
          <p:nvPr/>
        </p:nvSpPr>
        <p:spPr>
          <a:xfrm>
            <a:off x="2711044" y="2276475"/>
            <a:ext cx="1333500" cy="1219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accent2"/>
              </a:solidFill>
            </a:endParaRPr>
          </a:p>
        </p:txBody>
      </p:sp>
      <p:sp>
        <p:nvSpPr>
          <p:cNvPr id="5" name="Oval 4">
            <a:extLst>
              <a:ext uri="{FF2B5EF4-FFF2-40B4-BE49-F238E27FC236}">
                <a16:creationId xmlns:a16="http://schemas.microsoft.com/office/drawing/2014/main" id="{758F68BB-4F9D-5CE2-81E7-BF2BC8A632E5}"/>
              </a:ext>
            </a:extLst>
          </p:cNvPr>
          <p:cNvSpPr/>
          <p:nvPr/>
        </p:nvSpPr>
        <p:spPr>
          <a:xfrm>
            <a:off x="4219576" y="2209800"/>
            <a:ext cx="13335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68ACDB8-C649-DA9D-B0FC-D05D8435E0CA}"/>
              </a:ext>
            </a:extLst>
          </p:cNvPr>
          <p:cNvSpPr/>
          <p:nvPr/>
        </p:nvSpPr>
        <p:spPr>
          <a:xfrm>
            <a:off x="5728109" y="2276475"/>
            <a:ext cx="1333500" cy="1219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7EB66D9-5E88-D092-3931-7067B54464F8}"/>
              </a:ext>
            </a:extLst>
          </p:cNvPr>
          <p:cNvSpPr/>
          <p:nvPr/>
        </p:nvSpPr>
        <p:spPr>
          <a:xfrm>
            <a:off x="7259275" y="2276475"/>
            <a:ext cx="13335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FCDC666-A132-62D7-3FA2-8960FABEDF10}"/>
              </a:ext>
            </a:extLst>
          </p:cNvPr>
          <p:cNvSpPr/>
          <p:nvPr/>
        </p:nvSpPr>
        <p:spPr>
          <a:xfrm>
            <a:off x="2711044" y="3662057"/>
            <a:ext cx="1333500" cy="1219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F996EFB-CA66-E64D-81F1-740A9F48E310}"/>
              </a:ext>
            </a:extLst>
          </p:cNvPr>
          <p:cNvSpPr/>
          <p:nvPr/>
        </p:nvSpPr>
        <p:spPr>
          <a:xfrm>
            <a:off x="4196944" y="3662057"/>
            <a:ext cx="1333500" cy="1219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BD417B8-4867-44C9-EEAC-1EEFCD32BF68}"/>
              </a:ext>
            </a:extLst>
          </p:cNvPr>
          <p:cNvSpPr/>
          <p:nvPr/>
        </p:nvSpPr>
        <p:spPr>
          <a:xfrm>
            <a:off x="5728109" y="3662057"/>
            <a:ext cx="13335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3A4D154-A13C-1333-76C7-5F1A2136CF70}"/>
              </a:ext>
            </a:extLst>
          </p:cNvPr>
          <p:cNvSpPr/>
          <p:nvPr/>
        </p:nvSpPr>
        <p:spPr>
          <a:xfrm>
            <a:off x="7259275" y="3662057"/>
            <a:ext cx="1333500" cy="1219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693F697-93BF-2802-BE05-425D8CFF1BF2}"/>
              </a:ext>
            </a:extLst>
          </p:cNvPr>
          <p:cNvSpPr/>
          <p:nvPr/>
        </p:nvSpPr>
        <p:spPr>
          <a:xfrm>
            <a:off x="2711044" y="5047639"/>
            <a:ext cx="1333500" cy="1219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AE3AE6C-81D1-F31A-4001-3D7BE8C13992}"/>
              </a:ext>
            </a:extLst>
          </p:cNvPr>
          <p:cNvSpPr/>
          <p:nvPr/>
        </p:nvSpPr>
        <p:spPr>
          <a:xfrm>
            <a:off x="4196944" y="5047639"/>
            <a:ext cx="1333500" cy="1219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F076162-6227-49F7-A3DE-D03C01DC0648}"/>
              </a:ext>
            </a:extLst>
          </p:cNvPr>
          <p:cNvSpPr/>
          <p:nvPr/>
        </p:nvSpPr>
        <p:spPr>
          <a:xfrm>
            <a:off x="5728109" y="5047639"/>
            <a:ext cx="1333500" cy="1219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901B421-B565-6AF0-6B7B-3F6503BC65DC}"/>
              </a:ext>
            </a:extLst>
          </p:cNvPr>
          <p:cNvSpPr/>
          <p:nvPr/>
        </p:nvSpPr>
        <p:spPr>
          <a:xfrm>
            <a:off x="7259275" y="5047639"/>
            <a:ext cx="1333500" cy="1219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6" name="Graphic 15" descr="Fish with solid fill">
            <a:extLst>
              <a:ext uri="{FF2B5EF4-FFF2-40B4-BE49-F238E27FC236}">
                <a16:creationId xmlns:a16="http://schemas.microsoft.com/office/drawing/2014/main" id="{73C3B502-4972-FF7F-71EE-79D8E8ED98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48809" y="2449584"/>
            <a:ext cx="438587" cy="438587"/>
          </a:xfrm>
          <a:prstGeom prst="rect">
            <a:avLst/>
          </a:prstGeom>
        </p:spPr>
      </p:pic>
      <p:pic>
        <p:nvPicPr>
          <p:cNvPr id="17" name="Graphic 16" descr="Fish with solid fill">
            <a:extLst>
              <a:ext uri="{FF2B5EF4-FFF2-40B4-BE49-F238E27FC236}">
                <a16:creationId xmlns:a16="http://schemas.microsoft.com/office/drawing/2014/main" id="{5C3B536A-D705-9147-9D65-A2FE69FFD3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01209" y="2601984"/>
            <a:ext cx="438587" cy="438587"/>
          </a:xfrm>
          <a:prstGeom prst="rect">
            <a:avLst/>
          </a:prstGeom>
        </p:spPr>
      </p:pic>
      <p:pic>
        <p:nvPicPr>
          <p:cNvPr id="18" name="Graphic 17" descr="Fish with solid fill">
            <a:extLst>
              <a:ext uri="{FF2B5EF4-FFF2-40B4-BE49-F238E27FC236}">
                <a16:creationId xmlns:a16="http://schemas.microsoft.com/office/drawing/2014/main" id="{3E3F71C7-021A-807C-C1FB-E95B9DEDCB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48684" y="2795452"/>
            <a:ext cx="438587" cy="438587"/>
          </a:xfrm>
          <a:prstGeom prst="rect">
            <a:avLst/>
          </a:prstGeom>
        </p:spPr>
      </p:pic>
      <p:pic>
        <p:nvPicPr>
          <p:cNvPr id="19" name="Graphic 18" descr="Fish with solid fill">
            <a:extLst>
              <a:ext uri="{FF2B5EF4-FFF2-40B4-BE49-F238E27FC236}">
                <a16:creationId xmlns:a16="http://schemas.microsoft.com/office/drawing/2014/main" id="{A1B12387-96CB-BC39-09FA-F1D150CEA8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96451" y="2960996"/>
            <a:ext cx="438587" cy="438587"/>
          </a:xfrm>
          <a:prstGeom prst="rect">
            <a:avLst/>
          </a:prstGeom>
        </p:spPr>
      </p:pic>
      <p:pic>
        <p:nvPicPr>
          <p:cNvPr id="20" name="Graphic 19" descr="Fish with solid fill">
            <a:extLst>
              <a:ext uri="{FF2B5EF4-FFF2-40B4-BE49-F238E27FC236}">
                <a16:creationId xmlns:a16="http://schemas.microsoft.com/office/drawing/2014/main" id="{DCBD0805-103F-4FB7-E844-882C868B469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79782" y="2426317"/>
            <a:ext cx="438587" cy="438587"/>
          </a:xfrm>
          <a:prstGeom prst="rect">
            <a:avLst/>
          </a:prstGeom>
        </p:spPr>
      </p:pic>
      <p:pic>
        <p:nvPicPr>
          <p:cNvPr id="21" name="Graphic 20" descr="Fish with solid fill">
            <a:extLst>
              <a:ext uri="{FF2B5EF4-FFF2-40B4-BE49-F238E27FC236}">
                <a16:creationId xmlns:a16="http://schemas.microsoft.com/office/drawing/2014/main" id="{C5E1597D-757E-365F-4BED-20E2AF1C4A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17295" y="2308830"/>
            <a:ext cx="438587" cy="438587"/>
          </a:xfrm>
          <a:prstGeom prst="rect">
            <a:avLst/>
          </a:prstGeom>
        </p:spPr>
      </p:pic>
      <p:pic>
        <p:nvPicPr>
          <p:cNvPr id="22" name="Graphic 21" descr="Fish with solid fill">
            <a:extLst>
              <a:ext uri="{FF2B5EF4-FFF2-40B4-BE49-F238E27FC236}">
                <a16:creationId xmlns:a16="http://schemas.microsoft.com/office/drawing/2014/main" id="{78294523-224E-A639-393A-C8FECDE0F7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69695" y="2461230"/>
            <a:ext cx="438587" cy="438587"/>
          </a:xfrm>
          <a:prstGeom prst="rect">
            <a:avLst/>
          </a:prstGeom>
        </p:spPr>
      </p:pic>
      <p:pic>
        <p:nvPicPr>
          <p:cNvPr id="23" name="Graphic 22" descr="Fish with solid fill">
            <a:extLst>
              <a:ext uri="{FF2B5EF4-FFF2-40B4-BE49-F238E27FC236}">
                <a16:creationId xmlns:a16="http://schemas.microsoft.com/office/drawing/2014/main" id="{380C44AE-8365-B742-97B5-91FBE44A69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17170" y="2654698"/>
            <a:ext cx="438587" cy="438587"/>
          </a:xfrm>
          <a:prstGeom prst="rect">
            <a:avLst/>
          </a:prstGeom>
        </p:spPr>
      </p:pic>
      <p:pic>
        <p:nvPicPr>
          <p:cNvPr id="24" name="Graphic 23" descr="Fish with solid fill">
            <a:extLst>
              <a:ext uri="{FF2B5EF4-FFF2-40B4-BE49-F238E27FC236}">
                <a16:creationId xmlns:a16="http://schemas.microsoft.com/office/drawing/2014/main" id="{8C50ABED-C4FA-5F98-8022-37F26E5A31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64937" y="2820242"/>
            <a:ext cx="438587" cy="438587"/>
          </a:xfrm>
          <a:prstGeom prst="rect">
            <a:avLst/>
          </a:prstGeom>
        </p:spPr>
      </p:pic>
      <p:pic>
        <p:nvPicPr>
          <p:cNvPr id="25" name="Graphic 24" descr="Fish with solid fill">
            <a:extLst>
              <a:ext uri="{FF2B5EF4-FFF2-40B4-BE49-F238E27FC236}">
                <a16:creationId xmlns:a16="http://schemas.microsoft.com/office/drawing/2014/main" id="{1D300CCE-ABE5-CD0E-065D-282E8CB4AA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48268" y="2285563"/>
            <a:ext cx="438587" cy="438587"/>
          </a:xfrm>
          <a:prstGeom prst="rect">
            <a:avLst/>
          </a:prstGeom>
        </p:spPr>
      </p:pic>
      <p:pic>
        <p:nvPicPr>
          <p:cNvPr id="26" name="Graphic 25" descr="Fish with solid fill">
            <a:extLst>
              <a:ext uri="{FF2B5EF4-FFF2-40B4-BE49-F238E27FC236}">
                <a16:creationId xmlns:a16="http://schemas.microsoft.com/office/drawing/2014/main" id="{0B91E055-B62D-00BE-DF87-0F10FE516D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6265" y="2405957"/>
            <a:ext cx="438587" cy="438587"/>
          </a:xfrm>
          <a:prstGeom prst="rect">
            <a:avLst/>
          </a:prstGeom>
        </p:spPr>
      </p:pic>
      <p:pic>
        <p:nvPicPr>
          <p:cNvPr id="27" name="Graphic 26" descr="Fish with solid fill">
            <a:extLst>
              <a:ext uri="{FF2B5EF4-FFF2-40B4-BE49-F238E27FC236}">
                <a16:creationId xmlns:a16="http://schemas.microsoft.com/office/drawing/2014/main" id="{8BA154D2-B8A5-D1D1-9F4D-D5171F64E3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38665" y="2558357"/>
            <a:ext cx="438587" cy="438587"/>
          </a:xfrm>
          <a:prstGeom prst="rect">
            <a:avLst/>
          </a:prstGeom>
        </p:spPr>
      </p:pic>
      <p:pic>
        <p:nvPicPr>
          <p:cNvPr id="28" name="Graphic 27" descr="Fish with solid fill">
            <a:extLst>
              <a:ext uri="{FF2B5EF4-FFF2-40B4-BE49-F238E27FC236}">
                <a16:creationId xmlns:a16="http://schemas.microsoft.com/office/drawing/2014/main" id="{B1DC33D0-D3B7-6B0D-A245-8AF279FE3B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86140" y="2751825"/>
            <a:ext cx="438587" cy="438587"/>
          </a:xfrm>
          <a:prstGeom prst="rect">
            <a:avLst/>
          </a:prstGeom>
        </p:spPr>
      </p:pic>
      <p:pic>
        <p:nvPicPr>
          <p:cNvPr id="29" name="Graphic 28" descr="Fish with solid fill">
            <a:extLst>
              <a:ext uri="{FF2B5EF4-FFF2-40B4-BE49-F238E27FC236}">
                <a16:creationId xmlns:a16="http://schemas.microsoft.com/office/drawing/2014/main" id="{A20FBB5D-77BF-27F0-8A21-A60C6A40014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33907" y="2917369"/>
            <a:ext cx="438587" cy="438587"/>
          </a:xfrm>
          <a:prstGeom prst="rect">
            <a:avLst/>
          </a:prstGeom>
        </p:spPr>
      </p:pic>
      <p:pic>
        <p:nvPicPr>
          <p:cNvPr id="30" name="Graphic 29" descr="Fish with solid fill">
            <a:extLst>
              <a:ext uri="{FF2B5EF4-FFF2-40B4-BE49-F238E27FC236}">
                <a16:creationId xmlns:a16="http://schemas.microsoft.com/office/drawing/2014/main" id="{27CBDF1B-8430-CCD4-A637-C68537A242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17238" y="2382690"/>
            <a:ext cx="438587" cy="438587"/>
          </a:xfrm>
          <a:prstGeom prst="rect">
            <a:avLst/>
          </a:prstGeom>
        </p:spPr>
      </p:pic>
      <p:pic>
        <p:nvPicPr>
          <p:cNvPr id="31" name="Graphic 30" descr="Fish with solid fill">
            <a:extLst>
              <a:ext uri="{FF2B5EF4-FFF2-40B4-BE49-F238E27FC236}">
                <a16:creationId xmlns:a16="http://schemas.microsoft.com/office/drawing/2014/main" id="{2E8B0288-2B63-8804-A91C-C6C0ED060F1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92554" y="2432488"/>
            <a:ext cx="438587" cy="438587"/>
          </a:xfrm>
          <a:prstGeom prst="rect">
            <a:avLst/>
          </a:prstGeom>
        </p:spPr>
      </p:pic>
      <p:pic>
        <p:nvPicPr>
          <p:cNvPr id="32" name="Graphic 31" descr="Fish with solid fill">
            <a:extLst>
              <a:ext uri="{FF2B5EF4-FFF2-40B4-BE49-F238E27FC236}">
                <a16:creationId xmlns:a16="http://schemas.microsoft.com/office/drawing/2014/main" id="{D51DACCE-8AAC-FE80-79C8-D110233A56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44954" y="2584888"/>
            <a:ext cx="438587" cy="438587"/>
          </a:xfrm>
          <a:prstGeom prst="rect">
            <a:avLst/>
          </a:prstGeom>
        </p:spPr>
      </p:pic>
      <p:pic>
        <p:nvPicPr>
          <p:cNvPr id="33" name="Graphic 32" descr="Fish with solid fill">
            <a:extLst>
              <a:ext uri="{FF2B5EF4-FFF2-40B4-BE49-F238E27FC236}">
                <a16:creationId xmlns:a16="http://schemas.microsoft.com/office/drawing/2014/main" id="{AE889695-25F2-205E-C140-D20ADFE98E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92429" y="2778356"/>
            <a:ext cx="438587" cy="438587"/>
          </a:xfrm>
          <a:prstGeom prst="rect">
            <a:avLst/>
          </a:prstGeom>
        </p:spPr>
      </p:pic>
      <p:pic>
        <p:nvPicPr>
          <p:cNvPr id="34" name="Graphic 33" descr="Fish with solid fill">
            <a:extLst>
              <a:ext uri="{FF2B5EF4-FFF2-40B4-BE49-F238E27FC236}">
                <a16:creationId xmlns:a16="http://schemas.microsoft.com/office/drawing/2014/main" id="{EC049471-20E4-9A31-6CB0-3DBBB4F90E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40196" y="2943900"/>
            <a:ext cx="438587" cy="438587"/>
          </a:xfrm>
          <a:prstGeom prst="rect">
            <a:avLst/>
          </a:prstGeom>
        </p:spPr>
      </p:pic>
      <p:pic>
        <p:nvPicPr>
          <p:cNvPr id="35" name="Graphic 34" descr="Fish with solid fill">
            <a:extLst>
              <a:ext uri="{FF2B5EF4-FFF2-40B4-BE49-F238E27FC236}">
                <a16:creationId xmlns:a16="http://schemas.microsoft.com/office/drawing/2014/main" id="{8779D193-3A07-D716-CBD1-75AC63EE6D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3527" y="2409221"/>
            <a:ext cx="438587" cy="438587"/>
          </a:xfrm>
          <a:prstGeom prst="rect">
            <a:avLst/>
          </a:prstGeom>
        </p:spPr>
      </p:pic>
      <p:pic>
        <p:nvPicPr>
          <p:cNvPr id="36" name="Graphic 35" descr="Fish with solid fill">
            <a:extLst>
              <a:ext uri="{FF2B5EF4-FFF2-40B4-BE49-F238E27FC236}">
                <a16:creationId xmlns:a16="http://schemas.microsoft.com/office/drawing/2014/main" id="{93436CB4-C641-AC27-03FA-B03A793177E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28613" y="3786272"/>
            <a:ext cx="438587" cy="438587"/>
          </a:xfrm>
          <a:prstGeom prst="rect">
            <a:avLst/>
          </a:prstGeom>
        </p:spPr>
      </p:pic>
      <p:pic>
        <p:nvPicPr>
          <p:cNvPr id="37" name="Graphic 36" descr="Fish with solid fill">
            <a:extLst>
              <a:ext uri="{FF2B5EF4-FFF2-40B4-BE49-F238E27FC236}">
                <a16:creationId xmlns:a16="http://schemas.microsoft.com/office/drawing/2014/main" id="{4FFDFA91-C752-4E8D-9C5C-7C9066ADC3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81013" y="3938672"/>
            <a:ext cx="438587" cy="438587"/>
          </a:xfrm>
          <a:prstGeom prst="rect">
            <a:avLst/>
          </a:prstGeom>
        </p:spPr>
      </p:pic>
      <p:pic>
        <p:nvPicPr>
          <p:cNvPr id="38" name="Graphic 37" descr="Fish with solid fill">
            <a:extLst>
              <a:ext uri="{FF2B5EF4-FFF2-40B4-BE49-F238E27FC236}">
                <a16:creationId xmlns:a16="http://schemas.microsoft.com/office/drawing/2014/main" id="{33BF0EB1-4774-3234-1A0A-9339804907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28488" y="4132140"/>
            <a:ext cx="438587" cy="438587"/>
          </a:xfrm>
          <a:prstGeom prst="rect">
            <a:avLst/>
          </a:prstGeom>
        </p:spPr>
      </p:pic>
      <p:pic>
        <p:nvPicPr>
          <p:cNvPr id="39" name="Graphic 38" descr="Fish with solid fill">
            <a:extLst>
              <a:ext uri="{FF2B5EF4-FFF2-40B4-BE49-F238E27FC236}">
                <a16:creationId xmlns:a16="http://schemas.microsoft.com/office/drawing/2014/main" id="{84D3A75A-161B-5169-2EB2-FEB42BF6DC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76255" y="4297684"/>
            <a:ext cx="438587" cy="438587"/>
          </a:xfrm>
          <a:prstGeom prst="rect">
            <a:avLst/>
          </a:prstGeom>
        </p:spPr>
      </p:pic>
      <p:pic>
        <p:nvPicPr>
          <p:cNvPr id="40" name="Graphic 39" descr="Fish with solid fill">
            <a:extLst>
              <a:ext uri="{FF2B5EF4-FFF2-40B4-BE49-F238E27FC236}">
                <a16:creationId xmlns:a16="http://schemas.microsoft.com/office/drawing/2014/main" id="{D2340011-F939-354E-A866-742F6AEA47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59586" y="3763005"/>
            <a:ext cx="438587" cy="438587"/>
          </a:xfrm>
          <a:prstGeom prst="rect">
            <a:avLst/>
          </a:prstGeom>
        </p:spPr>
      </p:pic>
      <p:pic>
        <p:nvPicPr>
          <p:cNvPr id="41" name="Graphic 40" descr="Fish with solid fill">
            <a:extLst>
              <a:ext uri="{FF2B5EF4-FFF2-40B4-BE49-F238E27FC236}">
                <a16:creationId xmlns:a16="http://schemas.microsoft.com/office/drawing/2014/main" id="{C1D78AEF-1315-6119-A2D1-E65848CFE2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59778" y="3796202"/>
            <a:ext cx="438587" cy="438587"/>
          </a:xfrm>
          <a:prstGeom prst="rect">
            <a:avLst/>
          </a:prstGeom>
        </p:spPr>
      </p:pic>
      <p:pic>
        <p:nvPicPr>
          <p:cNvPr id="42" name="Graphic 41" descr="Fish with solid fill">
            <a:extLst>
              <a:ext uri="{FF2B5EF4-FFF2-40B4-BE49-F238E27FC236}">
                <a16:creationId xmlns:a16="http://schemas.microsoft.com/office/drawing/2014/main" id="{EAA93DD6-C550-8856-C3F7-C236AAF006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2178" y="3948602"/>
            <a:ext cx="438587" cy="438587"/>
          </a:xfrm>
          <a:prstGeom prst="rect">
            <a:avLst/>
          </a:prstGeom>
        </p:spPr>
      </p:pic>
      <p:pic>
        <p:nvPicPr>
          <p:cNvPr id="43" name="Graphic 42" descr="Fish with solid fill">
            <a:extLst>
              <a:ext uri="{FF2B5EF4-FFF2-40B4-BE49-F238E27FC236}">
                <a16:creationId xmlns:a16="http://schemas.microsoft.com/office/drawing/2014/main" id="{CE1F3773-ED9A-0CB0-7AAA-FBFA42B085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59653" y="4142070"/>
            <a:ext cx="438587" cy="438587"/>
          </a:xfrm>
          <a:prstGeom prst="rect">
            <a:avLst/>
          </a:prstGeom>
        </p:spPr>
      </p:pic>
      <p:pic>
        <p:nvPicPr>
          <p:cNvPr id="44" name="Graphic 43" descr="Fish with solid fill">
            <a:extLst>
              <a:ext uri="{FF2B5EF4-FFF2-40B4-BE49-F238E27FC236}">
                <a16:creationId xmlns:a16="http://schemas.microsoft.com/office/drawing/2014/main" id="{0C666613-C33F-1C07-E3CE-640D5690FC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7420" y="4307614"/>
            <a:ext cx="438587" cy="438587"/>
          </a:xfrm>
          <a:prstGeom prst="rect">
            <a:avLst/>
          </a:prstGeom>
        </p:spPr>
      </p:pic>
      <p:pic>
        <p:nvPicPr>
          <p:cNvPr id="45" name="Graphic 44" descr="Fish with solid fill">
            <a:extLst>
              <a:ext uri="{FF2B5EF4-FFF2-40B4-BE49-F238E27FC236}">
                <a16:creationId xmlns:a16="http://schemas.microsoft.com/office/drawing/2014/main" id="{E4D864AF-CCBA-AABB-CEA6-320FBD9A84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90751" y="3772935"/>
            <a:ext cx="438587" cy="438587"/>
          </a:xfrm>
          <a:prstGeom prst="rect">
            <a:avLst/>
          </a:prstGeom>
        </p:spPr>
      </p:pic>
      <p:pic>
        <p:nvPicPr>
          <p:cNvPr id="46" name="Graphic 45" descr="Fish with solid fill">
            <a:extLst>
              <a:ext uri="{FF2B5EF4-FFF2-40B4-BE49-F238E27FC236}">
                <a16:creationId xmlns:a16="http://schemas.microsoft.com/office/drawing/2014/main" id="{F176EE14-05BF-CBA4-D1D9-5E5EE609EF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41521" y="3798120"/>
            <a:ext cx="438587" cy="438587"/>
          </a:xfrm>
          <a:prstGeom prst="rect">
            <a:avLst/>
          </a:prstGeom>
        </p:spPr>
      </p:pic>
      <p:pic>
        <p:nvPicPr>
          <p:cNvPr id="47" name="Graphic 46" descr="Fish with solid fill">
            <a:extLst>
              <a:ext uri="{FF2B5EF4-FFF2-40B4-BE49-F238E27FC236}">
                <a16:creationId xmlns:a16="http://schemas.microsoft.com/office/drawing/2014/main" id="{06ABEA5A-3BB3-0440-AAE8-DE53E9E5CB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93921" y="3950520"/>
            <a:ext cx="438587" cy="438587"/>
          </a:xfrm>
          <a:prstGeom prst="rect">
            <a:avLst/>
          </a:prstGeom>
        </p:spPr>
      </p:pic>
      <p:pic>
        <p:nvPicPr>
          <p:cNvPr id="48" name="Graphic 47" descr="Fish with solid fill">
            <a:extLst>
              <a:ext uri="{FF2B5EF4-FFF2-40B4-BE49-F238E27FC236}">
                <a16:creationId xmlns:a16="http://schemas.microsoft.com/office/drawing/2014/main" id="{D23E9692-FE7E-C2B2-AE07-2258DAA4E3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41396" y="4143988"/>
            <a:ext cx="438587" cy="438587"/>
          </a:xfrm>
          <a:prstGeom prst="rect">
            <a:avLst/>
          </a:prstGeom>
        </p:spPr>
      </p:pic>
      <p:pic>
        <p:nvPicPr>
          <p:cNvPr id="49" name="Graphic 48" descr="Fish with solid fill">
            <a:extLst>
              <a:ext uri="{FF2B5EF4-FFF2-40B4-BE49-F238E27FC236}">
                <a16:creationId xmlns:a16="http://schemas.microsoft.com/office/drawing/2014/main" id="{59C7B866-C66E-7F1D-4A8A-3713A2A537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89163" y="4309532"/>
            <a:ext cx="438587" cy="438587"/>
          </a:xfrm>
          <a:prstGeom prst="rect">
            <a:avLst/>
          </a:prstGeom>
        </p:spPr>
      </p:pic>
      <p:pic>
        <p:nvPicPr>
          <p:cNvPr id="50" name="Graphic 49" descr="Fish with solid fill">
            <a:extLst>
              <a:ext uri="{FF2B5EF4-FFF2-40B4-BE49-F238E27FC236}">
                <a16:creationId xmlns:a16="http://schemas.microsoft.com/office/drawing/2014/main" id="{1796CD7E-F964-13B8-633C-FE6C7A0FD8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72494" y="3774853"/>
            <a:ext cx="438587" cy="438587"/>
          </a:xfrm>
          <a:prstGeom prst="rect">
            <a:avLst/>
          </a:prstGeom>
        </p:spPr>
      </p:pic>
      <p:pic>
        <p:nvPicPr>
          <p:cNvPr id="51" name="Graphic 50" descr="Fish with solid fill">
            <a:extLst>
              <a:ext uri="{FF2B5EF4-FFF2-40B4-BE49-F238E27FC236}">
                <a16:creationId xmlns:a16="http://schemas.microsoft.com/office/drawing/2014/main" id="{D203EA5E-64E5-A4C6-348B-F88F53B65A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24417" y="3877954"/>
            <a:ext cx="438587" cy="438587"/>
          </a:xfrm>
          <a:prstGeom prst="rect">
            <a:avLst/>
          </a:prstGeom>
        </p:spPr>
      </p:pic>
      <p:pic>
        <p:nvPicPr>
          <p:cNvPr id="52" name="Graphic 51" descr="Fish with solid fill">
            <a:extLst>
              <a:ext uri="{FF2B5EF4-FFF2-40B4-BE49-F238E27FC236}">
                <a16:creationId xmlns:a16="http://schemas.microsoft.com/office/drawing/2014/main" id="{7499FBAB-4E45-A02A-EDAD-893FF2506E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6817" y="4030354"/>
            <a:ext cx="438587" cy="438587"/>
          </a:xfrm>
          <a:prstGeom prst="rect">
            <a:avLst/>
          </a:prstGeom>
        </p:spPr>
      </p:pic>
      <p:pic>
        <p:nvPicPr>
          <p:cNvPr id="53" name="Graphic 52" descr="Fish with solid fill">
            <a:extLst>
              <a:ext uri="{FF2B5EF4-FFF2-40B4-BE49-F238E27FC236}">
                <a16:creationId xmlns:a16="http://schemas.microsoft.com/office/drawing/2014/main" id="{F81B708D-D7B0-AEB1-87BB-5DE61BF2F2A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24292" y="4223822"/>
            <a:ext cx="438587" cy="438587"/>
          </a:xfrm>
          <a:prstGeom prst="rect">
            <a:avLst/>
          </a:prstGeom>
        </p:spPr>
      </p:pic>
      <p:pic>
        <p:nvPicPr>
          <p:cNvPr id="54" name="Graphic 53" descr="Fish with solid fill">
            <a:extLst>
              <a:ext uri="{FF2B5EF4-FFF2-40B4-BE49-F238E27FC236}">
                <a16:creationId xmlns:a16="http://schemas.microsoft.com/office/drawing/2014/main" id="{54CEDA97-35C1-E74A-E3EB-0C8CAC0D46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2059" y="4389366"/>
            <a:ext cx="438587" cy="438587"/>
          </a:xfrm>
          <a:prstGeom prst="rect">
            <a:avLst/>
          </a:prstGeom>
        </p:spPr>
      </p:pic>
      <p:pic>
        <p:nvPicPr>
          <p:cNvPr id="55" name="Graphic 54" descr="Fish with solid fill">
            <a:extLst>
              <a:ext uri="{FF2B5EF4-FFF2-40B4-BE49-F238E27FC236}">
                <a16:creationId xmlns:a16="http://schemas.microsoft.com/office/drawing/2014/main" id="{79E99AA4-C8C5-8B6E-D32B-83B60CD336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5390" y="3854687"/>
            <a:ext cx="438587" cy="438587"/>
          </a:xfrm>
          <a:prstGeom prst="rect">
            <a:avLst/>
          </a:prstGeom>
        </p:spPr>
      </p:pic>
      <p:pic>
        <p:nvPicPr>
          <p:cNvPr id="56" name="Graphic 55" descr="Fish with solid fill">
            <a:extLst>
              <a:ext uri="{FF2B5EF4-FFF2-40B4-BE49-F238E27FC236}">
                <a16:creationId xmlns:a16="http://schemas.microsoft.com/office/drawing/2014/main" id="{F9C97751-9AFB-6BD4-DDB0-D79C577824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97515" y="5179310"/>
            <a:ext cx="438587" cy="438587"/>
          </a:xfrm>
          <a:prstGeom prst="rect">
            <a:avLst/>
          </a:prstGeom>
        </p:spPr>
      </p:pic>
      <p:pic>
        <p:nvPicPr>
          <p:cNvPr id="57" name="Graphic 56" descr="Fish with solid fill">
            <a:extLst>
              <a:ext uri="{FF2B5EF4-FFF2-40B4-BE49-F238E27FC236}">
                <a16:creationId xmlns:a16="http://schemas.microsoft.com/office/drawing/2014/main" id="{6153C0C9-C411-9661-96B9-BC82701014A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49915" y="5331710"/>
            <a:ext cx="438587" cy="438587"/>
          </a:xfrm>
          <a:prstGeom prst="rect">
            <a:avLst/>
          </a:prstGeom>
        </p:spPr>
      </p:pic>
      <p:pic>
        <p:nvPicPr>
          <p:cNvPr id="58" name="Graphic 57" descr="Fish with solid fill">
            <a:extLst>
              <a:ext uri="{FF2B5EF4-FFF2-40B4-BE49-F238E27FC236}">
                <a16:creationId xmlns:a16="http://schemas.microsoft.com/office/drawing/2014/main" id="{B451C714-F19F-60D6-89E0-C35AC59CAB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97390" y="5525178"/>
            <a:ext cx="438587" cy="438587"/>
          </a:xfrm>
          <a:prstGeom prst="rect">
            <a:avLst/>
          </a:prstGeom>
        </p:spPr>
      </p:pic>
      <p:pic>
        <p:nvPicPr>
          <p:cNvPr id="59" name="Graphic 58" descr="Fish with solid fill">
            <a:extLst>
              <a:ext uri="{FF2B5EF4-FFF2-40B4-BE49-F238E27FC236}">
                <a16:creationId xmlns:a16="http://schemas.microsoft.com/office/drawing/2014/main" id="{7CDE47E6-6F0E-9A05-5AC5-8D405A3AB6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45157" y="5690722"/>
            <a:ext cx="438587" cy="438587"/>
          </a:xfrm>
          <a:prstGeom prst="rect">
            <a:avLst/>
          </a:prstGeom>
        </p:spPr>
      </p:pic>
      <p:pic>
        <p:nvPicPr>
          <p:cNvPr id="60" name="Graphic 59" descr="Fish with solid fill">
            <a:extLst>
              <a:ext uri="{FF2B5EF4-FFF2-40B4-BE49-F238E27FC236}">
                <a16:creationId xmlns:a16="http://schemas.microsoft.com/office/drawing/2014/main" id="{003D2A91-B66B-6D1C-BF36-0A2564511E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28488" y="5156043"/>
            <a:ext cx="438587" cy="438587"/>
          </a:xfrm>
          <a:prstGeom prst="rect">
            <a:avLst/>
          </a:prstGeom>
        </p:spPr>
      </p:pic>
      <p:pic>
        <p:nvPicPr>
          <p:cNvPr id="61" name="Graphic 60" descr="Fish with solid fill">
            <a:extLst>
              <a:ext uri="{FF2B5EF4-FFF2-40B4-BE49-F238E27FC236}">
                <a16:creationId xmlns:a16="http://schemas.microsoft.com/office/drawing/2014/main" id="{92309B12-BDC4-F413-5717-DE5CC515D8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59778" y="5179310"/>
            <a:ext cx="438587" cy="438587"/>
          </a:xfrm>
          <a:prstGeom prst="rect">
            <a:avLst/>
          </a:prstGeom>
        </p:spPr>
      </p:pic>
      <p:pic>
        <p:nvPicPr>
          <p:cNvPr id="62" name="Graphic 61" descr="Fish with solid fill">
            <a:extLst>
              <a:ext uri="{FF2B5EF4-FFF2-40B4-BE49-F238E27FC236}">
                <a16:creationId xmlns:a16="http://schemas.microsoft.com/office/drawing/2014/main" id="{2E09F080-FAED-F8B1-5A8B-807658C7EB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12178" y="5331710"/>
            <a:ext cx="438587" cy="438587"/>
          </a:xfrm>
          <a:prstGeom prst="rect">
            <a:avLst/>
          </a:prstGeom>
        </p:spPr>
      </p:pic>
      <p:pic>
        <p:nvPicPr>
          <p:cNvPr id="63" name="Graphic 62" descr="Fish with solid fill">
            <a:extLst>
              <a:ext uri="{FF2B5EF4-FFF2-40B4-BE49-F238E27FC236}">
                <a16:creationId xmlns:a16="http://schemas.microsoft.com/office/drawing/2014/main" id="{2815CEAC-753A-0E2A-B4E4-0407DC93A9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59653" y="5525178"/>
            <a:ext cx="438587" cy="438587"/>
          </a:xfrm>
          <a:prstGeom prst="rect">
            <a:avLst/>
          </a:prstGeom>
        </p:spPr>
      </p:pic>
      <p:pic>
        <p:nvPicPr>
          <p:cNvPr id="64" name="Graphic 63" descr="Fish with solid fill">
            <a:extLst>
              <a:ext uri="{FF2B5EF4-FFF2-40B4-BE49-F238E27FC236}">
                <a16:creationId xmlns:a16="http://schemas.microsoft.com/office/drawing/2014/main" id="{4274ED78-96D1-53D2-9406-BD400BB998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7420" y="5690722"/>
            <a:ext cx="438587" cy="438587"/>
          </a:xfrm>
          <a:prstGeom prst="rect">
            <a:avLst/>
          </a:prstGeom>
        </p:spPr>
      </p:pic>
      <p:pic>
        <p:nvPicPr>
          <p:cNvPr id="65" name="Graphic 64" descr="Fish with solid fill">
            <a:extLst>
              <a:ext uri="{FF2B5EF4-FFF2-40B4-BE49-F238E27FC236}">
                <a16:creationId xmlns:a16="http://schemas.microsoft.com/office/drawing/2014/main" id="{9EB6ADA0-84E0-E894-2E6A-47AEE9F5DD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90751" y="5156043"/>
            <a:ext cx="438587" cy="438587"/>
          </a:xfrm>
          <a:prstGeom prst="rect">
            <a:avLst/>
          </a:prstGeom>
        </p:spPr>
      </p:pic>
      <p:pic>
        <p:nvPicPr>
          <p:cNvPr id="66" name="Graphic 65" descr="Fish with solid fill">
            <a:extLst>
              <a:ext uri="{FF2B5EF4-FFF2-40B4-BE49-F238E27FC236}">
                <a16:creationId xmlns:a16="http://schemas.microsoft.com/office/drawing/2014/main" id="{F12B7831-DEE9-C11C-129F-E4DB880908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43583" y="5204118"/>
            <a:ext cx="438587" cy="438587"/>
          </a:xfrm>
          <a:prstGeom prst="rect">
            <a:avLst/>
          </a:prstGeom>
        </p:spPr>
      </p:pic>
      <p:pic>
        <p:nvPicPr>
          <p:cNvPr id="67" name="Graphic 66" descr="Fish with solid fill">
            <a:extLst>
              <a:ext uri="{FF2B5EF4-FFF2-40B4-BE49-F238E27FC236}">
                <a16:creationId xmlns:a16="http://schemas.microsoft.com/office/drawing/2014/main" id="{9D3842DB-508F-7D72-F36E-6613F34A52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95983" y="5356518"/>
            <a:ext cx="438587" cy="438587"/>
          </a:xfrm>
          <a:prstGeom prst="rect">
            <a:avLst/>
          </a:prstGeom>
        </p:spPr>
      </p:pic>
      <p:pic>
        <p:nvPicPr>
          <p:cNvPr id="68" name="Graphic 67" descr="Fish with solid fill">
            <a:extLst>
              <a:ext uri="{FF2B5EF4-FFF2-40B4-BE49-F238E27FC236}">
                <a16:creationId xmlns:a16="http://schemas.microsoft.com/office/drawing/2014/main" id="{E223FA8F-6FE9-76F3-F01D-62434E785D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43458" y="5549986"/>
            <a:ext cx="438587" cy="438587"/>
          </a:xfrm>
          <a:prstGeom prst="rect">
            <a:avLst/>
          </a:prstGeom>
        </p:spPr>
      </p:pic>
      <p:pic>
        <p:nvPicPr>
          <p:cNvPr id="69" name="Graphic 68" descr="Fish with solid fill">
            <a:extLst>
              <a:ext uri="{FF2B5EF4-FFF2-40B4-BE49-F238E27FC236}">
                <a16:creationId xmlns:a16="http://schemas.microsoft.com/office/drawing/2014/main" id="{CC246C04-03BC-9CB2-E343-EE88BFF92B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91225" y="5715530"/>
            <a:ext cx="438587" cy="438587"/>
          </a:xfrm>
          <a:prstGeom prst="rect">
            <a:avLst/>
          </a:prstGeom>
        </p:spPr>
      </p:pic>
      <p:pic>
        <p:nvPicPr>
          <p:cNvPr id="70" name="Graphic 69" descr="Fish with solid fill">
            <a:extLst>
              <a:ext uri="{FF2B5EF4-FFF2-40B4-BE49-F238E27FC236}">
                <a16:creationId xmlns:a16="http://schemas.microsoft.com/office/drawing/2014/main" id="{A9CD2991-7082-8B83-44D3-9D6F603FA0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74556" y="5180851"/>
            <a:ext cx="438587" cy="438587"/>
          </a:xfrm>
          <a:prstGeom prst="rect">
            <a:avLst/>
          </a:prstGeom>
        </p:spPr>
      </p:pic>
      <p:pic>
        <p:nvPicPr>
          <p:cNvPr id="71" name="Graphic 70" descr="Fish with solid fill">
            <a:extLst>
              <a:ext uri="{FF2B5EF4-FFF2-40B4-BE49-F238E27FC236}">
                <a16:creationId xmlns:a16="http://schemas.microsoft.com/office/drawing/2014/main" id="{718A667D-14E7-3498-4B5A-C48A91FA6F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47810" y="5109858"/>
            <a:ext cx="438587" cy="438587"/>
          </a:xfrm>
          <a:prstGeom prst="rect">
            <a:avLst/>
          </a:prstGeom>
        </p:spPr>
      </p:pic>
      <p:pic>
        <p:nvPicPr>
          <p:cNvPr id="72" name="Graphic 71" descr="Fish with solid fill">
            <a:extLst>
              <a:ext uri="{FF2B5EF4-FFF2-40B4-BE49-F238E27FC236}">
                <a16:creationId xmlns:a16="http://schemas.microsoft.com/office/drawing/2014/main" id="{FD6A37C8-24B8-FE41-F96E-22DF16113A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00210" y="5262258"/>
            <a:ext cx="438587" cy="438587"/>
          </a:xfrm>
          <a:prstGeom prst="rect">
            <a:avLst/>
          </a:prstGeom>
        </p:spPr>
      </p:pic>
      <p:pic>
        <p:nvPicPr>
          <p:cNvPr id="73" name="Graphic 72" descr="Fish with solid fill">
            <a:extLst>
              <a:ext uri="{FF2B5EF4-FFF2-40B4-BE49-F238E27FC236}">
                <a16:creationId xmlns:a16="http://schemas.microsoft.com/office/drawing/2014/main" id="{5F6BA2F8-1FB8-A6AC-B533-2497860930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47685" y="5455726"/>
            <a:ext cx="438587" cy="438587"/>
          </a:xfrm>
          <a:prstGeom prst="rect">
            <a:avLst/>
          </a:prstGeom>
        </p:spPr>
      </p:pic>
      <p:pic>
        <p:nvPicPr>
          <p:cNvPr id="74" name="Graphic 73" descr="Fish with solid fill">
            <a:extLst>
              <a:ext uri="{FF2B5EF4-FFF2-40B4-BE49-F238E27FC236}">
                <a16:creationId xmlns:a16="http://schemas.microsoft.com/office/drawing/2014/main" id="{DFC4598C-7D26-C6FE-E8EF-CA274D0F5C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5452" y="5621270"/>
            <a:ext cx="438587" cy="438587"/>
          </a:xfrm>
          <a:prstGeom prst="rect">
            <a:avLst/>
          </a:prstGeom>
        </p:spPr>
      </p:pic>
      <p:pic>
        <p:nvPicPr>
          <p:cNvPr id="75" name="Graphic 74" descr="Fish with solid fill">
            <a:extLst>
              <a:ext uri="{FF2B5EF4-FFF2-40B4-BE49-F238E27FC236}">
                <a16:creationId xmlns:a16="http://schemas.microsoft.com/office/drawing/2014/main" id="{291C8C2A-F51C-426F-3B25-82E549C76E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78783" y="5086591"/>
            <a:ext cx="438587" cy="438587"/>
          </a:xfrm>
          <a:prstGeom prst="rect">
            <a:avLst/>
          </a:prstGeom>
        </p:spPr>
      </p:pic>
      <p:sp>
        <p:nvSpPr>
          <p:cNvPr id="76" name="TextBox 75">
            <a:extLst>
              <a:ext uri="{FF2B5EF4-FFF2-40B4-BE49-F238E27FC236}">
                <a16:creationId xmlns:a16="http://schemas.microsoft.com/office/drawing/2014/main" id="{86C01E49-26E4-5D4E-F600-83D3FA45D5A4}"/>
              </a:ext>
            </a:extLst>
          </p:cNvPr>
          <p:cNvSpPr txBox="1"/>
          <p:nvPr/>
        </p:nvSpPr>
        <p:spPr>
          <a:xfrm>
            <a:off x="8809744" y="3200008"/>
            <a:ext cx="3147794" cy="2308324"/>
          </a:xfrm>
          <a:prstGeom prst="rect">
            <a:avLst/>
          </a:prstGeom>
          <a:noFill/>
        </p:spPr>
        <p:txBody>
          <a:bodyPr wrap="square" rtlCol="0">
            <a:spAutoFit/>
          </a:bodyPr>
          <a:lstStyle/>
          <a:p>
            <a:pPr marL="285750" indent="-285750">
              <a:buFontTx/>
              <a:buChar char="-"/>
            </a:pPr>
            <a:r>
              <a:rPr lang="en-US" dirty="0"/>
              <a:t>Measurements taken at the start, middle, and end for each fish</a:t>
            </a:r>
          </a:p>
          <a:p>
            <a:pPr marL="285750" indent="-285750">
              <a:buFontTx/>
              <a:buChar char="-"/>
            </a:pPr>
            <a:r>
              <a:rPr lang="en-US" dirty="0"/>
              <a:t>Five fish per cage</a:t>
            </a:r>
          </a:p>
          <a:p>
            <a:pPr marL="285750" indent="-285750">
              <a:buFontTx/>
              <a:buChar char="-"/>
            </a:pPr>
            <a:r>
              <a:rPr lang="en-US" dirty="0"/>
              <a:t>Three types of cage</a:t>
            </a:r>
          </a:p>
          <a:p>
            <a:pPr marL="285750" indent="-285750">
              <a:buFontTx/>
              <a:buChar char="-"/>
            </a:pPr>
            <a:r>
              <a:rPr lang="en-US" dirty="0"/>
              <a:t>Four replicates per type of cage</a:t>
            </a:r>
          </a:p>
          <a:p>
            <a:pPr marL="285750" indent="-285750">
              <a:buFontTx/>
              <a:buChar char="-"/>
            </a:pPr>
            <a:r>
              <a:rPr lang="en-US" dirty="0"/>
              <a:t>12 total cages</a:t>
            </a:r>
          </a:p>
        </p:txBody>
      </p:sp>
      <p:sp>
        <p:nvSpPr>
          <p:cNvPr id="77" name="TextBox 76">
            <a:extLst>
              <a:ext uri="{FF2B5EF4-FFF2-40B4-BE49-F238E27FC236}">
                <a16:creationId xmlns:a16="http://schemas.microsoft.com/office/drawing/2014/main" id="{324975F2-1897-FE76-DAFF-02875E4974CE}"/>
              </a:ext>
            </a:extLst>
          </p:cNvPr>
          <p:cNvSpPr txBox="1"/>
          <p:nvPr/>
        </p:nvSpPr>
        <p:spPr>
          <a:xfrm>
            <a:off x="4219576" y="5499315"/>
            <a:ext cx="301686" cy="369332"/>
          </a:xfrm>
          <a:prstGeom prst="rect">
            <a:avLst/>
          </a:prstGeom>
          <a:noFill/>
        </p:spPr>
        <p:txBody>
          <a:bodyPr wrap="none" rtlCol="0">
            <a:spAutoFit/>
          </a:bodyPr>
          <a:lstStyle/>
          <a:p>
            <a:r>
              <a:rPr lang="en-US" dirty="0"/>
              <a:t>6</a:t>
            </a:r>
          </a:p>
        </p:txBody>
      </p:sp>
      <p:sp>
        <p:nvSpPr>
          <p:cNvPr id="78" name="TextBox 77">
            <a:extLst>
              <a:ext uri="{FF2B5EF4-FFF2-40B4-BE49-F238E27FC236}">
                <a16:creationId xmlns:a16="http://schemas.microsoft.com/office/drawing/2014/main" id="{896FDADF-2921-AB05-5866-68D7A90A974B}"/>
              </a:ext>
            </a:extLst>
          </p:cNvPr>
          <p:cNvSpPr txBox="1"/>
          <p:nvPr/>
        </p:nvSpPr>
        <p:spPr>
          <a:xfrm>
            <a:off x="2767986" y="4111423"/>
            <a:ext cx="301686" cy="369332"/>
          </a:xfrm>
          <a:prstGeom prst="rect">
            <a:avLst/>
          </a:prstGeom>
          <a:noFill/>
        </p:spPr>
        <p:txBody>
          <a:bodyPr wrap="none" rtlCol="0">
            <a:spAutoFit/>
          </a:bodyPr>
          <a:lstStyle/>
          <a:p>
            <a:r>
              <a:rPr lang="en-US" dirty="0"/>
              <a:t>2</a:t>
            </a:r>
          </a:p>
        </p:txBody>
      </p:sp>
      <p:sp>
        <p:nvSpPr>
          <p:cNvPr id="79" name="TextBox 78">
            <a:extLst>
              <a:ext uri="{FF2B5EF4-FFF2-40B4-BE49-F238E27FC236}">
                <a16:creationId xmlns:a16="http://schemas.microsoft.com/office/drawing/2014/main" id="{93979CEF-438C-F419-711B-DED4E0F9F549}"/>
              </a:ext>
            </a:extLst>
          </p:cNvPr>
          <p:cNvSpPr txBox="1"/>
          <p:nvPr/>
        </p:nvSpPr>
        <p:spPr>
          <a:xfrm>
            <a:off x="2752194" y="5493028"/>
            <a:ext cx="301686" cy="369332"/>
          </a:xfrm>
          <a:prstGeom prst="rect">
            <a:avLst/>
          </a:prstGeom>
          <a:noFill/>
        </p:spPr>
        <p:txBody>
          <a:bodyPr wrap="none" rtlCol="0">
            <a:spAutoFit/>
          </a:bodyPr>
          <a:lstStyle/>
          <a:p>
            <a:r>
              <a:rPr lang="en-US" dirty="0"/>
              <a:t>3</a:t>
            </a:r>
          </a:p>
        </p:txBody>
      </p:sp>
      <p:sp>
        <p:nvSpPr>
          <p:cNvPr id="80" name="TextBox 79">
            <a:extLst>
              <a:ext uri="{FF2B5EF4-FFF2-40B4-BE49-F238E27FC236}">
                <a16:creationId xmlns:a16="http://schemas.microsoft.com/office/drawing/2014/main" id="{938CA61E-9D3F-329D-F0F5-770F3C7A3926}"/>
              </a:ext>
            </a:extLst>
          </p:cNvPr>
          <p:cNvSpPr txBox="1"/>
          <p:nvPr/>
        </p:nvSpPr>
        <p:spPr>
          <a:xfrm>
            <a:off x="4196944" y="2646504"/>
            <a:ext cx="301686" cy="369332"/>
          </a:xfrm>
          <a:prstGeom prst="rect">
            <a:avLst/>
          </a:prstGeom>
          <a:noFill/>
        </p:spPr>
        <p:txBody>
          <a:bodyPr wrap="none" rtlCol="0">
            <a:spAutoFit/>
          </a:bodyPr>
          <a:lstStyle/>
          <a:p>
            <a:r>
              <a:rPr lang="en-US" dirty="0"/>
              <a:t>4</a:t>
            </a:r>
          </a:p>
        </p:txBody>
      </p:sp>
      <p:sp>
        <p:nvSpPr>
          <p:cNvPr id="81" name="TextBox 80">
            <a:extLst>
              <a:ext uri="{FF2B5EF4-FFF2-40B4-BE49-F238E27FC236}">
                <a16:creationId xmlns:a16="http://schemas.microsoft.com/office/drawing/2014/main" id="{6ECE9CA6-F25A-016D-D9ED-8BE7A47352C0}"/>
              </a:ext>
            </a:extLst>
          </p:cNvPr>
          <p:cNvSpPr txBox="1"/>
          <p:nvPr/>
        </p:nvSpPr>
        <p:spPr>
          <a:xfrm>
            <a:off x="4134847" y="4055857"/>
            <a:ext cx="255808" cy="379913"/>
          </a:xfrm>
          <a:prstGeom prst="rect">
            <a:avLst/>
          </a:prstGeom>
          <a:noFill/>
        </p:spPr>
        <p:txBody>
          <a:bodyPr wrap="square" rtlCol="0">
            <a:spAutoFit/>
          </a:bodyPr>
          <a:lstStyle/>
          <a:p>
            <a:r>
              <a:rPr lang="en-US" dirty="0"/>
              <a:t>5</a:t>
            </a:r>
          </a:p>
        </p:txBody>
      </p:sp>
      <p:sp>
        <p:nvSpPr>
          <p:cNvPr id="82" name="TextBox 81">
            <a:extLst>
              <a:ext uri="{FF2B5EF4-FFF2-40B4-BE49-F238E27FC236}">
                <a16:creationId xmlns:a16="http://schemas.microsoft.com/office/drawing/2014/main" id="{C2B4C4FE-5F46-2EEB-97B5-B8386540C210}"/>
              </a:ext>
            </a:extLst>
          </p:cNvPr>
          <p:cNvSpPr txBox="1"/>
          <p:nvPr/>
        </p:nvSpPr>
        <p:spPr>
          <a:xfrm>
            <a:off x="2710458" y="2724150"/>
            <a:ext cx="301686" cy="369332"/>
          </a:xfrm>
          <a:prstGeom prst="rect">
            <a:avLst/>
          </a:prstGeom>
          <a:noFill/>
        </p:spPr>
        <p:txBody>
          <a:bodyPr wrap="none" rtlCol="0">
            <a:spAutoFit/>
          </a:bodyPr>
          <a:lstStyle/>
          <a:p>
            <a:r>
              <a:rPr lang="en-US" dirty="0"/>
              <a:t>1</a:t>
            </a:r>
          </a:p>
        </p:txBody>
      </p:sp>
      <p:sp>
        <p:nvSpPr>
          <p:cNvPr id="83" name="TextBox 82">
            <a:extLst>
              <a:ext uri="{FF2B5EF4-FFF2-40B4-BE49-F238E27FC236}">
                <a16:creationId xmlns:a16="http://schemas.microsoft.com/office/drawing/2014/main" id="{FA6FED8D-3841-052F-1BE6-9DDEA3CAF961}"/>
              </a:ext>
            </a:extLst>
          </p:cNvPr>
          <p:cNvSpPr txBox="1"/>
          <p:nvPr/>
        </p:nvSpPr>
        <p:spPr>
          <a:xfrm>
            <a:off x="5723351" y="2743069"/>
            <a:ext cx="301686" cy="369332"/>
          </a:xfrm>
          <a:prstGeom prst="rect">
            <a:avLst/>
          </a:prstGeom>
          <a:noFill/>
        </p:spPr>
        <p:txBody>
          <a:bodyPr wrap="none" rtlCol="0">
            <a:spAutoFit/>
          </a:bodyPr>
          <a:lstStyle/>
          <a:p>
            <a:r>
              <a:rPr lang="en-US" dirty="0"/>
              <a:t>7</a:t>
            </a:r>
          </a:p>
        </p:txBody>
      </p:sp>
      <p:sp>
        <p:nvSpPr>
          <p:cNvPr id="84" name="TextBox 83">
            <a:extLst>
              <a:ext uri="{FF2B5EF4-FFF2-40B4-BE49-F238E27FC236}">
                <a16:creationId xmlns:a16="http://schemas.microsoft.com/office/drawing/2014/main" id="{F97E81DB-0C5D-0C04-3EB2-FBC934B5476A}"/>
              </a:ext>
            </a:extLst>
          </p:cNvPr>
          <p:cNvSpPr txBox="1"/>
          <p:nvPr/>
        </p:nvSpPr>
        <p:spPr>
          <a:xfrm>
            <a:off x="5772037" y="4118610"/>
            <a:ext cx="301686" cy="369332"/>
          </a:xfrm>
          <a:prstGeom prst="rect">
            <a:avLst/>
          </a:prstGeom>
          <a:noFill/>
        </p:spPr>
        <p:txBody>
          <a:bodyPr wrap="none" rtlCol="0">
            <a:spAutoFit/>
          </a:bodyPr>
          <a:lstStyle/>
          <a:p>
            <a:r>
              <a:rPr lang="en-US" dirty="0"/>
              <a:t>8</a:t>
            </a:r>
          </a:p>
        </p:txBody>
      </p:sp>
      <p:sp>
        <p:nvSpPr>
          <p:cNvPr id="85" name="TextBox 84">
            <a:extLst>
              <a:ext uri="{FF2B5EF4-FFF2-40B4-BE49-F238E27FC236}">
                <a16:creationId xmlns:a16="http://schemas.microsoft.com/office/drawing/2014/main" id="{402BD67C-045B-3AEB-D2F7-5B80106ACC48}"/>
              </a:ext>
            </a:extLst>
          </p:cNvPr>
          <p:cNvSpPr txBox="1"/>
          <p:nvPr/>
        </p:nvSpPr>
        <p:spPr>
          <a:xfrm>
            <a:off x="5714463" y="5514400"/>
            <a:ext cx="301686" cy="369332"/>
          </a:xfrm>
          <a:prstGeom prst="rect">
            <a:avLst/>
          </a:prstGeom>
          <a:noFill/>
        </p:spPr>
        <p:txBody>
          <a:bodyPr wrap="none" rtlCol="0">
            <a:spAutoFit/>
          </a:bodyPr>
          <a:lstStyle/>
          <a:p>
            <a:r>
              <a:rPr lang="en-US" dirty="0"/>
              <a:t>9</a:t>
            </a:r>
          </a:p>
        </p:txBody>
      </p:sp>
      <p:sp>
        <p:nvSpPr>
          <p:cNvPr id="86" name="TextBox 85">
            <a:extLst>
              <a:ext uri="{FF2B5EF4-FFF2-40B4-BE49-F238E27FC236}">
                <a16:creationId xmlns:a16="http://schemas.microsoft.com/office/drawing/2014/main" id="{95DBB743-D247-BE56-B633-21E7A516E39B}"/>
              </a:ext>
            </a:extLst>
          </p:cNvPr>
          <p:cNvSpPr txBox="1"/>
          <p:nvPr/>
        </p:nvSpPr>
        <p:spPr>
          <a:xfrm>
            <a:off x="7216564" y="2743069"/>
            <a:ext cx="418704" cy="369332"/>
          </a:xfrm>
          <a:prstGeom prst="rect">
            <a:avLst/>
          </a:prstGeom>
          <a:noFill/>
        </p:spPr>
        <p:txBody>
          <a:bodyPr wrap="none" rtlCol="0">
            <a:spAutoFit/>
          </a:bodyPr>
          <a:lstStyle/>
          <a:p>
            <a:r>
              <a:rPr lang="en-US" dirty="0"/>
              <a:t>10</a:t>
            </a:r>
          </a:p>
        </p:txBody>
      </p:sp>
      <p:sp>
        <p:nvSpPr>
          <p:cNvPr id="87" name="TextBox 86">
            <a:extLst>
              <a:ext uri="{FF2B5EF4-FFF2-40B4-BE49-F238E27FC236}">
                <a16:creationId xmlns:a16="http://schemas.microsoft.com/office/drawing/2014/main" id="{54753A3D-978C-01AE-09AA-45F4B7816BE9}"/>
              </a:ext>
            </a:extLst>
          </p:cNvPr>
          <p:cNvSpPr txBox="1"/>
          <p:nvPr/>
        </p:nvSpPr>
        <p:spPr>
          <a:xfrm>
            <a:off x="7216564" y="4157575"/>
            <a:ext cx="418704" cy="369332"/>
          </a:xfrm>
          <a:prstGeom prst="rect">
            <a:avLst/>
          </a:prstGeom>
          <a:noFill/>
        </p:spPr>
        <p:txBody>
          <a:bodyPr wrap="none" rtlCol="0">
            <a:spAutoFit/>
          </a:bodyPr>
          <a:lstStyle/>
          <a:p>
            <a:r>
              <a:rPr lang="en-US" dirty="0"/>
              <a:t>11</a:t>
            </a:r>
          </a:p>
        </p:txBody>
      </p:sp>
      <p:sp>
        <p:nvSpPr>
          <p:cNvPr id="88" name="TextBox 87">
            <a:extLst>
              <a:ext uri="{FF2B5EF4-FFF2-40B4-BE49-F238E27FC236}">
                <a16:creationId xmlns:a16="http://schemas.microsoft.com/office/drawing/2014/main" id="{064F6AD0-56C2-CE15-6174-AF2A81288871}"/>
              </a:ext>
            </a:extLst>
          </p:cNvPr>
          <p:cNvSpPr txBox="1"/>
          <p:nvPr/>
        </p:nvSpPr>
        <p:spPr>
          <a:xfrm>
            <a:off x="7193143" y="5414556"/>
            <a:ext cx="418704" cy="369332"/>
          </a:xfrm>
          <a:prstGeom prst="rect">
            <a:avLst/>
          </a:prstGeom>
          <a:noFill/>
        </p:spPr>
        <p:txBody>
          <a:bodyPr wrap="none" rtlCol="0">
            <a:spAutoFit/>
          </a:bodyPr>
          <a:lstStyle/>
          <a:p>
            <a:r>
              <a:rPr lang="en-US" dirty="0"/>
              <a:t>12</a:t>
            </a:r>
          </a:p>
        </p:txBody>
      </p:sp>
      <p:sp>
        <p:nvSpPr>
          <p:cNvPr id="90" name="TextBox 89">
            <a:extLst>
              <a:ext uri="{FF2B5EF4-FFF2-40B4-BE49-F238E27FC236}">
                <a16:creationId xmlns:a16="http://schemas.microsoft.com/office/drawing/2014/main" id="{E41A7D43-6F88-FEDC-9D63-077AB76914B8}"/>
              </a:ext>
            </a:extLst>
          </p:cNvPr>
          <p:cNvSpPr txBox="1"/>
          <p:nvPr/>
        </p:nvSpPr>
        <p:spPr>
          <a:xfrm>
            <a:off x="1562903" y="1518965"/>
            <a:ext cx="6094324" cy="369332"/>
          </a:xfrm>
          <a:prstGeom prst="rect">
            <a:avLst/>
          </a:prstGeom>
          <a:noFill/>
        </p:spPr>
        <p:txBody>
          <a:bodyPr wrap="square">
            <a:spAutoFit/>
          </a:bodyPr>
          <a:lstStyle/>
          <a:p>
            <a:pPr marL="0" indent="0">
              <a:buNone/>
            </a:pPr>
            <a:r>
              <a:rPr lang="en-US" dirty="0"/>
              <a:t>Length ~ </a:t>
            </a:r>
            <a:r>
              <a:rPr lang="en-US" dirty="0" err="1"/>
              <a:t>CageType</a:t>
            </a:r>
            <a:r>
              <a:rPr lang="en-US" dirty="0"/>
              <a:t> + (1|Cage/fish)</a:t>
            </a:r>
          </a:p>
        </p:txBody>
      </p:sp>
    </p:spTree>
    <p:extLst>
      <p:ext uri="{BB962C8B-B14F-4D97-AF65-F5344CB8AC3E}">
        <p14:creationId xmlns:p14="http://schemas.microsoft.com/office/powerpoint/2010/main" val="4050252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2873</TotalTime>
  <Words>990</Words>
  <Application>Microsoft Office PowerPoint</Application>
  <PresentationFormat>Widescreen</PresentationFormat>
  <Paragraphs>118</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Bitter</vt:lpstr>
      <vt:lpstr>Calibri</vt:lpstr>
      <vt:lpstr>Calibri Light</vt:lpstr>
      <vt:lpstr>Open Sans</vt:lpstr>
      <vt:lpstr>Segoe UI</vt:lpstr>
      <vt:lpstr>Office Theme</vt:lpstr>
      <vt:lpstr>Mixed effects modeling</vt:lpstr>
      <vt:lpstr>PowerPoint Presentation</vt:lpstr>
      <vt:lpstr>Experimental design</vt:lpstr>
      <vt:lpstr>Pop quiz – What is the experimental unit?</vt:lpstr>
      <vt:lpstr>Assumptions of a linear model</vt:lpstr>
      <vt:lpstr>Model structure</vt:lpstr>
      <vt:lpstr>Model structure – three options</vt:lpstr>
      <vt:lpstr>Random slopes, random intercepts</vt:lpstr>
      <vt:lpstr>Nested design</vt:lpstr>
      <vt:lpstr>Sampling design</vt:lpstr>
      <vt:lpstr>Model Structure</vt:lpstr>
      <vt:lpstr>Note on random effects</vt:lpstr>
      <vt:lpstr>Model Structure</vt:lpstr>
      <vt:lpstr>Why bother?</vt:lpstr>
      <vt:lpstr>Further Reading</vt:lpstr>
    </vt:vector>
  </TitlesOfParts>
  <Company>State of California - DWR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Mixed effects modeling</dc:title>
  <dc:creator>Hartman, Rosemary@DWR</dc:creator>
  <cp:lastModifiedBy>Hartman, Rosemary@DWR</cp:lastModifiedBy>
  <cp:revision>3</cp:revision>
  <dcterms:created xsi:type="dcterms:W3CDTF">2023-07-11T22:38:33Z</dcterms:created>
  <dcterms:modified xsi:type="dcterms:W3CDTF">2023-08-14T16:58:06Z</dcterms:modified>
</cp:coreProperties>
</file>