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CE86-FC99-4222-BC60-2623DC29CC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D50E-B7CA-479C-9944-CAD0C4D3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94CA20-567C-461D-923B-0B47D693A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2860"/>
              </p:ext>
            </p:extLst>
          </p:nvPr>
        </p:nvGraphicFramePr>
        <p:xfrm>
          <a:off x="136026" y="701752"/>
          <a:ext cx="8856832" cy="5887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3552">
                  <a:extLst>
                    <a:ext uri="{9D8B030D-6E8A-4147-A177-3AD203B41FA5}">
                      <a16:colId xmlns:a16="http://schemas.microsoft.com/office/drawing/2014/main" val="3112740726"/>
                    </a:ext>
                  </a:extLst>
                </a:gridCol>
                <a:gridCol w="466647">
                  <a:extLst>
                    <a:ext uri="{9D8B030D-6E8A-4147-A177-3AD203B41FA5}">
                      <a16:colId xmlns:a16="http://schemas.microsoft.com/office/drawing/2014/main" val="2614990485"/>
                    </a:ext>
                  </a:extLst>
                </a:gridCol>
                <a:gridCol w="1194009">
                  <a:extLst>
                    <a:ext uri="{9D8B030D-6E8A-4147-A177-3AD203B41FA5}">
                      <a16:colId xmlns:a16="http://schemas.microsoft.com/office/drawing/2014/main" val="1383339160"/>
                    </a:ext>
                  </a:extLst>
                </a:gridCol>
                <a:gridCol w="1107104">
                  <a:extLst>
                    <a:ext uri="{9D8B030D-6E8A-4147-A177-3AD203B41FA5}">
                      <a16:colId xmlns:a16="http://schemas.microsoft.com/office/drawing/2014/main" val="3217166754"/>
                    </a:ext>
                  </a:extLst>
                </a:gridCol>
                <a:gridCol w="1107104">
                  <a:extLst>
                    <a:ext uri="{9D8B030D-6E8A-4147-A177-3AD203B41FA5}">
                      <a16:colId xmlns:a16="http://schemas.microsoft.com/office/drawing/2014/main" val="446450756"/>
                    </a:ext>
                  </a:extLst>
                </a:gridCol>
                <a:gridCol w="1107104">
                  <a:extLst>
                    <a:ext uri="{9D8B030D-6E8A-4147-A177-3AD203B41FA5}">
                      <a16:colId xmlns:a16="http://schemas.microsoft.com/office/drawing/2014/main" val="3098551570"/>
                    </a:ext>
                  </a:extLst>
                </a:gridCol>
                <a:gridCol w="1107104">
                  <a:extLst>
                    <a:ext uri="{9D8B030D-6E8A-4147-A177-3AD203B41FA5}">
                      <a16:colId xmlns:a16="http://schemas.microsoft.com/office/drawing/2014/main" val="561996904"/>
                    </a:ext>
                  </a:extLst>
                </a:gridCol>
                <a:gridCol w="1107104">
                  <a:extLst>
                    <a:ext uri="{9D8B030D-6E8A-4147-A177-3AD203B41FA5}">
                      <a16:colId xmlns:a16="http://schemas.microsoft.com/office/drawing/2014/main" val="2184999365"/>
                    </a:ext>
                  </a:extLst>
                </a:gridCol>
                <a:gridCol w="1107104">
                  <a:extLst>
                    <a:ext uri="{9D8B030D-6E8A-4147-A177-3AD203B41FA5}">
                      <a16:colId xmlns:a16="http://schemas.microsoft.com/office/drawing/2014/main" val="1411082848"/>
                    </a:ext>
                  </a:extLst>
                </a:gridCol>
              </a:tblGrid>
              <a:tr h="789293"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Bay Delta Live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California Estuary Portal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SacPAS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IEP Data and Metadata Table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CNRA Open Data Platform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IEP Data </a:t>
                      </a:r>
                    </a:p>
                    <a:p>
                      <a:pPr algn="ctr"/>
                      <a:r>
                        <a:rPr lang="en-US" sz="1400" dirty="0"/>
                        <a:t>(via EDI)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IEP Status and Trends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378034"/>
                  </a:ext>
                </a:extLst>
              </a:tr>
              <a:tr h="797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Web Address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https://baydeltalive.com/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http://californiaestuaryportal.com/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http://www.cbr.washington.edu/sacramento/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https://water.ca.gov/Programs/Environmental-Services/Interagency-Ecological-Program/Data-Portal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https://data.cnra.ca.gov/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https://environmentaldatainitiative.org/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https://water.ca.gov/Programs/Environmental-Services/Interagency-Ecological-Program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8199"/>
                  </a:ext>
                </a:extLst>
              </a:tr>
              <a:tr h="507656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Lead Entity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Metropolitan Water District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California Water Quality Monitoring Council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 Bureau of Reclamation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Interagency Ecological Program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California Natural Resources Agency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Interagency Ecological Program</a:t>
                      </a:r>
                    </a:p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Interagency Ecological Program</a:t>
                      </a:r>
                    </a:p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41129"/>
                  </a:ext>
                </a:extLst>
              </a:tr>
              <a:tr h="50765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Water Quality, Fish, Phytoplankton, Benthic, Zooplankton, Hydrology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Water Quality, Fish, Phytoplankton, Benthic, Zooplankton, Hydrology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Water Quality, Salmonids, Hydrology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Water Quality, Fish, Phytoplankton, Benthic, Zooplankton,  Hydrology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Wildlife, Water, Energy, Ocean, Conservation, and Recreation Data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Water Quality, Fish, Phytoplankton, Benthic, Zooplankton, Hydrology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Water Quality, Fish, Phytoplankton, Benthic, Zooplankton, Hydrology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3186"/>
                  </a:ext>
                </a:extLst>
              </a:tr>
              <a:tr h="3594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US" sz="9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Bay Delta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Statewide; current focus on SF Estuary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Central Valley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Bay Delta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State Wide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Bay Delta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Bay Delta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6694"/>
                  </a:ext>
                </a:extLst>
              </a:tr>
              <a:tr h="574333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Access Data and Metadata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02482"/>
                  </a:ext>
                </a:extLst>
              </a:tr>
              <a:tr h="58944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Data Visualization Tools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98867"/>
                  </a:ext>
                </a:extLst>
              </a:tr>
              <a:tr h="65236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Data Analysis and Modelling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665598"/>
                  </a:ext>
                </a:extLst>
              </a:tr>
              <a:tr h="604562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Data Interpretation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310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6B0CA33-5E0B-4F1C-8058-DDA4C4220805}"/>
              </a:ext>
            </a:extLst>
          </p:cNvPr>
          <p:cNvSpPr txBox="1"/>
          <p:nvPr/>
        </p:nvSpPr>
        <p:spPr>
          <a:xfrm>
            <a:off x="0" y="196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IEP-Relevant Data Portals and Initiatives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034E8-9A40-4BB3-966D-999B0D6F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61" y="4066413"/>
            <a:ext cx="702069" cy="7020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E14C0A-6018-434D-B59E-5E16B5DC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73" y="4066412"/>
            <a:ext cx="702069" cy="7020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8E23EF-A62E-4066-9C62-F339A4A3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44" y="4066411"/>
            <a:ext cx="702069" cy="7020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E896B0-4FAF-4582-B9B9-0A13FACA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14" y="4066411"/>
            <a:ext cx="702069" cy="7020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8A1D9-D6D6-428E-9DCF-B3A194FB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41" y="4066411"/>
            <a:ext cx="702069" cy="7020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64542D-8E4F-46E0-931F-7DF5A189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70" y="4066411"/>
            <a:ext cx="702069" cy="7020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FF7969-E8CF-41A2-B163-F74E10A9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8" y="4694904"/>
            <a:ext cx="702069" cy="7020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6EB372-7D1C-4CBF-826B-C81BCFACE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90" y="4694903"/>
            <a:ext cx="702069" cy="7020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5392FB-020B-476E-8862-B929DC60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1" y="4694902"/>
            <a:ext cx="702069" cy="7020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9E5ECE-0640-47A4-AA2F-B08BA20C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8" y="5927955"/>
            <a:ext cx="702069" cy="7020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678939-CA4A-4DAF-A492-FA3D1DD2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50" y="5927954"/>
            <a:ext cx="702069" cy="7020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FBDE50-B900-4E55-B425-A22B5234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1" y="5927953"/>
            <a:ext cx="702069" cy="7020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E10E84-8A9C-47A1-8EE1-A193FDA5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24" y="5286868"/>
            <a:ext cx="702069" cy="7020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815C57-DF8F-4B37-8DA9-664A08DBA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4" y="5911575"/>
            <a:ext cx="702069" cy="7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243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Kristopher@DWR</dc:creator>
  <cp:lastModifiedBy>Jones, Kristopher@DWR</cp:lastModifiedBy>
  <cp:revision>22</cp:revision>
  <dcterms:created xsi:type="dcterms:W3CDTF">2019-02-14T20:12:19Z</dcterms:created>
  <dcterms:modified xsi:type="dcterms:W3CDTF">2019-02-22T17:22:41Z</dcterms:modified>
</cp:coreProperties>
</file>