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0" r:id="rId4"/>
    <p:sldId id="259" r:id="rId5"/>
    <p:sldId id="258" r:id="rId6"/>
    <p:sldId id="261" r:id="rId7"/>
    <p:sldId id="262" r:id="rId8"/>
    <p:sldId id="263" r:id="rId9"/>
    <p:sldId id="283" r:id="rId10"/>
    <p:sldId id="264" r:id="rId11"/>
    <p:sldId id="266" r:id="rId12"/>
    <p:sldId id="265" r:id="rId13"/>
    <p:sldId id="267" r:id="rId14"/>
    <p:sldId id="268" r:id="rId15"/>
    <p:sldId id="269" r:id="rId16"/>
    <p:sldId id="282" r:id="rId17"/>
    <p:sldId id="278" r:id="rId18"/>
    <p:sldId id="279" r:id="rId19"/>
    <p:sldId id="280" r:id="rId20"/>
    <p:sldId id="285" r:id="rId21"/>
    <p:sldId id="281" r:id="rId22"/>
    <p:sldId id="284" r:id="rId23"/>
    <p:sldId id="270" r:id="rId24"/>
    <p:sldId id="271" r:id="rId25"/>
    <p:sldId id="272" r:id="rId26"/>
    <p:sldId id="273" r:id="rId27"/>
    <p:sldId id="274"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831" autoAdjust="0"/>
  </p:normalViewPr>
  <p:slideViewPr>
    <p:cSldViewPr snapToGrid="0">
      <p:cViewPr varScale="1">
        <p:scale>
          <a:sx n="109" d="100"/>
          <a:sy n="109" d="100"/>
        </p:scale>
        <p:origin x="4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E546E-A55D-4CF8-903A-1622456C010F}"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C6BF0-0F20-4B46-BDDD-C418E3F2D2F5}" type="slidenum">
              <a:rPr lang="en-US" smtClean="0"/>
              <a:t>‹#›</a:t>
            </a:fld>
            <a:endParaRPr lang="en-US"/>
          </a:p>
        </p:txBody>
      </p:sp>
    </p:spTree>
    <p:extLst>
      <p:ext uri="{BB962C8B-B14F-4D97-AF65-F5344CB8AC3E}">
        <p14:creationId xmlns:p14="http://schemas.microsoft.com/office/powerpoint/2010/main" val="2565717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 Determine what is under the hats.</a:t>
            </a:r>
          </a:p>
          <a:p>
            <a:r>
              <a:rPr lang="en-US" dirty="0"/>
              <a:t>1. If we lift up the top hat, and find a rabbit, what do we know?</a:t>
            </a:r>
          </a:p>
        </p:txBody>
      </p:sp>
      <p:sp>
        <p:nvSpPr>
          <p:cNvPr id="4" name="Slide Number Placeholder 3"/>
          <p:cNvSpPr>
            <a:spLocks noGrp="1"/>
          </p:cNvSpPr>
          <p:nvPr>
            <p:ph type="sldNum" sz="quarter" idx="5"/>
          </p:nvPr>
        </p:nvSpPr>
        <p:spPr/>
        <p:txBody>
          <a:bodyPr/>
          <a:lstStyle/>
          <a:p>
            <a:fld id="{488C6BF0-0F20-4B46-BDDD-C418E3F2D2F5}" type="slidenum">
              <a:rPr lang="en-US" smtClean="0"/>
              <a:t>2</a:t>
            </a:fld>
            <a:endParaRPr lang="en-US"/>
          </a:p>
        </p:txBody>
      </p:sp>
    </p:spTree>
    <p:extLst>
      <p:ext uri="{BB962C8B-B14F-4D97-AF65-F5344CB8AC3E}">
        <p14:creationId xmlns:p14="http://schemas.microsoft.com/office/powerpoint/2010/main" val="784441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these fish would not have one tank per treatment. </a:t>
            </a:r>
          </a:p>
          <a:p>
            <a:r>
              <a:rPr lang="en-US" dirty="0"/>
              <a:t>Multiple tests per fish allows you to characterize your within-subject variability, but your within-treatment (between-subject) variability is what you will need for your statistical model so we can compare treatments. </a:t>
            </a:r>
          </a:p>
        </p:txBody>
      </p:sp>
      <p:sp>
        <p:nvSpPr>
          <p:cNvPr id="4" name="Slide Number Placeholder 3"/>
          <p:cNvSpPr>
            <a:spLocks noGrp="1"/>
          </p:cNvSpPr>
          <p:nvPr>
            <p:ph type="sldNum" sz="quarter" idx="5"/>
          </p:nvPr>
        </p:nvSpPr>
        <p:spPr/>
        <p:txBody>
          <a:bodyPr/>
          <a:lstStyle/>
          <a:p>
            <a:fld id="{488C6BF0-0F20-4B46-BDDD-C418E3F2D2F5}" type="slidenum">
              <a:rPr lang="en-US" smtClean="0"/>
              <a:t>17</a:t>
            </a:fld>
            <a:endParaRPr lang="en-US"/>
          </a:p>
        </p:txBody>
      </p:sp>
    </p:spTree>
    <p:extLst>
      <p:ext uri="{BB962C8B-B14F-4D97-AF65-F5344CB8AC3E}">
        <p14:creationId xmlns:p14="http://schemas.microsoft.com/office/powerpoint/2010/main" val="2738331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GB – mean = 20, </a:t>
            </a:r>
            <a:r>
              <a:rPr lang="en-US" dirty="0" err="1"/>
              <a:t>sd</a:t>
            </a:r>
            <a:r>
              <a:rPr lang="en-US" dirty="0"/>
              <a:t> = 5</a:t>
            </a:r>
          </a:p>
          <a:p>
            <a:r>
              <a:rPr lang="en-US" dirty="0"/>
              <a:t>RV – mean = 10, </a:t>
            </a:r>
            <a:r>
              <a:rPr lang="en-US" dirty="0" err="1"/>
              <a:t>sd</a:t>
            </a:r>
            <a:r>
              <a:rPr lang="en-US" dirty="0"/>
              <a:t> = 5, </a:t>
            </a:r>
          </a:p>
          <a:p>
            <a:r>
              <a:rPr lang="en-US" dirty="0"/>
              <a:t>FT = mean = 25, </a:t>
            </a:r>
            <a:r>
              <a:rPr lang="en-US" dirty="0" err="1"/>
              <a:t>sd</a:t>
            </a:r>
            <a:r>
              <a:rPr lang="en-US" dirty="0"/>
              <a:t> = 5</a:t>
            </a:r>
          </a:p>
          <a:p>
            <a:r>
              <a:rPr lang="en-US" dirty="0"/>
              <a:t>How would our experimental unit change if our question changed?</a:t>
            </a:r>
          </a:p>
        </p:txBody>
      </p:sp>
      <p:sp>
        <p:nvSpPr>
          <p:cNvPr id="4" name="Slide Number Placeholder 3"/>
          <p:cNvSpPr>
            <a:spLocks noGrp="1"/>
          </p:cNvSpPr>
          <p:nvPr>
            <p:ph type="sldNum" sz="quarter" idx="5"/>
          </p:nvPr>
        </p:nvSpPr>
        <p:spPr/>
        <p:txBody>
          <a:bodyPr/>
          <a:lstStyle/>
          <a:p>
            <a:fld id="{488C6BF0-0F20-4B46-BDDD-C418E3F2D2F5}" type="slidenum">
              <a:rPr lang="en-US" smtClean="0"/>
              <a:t>18</a:t>
            </a:fld>
            <a:endParaRPr lang="en-US"/>
          </a:p>
        </p:txBody>
      </p:sp>
    </p:spTree>
    <p:extLst>
      <p:ext uri="{BB962C8B-B14F-4D97-AF65-F5344CB8AC3E}">
        <p14:creationId xmlns:p14="http://schemas.microsoft.com/office/powerpoint/2010/main" val="279651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is all during one year, do we have a problem?</a:t>
            </a:r>
          </a:p>
          <a:p>
            <a:r>
              <a:rPr lang="en-US" dirty="0"/>
              <a:t>We can’t do everything, everywhere!!</a:t>
            </a:r>
          </a:p>
        </p:txBody>
      </p:sp>
      <p:sp>
        <p:nvSpPr>
          <p:cNvPr id="4" name="Slide Number Placeholder 3"/>
          <p:cNvSpPr>
            <a:spLocks noGrp="1"/>
          </p:cNvSpPr>
          <p:nvPr>
            <p:ph type="sldNum" sz="quarter" idx="5"/>
          </p:nvPr>
        </p:nvSpPr>
        <p:spPr/>
        <p:txBody>
          <a:bodyPr/>
          <a:lstStyle/>
          <a:p>
            <a:fld id="{488C6BF0-0F20-4B46-BDDD-C418E3F2D2F5}" type="slidenum">
              <a:rPr lang="en-US" smtClean="0"/>
              <a:t>19</a:t>
            </a:fld>
            <a:endParaRPr lang="en-US"/>
          </a:p>
        </p:txBody>
      </p:sp>
    </p:spTree>
    <p:extLst>
      <p:ext uri="{BB962C8B-B14F-4D97-AF65-F5344CB8AC3E}">
        <p14:creationId xmlns:p14="http://schemas.microsoft.com/office/powerpoint/2010/main" val="1005610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a:t>
            </a:r>
            <a:r>
              <a:rPr lang="en-US" dirty="0" err="1"/>
              <a:t>pseudoreplication</a:t>
            </a:r>
            <a:r>
              <a:rPr lang="en-US" dirty="0"/>
              <a:t>” is bad. Sometimes you want to increase your replication within an experimental unit in </a:t>
            </a:r>
            <a:r>
              <a:rPr lang="en-US" dirty="0" err="1"/>
              <a:t>oder</a:t>
            </a:r>
            <a:r>
              <a:rPr lang="en-US" dirty="0"/>
              <a:t> to reduce the overall variation within the treatment without increasing the </a:t>
            </a:r>
            <a:r>
              <a:rPr lang="en-US" dirty="0" err="1"/>
              <a:t>nubmer</a:t>
            </a:r>
            <a:r>
              <a:rPr lang="en-US" dirty="0"/>
              <a:t> of experimental units. This is particularly important if you have both spatial and temporal variation to deal with. Fortunately, we’ve got models for that.  </a:t>
            </a:r>
          </a:p>
          <a:p>
            <a:endParaRPr lang="en-US" dirty="0"/>
          </a:p>
          <a:p>
            <a:r>
              <a:rPr lang="en-US" dirty="0"/>
              <a:t>Go to R code, if time allows.</a:t>
            </a:r>
          </a:p>
          <a:p>
            <a:endParaRPr lang="en-US" dirty="0"/>
          </a:p>
        </p:txBody>
      </p:sp>
      <p:sp>
        <p:nvSpPr>
          <p:cNvPr id="4" name="Slide Number Placeholder 3"/>
          <p:cNvSpPr>
            <a:spLocks noGrp="1"/>
          </p:cNvSpPr>
          <p:nvPr>
            <p:ph type="sldNum" sz="quarter" idx="5"/>
          </p:nvPr>
        </p:nvSpPr>
        <p:spPr/>
        <p:txBody>
          <a:bodyPr/>
          <a:lstStyle/>
          <a:p>
            <a:fld id="{488C6BF0-0F20-4B46-BDDD-C418E3F2D2F5}" type="slidenum">
              <a:rPr lang="en-US" smtClean="0"/>
              <a:t>21</a:t>
            </a:fld>
            <a:endParaRPr lang="en-US"/>
          </a:p>
        </p:txBody>
      </p:sp>
    </p:spTree>
    <p:extLst>
      <p:ext uri="{BB962C8B-B14F-4D97-AF65-F5344CB8AC3E}">
        <p14:creationId xmlns:p14="http://schemas.microsoft.com/office/powerpoint/2010/main" val="4263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Microcosms</a:t>
            </a:r>
          </a:p>
          <a:p>
            <a:pPr marL="228600" indent="-228600">
              <a:buAutoNum type="arabicPeriod"/>
            </a:pPr>
            <a:r>
              <a:rPr lang="en-US" dirty="0"/>
              <a:t>Focus on transient dynamics and individual behavior</a:t>
            </a:r>
          </a:p>
          <a:p>
            <a:pPr marL="228600" indent="-228600">
              <a:buAutoNum type="arabicPeriod"/>
            </a:pPr>
            <a:r>
              <a:rPr lang="en-US" dirty="0"/>
              <a:t>Single treatment replicated controls</a:t>
            </a:r>
          </a:p>
          <a:p>
            <a:pPr marL="228600" indent="-228600">
              <a:buAutoNum type="arabicPeriod"/>
            </a:pPr>
            <a:r>
              <a:rPr lang="en-US" dirty="0"/>
              <a:t>A. </a:t>
            </a:r>
            <a:r>
              <a:rPr lang="en-US" dirty="0" err="1"/>
              <a:t>unreplicated</a:t>
            </a:r>
            <a:r>
              <a:rPr lang="en-US" dirty="0"/>
              <a:t> experiment, </a:t>
            </a:r>
            <a:r>
              <a:rPr lang="en-US" dirty="0" err="1"/>
              <a:t>nostats</a:t>
            </a:r>
            <a:r>
              <a:rPr lang="en-US" dirty="0"/>
              <a:t>, B. </a:t>
            </a:r>
            <a:r>
              <a:rPr lang="en-US" dirty="0" err="1"/>
              <a:t>unreplicated</a:t>
            </a:r>
            <a:r>
              <a:rPr lang="en-US" dirty="0"/>
              <a:t> experiment, stats + caveats.</a:t>
            </a:r>
          </a:p>
        </p:txBody>
      </p:sp>
      <p:sp>
        <p:nvSpPr>
          <p:cNvPr id="4" name="Slide Number Placeholder 3"/>
          <p:cNvSpPr>
            <a:spLocks noGrp="1"/>
          </p:cNvSpPr>
          <p:nvPr>
            <p:ph type="sldNum" sz="quarter" idx="5"/>
          </p:nvPr>
        </p:nvSpPr>
        <p:spPr/>
        <p:txBody>
          <a:bodyPr/>
          <a:lstStyle/>
          <a:p>
            <a:fld id="{488C6BF0-0F20-4B46-BDDD-C418E3F2D2F5}" type="slidenum">
              <a:rPr lang="en-US" smtClean="0"/>
              <a:t>22</a:t>
            </a:fld>
            <a:endParaRPr lang="en-US"/>
          </a:p>
        </p:txBody>
      </p:sp>
    </p:spTree>
    <p:extLst>
      <p:ext uri="{BB962C8B-B14F-4D97-AF65-F5344CB8AC3E}">
        <p14:creationId xmlns:p14="http://schemas.microsoft.com/office/powerpoint/2010/main" val="1158236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idea of power analysis</a:t>
            </a:r>
          </a:p>
          <a:p>
            <a:r>
              <a:rPr lang="en-US" dirty="0"/>
              <a:t>Where will </a:t>
            </a:r>
            <a:r>
              <a:rPr lang="en-US" dirty="0" err="1"/>
              <a:t>yo</a:t>
            </a:r>
            <a:r>
              <a:rPr lang="en-US" dirty="0"/>
              <a:t> </a:t>
            </a:r>
            <a:r>
              <a:rPr lang="en-US" dirty="0" err="1"/>
              <a:t>usample</a:t>
            </a:r>
            <a:r>
              <a:rPr lang="en-US" dirty="0"/>
              <a:t> – highlight random versus fixed stations, stratified versus not. Are there any obstructions or logistical issues to be aware of?</a:t>
            </a:r>
          </a:p>
          <a:p>
            <a:r>
              <a:rPr lang="en-US" dirty="0"/>
              <a:t>When will you sample? – Ask about time of day, tide stage, frequency, time of year. </a:t>
            </a:r>
          </a:p>
        </p:txBody>
      </p:sp>
      <p:sp>
        <p:nvSpPr>
          <p:cNvPr id="4" name="Slide Number Placeholder 3"/>
          <p:cNvSpPr>
            <a:spLocks noGrp="1"/>
          </p:cNvSpPr>
          <p:nvPr>
            <p:ph type="sldNum" sz="quarter" idx="5"/>
          </p:nvPr>
        </p:nvSpPr>
        <p:spPr/>
        <p:txBody>
          <a:bodyPr/>
          <a:lstStyle/>
          <a:p>
            <a:fld id="{488C6BF0-0F20-4B46-BDDD-C418E3F2D2F5}" type="slidenum">
              <a:rPr lang="en-US" smtClean="0"/>
              <a:t>26</a:t>
            </a:fld>
            <a:endParaRPr lang="en-US"/>
          </a:p>
        </p:txBody>
      </p:sp>
    </p:spTree>
    <p:extLst>
      <p:ext uri="{BB962C8B-B14F-4D97-AF65-F5344CB8AC3E}">
        <p14:creationId xmlns:p14="http://schemas.microsoft.com/office/powerpoint/2010/main" val="2945710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approach this questions </a:t>
            </a:r>
            <a:r>
              <a:rPr lang="en-US" dirty="0" err="1"/>
              <a:t>differentlyu</a:t>
            </a:r>
            <a:r>
              <a:rPr lang="en-US" dirty="0"/>
              <a:t>?</a:t>
            </a:r>
          </a:p>
          <a:p>
            <a:r>
              <a:rPr lang="en-US" dirty="0"/>
              <a:t>Introduce the idea of power analysis</a:t>
            </a:r>
          </a:p>
          <a:p>
            <a:r>
              <a:rPr lang="en-US" dirty="0"/>
              <a:t>Where will </a:t>
            </a:r>
            <a:r>
              <a:rPr lang="en-US" dirty="0" err="1"/>
              <a:t>yo</a:t>
            </a:r>
            <a:r>
              <a:rPr lang="en-US" dirty="0"/>
              <a:t> </a:t>
            </a:r>
            <a:r>
              <a:rPr lang="en-US" dirty="0" err="1"/>
              <a:t>usample</a:t>
            </a:r>
            <a:r>
              <a:rPr lang="en-US" dirty="0"/>
              <a:t> – highlight random versus fixed stations, stratified versus not. Are there any obstructions or logistical issues to be aware of?</a:t>
            </a:r>
          </a:p>
          <a:p>
            <a:r>
              <a:rPr lang="en-US" dirty="0"/>
              <a:t>When will you sample? – Ask about time of day, tide stage, frequency, time of year. </a:t>
            </a:r>
          </a:p>
        </p:txBody>
      </p:sp>
      <p:sp>
        <p:nvSpPr>
          <p:cNvPr id="4" name="Slide Number Placeholder 3"/>
          <p:cNvSpPr>
            <a:spLocks noGrp="1"/>
          </p:cNvSpPr>
          <p:nvPr>
            <p:ph type="sldNum" sz="quarter" idx="5"/>
          </p:nvPr>
        </p:nvSpPr>
        <p:spPr/>
        <p:txBody>
          <a:bodyPr/>
          <a:lstStyle/>
          <a:p>
            <a:fld id="{488C6BF0-0F20-4B46-BDDD-C418E3F2D2F5}" type="slidenum">
              <a:rPr lang="en-US" smtClean="0"/>
              <a:t>27</a:t>
            </a:fld>
            <a:endParaRPr lang="en-US"/>
          </a:p>
        </p:txBody>
      </p:sp>
    </p:spTree>
    <p:extLst>
      <p:ext uri="{BB962C8B-B14F-4D97-AF65-F5344CB8AC3E}">
        <p14:creationId xmlns:p14="http://schemas.microsoft.com/office/powerpoint/2010/main" val="56177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approach this questions </a:t>
            </a:r>
            <a:r>
              <a:rPr lang="en-US" dirty="0" err="1"/>
              <a:t>differentlyu</a:t>
            </a:r>
            <a:r>
              <a:rPr lang="en-US" dirty="0"/>
              <a:t>?</a:t>
            </a:r>
          </a:p>
          <a:p>
            <a:r>
              <a:rPr lang="en-US" dirty="0"/>
              <a:t>Introduce the idea of power analysis</a:t>
            </a:r>
          </a:p>
          <a:p>
            <a:r>
              <a:rPr lang="en-US" dirty="0"/>
              <a:t>Where will </a:t>
            </a:r>
            <a:r>
              <a:rPr lang="en-US" dirty="0" err="1"/>
              <a:t>yo</a:t>
            </a:r>
            <a:r>
              <a:rPr lang="en-US" dirty="0"/>
              <a:t> </a:t>
            </a:r>
            <a:r>
              <a:rPr lang="en-US" dirty="0" err="1"/>
              <a:t>usample</a:t>
            </a:r>
            <a:r>
              <a:rPr lang="en-US" dirty="0"/>
              <a:t> – highlight random versus fixed stations, stratified versus not. Are there any obstructions or logistical issues to be aware of?</a:t>
            </a:r>
          </a:p>
          <a:p>
            <a:r>
              <a:rPr lang="en-US" dirty="0"/>
              <a:t>When will you sample? – Ask about time of day, tide stage, frequency, time of year.</a:t>
            </a:r>
          </a:p>
          <a:p>
            <a:r>
              <a:rPr lang="en-US" dirty="0"/>
              <a:t>Here we need to think about more than just smelt sampling, we also need to sample environmental conditions. Use existing data collection where possible.  </a:t>
            </a:r>
          </a:p>
        </p:txBody>
      </p:sp>
      <p:sp>
        <p:nvSpPr>
          <p:cNvPr id="4" name="Slide Number Placeholder 3"/>
          <p:cNvSpPr>
            <a:spLocks noGrp="1"/>
          </p:cNvSpPr>
          <p:nvPr>
            <p:ph type="sldNum" sz="quarter" idx="5"/>
          </p:nvPr>
        </p:nvSpPr>
        <p:spPr/>
        <p:txBody>
          <a:bodyPr/>
          <a:lstStyle/>
          <a:p>
            <a:fld id="{488C6BF0-0F20-4B46-BDDD-C418E3F2D2F5}" type="slidenum">
              <a:rPr lang="en-US" smtClean="0"/>
              <a:t>28</a:t>
            </a:fld>
            <a:endParaRPr lang="en-US"/>
          </a:p>
        </p:txBody>
      </p:sp>
    </p:spTree>
    <p:extLst>
      <p:ext uri="{BB962C8B-B14F-4D97-AF65-F5344CB8AC3E}">
        <p14:creationId xmlns:p14="http://schemas.microsoft.com/office/powerpoint/2010/main" val="148933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 Determine what is under the hats.</a:t>
            </a:r>
          </a:p>
          <a:p>
            <a:r>
              <a:rPr lang="en-US" dirty="0"/>
              <a:t>Let’s take a larger sample size. We need at least three samples to get some idea of the variation in a population</a:t>
            </a:r>
          </a:p>
        </p:txBody>
      </p:sp>
      <p:sp>
        <p:nvSpPr>
          <p:cNvPr id="4" name="Slide Number Placeholder 3"/>
          <p:cNvSpPr>
            <a:spLocks noGrp="1"/>
          </p:cNvSpPr>
          <p:nvPr>
            <p:ph type="sldNum" sz="quarter" idx="5"/>
          </p:nvPr>
        </p:nvSpPr>
        <p:spPr/>
        <p:txBody>
          <a:bodyPr/>
          <a:lstStyle/>
          <a:p>
            <a:fld id="{488C6BF0-0F20-4B46-BDDD-C418E3F2D2F5}" type="slidenum">
              <a:rPr lang="en-US" smtClean="0"/>
              <a:t>4</a:t>
            </a:fld>
            <a:endParaRPr lang="en-US"/>
          </a:p>
        </p:txBody>
      </p:sp>
    </p:spTree>
    <p:extLst>
      <p:ext uri="{BB962C8B-B14F-4D97-AF65-F5344CB8AC3E}">
        <p14:creationId xmlns:p14="http://schemas.microsoft.com/office/powerpoint/2010/main" val="131057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 Determine what is under the hats.</a:t>
            </a:r>
          </a:p>
          <a:p>
            <a:r>
              <a:rPr lang="en-US" dirty="0"/>
              <a:t>1. If we lift up the top hat, and find a rabbit, what do we know?</a:t>
            </a:r>
          </a:p>
        </p:txBody>
      </p:sp>
      <p:sp>
        <p:nvSpPr>
          <p:cNvPr id="4" name="Slide Number Placeholder 3"/>
          <p:cNvSpPr>
            <a:spLocks noGrp="1"/>
          </p:cNvSpPr>
          <p:nvPr>
            <p:ph type="sldNum" sz="quarter" idx="5"/>
          </p:nvPr>
        </p:nvSpPr>
        <p:spPr/>
        <p:txBody>
          <a:bodyPr/>
          <a:lstStyle/>
          <a:p>
            <a:fld id="{488C6BF0-0F20-4B46-BDDD-C418E3F2D2F5}" type="slidenum">
              <a:rPr lang="en-US" smtClean="0"/>
              <a:t>6</a:t>
            </a:fld>
            <a:endParaRPr lang="en-US"/>
          </a:p>
        </p:txBody>
      </p:sp>
    </p:spTree>
    <p:extLst>
      <p:ext uri="{BB962C8B-B14F-4D97-AF65-F5344CB8AC3E}">
        <p14:creationId xmlns:p14="http://schemas.microsoft.com/office/powerpoint/2010/main" val="793313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sample one point repeatedly, we know a lot about that point. In this case, that one hat always has a grumpy cat under it. But we don’t know anything about any of the other hats, even though they look the same.</a:t>
            </a:r>
          </a:p>
          <a:p>
            <a:endParaRPr lang="en-US" dirty="0"/>
          </a:p>
          <a:p>
            <a:r>
              <a:rPr lang="en-US" dirty="0"/>
              <a:t>If we randomly select four hats (instead of sampling one hat four times) we can now be pretty confident in saying that red hats contain grumpy cats, at least right now. </a:t>
            </a:r>
          </a:p>
          <a:p>
            <a:r>
              <a:rPr lang="en-US" dirty="0"/>
              <a:t>BUT! If we want to know something about red hats over a long period of time, we need to randomly sample several hats at several time points.</a:t>
            </a:r>
          </a:p>
          <a:p>
            <a:endParaRPr lang="en-US" dirty="0"/>
          </a:p>
          <a:p>
            <a:r>
              <a:rPr lang="en-US" dirty="0"/>
              <a:t>If you have multiple types of hats, you’d want to stratify randomly.</a:t>
            </a:r>
          </a:p>
          <a:p>
            <a:endParaRPr lang="en-US" dirty="0"/>
          </a:p>
          <a:p>
            <a:endParaRPr lang="en-US" dirty="0"/>
          </a:p>
        </p:txBody>
      </p:sp>
      <p:sp>
        <p:nvSpPr>
          <p:cNvPr id="4" name="Slide Number Placeholder 3"/>
          <p:cNvSpPr>
            <a:spLocks noGrp="1"/>
          </p:cNvSpPr>
          <p:nvPr>
            <p:ph type="sldNum" sz="quarter" idx="5"/>
          </p:nvPr>
        </p:nvSpPr>
        <p:spPr/>
        <p:txBody>
          <a:bodyPr/>
          <a:lstStyle/>
          <a:p>
            <a:fld id="{488C6BF0-0F20-4B46-BDDD-C418E3F2D2F5}" type="slidenum">
              <a:rPr lang="en-US" smtClean="0"/>
              <a:t>10</a:t>
            </a:fld>
            <a:endParaRPr lang="en-US"/>
          </a:p>
        </p:txBody>
      </p:sp>
    </p:spTree>
    <p:extLst>
      <p:ext uri="{BB962C8B-B14F-4D97-AF65-F5344CB8AC3E}">
        <p14:creationId xmlns:p14="http://schemas.microsoft.com/office/powerpoint/2010/main" val="326246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sample one point repeatedly, we know a lot about that point. In this case, that one hat always has a grumpy cat under it. But we don’t know anything about any of the other hats, even though they look the same.</a:t>
            </a:r>
          </a:p>
          <a:p>
            <a:endParaRPr lang="en-US" dirty="0"/>
          </a:p>
          <a:p>
            <a:r>
              <a:rPr lang="en-US" dirty="0"/>
              <a:t>If we randomly select four hats (instead of sampling one hat four times) we can now be pretty confident in saying that red hats contain grumpy cats, at least right now. </a:t>
            </a:r>
          </a:p>
          <a:p>
            <a:r>
              <a:rPr lang="en-US" dirty="0"/>
              <a:t>BUT! If we want to know something about red hats over a long period of time, we need to randomly sample several hats at several time points.</a:t>
            </a:r>
          </a:p>
          <a:p>
            <a:endParaRPr lang="en-US" dirty="0"/>
          </a:p>
          <a:p>
            <a:r>
              <a:rPr lang="en-US" dirty="0"/>
              <a:t>If you have multiple types of hats, you’d want to stratify randomly.</a:t>
            </a:r>
          </a:p>
          <a:p>
            <a:endParaRPr lang="en-US" dirty="0"/>
          </a:p>
          <a:p>
            <a:r>
              <a:rPr lang="en-US" dirty="0"/>
              <a:t>Randomization also reduces </a:t>
            </a:r>
            <a:r>
              <a:rPr lang="en-US" dirty="0" err="1"/>
              <a:t>experimentor</a:t>
            </a:r>
            <a:r>
              <a:rPr lang="en-US" dirty="0"/>
              <a:t> bias. NOTE: There is a difference between “haphazard” and “</a:t>
            </a:r>
            <a:r>
              <a:rPr lang="en-US" dirty="0" err="1"/>
              <a:t>radom</a:t>
            </a:r>
            <a:r>
              <a:rPr lang="en-US" dirty="0"/>
              <a:t>”. It’s hard to be truly random without a machine generating your random points for you. </a:t>
            </a:r>
          </a:p>
          <a:p>
            <a:endParaRPr lang="en-US" dirty="0"/>
          </a:p>
        </p:txBody>
      </p:sp>
      <p:sp>
        <p:nvSpPr>
          <p:cNvPr id="4" name="Slide Number Placeholder 3"/>
          <p:cNvSpPr>
            <a:spLocks noGrp="1"/>
          </p:cNvSpPr>
          <p:nvPr>
            <p:ph type="sldNum" sz="quarter" idx="5"/>
          </p:nvPr>
        </p:nvSpPr>
        <p:spPr/>
        <p:txBody>
          <a:bodyPr/>
          <a:lstStyle/>
          <a:p>
            <a:fld id="{488C6BF0-0F20-4B46-BDDD-C418E3F2D2F5}" type="slidenum">
              <a:rPr lang="en-US" smtClean="0"/>
              <a:t>11</a:t>
            </a:fld>
            <a:endParaRPr lang="en-US"/>
          </a:p>
        </p:txBody>
      </p:sp>
    </p:spTree>
    <p:extLst>
      <p:ext uri="{BB962C8B-B14F-4D97-AF65-F5344CB8AC3E}">
        <p14:creationId xmlns:p14="http://schemas.microsoft.com/office/powerpoint/2010/main" val="2904225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Tx/>
              <a:buChar char="-"/>
            </a:pPr>
            <a:r>
              <a:rPr lang="en-US" dirty="0"/>
              <a:t>Example: </a:t>
            </a:r>
            <a:r>
              <a:rPr lang="en-US" dirty="0" err="1"/>
              <a:t>Chipps</a:t>
            </a:r>
            <a:r>
              <a:rPr lang="en-US" dirty="0"/>
              <a:t> island trawl. Your question is about the timing of fish moving through, not the spatial distribution of fish, so it’s more important to have thorough temporal coverage in one spot than thorough spatial coverage. </a:t>
            </a:r>
          </a:p>
          <a:p>
            <a:pPr marL="171450" indent="-171450">
              <a:buFontTx/>
              <a:buChar char="-"/>
            </a:pPr>
            <a:endParaRPr lang="en-US" dirty="0"/>
          </a:p>
          <a:p>
            <a:pPr marL="171450" indent="-171450">
              <a:buFontTx/>
              <a:buChar char="-"/>
            </a:pPr>
            <a:r>
              <a:rPr lang="en-US" dirty="0"/>
              <a:t>This is a map of salmon release sites. They all need to move through </a:t>
            </a:r>
            <a:r>
              <a:rPr lang="en-US" dirty="0" err="1"/>
              <a:t>Chipps</a:t>
            </a:r>
            <a:r>
              <a:rPr lang="en-US" dirty="0"/>
              <a:t> island, so we’ll just sample there. </a:t>
            </a:r>
          </a:p>
          <a:p>
            <a:pPr marL="171450" indent="-171450">
              <a:buFontTx/>
              <a:buChar char="-"/>
            </a:pPr>
            <a:endParaRPr lang="en-US" dirty="0"/>
          </a:p>
          <a:p>
            <a:pPr marL="171450" indent="-171450">
              <a:buFontTx/>
              <a:buChar char="-"/>
            </a:pPr>
            <a:r>
              <a:rPr lang="en-US" dirty="0"/>
              <a:t>Now- how frequently to sample? Should we use random times? Probably, but that’s where feasibility comes in.</a:t>
            </a:r>
          </a:p>
        </p:txBody>
      </p:sp>
      <p:sp>
        <p:nvSpPr>
          <p:cNvPr id="4" name="Slide Number Placeholder 3"/>
          <p:cNvSpPr>
            <a:spLocks noGrp="1"/>
          </p:cNvSpPr>
          <p:nvPr>
            <p:ph type="sldNum" sz="quarter" idx="5"/>
          </p:nvPr>
        </p:nvSpPr>
        <p:spPr/>
        <p:txBody>
          <a:bodyPr/>
          <a:lstStyle/>
          <a:p>
            <a:fld id="{488C6BF0-0F20-4B46-BDDD-C418E3F2D2F5}" type="slidenum">
              <a:rPr lang="en-US" smtClean="0"/>
              <a:t>12</a:t>
            </a:fld>
            <a:endParaRPr lang="en-US"/>
          </a:p>
        </p:txBody>
      </p:sp>
    </p:spTree>
    <p:extLst>
      <p:ext uri="{BB962C8B-B14F-4D97-AF65-F5344CB8AC3E}">
        <p14:creationId xmlns:p14="http://schemas.microsoft.com/office/powerpoint/2010/main" val="3013512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a:t>
            </a:r>
          </a:p>
          <a:p>
            <a:r>
              <a:rPr lang="en-US" dirty="0"/>
              <a:t>Answer: Trick question – it depends on what you are trying to measure. </a:t>
            </a:r>
          </a:p>
        </p:txBody>
      </p:sp>
      <p:sp>
        <p:nvSpPr>
          <p:cNvPr id="4" name="Slide Number Placeholder 3"/>
          <p:cNvSpPr>
            <a:spLocks noGrp="1"/>
          </p:cNvSpPr>
          <p:nvPr>
            <p:ph type="sldNum" sz="quarter" idx="5"/>
          </p:nvPr>
        </p:nvSpPr>
        <p:spPr/>
        <p:txBody>
          <a:bodyPr/>
          <a:lstStyle/>
          <a:p>
            <a:fld id="{488C6BF0-0F20-4B46-BDDD-C418E3F2D2F5}" type="slidenum">
              <a:rPr lang="en-US" smtClean="0"/>
              <a:t>13</a:t>
            </a:fld>
            <a:endParaRPr lang="en-US"/>
          </a:p>
        </p:txBody>
      </p:sp>
    </p:spTree>
    <p:extLst>
      <p:ext uri="{BB962C8B-B14F-4D97-AF65-F5344CB8AC3E}">
        <p14:creationId xmlns:p14="http://schemas.microsoft.com/office/powerpoint/2010/main" val="325046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Pseudoreplication</a:t>
            </a:r>
            <a:br>
              <a:rPr lang="en-US" dirty="0"/>
            </a:br>
            <a:endParaRPr lang="en-US" dirty="0"/>
          </a:p>
          <a:p>
            <a:r>
              <a:rPr lang="en-US" dirty="0"/>
              <a:t>The </a:t>
            </a:r>
            <a:r>
              <a:rPr lang="en-US" dirty="0" err="1"/>
              <a:t>harest</a:t>
            </a:r>
            <a:r>
              <a:rPr lang="en-US" dirty="0"/>
              <a:t> part is determining your experimental unit. </a:t>
            </a:r>
          </a:p>
          <a:p>
            <a:br>
              <a:rPr lang="en-US" dirty="0"/>
            </a:br>
            <a:r>
              <a:rPr lang="en-US" dirty="0"/>
              <a:t>The term </a:t>
            </a:r>
            <a:r>
              <a:rPr lang="en-US" i="1" dirty="0" err="1">
                <a:effectLst/>
              </a:rPr>
              <a:t>pseudoreplication</a:t>
            </a:r>
            <a:r>
              <a:rPr lang="en-US" dirty="0"/>
              <a:t> was coined by </a:t>
            </a:r>
            <a:r>
              <a:rPr lang="en-US" dirty="0" err="1"/>
              <a:t>Hurlbert</a:t>
            </a:r>
            <a:r>
              <a:rPr lang="en-US" dirty="0"/>
              <a:t> to refer to "the use of inferential statistics to test for treatment effects with data from experiments where either treatments are not replicated (though samples may be) or replicates are not statistically independent."</a:t>
            </a:r>
            <a:r>
              <a:rPr lang="en-US" baseline="30000" dirty="0"/>
              <a:t>1</a:t>
            </a:r>
            <a:r>
              <a:rPr lang="en-US" dirty="0"/>
              <a:t> The context of his paper was ecological field experiments, but </a:t>
            </a:r>
            <a:r>
              <a:rPr lang="en-US" dirty="0" err="1"/>
              <a:t>pseudoreplication</a:t>
            </a:r>
            <a:r>
              <a:rPr lang="en-US" dirty="0"/>
              <a:t> can occur in other contexts as well.</a:t>
            </a:r>
            <a:br>
              <a:rPr lang="en-US" dirty="0"/>
            </a:br>
            <a:br>
              <a:rPr lang="en-US" dirty="0"/>
            </a:br>
            <a:r>
              <a:rPr lang="en-US" dirty="0"/>
              <a:t>Here, </a:t>
            </a:r>
            <a:r>
              <a:rPr lang="en-US" i="1" dirty="0">
                <a:effectLst/>
              </a:rPr>
              <a:t>replication</a:t>
            </a:r>
            <a:r>
              <a:rPr lang="en-US" baseline="30000" dirty="0"/>
              <a:t>2</a:t>
            </a:r>
            <a:r>
              <a:rPr lang="en-US" dirty="0"/>
              <a:t> refers to having more than one experimental (or observational) unit with the same treatment. Each unit with the same treatment is called a </a:t>
            </a:r>
            <a:r>
              <a:rPr lang="en-US" i="1" dirty="0">
                <a:effectLst/>
              </a:rPr>
              <a:t>replicate</a:t>
            </a:r>
            <a:r>
              <a:rPr lang="en-US" dirty="0"/>
              <a:t>.</a:t>
            </a:r>
            <a:br>
              <a:rPr lang="en-US" dirty="0"/>
            </a:br>
            <a:br>
              <a:rPr lang="en-US" dirty="0"/>
            </a:br>
            <a:r>
              <a:rPr lang="en-US" dirty="0"/>
              <a:t>Heffner et al</a:t>
            </a:r>
            <a:r>
              <a:rPr lang="en-US" baseline="30000" dirty="0"/>
              <a:t>3</a:t>
            </a:r>
            <a:r>
              <a:rPr lang="en-US" dirty="0"/>
              <a:t> distinguish a </a:t>
            </a:r>
            <a:r>
              <a:rPr lang="en-US" dirty="0" err="1"/>
              <a:t>pseudoreplicate</a:t>
            </a:r>
            <a:r>
              <a:rPr lang="en-US" dirty="0"/>
              <a:t> from a </a:t>
            </a:r>
            <a:r>
              <a:rPr lang="en-US" i="1" dirty="0">
                <a:effectLst/>
              </a:rPr>
              <a:t>true replicate</a:t>
            </a:r>
            <a:r>
              <a:rPr lang="en-US" dirty="0"/>
              <a:t>, which they characterize as "the smallest experimental unit to which a treatment is independently applied."</a:t>
            </a:r>
            <a:br>
              <a:rPr lang="en-US" dirty="0"/>
            </a:br>
            <a:br>
              <a:rPr lang="en-US" dirty="0"/>
            </a:br>
            <a:r>
              <a:rPr lang="en-US" dirty="0"/>
              <a:t>Most models for statistical inference require true replication. </a:t>
            </a:r>
            <a:r>
              <a:rPr lang="en-US" i="1" dirty="0">
                <a:effectLst/>
              </a:rPr>
              <a:t>True</a:t>
            </a:r>
            <a:r>
              <a:rPr lang="en-US" dirty="0"/>
              <a:t> replication permits the estimation of </a:t>
            </a:r>
            <a:r>
              <a:rPr lang="en-US" i="1" dirty="0">
                <a:effectLst/>
              </a:rPr>
              <a:t>variability within a treatment</a:t>
            </a:r>
            <a:r>
              <a:rPr lang="en-US" dirty="0"/>
              <a:t>. Without estimating variability within treatments, it is impossible to do statistical inference. </a:t>
            </a:r>
          </a:p>
          <a:p>
            <a:endParaRPr lang="en-US" dirty="0"/>
          </a:p>
          <a:p>
            <a:r>
              <a:rPr lang="en-US" dirty="0"/>
              <a:t>Most people have problems with </a:t>
            </a:r>
            <a:r>
              <a:rPr lang="en-US" dirty="0" err="1"/>
              <a:t>pseudoreplication</a:t>
            </a:r>
            <a:r>
              <a:rPr lang="en-US" dirty="0"/>
              <a:t> when they are confused about their experimental unit.</a:t>
            </a:r>
            <a:br>
              <a:rPr lang="en-US" dirty="0"/>
            </a:br>
            <a:endParaRPr lang="en-US" dirty="0"/>
          </a:p>
        </p:txBody>
      </p:sp>
      <p:sp>
        <p:nvSpPr>
          <p:cNvPr id="4" name="Slide Number Placeholder 3"/>
          <p:cNvSpPr>
            <a:spLocks noGrp="1"/>
          </p:cNvSpPr>
          <p:nvPr>
            <p:ph type="sldNum" sz="quarter" idx="5"/>
          </p:nvPr>
        </p:nvSpPr>
        <p:spPr/>
        <p:txBody>
          <a:bodyPr/>
          <a:lstStyle/>
          <a:p>
            <a:fld id="{488C6BF0-0F20-4B46-BDDD-C418E3F2D2F5}" type="slidenum">
              <a:rPr lang="en-US" smtClean="0"/>
              <a:t>15</a:t>
            </a:fld>
            <a:endParaRPr lang="en-US"/>
          </a:p>
        </p:txBody>
      </p:sp>
    </p:spTree>
    <p:extLst>
      <p:ext uri="{BB962C8B-B14F-4D97-AF65-F5344CB8AC3E}">
        <p14:creationId xmlns:p14="http://schemas.microsoft.com/office/powerpoint/2010/main" val="13817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C6BF0-0F20-4B46-BDDD-C418E3F2D2F5}" type="slidenum">
              <a:rPr lang="en-US" smtClean="0"/>
              <a:t>16</a:t>
            </a:fld>
            <a:endParaRPr lang="en-US"/>
          </a:p>
        </p:txBody>
      </p:sp>
    </p:spTree>
    <p:extLst>
      <p:ext uri="{BB962C8B-B14F-4D97-AF65-F5344CB8AC3E}">
        <p14:creationId xmlns:p14="http://schemas.microsoft.com/office/powerpoint/2010/main" val="9961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E467-208F-42CB-A907-3A69B246E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0F8769-7457-47EE-A7D3-B04BAC851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FC0D5B-D7CC-44DB-AA10-E585F4D93464}"/>
              </a:ext>
            </a:extLst>
          </p:cNvPr>
          <p:cNvSpPr>
            <a:spLocks noGrp="1"/>
          </p:cNvSpPr>
          <p:nvPr>
            <p:ph type="dt" sz="half" idx="10"/>
          </p:nvPr>
        </p:nvSpPr>
        <p:spPr/>
        <p:txBody>
          <a:bodyPr/>
          <a:lstStyle/>
          <a:p>
            <a:fld id="{EA7FB736-8EB5-46F0-98F3-D582346586D4}" type="datetimeFigureOut">
              <a:rPr lang="en-US" smtClean="0"/>
              <a:t>4/16/2021</a:t>
            </a:fld>
            <a:endParaRPr lang="en-US"/>
          </a:p>
        </p:txBody>
      </p:sp>
      <p:sp>
        <p:nvSpPr>
          <p:cNvPr id="5" name="Footer Placeholder 4">
            <a:extLst>
              <a:ext uri="{FF2B5EF4-FFF2-40B4-BE49-F238E27FC236}">
                <a16:creationId xmlns:a16="http://schemas.microsoft.com/office/drawing/2014/main" id="{EEBA1252-F4CB-4076-99B6-A0B09C439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E9488-6490-4CF7-9EA9-64C5ABBE02B1}"/>
              </a:ext>
            </a:extLst>
          </p:cNvPr>
          <p:cNvSpPr>
            <a:spLocks noGrp="1"/>
          </p:cNvSpPr>
          <p:nvPr>
            <p:ph type="sldNum" sz="quarter" idx="12"/>
          </p:nvPr>
        </p:nvSpPr>
        <p:spPr/>
        <p:txBody>
          <a:bodyPr/>
          <a:lstStyle/>
          <a:p>
            <a:fld id="{246EFD66-E6C2-4F28-9A1A-22A7D252D2BA}" type="slidenum">
              <a:rPr lang="en-US" smtClean="0"/>
              <a:t>‹#›</a:t>
            </a:fld>
            <a:endParaRPr lang="en-US"/>
          </a:p>
        </p:txBody>
      </p:sp>
    </p:spTree>
    <p:extLst>
      <p:ext uri="{BB962C8B-B14F-4D97-AF65-F5344CB8AC3E}">
        <p14:creationId xmlns:p14="http://schemas.microsoft.com/office/powerpoint/2010/main" val="138603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9F82-6A98-4381-BB4C-B0B58FAFA7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58A62-2EBD-4477-A3D1-43515C9D8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A4896-0B81-4780-93D3-357A4A306309}"/>
              </a:ext>
            </a:extLst>
          </p:cNvPr>
          <p:cNvSpPr>
            <a:spLocks noGrp="1"/>
          </p:cNvSpPr>
          <p:nvPr>
            <p:ph type="dt" sz="half" idx="10"/>
          </p:nvPr>
        </p:nvSpPr>
        <p:spPr/>
        <p:txBody>
          <a:bodyPr/>
          <a:lstStyle/>
          <a:p>
            <a:fld id="{EA7FB736-8EB5-46F0-98F3-D582346586D4}" type="datetimeFigureOut">
              <a:rPr lang="en-US" smtClean="0"/>
              <a:t>4/16/2021</a:t>
            </a:fld>
            <a:endParaRPr lang="en-US"/>
          </a:p>
        </p:txBody>
      </p:sp>
      <p:sp>
        <p:nvSpPr>
          <p:cNvPr id="5" name="Footer Placeholder 4">
            <a:extLst>
              <a:ext uri="{FF2B5EF4-FFF2-40B4-BE49-F238E27FC236}">
                <a16:creationId xmlns:a16="http://schemas.microsoft.com/office/drawing/2014/main" id="{A0802933-69CB-4F45-BCEE-75780501A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E9D33-B1CA-451F-A46D-07E5DD21B835}"/>
              </a:ext>
            </a:extLst>
          </p:cNvPr>
          <p:cNvSpPr>
            <a:spLocks noGrp="1"/>
          </p:cNvSpPr>
          <p:nvPr>
            <p:ph type="sldNum" sz="quarter" idx="12"/>
          </p:nvPr>
        </p:nvSpPr>
        <p:spPr/>
        <p:txBody>
          <a:bodyPr/>
          <a:lstStyle/>
          <a:p>
            <a:fld id="{246EFD66-E6C2-4F28-9A1A-22A7D252D2BA}" type="slidenum">
              <a:rPr lang="en-US" smtClean="0"/>
              <a:t>‹#›</a:t>
            </a:fld>
            <a:endParaRPr lang="en-US"/>
          </a:p>
        </p:txBody>
      </p:sp>
    </p:spTree>
    <p:extLst>
      <p:ext uri="{BB962C8B-B14F-4D97-AF65-F5344CB8AC3E}">
        <p14:creationId xmlns:p14="http://schemas.microsoft.com/office/powerpoint/2010/main" val="300912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9641B8-6A43-46EF-BFDD-7344747B44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43AA53-3F1C-411A-B77D-9172C98415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C19E1-11C6-41A6-BDEB-6A2B1BC92CFE}"/>
              </a:ext>
            </a:extLst>
          </p:cNvPr>
          <p:cNvSpPr>
            <a:spLocks noGrp="1"/>
          </p:cNvSpPr>
          <p:nvPr>
            <p:ph type="dt" sz="half" idx="10"/>
          </p:nvPr>
        </p:nvSpPr>
        <p:spPr/>
        <p:txBody>
          <a:bodyPr/>
          <a:lstStyle/>
          <a:p>
            <a:fld id="{EA7FB736-8EB5-46F0-98F3-D582346586D4}" type="datetimeFigureOut">
              <a:rPr lang="en-US" smtClean="0"/>
              <a:t>4/16/2021</a:t>
            </a:fld>
            <a:endParaRPr lang="en-US"/>
          </a:p>
        </p:txBody>
      </p:sp>
      <p:sp>
        <p:nvSpPr>
          <p:cNvPr id="5" name="Footer Placeholder 4">
            <a:extLst>
              <a:ext uri="{FF2B5EF4-FFF2-40B4-BE49-F238E27FC236}">
                <a16:creationId xmlns:a16="http://schemas.microsoft.com/office/drawing/2014/main" id="{1ABE2F6E-8B4A-48AF-91F3-FCDE947D5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3966A-C45D-4D5E-BEEB-CC83E6408017}"/>
              </a:ext>
            </a:extLst>
          </p:cNvPr>
          <p:cNvSpPr>
            <a:spLocks noGrp="1"/>
          </p:cNvSpPr>
          <p:nvPr>
            <p:ph type="sldNum" sz="quarter" idx="12"/>
          </p:nvPr>
        </p:nvSpPr>
        <p:spPr/>
        <p:txBody>
          <a:bodyPr/>
          <a:lstStyle/>
          <a:p>
            <a:fld id="{246EFD66-E6C2-4F28-9A1A-22A7D252D2BA}" type="slidenum">
              <a:rPr lang="en-US" smtClean="0"/>
              <a:t>‹#›</a:t>
            </a:fld>
            <a:endParaRPr lang="en-US"/>
          </a:p>
        </p:txBody>
      </p:sp>
    </p:spTree>
    <p:extLst>
      <p:ext uri="{BB962C8B-B14F-4D97-AF65-F5344CB8AC3E}">
        <p14:creationId xmlns:p14="http://schemas.microsoft.com/office/powerpoint/2010/main" val="237726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C031-5950-46A4-A6D9-BD9D40E38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06BF9D-BC78-47DC-9FCA-82646927A5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FF943-6A73-4775-9511-AD34611C2F34}"/>
              </a:ext>
            </a:extLst>
          </p:cNvPr>
          <p:cNvSpPr>
            <a:spLocks noGrp="1"/>
          </p:cNvSpPr>
          <p:nvPr>
            <p:ph type="dt" sz="half" idx="10"/>
          </p:nvPr>
        </p:nvSpPr>
        <p:spPr/>
        <p:txBody>
          <a:bodyPr/>
          <a:lstStyle/>
          <a:p>
            <a:fld id="{EA7FB736-8EB5-46F0-98F3-D582346586D4}" type="datetimeFigureOut">
              <a:rPr lang="en-US" smtClean="0"/>
              <a:t>4/16/2021</a:t>
            </a:fld>
            <a:endParaRPr lang="en-US"/>
          </a:p>
        </p:txBody>
      </p:sp>
      <p:sp>
        <p:nvSpPr>
          <p:cNvPr id="5" name="Footer Placeholder 4">
            <a:extLst>
              <a:ext uri="{FF2B5EF4-FFF2-40B4-BE49-F238E27FC236}">
                <a16:creationId xmlns:a16="http://schemas.microsoft.com/office/drawing/2014/main" id="{1E4B28E8-3085-46B2-91FD-82860CEDA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30330-77F9-4204-A408-C8E6BCA79F01}"/>
              </a:ext>
            </a:extLst>
          </p:cNvPr>
          <p:cNvSpPr>
            <a:spLocks noGrp="1"/>
          </p:cNvSpPr>
          <p:nvPr>
            <p:ph type="sldNum" sz="quarter" idx="12"/>
          </p:nvPr>
        </p:nvSpPr>
        <p:spPr/>
        <p:txBody>
          <a:bodyPr/>
          <a:lstStyle/>
          <a:p>
            <a:fld id="{246EFD66-E6C2-4F28-9A1A-22A7D252D2BA}" type="slidenum">
              <a:rPr lang="en-US" smtClean="0"/>
              <a:t>‹#›</a:t>
            </a:fld>
            <a:endParaRPr lang="en-US"/>
          </a:p>
        </p:txBody>
      </p:sp>
    </p:spTree>
    <p:extLst>
      <p:ext uri="{BB962C8B-B14F-4D97-AF65-F5344CB8AC3E}">
        <p14:creationId xmlns:p14="http://schemas.microsoft.com/office/powerpoint/2010/main" val="4204389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666C-841B-48E3-984B-E5BA4B7E93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67B487-BFB0-4B0E-A242-7EFF8C7595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D58E5-AE86-4165-8273-A620339A90BB}"/>
              </a:ext>
            </a:extLst>
          </p:cNvPr>
          <p:cNvSpPr>
            <a:spLocks noGrp="1"/>
          </p:cNvSpPr>
          <p:nvPr>
            <p:ph type="dt" sz="half" idx="10"/>
          </p:nvPr>
        </p:nvSpPr>
        <p:spPr/>
        <p:txBody>
          <a:bodyPr/>
          <a:lstStyle/>
          <a:p>
            <a:fld id="{EA7FB736-8EB5-46F0-98F3-D582346586D4}" type="datetimeFigureOut">
              <a:rPr lang="en-US" smtClean="0"/>
              <a:t>4/16/2021</a:t>
            </a:fld>
            <a:endParaRPr lang="en-US"/>
          </a:p>
        </p:txBody>
      </p:sp>
      <p:sp>
        <p:nvSpPr>
          <p:cNvPr id="5" name="Footer Placeholder 4">
            <a:extLst>
              <a:ext uri="{FF2B5EF4-FFF2-40B4-BE49-F238E27FC236}">
                <a16:creationId xmlns:a16="http://schemas.microsoft.com/office/drawing/2014/main" id="{B02C7FBE-1873-43E9-9123-0FC8CE770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E7A51-7000-49ED-8A4D-2FAAB9927FBA}"/>
              </a:ext>
            </a:extLst>
          </p:cNvPr>
          <p:cNvSpPr>
            <a:spLocks noGrp="1"/>
          </p:cNvSpPr>
          <p:nvPr>
            <p:ph type="sldNum" sz="quarter" idx="12"/>
          </p:nvPr>
        </p:nvSpPr>
        <p:spPr/>
        <p:txBody>
          <a:bodyPr/>
          <a:lstStyle/>
          <a:p>
            <a:fld id="{246EFD66-E6C2-4F28-9A1A-22A7D252D2BA}" type="slidenum">
              <a:rPr lang="en-US" smtClean="0"/>
              <a:t>‹#›</a:t>
            </a:fld>
            <a:endParaRPr lang="en-US"/>
          </a:p>
        </p:txBody>
      </p:sp>
    </p:spTree>
    <p:extLst>
      <p:ext uri="{BB962C8B-B14F-4D97-AF65-F5344CB8AC3E}">
        <p14:creationId xmlns:p14="http://schemas.microsoft.com/office/powerpoint/2010/main" val="4638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385A-E264-44F6-BE87-0E0AED788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478F8-BCA1-4758-9350-3D365E6765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984E9B-B9A3-4B0C-B405-789C0FFD97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C8962-67EF-442E-B379-F80285C78D2C}"/>
              </a:ext>
            </a:extLst>
          </p:cNvPr>
          <p:cNvSpPr>
            <a:spLocks noGrp="1"/>
          </p:cNvSpPr>
          <p:nvPr>
            <p:ph type="dt" sz="half" idx="10"/>
          </p:nvPr>
        </p:nvSpPr>
        <p:spPr/>
        <p:txBody>
          <a:bodyPr/>
          <a:lstStyle/>
          <a:p>
            <a:fld id="{EA7FB736-8EB5-46F0-98F3-D582346586D4}" type="datetimeFigureOut">
              <a:rPr lang="en-US" smtClean="0"/>
              <a:t>4/16/2021</a:t>
            </a:fld>
            <a:endParaRPr lang="en-US"/>
          </a:p>
        </p:txBody>
      </p:sp>
      <p:sp>
        <p:nvSpPr>
          <p:cNvPr id="6" name="Footer Placeholder 5">
            <a:extLst>
              <a:ext uri="{FF2B5EF4-FFF2-40B4-BE49-F238E27FC236}">
                <a16:creationId xmlns:a16="http://schemas.microsoft.com/office/drawing/2014/main" id="{BB4E3A8B-E01C-4F9F-86BF-43B43DA1D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65997-8305-454D-875C-58ED97680E36}"/>
              </a:ext>
            </a:extLst>
          </p:cNvPr>
          <p:cNvSpPr>
            <a:spLocks noGrp="1"/>
          </p:cNvSpPr>
          <p:nvPr>
            <p:ph type="sldNum" sz="quarter" idx="12"/>
          </p:nvPr>
        </p:nvSpPr>
        <p:spPr/>
        <p:txBody>
          <a:bodyPr/>
          <a:lstStyle/>
          <a:p>
            <a:fld id="{246EFD66-E6C2-4F28-9A1A-22A7D252D2BA}" type="slidenum">
              <a:rPr lang="en-US" smtClean="0"/>
              <a:t>‹#›</a:t>
            </a:fld>
            <a:endParaRPr lang="en-US"/>
          </a:p>
        </p:txBody>
      </p:sp>
    </p:spTree>
    <p:extLst>
      <p:ext uri="{BB962C8B-B14F-4D97-AF65-F5344CB8AC3E}">
        <p14:creationId xmlns:p14="http://schemas.microsoft.com/office/powerpoint/2010/main" val="139057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60A8-EA6F-422B-8C94-B4DFAE5B41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656DC-08D4-4B39-B3B1-7D04F5D86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029FD0-FF1D-4BF2-BB8C-3B0C3A423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D0A240-6F51-40D7-9229-92BAF17DB2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C72300-8839-4CD3-A1C1-78038B20C4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ACE47F-D4DE-4B0B-9742-123224FBBF01}"/>
              </a:ext>
            </a:extLst>
          </p:cNvPr>
          <p:cNvSpPr>
            <a:spLocks noGrp="1"/>
          </p:cNvSpPr>
          <p:nvPr>
            <p:ph type="dt" sz="half" idx="10"/>
          </p:nvPr>
        </p:nvSpPr>
        <p:spPr/>
        <p:txBody>
          <a:bodyPr/>
          <a:lstStyle/>
          <a:p>
            <a:fld id="{EA7FB736-8EB5-46F0-98F3-D582346586D4}" type="datetimeFigureOut">
              <a:rPr lang="en-US" smtClean="0"/>
              <a:t>4/16/2021</a:t>
            </a:fld>
            <a:endParaRPr lang="en-US"/>
          </a:p>
        </p:txBody>
      </p:sp>
      <p:sp>
        <p:nvSpPr>
          <p:cNvPr id="8" name="Footer Placeholder 7">
            <a:extLst>
              <a:ext uri="{FF2B5EF4-FFF2-40B4-BE49-F238E27FC236}">
                <a16:creationId xmlns:a16="http://schemas.microsoft.com/office/drawing/2014/main" id="{162FB669-EC87-4027-B7BB-5CB4AC0EDA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D86961-EDAA-4CE1-A6CD-BB0D913C911E}"/>
              </a:ext>
            </a:extLst>
          </p:cNvPr>
          <p:cNvSpPr>
            <a:spLocks noGrp="1"/>
          </p:cNvSpPr>
          <p:nvPr>
            <p:ph type="sldNum" sz="quarter" idx="12"/>
          </p:nvPr>
        </p:nvSpPr>
        <p:spPr/>
        <p:txBody>
          <a:bodyPr/>
          <a:lstStyle/>
          <a:p>
            <a:fld id="{246EFD66-E6C2-4F28-9A1A-22A7D252D2BA}" type="slidenum">
              <a:rPr lang="en-US" smtClean="0"/>
              <a:t>‹#›</a:t>
            </a:fld>
            <a:endParaRPr lang="en-US"/>
          </a:p>
        </p:txBody>
      </p:sp>
    </p:spTree>
    <p:extLst>
      <p:ext uri="{BB962C8B-B14F-4D97-AF65-F5344CB8AC3E}">
        <p14:creationId xmlns:p14="http://schemas.microsoft.com/office/powerpoint/2010/main" val="341211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475E-E0C9-4BD4-851E-79EFB8B8C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FF1A5-9014-47A3-8C40-0610DEC773B1}"/>
              </a:ext>
            </a:extLst>
          </p:cNvPr>
          <p:cNvSpPr>
            <a:spLocks noGrp="1"/>
          </p:cNvSpPr>
          <p:nvPr>
            <p:ph type="dt" sz="half" idx="10"/>
          </p:nvPr>
        </p:nvSpPr>
        <p:spPr/>
        <p:txBody>
          <a:bodyPr/>
          <a:lstStyle/>
          <a:p>
            <a:fld id="{EA7FB736-8EB5-46F0-98F3-D582346586D4}" type="datetimeFigureOut">
              <a:rPr lang="en-US" smtClean="0"/>
              <a:t>4/16/2021</a:t>
            </a:fld>
            <a:endParaRPr lang="en-US"/>
          </a:p>
        </p:txBody>
      </p:sp>
      <p:sp>
        <p:nvSpPr>
          <p:cNvPr id="4" name="Footer Placeholder 3">
            <a:extLst>
              <a:ext uri="{FF2B5EF4-FFF2-40B4-BE49-F238E27FC236}">
                <a16:creationId xmlns:a16="http://schemas.microsoft.com/office/drawing/2014/main" id="{6B34F857-44BD-4DD0-B502-7716A569D5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0394B9-F1BB-4A80-B037-346A35763CC1}"/>
              </a:ext>
            </a:extLst>
          </p:cNvPr>
          <p:cNvSpPr>
            <a:spLocks noGrp="1"/>
          </p:cNvSpPr>
          <p:nvPr>
            <p:ph type="sldNum" sz="quarter" idx="12"/>
          </p:nvPr>
        </p:nvSpPr>
        <p:spPr/>
        <p:txBody>
          <a:bodyPr/>
          <a:lstStyle/>
          <a:p>
            <a:fld id="{246EFD66-E6C2-4F28-9A1A-22A7D252D2BA}" type="slidenum">
              <a:rPr lang="en-US" smtClean="0"/>
              <a:t>‹#›</a:t>
            </a:fld>
            <a:endParaRPr lang="en-US"/>
          </a:p>
        </p:txBody>
      </p:sp>
    </p:spTree>
    <p:extLst>
      <p:ext uri="{BB962C8B-B14F-4D97-AF65-F5344CB8AC3E}">
        <p14:creationId xmlns:p14="http://schemas.microsoft.com/office/powerpoint/2010/main" val="6834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D4FA4-11ED-4E17-A6D7-411E9BA590A4}"/>
              </a:ext>
            </a:extLst>
          </p:cNvPr>
          <p:cNvSpPr>
            <a:spLocks noGrp="1"/>
          </p:cNvSpPr>
          <p:nvPr>
            <p:ph type="dt" sz="half" idx="10"/>
          </p:nvPr>
        </p:nvSpPr>
        <p:spPr/>
        <p:txBody>
          <a:bodyPr/>
          <a:lstStyle/>
          <a:p>
            <a:fld id="{EA7FB736-8EB5-46F0-98F3-D582346586D4}" type="datetimeFigureOut">
              <a:rPr lang="en-US" smtClean="0"/>
              <a:t>4/16/2021</a:t>
            </a:fld>
            <a:endParaRPr lang="en-US"/>
          </a:p>
        </p:txBody>
      </p:sp>
      <p:sp>
        <p:nvSpPr>
          <p:cNvPr id="3" name="Footer Placeholder 2">
            <a:extLst>
              <a:ext uri="{FF2B5EF4-FFF2-40B4-BE49-F238E27FC236}">
                <a16:creationId xmlns:a16="http://schemas.microsoft.com/office/drawing/2014/main" id="{CE6500DC-5EEC-43A8-94FD-B0C4308B97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EE5B4C-3025-4D8E-89F3-A95A775C7D23}"/>
              </a:ext>
            </a:extLst>
          </p:cNvPr>
          <p:cNvSpPr>
            <a:spLocks noGrp="1"/>
          </p:cNvSpPr>
          <p:nvPr>
            <p:ph type="sldNum" sz="quarter" idx="12"/>
          </p:nvPr>
        </p:nvSpPr>
        <p:spPr/>
        <p:txBody>
          <a:bodyPr/>
          <a:lstStyle/>
          <a:p>
            <a:fld id="{246EFD66-E6C2-4F28-9A1A-22A7D252D2BA}" type="slidenum">
              <a:rPr lang="en-US" smtClean="0"/>
              <a:t>‹#›</a:t>
            </a:fld>
            <a:endParaRPr lang="en-US"/>
          </a:p>
        </p:txBody>
      </p:sp>
    </p:spTree>
    <p:extLst>
      <p:ext uri="{BB962C8B-B14F-4D97-AF65-F5344CB8AC3E}">
        <p14:creationId xmlns:p14="http://schemas.microsoft.com/office/powerpoint/2010/main" val="19160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9C68-50C6-4E45-93C7-A8FE0CBE0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83AB74-948D-4730-8EF5-9DF6022C8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A81FCC-D65F-44E6-99F4-3380D4072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D385F-E4DA-4981-8686-3A60DB524203}"/>
              </a:ext>
            </a:extLst>
          </p:cNvPr>
          <p:cNvSpPr>
            <a:spLocks noGrp="1"/>
          </p:cNvSpPr>
          <p:nvPr>
            <p:ph type="dt" sz="half" idx="10"/>
          </p:nvPr>
        </p:nvSpPr>
        <p:spPr/>
        <p:txBody>
          <a:bodyPr/>
          <a:lstStyle/>
          <a:p>
            <a:fld id="{EA7FB736-8EB5-46F0-98F3-D582346586D4}" type="datetimeFigureOut">
              <a:rPr lang="en-US" smtClean="0"/>
              <a:t>4/16/2021</a:t>
            </a:fld>
            <a:endParaRPr lang="en-US"/>
          </a:p>
        </p:txBody>
      </p:sp>
      <p:sp>
        <p:nvSpPr>
          <p:cNvPr id="6" name="Footer Placeholder 5">
            <a:extLst>
              <a:ext uri="{FF2B5EF4-FFF2-40B4-BE49-F238E27FC236}">
                <a16:creationId xmlns:a16="http://schemas.microsoft.com/office/drawing/2014/main" id="{5F432D41-57CD-4AAF-A3D2-0FFCFB5D2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CF525-D161-4D54-AB59-242A80A8C3FF}"/>
              </a:ext>
            </a:extLst>
          </p:cNvPr>
          <p:cNvSpPr>
            <a:spLocks noGrp="1"/>
          </p:cNvSpPr>
          <p:nvPr>
            <p:ph type="sldNum" sz="quarter" idx="12"/>
          </p:nvPr>
        </p:nvSpPr>
        <p:spPr/>
        <p:txBody>
          <a:bodyPr/>
          <a:lstStyle/>
          <a:p>
            <a:fld id="{246EFD66-E6C2-4F28-9A1A-22A7D252D2BA}" type="slidenum">
              <a:rPr lang="en-US" smtClean="0"/>
              <a:t>‹#›</a:t>
            </a:fld>
            <a:endParaRPr lang="en-US"/>
          </a:p>
        </p:txBody>
      </p:sp>
    </p:spTree>
    <p:extLst>
      <p:ext uri="{BB962C8B-B14F-4D97-AF65-F5344CB8AC3E}">
        <p14:creationId xmlns:p14="http://schemas.microsoft.com/office/powerpoint/2010/main" val="225769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1160-C81F-49E4-B81F-03E8551F5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D944FE-D602-4220-B76E-79B0154E0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E7313E-2F46-4DBB-9F5F-92D8AE0C9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F5EA8-1696-4DA1-A6DA-80182CB03EFD}"/>
              </a:ext>
            </a:extLst>
          </p:cNvPr>
          <p:cNvSpPr>
            <a:spLocks noGrp="1"/>
          </p:cNvSpPr>
          <p:nvPr>
            <p:ph type="dt" sz="half" idx="10"/>
          </p:nvPr>
        </p:nvSpPr>
        <p:spPr/>
        <p:txBody>
          <a:bodyPr/>
          <a:lstStyle/>
          <a:p>
            <a:fld id="{EA7FB736-8EB5-46F0-98F3-D582346586D4}" type="datetimeFigureOut">
              <a:rPr lang="en-US" smtClean="0"/>
              <a:t>4/16/2021</a:t>
            </a:fld>
            <a:endParaRPr lang="en-US"/>
          </a:p>
        </p:txBody>
      </p:sp>
      <p:sp>
        <p:nvSpPr>
          <p:cNvPr id="6" name="Footer Placeholder 5">
            <a:extLst>
              <a:ext uri="{FF2B5EF4-FFF2-40B4-BE49-F238E27FC236}">
                <a16:creationId xmlns:a16="http://schemas.microsoft.com/office/drawing/2014/main" id="{A75F75AD-D066-4E7E-B3C9-115F68531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5B464-89BF-4ED4-B01A-00DCE4CF98C3}"/>
              </a:ext>
            </a:extLst>
          </p:cNvPr>
          <p:cNvSpPr>
            <a:spLocks noGrp="1"/>
          </p:cNvSpPr>
          <p:nvPr>
            <p:ph type="sldNum" sz="quarter" idx="12"/>
          </p:nvPr>
        </p:nvSpPr>
        <p:spPr/>
        <p:txBody>
          <a:bodyPr/>
          <a:lstStyle/>
          <a:p>
            <a:fld id="{246EFD66-E6C2-4F28-9A1A-22A7D252D2BA}" type="slidenum">
              <a:rPr lang="en-US" smtClean="0"/>
              <a:t>‹#›</a:t>
            </a:fld>
            <a:endParaRPr lang="en-US"/>
          </a:p>
        </p:txBody>
      </p:sp>
    </p:spTree>
    <p:extLst>
      <p:ext uri="{BB962C8B-B14F-4D97-AF65-F5344CB8AC3E}">
        <p14:creationId xmlns:p14="http://schemas.microsoft.com/office/powerpoint/2010/main" val="375235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49BEDF-CBA8-4591-84A9-842948FCB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0813F0-19A2-479E-A02F-C1E2585A98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E46D6-9D57-4D1F-9A23-5FCC4462B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FB736-8EB5-46F0-98F3-D582346586D4}" type="datetimeFigureOut">
              <a:rPr lang="en-US" smtClean="0"/>
              <a:t>4/16/2021</a:t>
            </a:fld>
            <a:endParaRPr lang="en-US"/>
          </a:p>
        </p:txBody>
      </p:sp>
      <p:sp>
        <p:nvSpPr>
          <p:cNvPr id="5" name="Footer Placeholder 4">
            <a:extLst>
              <a:ext uri="{FF2B5EF4-FFF2-40B4-BE49-F238E27FC236}">
                <a16:creationId xmlns:a16="http://schemas.microsoft.com/office/drawing/2014/main" id="{CF165554-7AD0-4EA6-AEAB-BD05140194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335106-D401-415C-8F09-AE5C0200C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EFD66-E6C2-4F28-9A1A-22A7D252D2BA}" type="slidenum">
              <a:rPr lang="en-US" smtClean="0"/>
              <a:t>‹#›</a:t>
            </a:fld>
            <a:endParaRPr lang="en-US"/>
          </a:p>
        </p:txBody>
      </p:sp>
    </p:spTree>
    <p:extLst>
      <p:ext uri="{BB962C8B-B14F-4D97-AF65-F5344CB8AC3E}">
        <p14:creationId xmlns:p14="http://schemas.microsoft.com/office/powerpoint/2010/main" val="179354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1BF7-2BF4-453F-807B-E590897F4593}"/>
              </a:ext>
            </a:extLst>
          </p:cNvPr>
          <p:cNvSpPr>
            <a:spLocks noGrp="1"/>
          </p:cNvSpPr>
          <p:nvPr>
            <p:ph type="ctrTitle"/>
          </p:nvPr>
        </p:nvSpPr>
        <p:spPr/>
        <p:txBody>
          <a:bodyPr/>
          <a:lstStyle/>
          <a:p>
            <a:r>
              <a:rPr lang="en-US" dirty="0"/>
              <a:t>Sampling design</a:t>
            </a:r>
          </a:p>
        </p:txBody>
      </p:sp>
      <p:sp>
        <p:nvSpPr>
          <p:cNvPr id="3" name="Subtitle 2">
            <a:extLst>
              <a:ext uri="{FF2B5EF4-FFF2-40B4-BE49-F238E27FC236}">
                <a16:creationId xmlns:a16="http://schemas.microsoft.com/office/drawing/2014/main" id="{D851E63C-469D-4D7F-A62D-C879176244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991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5628-5257-4D2A-A860-9B4EE5EBAC76}"/>
              </a:ext>
            </a:extLst>
          </p:cNvPr>
          <p:cNvSpPr>
            <a:spLocks noGrp="1"/>
          </p:cNvSpPr>
          <p:nvPr>
            <p:ph type="title"/>
          </p:nvPr>
        </p:nvSpPr>
        <p:spPr/>
        <p:txBody>
          <a:bodyPr/>
          <a:lstStyle/>
          <a:p>
            <a:r>
              <a:rPr lang="en-US" dirty="0"/>
              <a:t>Why random?</a:t>
            </a:r>
          </a:p>
        </p:txBody>
      </p:sp>
      <p:sp>
        <p:nvSpPr>
          <p:cNvPr id="38" name="Content Placeholder 37">
            <a:extLst>
              <a:ext uri="{FF2B5EF4-FFF2-40B4-BE49-F238E27FC236}">
                <a16:creationId xmlns:a16="http://schemas.microsoft.com/office/drawing/2014/main" id="{3101D5CA-5037-4942-BE69-F27487D95F12}"/>
              </a:ext>
            </a:extLst>
          </p:cNvPr>
          <p:cNvSpPr>
            <a:spLocks noGrp="1"/>
          </p:cNvSpPr>
          <p:nvPr>
            <p:ph idx="1"/>
          </p:nvPr>
        </p:nvSpPr>
        <p:spPr/>
        <p:txBody>
          <a:bodyPr/>
          <a:lstStyle/>
          <a:p>
            <a:endParaRPr lang="en-US"/>
          </a:p>
        </p:txBody>
      </p:sp>
      <p:pic>
        <p:nvPicPr>
          <p:cNvPr id="39" name="Picture 2" descr="I should take pictures of random cats - morning realization newspaper cat  meme - quickmeme">
            <a:extLst>
              <a:ext uri="{FF2B5EF4-FFF2-40B4-BE49-F238E27FC236}">
                <a16:creationId xmlns:a16="http://schemas.microsoft.com/office/drawing/2014/main" id="{47644F55-05AE-495C-83E5-3B41F1E10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205" y="2158206"/>
            <a:ext cx="48768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48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5628-5257-4D2A-A860-9B4EE5EBAC76}"/>
              </a:ext>
            </a:extLst>
          </p:cNvPr>
          <p:cNvSpPr>
            <a:spLocks noGrp="1"/>
          </p:cNvSpPr>
          <p:nvPr>
            <p:ph type="title"/>
          </p:nvPr>
        </p:nvSpPr>
        <p:spPr/>
        <p:txBody>
          <a:bodyPr/>
          <a:lstStyle/>
          <a:p>
            <a:r>
              <a:rPr lang="en-US" dirty="0"/>
              <a:t>Why random?</a:t>
            </a:r>
          </a:p>
        </p:txBody>
      </p:sp>
      <p:sp>
        <p:nvSpPr>
          <p:cNvPr id="3" name="Content Placeholder 2">
            <a:extLst>
              <a:ext uri="{FF2B5EF4-FFF2-40B4-BE49-F238E27FC236}">
                <a16:creationId xmlns:a16="http://schemas.microsoft.com/office/drawing/2014/main" id="{0C528F7F-A31B-4EBF-8018-504851DA5AE5}"/>
              </a:ext>
            </a:extLst>
          </p:cNvPr>
          <p:cNvSpPr>
            <a:spLocks noGrp="1"/>
          </p:cNvSpPr>
          <p:nvPr>
            <p:ph idx="1"/>
          </p:nvPr>
        </p:nvSpPr>
        <p:spPr>
          <a:xfrm>
            <a:off x="838200" y="1825625"/>
            <a:ext cx="5257800" cy="1325563"/>
          </a:xfrm>
        </p:spPr>
        <p:txBody>
          <a:bodyPr/>
          <a:lstStyle/>
          <a:p>
            <a:r>
              <a:rPr lang="en-US" dirty="0"/>
              <a:t>Fixed samples increase your power to know exactly what is going on in one particular place.</a:t>
            </a:r>
          </a:p>
        </p:txBody>
      </p:sp>
      <p:sp>
        <p:nvSpPr>
          <p:cNvPr id="4" name="Content Placeholder 2">
            <a:extLst>
              <a:ext uri="{FF2B5EF4-FFF2-40B4-BE49-F238E27FC236}">
                <a16:creationId xmlns:a16="http://schemas.microsoft.com/office/drawing/2014/main" id="{6CB50FB9-81C0-4281-8441-9566D76E1652}"/>
              </a:ext>
            </a:extLst>
          </p:cNvPr>
          <p:cNvSpPr txBox="1">
            <a:spLocks/>
          </p:cNvSpPr>
          <p:nvPr/>
        </p:nvSpPr>
        <p:spPr>
          <a:xfrm>
            <a:off x="6742471"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samples allow you to generalize to similar places.</a:t>
            </a:r>
          </a:p>
        </p:txBody>
      </p:sp>
      <p:pic>
        <p:nvPicPr>
          <p:cNvPr id="5" name="Picture 26" descr="Grumpy Cat on Valentine's Day | Grumpy cat cartoon, Grumpy cat valentines, Grumpy  cat breed">
            <a:extLst>
              <a:ext uri="{FF2B5EF4-FFF2-40B4-BE49-F238E27FC236}">
                <a16:creationId xmlns:a16="http://schemas.microsoft.com/office/drawing/2014/main" id="{16E81118-9D0A-4A46-8466-A27AB0703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271" y="4127661"/>
            <a:ext cx="633785" cy="6337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8" descr="Free Hats Cliparts, Download Free Clip Art, Free Clip Art on Clipart Library">
            <a:extLst>
              <a:ext uri="{FF2B5EF4-FFF2-40B4-BE49-F238E27FC236}">
                <a16:creationId xmlns:a16="http://schemas.microsoft.com/office/drawing/2014/main" id="{41A86446-7174-4038-A0D0-6E1C642EB7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154" y="3965709"/>
            <a:ext cx="1246310" cy="12463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Grumpy Cat on Valentine's Day | Grumpy cat cartoon, Grumpy cat valentines, Grumpy  cat breed">
            <a:extLst>
              <a:ext uri="{FF2B5EF4-FFF2-40B4-BE49-F238E27FC236}">
                <a16:creationId xmlns:a16="http://schemas.microsoft.com/office/drawing/2014/main" id="{23B1B8B8-4930-4FD2-96BE-1D3F08E4A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872" y="5475221"/>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8" descr="Free Hats Cliparts, Download Free Clip Art, Free Clip Art on Clipart Library">
            <a:extLst>
              <a:ext uri="{FF2B5EF4-FFF2-40B4-BE49-F238E27FC236}">
                <a16:creationId xmlns:a16="http://schemas.microsoft.com/office/drawing/2014/main" id="{F6334C59-4F32-45D0-8204-576BA5D82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301" y="5473478"/>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6" descr="Grumpy Cat on Valentine's Day | Grumpy cat cartoon, Grumpy cat valentines, Grumpy  cat breed">
            <a:extLst>
              <a:ext uri="{FF2B5EF4-FFF2-40B4-BE49-F238E27FC236}">
                <a16:creationId xmlns:a16="http://schemas.microsoft.com/office/drawing/2014/main" id="{655E801E-BAFA-4F2B-B55B-7B4BAABEF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031" y="5213762"/>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8" descr="Free Hats Cliparts, Download Free Clip Art, Free Clip Art on Clipart Library">
            <a:extLst>
              <a:ext uri="{FF2B5EF4-FFF2-40B4-BE49-F238E27FC236}">
                <a16:creationId xmlns:a16="http://schemas.microsoft.com/office/drawing/2014/main" id="{B1BA26E5-51EE-46BB-9BDF-D79D8F32B4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460" y="5212019"/>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6" descr="Grumpy Cat on Valentine's Day | Grumpy cat cartoon, Grumpy cat valentines, Grumpy  cat breed">
            <a:extLst>
              <a:ext uri="{FF2B5EF4-FFF2-40B4-BE49-F238E27FC236}">
                <a16:creationId xmlns:a16="http://schemas.microsoft.com/office/drawing/2014/main" id="{5927A0B1-4441-4C1E-9C8E-A0FEC0877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457" y="3504344"/>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8" descr="Free Hats Cliparts, Download Free Clip Art, Free Clip Art on Clipart Library">
            <a:extLst>
              <a:ext uri="{FF2B5EF4-FFF2-40B4-BE49-F238E27FC236}">
                <a16:creationId xmlns:a16="http://schemas.microsoft.com/office/drawing/2014/main" id="{BDFB0C19-4EEB-45F9-AB2B-F4FD036D5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886" y="3502601"/>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6" descr="Grumpy Cat on Valentine's Day | Grumpy cat cartoon, Grumpy cat valentines, Grumpy  cat breed">
            <a:extLst>
              <a:ext uri="{FF2B5EF4-FFF2-40B4-BE49-F238E27FC236}">
                <a16:creationId xmlns:a16="http://schemas.microsoft.com/office/drawing/2014/main" id="{37CF7C23-8DC0-49AF-9496-6349B9188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820" y="5715598"/>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8" descr="Free Hats Cliparts, Download Free Clip Art, Free Clip Art on Clipart Library">
            <a:extLst>
              <a:ext uri="{FF2B5EF4-FFF2-40B4-BE49-F238E27FC236}">
                <a16:creationId xmlns:a16="http://schemas.microsoft.com/office/drawing/2014/main" id="{C971E7C5-840B-4A43-B509-B85963568C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249" y="5713855"/>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6" descr="Grumpy Cat on Valentine's Day | Grumpy cat cartoon, Grumpy cat valentines, Grumpy  cat breed">
            <a:extLst>
              <a:ext uri="{FF2B5EF4-FFF2-40B4-BE49-F238E27FC236}">
                <a16:creationId xmlns:a16="http://schemas.microsoft.com/office/drawing/2014/main" id="{3925063B-B4AF-49A4-931A-6F811D5DB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32" y="3556138"/>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Free Hats Cliparts, Download Free Clip Art, Free Clip Art on Clipart Library">
            <a:extLst>
              <a:ext uri="{FF2B5EF4-FFF2-40B4-BE49-F238E27FC236}">
                <a16:creationId xmlns:a16="http://schemas.microsoft.com/office/drawing/2014/main" id="{C750EA03-1866-4067-8115-DD2B504DB8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61" y="3554395"/>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6" descr="Grumpy Cat on Valentine's Day | Grumpy cat cartoon, Grumpy cat valentines, Grumpy  cat breed">
            <a:extLst>
              <a:ext uri="{FF2B5EF4-FFF2-40B4-BE49-F238E27FC236}">
                <a16:creationId xmlns:a16="http://schemas.microsoft.com/office/drawing/2014/main" id="{216FCB59-860E-4AC0-A5AF-9A617CC2D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865" y="4374199"/>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Free Hats Cliparts, Download Free Clip Art, Free Clip Art on Clipart Library">
            <a:extLst>
              <a:ext uri="{FF2B5EF4-FFF2-40B4-BE49-F238E27FC236}">
                <a16:creationId xmlns:a16="http://schemas.microsoft.com/office/drawing/2014/main" id="{C5CEBE90-F291-4C43-9FF5-430EDF3B02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294" y="4372456"/>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6" descr="Grumpy Cat on Valentine's Day | Grumpy cat cartoon, Grumpy cat valentines, Grumpy  cat breed">
            <a:extLst>
              <a:ext uri="{FF2B5EF4-FFF2-40B4-BE49-F238E27FC236}">
                <a16:creationId xmlns:a16="http://schemas.microsoft.com/office/drawing/2014/main" id="{6E31EDD4-C5EB-4E0E-9430-148046162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703" y="4498648"/>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Free Hats Cliparts, Download Free Clip Art, Free Clip Art on Clipart Library">
            <a:extLst>
              <a:ext uri="{FF2B5EF4-FFF2-40B4-BE49-F238E27FC236}">
                <a16:creationId xmlns:a16="http://schemas.microsoft.com/office/drawing/2014/main" id="{FF7D02C4-A7B6-4D17-BE7E-77B2B45854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132" y="4496905"/>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Grumpy Cat on Valentine's Day | Grumpy cat cartoon, Grumpy cat valentines, Grumpy  cat breed">
            <a:extLst>
              <a:ext uri="{FF2B5EF4-FFF2-40B4-BE49-F238E27FC236}">
                <a16:creationId xmlns:a16="http://schemas.microsoft.com/office/drawing/2014/main" id="{FB92E20A-DF07-4E11-B092-D5CE9BFF0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722" y="4289613"/>
            <a:ext cx="633785" cy="6337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8" descr="Free Hats Cliparts, Download Free Clip Art, Free Clip Art on Clipart Library">
            <a:extLst>
              <a:ext uri="{FF2B5EF4-FFF2-40B4-BE49-F238E27FC236}">
                <a16:creationId xmlns:a16="http://schemas.microsoft.com/office/drawing/2014/main" id="{6F9FA5C5-1FA8-4DF9-8CB5-D76F985FC0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1252" y="4081037"/>
            <a:ext cx="1107807" cy="11078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6" descr="Grumpy Cat on Valentine's Day | Grumpy cat cartoon, Grumpy cat valentines, Grumpy  cat breed">
            <a:extLst>
              <a:ext uri="{FF2B5EF4-FFF2-40B4-BE49-F238E27FC236}">
                <a16:creationId xmlns:a16="http://schemas.microsoft.com/office/drawing/2014/main" id="{276C6C7F-4E85-4C5C-97A9-9FA1A9E5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323" y="5637173"/>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8" descr="Free Hats Cliparts, Download Free Clip Art, Free Clip Art on Clipart Library">
            <a:extLst>
              <a:ext uri="{FF2B5EF4-FFF2-40B4-BE49-F238E27FC236}">
                <a16:creationId xmlns:a16="http://schemas.microsoft.com/office/drawing/2014/main" id="{B3F497A9-3379-4B29-8075-17C7B4DF4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1752" y="5635430"/>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6" descr="Grumpy Cat on Valentine's Day | Grumpy cat cartoon, Grumpy cat valentines, Grumpy  cat breed">
            <a:extLst>
              <a:ext uri="{FF2B5EF4-FFF2-40B4-BE49-F238E27FC236}">
                <a16:creationId xmlns:a16="http://schemas.microsoft.com/office/drawing/2014/main" id="{6BBD175D-9B85-4997-A752-8A0DE64DD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482" y="5375714"/>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8" descr="Free Hats Cliparts, Download Free Clip Art, Free Clip Art on Clipart Library">
            <a:extLst>
              <a:ext uri="{FF2B5EF4-FFF2-40B4-BE49-F238E27FC236}">
                <a16:creationId xmlns:a16="http://schemas.microsoft.com/office/drawing/2014/main" id="{8AF66D32-98FD-4F65-8728-EEDF8A16BD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1911" y="5373971"/>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Grumpy Cat on Valentine's Day | Grumpy cat cartoon, Grumpy cat valentines, Grumpy  cat breed">
            <a:extLst>
              <a:ext uri="{FF2B5EF4-FFF2-40B4-BE49-F238E27FC236}">
                <a16:creationId xmlns:a16="http://schemas.microsoft.com/office/drawing/2014/main" id="{FEBFA3C5-C708-44FF-B2A2-123F6FDB2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908" y="3666296"/>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8" descr="Free Hats Cliparts, Download Free Clip Art, Free Clip Art on Clipart Library">
            <a:extLst>
              <a:ext uri="{FF2B5EF4-FFF2-40B4-BE49-F238E27FC236}">
                <a16:creationId xmlns:a16="http://schemas.microsoft.com/office/drawing/2014/main" id="{4FFE723A-BBF7-4D6D-AC07-65FB2AE83A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7337" y="3664553"/>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6" descr="Grumpy Cat on Valentine's Day | Grumpy cat cartoon, Grumpy cat valentines, Grumpy  cat breed">
            <a:extLst>
              <a:ext uri="{FF2B5EF4-FFF2-40B4-BE49-F238E27FC236}">
                <a16:creationId xmlns:a16="http://schemas.microsoft.com/office/drawing/2014/main" id="{F147886F-4CB6-4205-A816-E76BF3895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1271" y="5877550"/>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6" descr="Grumpy Cat on Valentine's Day | Grumpy cat cartoon, Grumpy cat valentines, Grumpy  cat breed">
            <a:extLst>
              <a:ext uri="{FF2B5EF4-FFF2-40B4-BE49-F238E27FC236}">
                <a16:creationId xmlns:a16="http://schemas.microsoft.com/office/drawing/2014/main" id="{D39F228E-EEA9-4EE8-9918-2F1A999B6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383" y="3718090"/>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8" descr="Free Hats Cliparts, Download Free Clip Art, Free Clip Art on Clipart Library">
            <a:extLst>
              <a:ext uri="{FF2B5EF4-FFF2-40B4-BE49-F238E27FC236}">
                <a16:creationId xmlns:a16="http://schemas.microsoft.com/office/drawing/2014/main" id="{BDEFC624-3F11-4843-BF75-C6C63653C2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812" y="3716347"/>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6" descr="Grumpy Cat on Valentine's Day | Grumpy cat cartoon, Grumpy cat valentines, Grumpy  cat breed">
            <a:extLst>
              <a:ext uri="{FF2B5EF4-FFF2-40B4-BE49-F238E27FC236}">
                <a16:creationId xmlns:a16="http://schemas.microsoft.com/office/drawing/2014/main" id="{EB972409-73C1-4473-B3DC-6271A0C1F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4316" y="4536151"/>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8" descr="Free Hats Cliparts, Download Free Clip Art, Free Clip Art on Clipart Library">
            <a:extLst>
              <a:ext uri="{FF2B5EF4-FFF2-40B4-BE49-F238E27FC236}">
                <a16:creationId xmlns:a16="http://schemas.microsoft.com/office/drawing/2014/main" id="{10444267-6E6A-4456-A5A2-EF5985854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3745" y="4534408"/>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6" descr="Grumpy Cat on Valentine's Day | Grumpy cat cartoon, Grumpy cat valentines, Grumpy  cat breed">
            <a:extLst>
              <a:ext uri="{FF2B5EF4-FFF2-40B4-BE49-F238E27FC236}">
                <a16:creationId xmlns:a16="http://schemas.microsoft.com/office/drawing/2014/main" id="{0C150150-CE8D-4811-B60E-FCBF4722B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1154" y="4660600"/>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Free Hats Cliparts, Download Free Clip Art, Free Clip Art on Clipart Library">
            <a:extLst>
              <a:ext uri="{FF2B5EF4-FFF2-40B4-BE49-F238E27FC236}">
                <a16:creationId xmlns:a16="http://schemas.microsoft.com/office/drawing/2014/main" id="{E946FDD5-832E-4B58-B6BE-F9F389D0EF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583" y="4658857"/>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8" descr="Free Hats Cliparts, Download Free Clip Art, Free Clip Art on Clipart Library">
            <a:extLst>
              <a:ext uri="{FF2B5EF4-FFF2-40B4-BE49-F238E27FC236}">
                <a16:creationId xmlns:a16="http://schemas.microsoft.com/office/drawing/2014/main" id="{8146C44A-980E-4640-AC8B-2BF941BBB5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3666" y="5723497"/>
            <a:ext cx="926215" cy="92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0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4000" accel="50000" decel="50000" fill="hold" nodeType="clickEffect">
                                  <p:stCondLst>
                                    <p:cond delay="0"/>
                                  </p:stCondLst>
                                  <p:childTnLst>
                                    <p:animMotion origin="layout" path="M 2.5E-6 -1.48148E-6 L -0.00183 -0.16342 " pathEditMode="relative" rAng="0" ptsTypes="AA">
                                      <p:cBhvr>
                                        <p:cTn id="6" dur="2000" fill="hold"/>
                                        <p:tgtEl>
                                          <p:spTgt spid="6"/>
                                        </p:tgtEl>
                                        <p:attrNameLst>
                                          <p:attrName>ppt_x</p:attrName>
                                          <p:attrName>ppt_y</p:attrName>
                                        </p:attrNameLst>
                                      </p:cBhvr>
                                      <p:rCtr x="-91" y="-817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95833E-6 4.07407E-6 L -0.00183 -0.16343 " pathEditMode="relative" rAng="0" ptsTypes="AA">
                                      <p:cBhvr>
                                        <p:cTn id="10" dur="2000" fill="hold"/>
                                        <p:tgtEl>
                                          <p:spTgt spid="22"/>
                                        </p:tgtEl>
                                        <p:attrNameLst>
                                          <p:attrName>ppt_x</p:attrName>
                                          <p:attrName>ppt_y</p:attrName>
                                        </p:attrNameLst>
                                      </p:cBhvr>
                                      <p:rCtr x="-91" y="-8171"/>
                                    </p:animMotion>
                                  </p:childTnLst>
                                </p:cTn>
                              </p:par>
                              <p:par>
                                <p:cTn id="11" presetID="42" presetClass="path" presetSubtype="0" accel="50000" decel="50000" fill="hold" nodeType="withEffect">
                                  <p:stCondLst>
                                    <p:cond delay="0"/>
                                  </p:stCondLst>
                                  <p:childTnLst>
                                    <p:animMotion origin="layout" path="M -3.95833E-6 7.40741E-7 L 0.00274 -0.13634 " pathEditMode="relative" rAng="0" ptsTypes="AA">
                                      <p:cBhvr>
                                        <p:cTn id="12" dur="2000" fill="hold"/>
                                        <p:tgtEl>
                                          <p:spTgt spid="31"/>
                                        </p:tgtEl>
                                        <p:attrNameLst>
                                          <p:attrName>ppt_x</p:attrName>
                                          <p:attrName>ppt_y</p:attrName>
                                        </p:attrNameLst>
                                      </p:cBhvr>
                                      <p:rCtr x="130" y="-6829"/>
                                    </p:animMotion>
                                  </p:childTnLst>
                                </p:cTn>
                              </p:par>
                              <p:par>
                                <p:cTn id="13" presetID="42" presetClass="path" presetSubtype="0" accel="50000" decel="50000" fill="hold" nodeType="withEffect">
                                  <p:stCondLst>
                                    <p:cond delay="0"/>
                                  </p:stCondLst>
                                  <p:childTnLst>
                                    <p:animMotion origin="layout" path="M -1.66667E-6 -3.7037E-6 L 0.01445 -0.19444 " pathEditMode="relative" rAng="0" ptsTypes="AA">
                                      <p:cBhvr>
                                        <p:cTn id="14" dur="2000" fill="hold"/>
                                        <p:tgtEl>
                                          <p:spTgt spid="33"/>
                                        </p:tgtEl>
                                        <p:attrNameLst>
                                          <p:attrName>ppt_x</p:attrName>
                                          <p:attrName>ppt_y</p:attrName>
                                        </p:attrNameLst>
                                      </p:cBhvr>
                                      <p:rCtr x="716" y="-9722"/>
                                    </p:animMotion>
                                  </p:childTnLst>
                                </p:cTn>
                              </p:par>
                              <p:par>
                                <p:cTn id="15" presetID="42" presetClass="path" presetSubtype="0" accel="50000" decel="50000" fill="hold" nodeType="withEffect">
                                  <p:stCondLst>
                                    <p:cond delay="0"/>
                                  </p:stCondLst>
                                  <p:childTnLst>
                                    <p:animMotion origin="layout" path="M 1.875E-6 -3.33333E-6 L -0.08008 -0.00139 " pathEditMode="relative" rAng="0" ptsTypes="AA">
                                      <p:cBhvr>
                                        <p:cTn id="16" dur="2000" fill="hold"/>
                                        <p:tgtEl>
                                          <p:spTgt spid="36"/>
                                        </p:tgtEl>
                                        <p:attrNameLst>
                                          <p:attrName>ppt_x</p:attrName>
                                          <p:attrName>ppt_y</p:attrName>
                                        </p:attrNameLst>
                                      </p:cBhvr>
                                      <p:rCtr x="-4010"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5628-5257-4D2A-A860-9B4EE5EBAC76}"/>
              </a:ext>
            </a:extLst>
          </p:cNvPr>
          <p:cNvSpPr>
            <a:spLocks noGrp="1"/>
          </p:cNvSpPr>
          <p:nvPr>
            <p:ph type="title"/>
          </p:nvPr>
        </p:nvSpPr>
        <p:spPr/>
        <p:txBody>
          <a:bodyPr/>
          <a:lstStyle/>
          <a:p>
            <a:r>
              <a:rPr lang="en-US" dirty="0"/>
              <a:t>Why not random?</a:t>
            </a:r>
          </a:p>
        </p:txBody>
      </p:sp>
      <p:sp>
        <p:nvSpPr>
          <p:cNvPr id="3" name="Content Placeholder 2">
            <a:extLst>
              <a:ext uri="{FF2B5EF4-FFF2-40B4-BE49-F238E27FC236}">
                <a16:creationId xmlns:a16="http://schemas.microsoft.com/office/drawing/2014/main" id="{0C528F7F-A31B-4EBF-8018-504851DA5AE5}"/>
              </a:ext>
            </a:extLst>
          </p:cNvPr>
          <p:cNvSpPr>
            <a:spLocks noGrp="1"/>
          </p:cNvSpPr>
          <p:nvPr>
            <p:ph idx="1"/>
          </p:nvPr>
        </p:nvSpPr>
        <p:spPr>
          <a:xfrm>
            <a:off x="838200" y="1825625"/>
            <a:ext cx="5257800" cy="1325563"/>
          </a:xfrm>
        </p:spPr>
        <p:txBody>
          <a:bodyPr/>
          <a:lstStyle/>
          <a:p>
            <a:r>
              <a:rPr lang="en-US" dirty="0"/>
              <a:t>Sometimes you really want to know about a particular place!</a:t>
            </a:r>
          </a:p>
        </p:txBody>
      </p:sp>
      <p:pic>
        <p:nvPicPr>
          <p:cNvPr id="39" name="Picture 38">
            <a:extLst>
              <a:ext uri="{FF2B5EF4-FFF2-40B4-BE49-F238E27FC236}">
                <a16:creationId xmlns:a16="http://schemas.microsoft.com/office/drawing/2014/main" id="{F205DA12-97D0-44FB-9781-7F88F3A21CCE}"/>
              </a:ext>
            </a:extLst>
          </p:cNvPr>
          <p:cNvPicPr>
            <a:picLocks noChangeAspect="1"/>
          </p:cNvPicPr>
          <p:nvPr/>
        </p:nvPicPr>
        <p:blipFill>
          <a:blip r:embed="rId3"/>
          <a:stretch>
            <a:fillRect/>
          </a:stretch>
        </p:blipFill>
        <p:spPr>
          <a:xfrm>
            <a:off x="6329865" y="0"/>
            <a:ext cx="5333303" cy="6858000"/>
          </a:xfrm>
          <a:prstGeom prst="rect">
            <a:avLst/>
          </a:prstGeom>
        </p:spPr>
      </p:pic>
    </p:spTree>
    <p:extLst>
      <p:ext uri="{BB962C8B-B14F-4D97-AF65-F5344CB8AC3E}">
        <p14:creationId xmlns:p14="http://schemas.microsoft.com/office/powerpoint/2010/main" val="371752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EFFE-D032-4891-B569-C2F253F34004}"/>
              </a:ext>
            </a:extLst>
          </p:cNvPr>
          <p:cNvSpPr>
            <a:spLocks noGrp="1"/>
          </p:cNvSpPr>
          <p:nvPr>
            <p:ph type="title"/>
          </p:nvPr>
        </p:nvSpPr>
        <p:spPr/>
        <p:txBody>
          <a:bodyPr/>
          <a:lstStyle/>
          <a:p>
            <a:r>
              <a:rPr lang="en-US" dirty="0"/>
              <a:t>Space versus time</a:t>
            </a:r>
          </a:p>
        </p:txBody>
      </p:sp>
      <p:sp>
        <p:nvSpPr>
          <p:cNvPr id="3" name="Content Placeholder 2">
            <a:extLst>
              <a:ext uri="{FF2B5EF4-FFF2-40B4-BE49-F238E27FC236}">
                <a16:creationId xmlns:a16="http://schemas.microsoft.com/office/drawing/2014/main" id="{BBC34966-857D-4047-9D9F-3E9CDEED2C33}"/>
              </a:ext>
            </a:extLst>
          </p:cNvPr>
          <p:cNvSpPr>
            <a:spLocks noGrp="1"/>
          </p:cNvSpPr>
          <p:nvPr>
            <p:ph idx="1"/>
          </p:nvPr>
        </p:nvSpPr>
        <p:spPr>
          <a:xfrm>
            <a:off x="838200" y="1825625"/>
            <a:ext cx="10515600" cy="633370"/>
          </a:xfrm>
        </p:spPr>
        <p:txBody>
          <a:bodyPr/>
          <a:lstStyle/>
          <a:p>
            <a:r>
              <a:rPr lang="en-US" dirty="0"/>
              <a:t>I can only take 20 samples this summer. How should I do it?</a:t>
            </a:r>
          </a:p>
        </p:txBody>
      </p:sp>
      <p:pic>
        <p:nvPicPr>
          <p:cNvPr id="3074" name="Picture 2" descr="Map of the Sacramento-San Joaquin Delta">
            <a:extLst>
              <a:ext uri="{FF2B5EF4-FFF2-40B4-BE49-F238E27FC236}">
                <a16:creationId xmlns:a16="http://schemas.microsoft.com/office/drawing/2014/main" id="{A6DE4B78-6C1F-4392-89A8-920C258977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054"/>
          <a:stretch/>
        </p:blipFill>
        <p:spPr bwMode="auto">
          <a:xfrm>
            <a:off x="1074266" y="2593932"/>
            <a:ext cx="3823272" cy="30768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ap of the Sacramento-San Joaquin Delta">
            <a:extLst>
              <a:ext uri="{FF2B5EF4-FFF2-40B4-BE49-F238E27FC236}">
                <a16:creationId xmlns:a16="http://schemas.microsoft.com/office/drawing/2014/main" id="{AB6F1E29-8E84-478A-B5E6-51A3923A1C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054"/>
          <a:stretch/>
        </p:blipFill>
        <p:spPr bwMode="auto">
          <a:xfrm>
            <a:off x="6342363" y="2599123"/>
            <a:ext cx="3823272" cy="3076832"/>
          </a:xfrm>
          <a:prstGeom prst="rect">
            <a:avLst/>
          </a:prstGeom>
          <a:noFill/>
          <a:extLst>
            <a:ext uri="{909E8E84-426E-40DD-AFC4-6F175D3DCCD1}">
              <a14:hiddenFill xmlns:a14="http://schemas.microsoft.com/office/drawing/2010/main">
                <a:solidFill>
                  <a:srgbClr val="FFFFFF"/>
                </a:solidFill>
              </a14:hiddenFill>
            </a:ext>
          </a:extLst>
        </p:spPr>
      </p:pic>
      <p:sp>
        <p:nvSpPr>
          <p:cNvPr id="4" name="Star: 5 Points 3">
            <a:extLst>
              <a:ext uri="{FF2B5EF4-FFF2-40B4-BE49-F238E27FC236}">
                <a16:creationId xmlns:a16="http://schemas.microsoft.com/office/drawing/2014/main" id="{7506BA9B-9C89-470A-B715-D0D93221F16C}"/>
              </a:ext>
            </a:extLst>
          </p:cNvPr>
          <p:cNvSpPr/>
          <p:nvPr/>
        </p:nvSpPr>
        <p:spPr>
          <a:xfrm>
            <a:off x="2985902" y="2928551"/>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64FE43F7-B228-4B9F-87FB-2DED2536537D}"/>
              </a:ext>
            </a:extLst>
          </p:cNvPr>
          <p:cNvSpPr/>
          <p:nvPr/>
        </p:nvSpPr>
        <p:spPr>
          <a:xfrm>
            <a:off x="3698741" y="3385286"/>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A046F14B-DD73-423A-BE21-2432CD035FD3}"/>
              </a:ext>
            </a:extLst>
          </p:cNvPr>
          <p:cNvSpPr/>
          <p:nvPr/>
        </p:nvSpPr>
        <p:spPr>
          <a:xfrm>
            <a:off x="1221011" y="3570637"/>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EA049C38-DCFD-40BA-BF1C-7C65A04C4F51}"/>
              </a:ext>
            </a:extLst>
          </p:cNvPr>
          <p:cNvSpPr/>
          <p:nvPr/>
        </p:nvSpPr>
        <p:spPr>
          <a:xfrm>
            <a:off x="2457344" y="3761645"/>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E992D5DD-ADA6-400F-9AD0-4C4D46BBF90B}"/>
              </a:ext>
            </a:extLst>
          </p:cNvPr>
          <p:cNvSpPr/>
          <p:nvPr/>
        </p:nvSpPr>
        <p:spPr>
          <a:xfrm>
            <a:off x="3158897" y="4322311"/>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3B36AD18-2CF7-467C-BA41-075807D848AF}"/>
              </a:ext>
            </a:extLst>
          </p:cNvPr>
          <p:cNvSpPr/>
          <p:nvPr/>
        </p:nvSpPr>
        <p:spPr>
          <a:xfrm>
            <a:off x="4044007" y="4322310"/>
            <a:ext cx="366585"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ACA281-AC79-41B5-B713-7430AF79BFE9}"/>
              </a:ext>
            </a:extLst>
          </p:cNvPr>
          <p:cNvSpPr txBox="1"/>
          <p:nvPr/>
        </p:nvSpPr>
        <p:spPr>
          <a:xfrm>
            <a:off x="1567001" y="5974973"/>
            <a:ext cx="2620526" cy="369332"/>
          </a:xfrm>
          <a:prstGeom prst="rect">
            <a:avLst/>
          </a:prstGeom>
          <a:noFill/>
        </p:spPr>
        <p:txBody>
          <a:bodyPr wrap="none" rtlCol="0">
            <a:spAutoFit/>
          </a:bodyPr>
          <a:lstStyle/>
          <a:p>
            <a:r>
              <a:rPr lang="en-US" dirty="0"/>
              <a:t>1. Five samples four times</a:t>
            </a:r>
          </a:p>
        </p:txBody>
      </p:sp>
      <p:sp>
        <p:nvSpPr>
          <p:cNvPr id="13" name="TextBox 12">
            <a:extLst>
              <a:ext uri="{FF2B5EF4-FFF2-40B4-BE49-F238E27FC236}">
                <a16:creationId xmlns:a16="http://schemas.microsoft.com/office/drawing/2014/main" id="{238A339C-9016-4ABB-8BC0-EA5086163ED7}"/>
              </a:ext>
            </a:extLst>
          </p:cNvPr>
          <p:cNvSpPr txBox="1"/>
          <p:nvPr/>
        </p:nvSpPr>
        <p:spPr>
          <a:xfrm>
            <a:off x="6992956" y="5932696"/>
            <a:ext cx="2421432" cy="369332"/>
          </a:xfrm>
          <a:prstGeom prst="rect">
            <a:avLst/>
          </a:prstGeom>
          <a:noFill/>
        </p:spPr>
        <p:txBody>
          <a:bodyPr wrap="none" rtlCol="0">
            <a:spAutoFit/>
          </a:bodyPr>
          <a:lstStyle/>
          <a:p>
            <a:r>
              <a:rPr lang="en-US" dirty="0"/>
              <a:t>2. Twenty samples once</a:t>
            </a:r>
          </a:p>
        </p:txBody>
      </p:sp>
      <p:sp>
        <p:nvSpPr>
          <p:cNvPr id="14" name="Star: 5 Points 13">
            <a:extLst>
              <a:ext uri="{FF2B5EF4-FFF2-40B4-BE49-F238E27FC236}">
                <a16:creationId xmlns:a16="http://schemas.microsoft.com/office/drawing/2014/main" id="{3E8B7438-50BC-42BE-9B0B-DD289A65F526}"/>
              </a:ext>
            </a:extLst>
          </p:cNvPr>
          <p:cNvSpPr/>
          <p:nvPr/>
        </p:nvSpPr>
        <p:spPr>
          <a:xfrm>
            <a:off x="8222803" y="2972265"/>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Star: 5 Points 14">
            <a:extLst>
              <a:ext uri="{FF2B5EF4-FFF2-40B4-BE49-F238E27FC236}">
                <a16:creationId xmlns:a16="http://schemas.microsoft.com/office/drawing/2014/main" id="{B623EE98-C367-4590-B43B-08ECE057ABAB}"/>
              </a:ext>
            </a:extLst>
          </p:cNvPr>
          <p:cNvSpPr/>
          <p:nvPr/>
        </p:nvSpPr>
        <p:spPr>
          <a:xfrm>
            <a:off x="8935642" y="3429000"/>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F87EDEA4-930F-4383-A6BA-80CC343F5B8A}"/>
              </a:ext>
            </a:extLst>
          </p:cNvPr>
          <p:cNvSpPr/>
          <p:nvPr/>
        </p:nvSpPr>
        <p:spPr>
          <a:xfrm>
            <a:off x="6457912" y="3614351"/>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37FCAA16-DA9F-42BF-849B-DA0D78DFE749}"/>
              </a:ext>
            </a:extLst>
          </p:cNvPr>
          <p:cNvSpPr/>
          <p:nvPr/>
        </p:nvSpPr>
        <p:spPr>
          <a:xfrm>
            <a:off x="7694245" y="3805359"/>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191ECAD5-2D2A-452C-98E3-172B7938FEDC}"/>
              </a:ext>
            </a:extLst>
          </p:cNvPr>
          <p:cNvSpPr/>
          <p:nvPr/>
        </p:nvSpPr>
        <p:spPr>
          <a:xfrm>
            <a:off x="8395798" y="4366025"/>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7D4B91EB-BA19-42CC-BADB-A598AF29A64A}"/>
              </a:ext>
            </a:extLst>
          </p:cNvPr>
          <p:cNvSpPr/>
          <p:nvPr/>
        </p:nvSpPr>
        <p:spPr>
          <a:xfrm>
            <a:off x="9280908" y="4366024"/>
            <a:ext cx="366585"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8C6C9E16-74EF-4B1A-87BB-4B914A989FA8}"/>
              </a:ext>
            </a:extLst>
          </p:cNvPr>
          <p:cNvSpPr/>
          <p:nvPr/>
        </p:nvSpPr>
        <p:spPr>
          <a:xfrm>
            <a:off x="8732230" y="2786913"/>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E53AF679-C436-4AAA-BB58-D747670F6E3E}"/>
              </a:ext>
            </a:extLst>
          </p:cNvPr>
          <p:cNvSpPr/>
          <p:nvPr/>
        </p:nvSpPr>
        <p:spPr>
          <a:xfrm>
            <a:off x="9445069" y="3243648"/>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45C21770-935D-4881-9F5C-94A9052FED65}"/>
              </a:ext>
            </a:extLst>
          </p:cNvPr>
          <p:cNvSpPr/>
          <p:nvPr/>
        </p:nvSpPr>
        <p:spPr>
          <a:xfrm>
            <a:off x="6967339" y="3428999"/>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76BBDBC6-2161-4CA3-927B-19D9462548F5}"/>
              </a:ext>
            </a:extLst>
          </p:cNvPr>
          <p:cNvSpPr/>
          <p:nvPr/>
        </p:nvSpPr>
        <p:spPr>
          <a:xfrm>
            <a:off x="8203672" y="3620007"/>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0A7B7AE3-95E5-45BC-AC8C-B61E840C6F43}"/>
              </a:ext>
            </a:extLst>
          </p:cNvPr>
          <p:cNvSpPr/>
          <p:nvPr/>
        </p:nvSpPr>
        <p:spPr>
          <a:xfrm>
            <a:off x="8905225" y="4180673"/>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Star: 5 Points 24">
            <a:extLst>
              <a:ext uri="{FF2B5EF4-FFF2-40B4-BE49-F238E27FC236}">
                <a16:creationId xmlns:a16="http://schemas.microsoft.com/office/drawing/2014/main" id="{BF11F67C-F49A-4667-A24D-97FA4B08ECB4}"/>
              </a:ext>
            </a:extLst>
          </p:cNvPr>
          <p:cNvSpPr/>
          <p:nvPr/>
        </p:nvSpPr>
        <p:spPr>
          <a:xfrm>
            <a:off x="9790335" y="4180672"/>
            <a:ext cx="366585"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C8BC4D31-6A74-4BC1-966A-2D367551777C}"/>
              </a:ext>
            </a:extLst>
          </p:cNvPr>
          <p:cNvSpPr/>
          <p:nvPr/>
        </p:nvSpPr>
        <p:spPr>
          <a:xfrm>
            <a:off x="8493258" y="3342968"/>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Star: 5 Points 26">
            <a:extLst>
              <a:ext uri="{FF2B5EF4-FFF2-40B4-BE49-F238E27FC236}">
                <a16:creationId xmlns:a16="http://schemas.microsoft.com/office/drawing/2014/main" id="{C241631C-4391-4E28-9183-1A8217C66637}"/>
              </a:ext>
            </a:extLst>
          </p:cNvPr>
          <p:cNvSpPr/>
          <p:nvPr/>
        </p:nvSpPr>
        <p:spPr>
          <a:xfrm>
            <a:off x="9206097" y="3799703"/>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5BC0D522-4A3C-4A76-88A1-437C9859DA72}"/>
              </a:ext>
            </a:extLst>
          </p:cNvPr>
          <p:cNvSpPr/>
          <p:nvPr/>
        </p:nvSpPr>
        <p:spPr>
          <a:xfrm>
            <a:off x="6728367" y="3985054"/>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Star: 5 Points 28">
            <a:extLst>
              <a:ext uri="{FF2B5EF4-FFF2-40B4-BE49-F238E27FC236}">
                <a16:creationId xmlns:a16="http://schemas.microsoft.com/office/drawing/2014/main" id="{CA3B50F4-6F30-489D-9703-C5065240F84C}"/>
              </a:ext>
            </a:extLst>
          </p:cNvPr>
          <p:cNvSpPr/>
          <p:nvPr/>
        </p:nvSpPr>
        <p:spPr>
          <a:xfrm>
            <a:off x="7964700" y="4176062"/>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Star: 5 Points 29">
            <a:extLst>
              <a:ext uri="{FF2B5EF4-FFF2-40B4-BE49-F238E27FC236}">
                <a16:creationId xmlns:a16="http://schemas.microsoft.com/office/drawing/2014/main" id="{28FA2A37-04E1-4235-A73B-46C6771A9950}"/>
              </a:ext>
            </a:extLst>
          </p:cNvPr>
          <p:cNvSpPr/>
          <p:nvPr/>
        </p:nvSpPr>
        <p:spPr>
          <a:xfrm>
            <a:off x="8666253" y="4736728"/>
            <a:ext cx="345990"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Star: 5 Points 30">
            <a:extLst>
              <a:ext uri="{FF2B5EF4-FFF2-40B4-BE49-F238E27FC236}">
                <a16:creationId xmlns:a16="http://schemas.microsoft.com/office/drawing/2014/main" id="{284B9EC5-85F2-44A7-B61E-AFA11206F5CA}"/>
              </a:ext>
            </a:extLst>
          </p:cNvPr>
          <p:cNvSpPr/>
          <p:nvPr/>
        </p:nvSpPr>
        <p:spPr>
          <a:xfrm>
            <a:off x="9551363" y="4736727"/>
            <a:ext cx="366585" cy="37070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68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D7A4-D0DA-489A-B43E-042C0E26E052}"/>
              </a:ext>
            </a:extLst>
          </p:cNvPr>
          <p:cNvSpPr>
            <a:spLocks noGrp="1"/>
          </p:cNvSpPr>
          <p:nvPr>
            <p:ph type="title"/>
          </p:nvPr>
        </p:nvSpPr>
        <p:spPr/>
        <p:txBody>
          <a:bodyPr/>
          <a:lstStyle/>
          <a:p>
            <a:r>
              <a:rPr lang="en-US" dirty="0"/>
              <a:t>For each question, is spatial or temporal replication more important?</a:t>
            </a:r>
          </a:p>
        </p:txBody>
      </p:sp>
      <p:sp>
        <p:nvSpPr>
          <p:cNvPr id="3" name="Content Placeholder 2">
            <a:extLst>
              <a:ext uri="{FF2B5EF4-FFF2-40B4-BE49-F238E27FC236}">
                <a16:creationId xmlns:a16="http://schemas.microsoft.com/office/drawing/2014/main" id="{45F7970B-EA59-4764-A394-92215FBD2942}"/>
              </a:ext>
            </a:extLst>
          </p:cNvPr>
          <p:cNvSpPr>
            <a:spLocks noGrp="1"/>
          </p:cNvSpPr>
          <p:nvPr>
            <p:ph idx="1"/>
          </p:nvPr>
        </p:nvSpPr>
        <p:spPr/>
        <p:txBody>
          <a:bodyPr/>
          <a:lstStyle/>
          <a:p>
            <a:r>
              <a:rPr lang="en-US" dirty="0"/>
              <a:t>What is the coverage of aquatic weeds in the Delta?</a:t>
            </a:r>
          </a:p>
          <a:p>
            <a:r>
              <a:rPr lang="en-US" dirty="0"/>
              <a:t>When is the peak of the splittail spawning season?</a:t>
            </a:r>
          </a:p>
          <a:p>
            <a:r>
              <a:rPr lang="en-US" dirty="0"/>
              <a:t>Where do Delta Smelt spawn?</a:t>
            </a:r>
          </a:p>
          <a:p>
            <a:r>
              <a:rPr lang="en-US" dirty="0"/>
              <a:t>Which salmon migration corridor has highest survival?</a:t>
            </a:r>
          </a:p>
        </p:txBody>
      </p:sp>
    </p:spTree>
    <p:extLst>
      <p:ext uri="{BB962C8B-B14F-4D97-AF65-F5344CB8AC3E}">
        <p14:creationId xmlns:p14="http://schemas.microsoft.com/office/powerpoint/2010/main" val="419826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0D8E-5D51-45DD-8E7A-87EB1BB8E1E7}"/>
              </a:ext>
            </a:extLst>
          </p:cNvPr>
          <p:cNvSpPr>
            <a:spLocks noGrp="1"/>
          </p:cNvSpPr>
          <p:nvPr>
            <p:ph type="title"/>
          </p:nvPr>
        </p:nvSpPr>
        <p:spPr/>
        <p:txBody>
          <a:bodyPr/>
          <a:lstStyle/>
          <a:p>
            <a:r>
              <a:rPr lang="en-US" dirty="0" err="1"/>
              <a:t>Pseudoreplication</a:t>
            </a:r>
            <a:endParaRPr lang="en-US" dirty="0"/>
          </a:p>
        </p:txBody>
      </p:sp>
      <p:sp>
        <p:nvSpPr>
          <p:cNvPr id="3" name="Content Placeholder 2">
            <a:extLst>
              <a:ext uri="{FF2B5EF4-FFF2-40B4-BE49-F238E27FC236}">
                <a16:creationId xmlns:a16="http://schemas.microsoft.com/office/drawing/2014/main" id="{6C8F0D36-E965-4F8C-889C-3B640AD9E0ED}"/>
              </a:ext>
            </a:extLst>
          </p:cNvPr>
          <p:cNvSpPr>
            <a:spLocks noGrp="1"/>
          </p:cNvSpPr>
          <p:nvPr>
            <p:ph idx="1"/>
          </p:nvPr>
        </p:nvSpPr>
        <p:spPr/>
        <p:txBody>
          <a:bodyPr/>
          <a:lstStyle/>
          <a:p>
            <a:r>
              <a:rPr lang="en-US" dirty="0"/>
              <a:t>Most models for statistical inference require true replication. </a:t>
            </a:r>
            <a:r>
              <a:rPr lang="en-US" i="1" dirty="0">
                <a:effectLst/>
              </a:rPr>
              <a:t>True</a:t>
            </a:r>
            <a:r>
              <a:rPr lang="en-US" dirty="0"/>
              <a:t> replication permits the estimation of </a:t>
            </a:r>
            <a:r>
              <a:rPr lang="en-US" i="1" dirty="0">
                <a:effectLst/>
              </a:rPr>
              <a:t>variability within a treatment</a:t>
            </a:r>
            <a:r>
              <a:rPr lang="en-US" dirty="0"/>
              <a:t>. </a:t>
            </a:r>
          </a:p>
          <a:p>
            <a:r>
              <a:rPr lang="en-US" dirty="0"/>
              <a:t> </a:t>
            </a:r>
            <a:r>
              <a:rPr lang="en-US" i="1" dirty="0"/>
              <a:t>T</a:t>
            </a:r>
            <a:r>
              <a:rPr lang="en-US" i="1" dirty="0">
                <a:effectLst/>
              </a:rPr>
              <a:t>rue replicate</a:t>
            </a:r>
            <a:r>
              <a:rPr lang="en-US" dirty="0"/>
              <a:t>, is the smallest </a:t>
            </a:r>
            <a:r>
              <a:rPr lang="en-US" dirty="0">
                <a:highlight>
                  <a:srgbClr val="FFFF00"/>
                </a:highlight>
              </a:rPr>
              <a:t>experimental unit</a:t>
            </a:r>
            <a:r>
              <a:rPr lang="en-US" dirty="0"/>
              <a:t> to which a treatment is independently applied.</a:t>
            </a:r>
          </a:p>
          <a:p>
            <a:r>
              <a:rPr lang="en-US" dirty="0" err="1"/>
              <a:t>Pseudoreplicates</a:t>
            </a:r>
            <a:r>
              <a:rPr lang="en-US" dirty="0"/>
              <a:t> are “replicates” that are not independent</a:t>
            </a:r>
          </a:p>
        </p:txBody>
      </p:sp>
    </p:spTree>
    <p:extLst>
      <p:ext uri="{BB962C8B-B14F-4D97-AF65-F5344CB8AC3E}">
        <p14:creationId xmlns:p14="http://schemas.microsoft.com/office/powerpoint/2010/main" val="356389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0D8E-5D51-45DD-8E7A-87EB1BB8E1E7}"/>
              </a:ext>
            </a:extLst>
          </p:cNvPr>
          <p:cNvSpPr>
            <a:spLocks noGrp="1"/>
          </p:cNvSpPr>
          <p:nvPr>
            <p:ph type="title"/>
          </p:nvPr>
        </p:nvSpPr>
        <p:spPr/>
        <p:txBody>
          <a:bodyPr/>
          <a:lstStyle/>
          <a:p>
            <a:r>
              <a:rPr lang="en-US" dirty="0"/>
              <a:t>What’s the problem?</a:t>
            </a:r>
          </a:p>
        </p:txBody>
      </p:sp>
      <p:sp>
        <p:nvSpPr>
          <p:cNvPr id="3" name="Content Placeholder 2">
            <a:extLst>
              <a:ext uri="{FF2B5EF4-FFF2-40B4-BE49-F238E27FC236}">
                <a16:creationId xmlns:a16="http://schemas.microsoft.com/office/drawing/2014/main" id="{6C8F0D36-E965-4F8C-889C-3B640AD9E0ED}"/>
              </a:ext>
            </a:extLst>
          </p:cNvPr>
          <p:cNvSpPr>
            <a:spLocks noGrp="1"/>
          </p:cNvSpPr>
          <p:nvPr>
            <p:ph idx="1"/>
          </p:nvPr>
        </p:nvSpPr>
        <p:spPr/>
        <p:txBody>
          <a:bodyPr/>
          <a:lstStyle/>
          <a:p>
            <a:r>
              <a:rPr lang="en-US" dirty="0"/>
              <a:t>Increases the chance of “false </a:t>
            </a:r>
            <a:r>
              <a:rPr lang="en-US" dirty="0" err="1"/>
              <a:t>positivies</a:t>
            </a:r>
            <a:r>
              <a:rPr lang="en-US" dirty="0"/>
              <a:t>” (type-1 error)</a:t>
            </a:r>
          </a:p>
          <a:p>
            <a:r>
              <a:rPr lang="en-US" dirty="0"/>
              <a:t>Confidence intervals </a:t>
            </a:r>
            <a:r>
              <a:rPr lang="en-US" dirty="0" err="1"/>
              <a:t>articificially</a:t>
            </a:r>
            <a:r>
              <a:rPr lang="en-US" dirty="0"/>
              <a:t> small.</a:t>
            </a:r>
          </a:p>
        </p:txBody>
      </p:sp>
    </p:spTree>
    <p:extLst>
      <p:ext uri="{BB962C8B-B14F-4D97-AF65-F5344CB8AC3E}">
        <p14:creationId xmlns:p14="http://schemas.microsoft.com/office/powerpoint/2010/main" val="24021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9DB1-DA29-4C86-8BC9-21268AEAC38C}"/>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6C7AAFD1-32DD-46A0-8155-183DB3CC30CB}"/>
              </a:ext>
            </a:extLst>
          </p:cNvPr>
          <p:cNvSpPr>
            <a:spLocks noGrp="1"/>
          </p:cNvSpPr>
          <p:nvPr>
            <p:ph idx="1"/>
          </p:nvPr>
        </p:nvSpPr>
        <p:spPr>
          <a:xfrm>
            <a:off x="838200" y="1556164"/>
            <a:ext cx="10515600" cy="858581"/>
          </a:xfrm>
        </p:spPr>
        <p:txBody>
          <a:bodyPr>
            <a:normAutofit fontScale="77500" lnSpcReduction="20000"/>
          </a:bodyPr>
          <a:lstStyle/>
          <a:p>
            <a:r>
              <a:rPr lang="en-US" dirty="0"/>
              <a:t>Question: What is the effect of </a:t>
            </a:r>
            <a:r>
              <a:rPr lang="en-US" dirty="0" err="1"/>
              <a:t>pyritheroid</a:t>
            </a:r>
            <a:r>
              <a:rPr lang="en-US" dirty="0"/>
              <a:t> pesticides on fish swimming?</a:t>
            </a:r>
          </a:p>
          <a:p>
            <a:r>
              <a:rPr lang="en-US" dirty="0"/>
              <a:t>3 treatments, 6 fish per treatment, each fish has its swimming speed tested 5 times. </a:t>
            </a:r>
          </a:p>
        </p:txBody>
      </p:sp>
      <p:sp>
        <p:nvSpPr>
          <p:cNvPr id="8" name="Oval 7">
            <a:extLst>
              <a:ext uri="{FF2B5EF4-FFF2-40B4-BE49-F238E27FC236}">
                <a16:creationId xmlns:a16="http://schemas.microsoft.com/office/drawing/2014/main" id="{FF3AB3DF-2C44-4192-8839-5190EA36BE68}"/>
              </a:ext>
            </a:extLst>
          </p:cNvPr>
          <p:cNvSpPr/>
          <p:nvPr/>
        </p:nvSpPr>
        <p:spPr>
          <a:xfrm>
            <a:off x="1189703" y="3185652"/>
            <a:ext cx="1917291" cy="1936954"/>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129CBB1-79D9-4243-B1DF-F1BC011F719B}"/>
              </a:ext>
            </a:extLst>
          </p:cNvPr>
          <p:cNvSpPr/>
          <p:nvPr/>
        </p:nvSpPr>
        <p:spPr>
          <a:xfrm>
            <a:off x="4178709" y="3205318"/>
            <a:ext cx="1917291" cy="193695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62FDBD-A800-4AA2-B7BA-06530A4B95E8}"/>
              </a:ext>
            </a:extLst>
          </p:cNvPr>
          <p:cNvSpPr/>
          <p:nvPr/>
        </p:nvSpPr>
        <p:spPr>
          <a:xfrm>
            <a:off x="7189803" y="3235325"/>
            <a:ext cx="1917291" cy="193695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4F138BA-930B-4B1F-9479-9C3958699C12}"/>
              </a:ext>
            </a:extLst>
          </p:cNvPr>
          <p:cNvSpPr txBox="1"/>
          <p:nvPr/>
        </p:nvSpPr>
        <p:spPr>
          <a:xfrm>
            <a:off x="838200" y="5439386"/>
            <a:ext cx="2422073" cy="369332"/>
          </a:xfrm>
          <a:prstGeom prst="rect">
            <a:avLst/>
          </a:prstGeom>
          <a:noFill/>
        </p:spPr>
        <p:txBody>
          <a:bodyPr wrap="none" rtlCol="0">
            <a:spAutoFit/>
          </a:bodyPr>
          <a:lstStyle/>
          <a:p>
            <a:r>
              <a:rPr lang="en-US" dirty="0"/>
              <a:t>Control (no </a:t>
            </a:r>
            <a:r>
              <a:rPr lang="en-US" dirty="0" err="1"/>
              <a:t>pestidcides</a:t>
            </a:r>
            <a:r>
              <a:rPr lang="en-US" dirty="0"/>
              <a:t>)</a:t>
            </a:r>
          </a:p>
        </p:txBody>
      </p:sp>
      <p:sp>
        <p:nvSpPr>
          <p:cNvPr id="12" name="TextBox 11">
            <a:extLst>
              <a:ext uri="{FF2B5EF4-FFF2-40B4-BE49-F238E27FC236}">
                <a16:creationId xmlns:a16="http://schemas.microsoft.com/office/drawing/2014/main" id="{975EB872-2229-4104-92ED-DDADC3DFAB2E}"/>
              </a:ext>
            </a:extLst>
          </p:cNvPr>
          <p:cNvSpPr txBox="1"/>
          <p:nvPr/>
        </p:nvSpPr>
        <p:spPr>
          <a:xfrm>
            <a:off x="4396881" y="5439386"/>
            <a:ext cx="1699119" cy="369332"/>
          </a:xfrm>
          <a:prstGeom prst="rect">
            <a:avLst/>
          </a:prstGeom>
          <a:noFill/>
        </p:spPr>
        <p:txBody>
          <a:bodyPr wrap="none" rtlCol="0">
            <a:spAutoFit/>
          </a:bodyPr>
          <a:lstStyle/>
          <a:p>
            <a:r>
              <a:rPr lang="en-US" dirty="0"/>
              <a:t>Low pyrethroids</a:t>
            </a:r>
          </a:p>
        </p:txBody>
      </p:sp>
      <p:sp>
        <p:nvSpPr>
          <p:cNvPr id="13" name="TextBox 12">
            <a:extLst>
              <a:ext uri="{FF2B5EF4-FFF2-40B4-BE49-F238E27FC236}">
                <a16:creationId xmlns:a16="http://schemas.microsoft.com/office/drawing/2014/main" id="{3696D4FF-BDC7-4308-950F-BBEE4C91F75D}"/>
              </a:ext>
            </a:extLst>
          </p:cNvPr>
          <p:cNvSpPr txBox="1"/>
          <p:nvPr/>
        </p:nvSpPr>
        <p:spPr>
          <a:xfrm>
            <a:off x="7276800" y="5439386"/>
            <a:ext cx="1743298" cy="369332"/>
          </a:xfrm>
          <a:prstGeom prst="rect">
            <a:avLst/>
          </a:prstGeom>
          <a:noFill/>
        </p:spPr>
        <p:txBody>
          <a:bodyPr wrap="none" rtlCol="0">
            <a:spAutoFit/>
          </a:bodyPr>
          <a:lstStyle/>
          <a:p>
            <a:r>
              <a:rPr lang="en-US" dirty="0"/>
              <a:t>High pyrethroids</a:t>
            </a:r>
          </a:p>
        </p:txBody>
      </p:sp>
      <p:pic>
        <p:nvPicPr>
          <p:cNvPr id="6146" name="Picture 2" descr="salmon-fish-clip-art-salmon-clipart-liftarn_Blue_fish | North Park Covenant  Church | Chicago">
            <a:extLst>
              <a:ext uri="{FF2B5EF4-FFF2-40B4-BE49-F238E27FC236}">
                <a16:creationId xmlns:a16="http://schemas.microsoft.com/office/drawing/2014/main" id="{01CAC6F8-14E5-4A50-9FEE-B79FD6536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407" y="3429000"/>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almon-fish-clip-art-salmon-clipart-liftarn_Blue_fish | North Park Covenant  Church | Chicago">
            <a:extLst>
              <a:ext uri="{FF2B5EF4-FFF2-40B4-BE49-F238E27FC236}">
                <a16:creationId xmlns:a16="http://schemas.microsoft.com/office/drawing/2014/main" id="{A81CC815-6B40-4739-886E-7A4DEB633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407" y="3755098"/>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salmon-fish-clip-art-salmon-clipart-liftarn_Blue_fish | North Park Covenant  Church | Chicago">
            <a:extLst>
              <a:ext uri="{FF2B5EF4-FFF2-40B4-BE49-F238E27FC236}">
                <a16:creationId xmlns:a16="http://schemas.microsoft.com/office/drawing/2014/main" id="{FAEF06DB-37E4-4B04-B3EB-2C38506B1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407" y="4122587"/>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salmon-fish-clip-art-salmon-clipart-liftarn_Blue_fish | North Park Covenant  Church | Chicago">
            <a:extLst>
              <a:ext uri="{FF2B5EF4-FFF2-40B4-BE49-F238E27FC236}">
                <a16:creationId xmlns:a16="http://schemas.microsoft.com/office/drawing/2014/main" id="{7295625C-D2B9-40CE-B45E-CBAAF0453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495" y="4405255"/>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salmon-fish-clip-art-salmon-clipart-liftarn_Blue_fish | North Park Covenant  Church | Chicago">
            <a:extLst>
              <a:ext uri="{FF2B5EF4-FFF2-40B4-BE49-F238E27FC236}">
                <a16:creationId xmlns:a16="http://schemas.microsoft.com/office/drawing/2014/main" id="{0DE3D9BE-A726-4945-8A26-068158B16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407" y="4731353"/>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salmon-fish-clip-art-salmon-clipart-liftarn_Blue_fish | North Park Covenant  Church | Chicago">
            <a:extLst>
              <a:ext uri="{FF2B5EF4-FFF2-40B4-BE49-F238E27FC236}">
                <a16:creationId xmlns:a16="http://schemas.microsoft.com/office/drawing/2014/main" id="{3267BCF2-18D0-4255-958E-676C34F77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2316" y="3429000"/>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salmon-fish-clip-art-salmon-clipart-liftarn_Blue_fish | North Park Covenant  Church | Chicago">
            <a:extLst>
              <a:ext uri="{FF2B5EF4-FFF2-40B4-BE49-F238E27FC236}">
                <a16:creationId xmlns:a16="http://schemas.microsoft.com/office/drawing/2014/main" id="{276622D3-5FDB-48C4-AC6A-0C24B0C3C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2316" y="3755098"/>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salmon-fish-clip-art-salmon-clipart-liftarn_Blue_fish | North Park Covenant  Church | Chicago">
            <a:extLst>
              <a:ext uri="{FF2B5EF4-FFF2-40B4-BE49-F238E27FC236}">
                <a16:creationId xmlns:a16="http://schemas.microsoft.com/office/drawing/2014/main" id="{F704DBD0-FCC8-4AB6-8ECC-AC2F661F3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2316" y="4122587"/>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almon-fish-clip-art-salmon-clipart-liftarn_Blue_fish | North Park Covenant  Church | Chicago">
            <a:extLst>
              <a:ext uri="{FF2B5EF4-FFF2-40B4-BE49-F238E27FC236}">
                <a16:creationId xmlns:a16="http://schemas.microsoft.com/office/drawing/2014/main" id="{B6E93C63-C5F7-4127-B1C8-7CB15B848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404" y="4405255"/>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salmon-fish-clip-art-salmon-clipart-liftarn_Blue_fish | North Park Covenant  Church | Chicago">
            <a:extLst>
              <a:ext uri="{FF2B5EF4-FFF2-40B4-BE49-F238E27FC236}">
                <a16:creationId xmlns:a16="http://schemas.microsoft.com/office/drawing/2014/main" id="{5E7F2324-D10D-47E8-BB97-190C8B654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2316" y="4731353"/>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salmon-fish-clip-art-salmon-clipart-liftarn_Blue_fish | North Park Covenant  Church | Chicago">
            <a:extLst>
              <a:ext uri="{FF2B5EF4-FFF2-40B4-BE49-F238E27FC236}">
                <a16:creationId xmlns:a16="http://schemas.microsoft.com/office/drawing/2014/main" id="{9FCC9538-211F-4231-9AAF-201ACCA17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981" y="3429000"/>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salmon-fish-clip-art-salmon-clipart-liftarn_Blue_fish | North Park Covenant  Church | Chicago">
            <a:extLst>
              <a:ext uri="{FF2B5EF4-FFF2-40B4-BE49-F238E27FC236}">
                <a16:creationId xmlns:a16="http://schemas.microsoft.com/office/drawing/2014/main" id="{4EFCBE42-DF4C-4F6C-AC07-7DA81AA35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981" y="3755098"/>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salmon-fish-clip-art-salmon-clipart-liftarn_Blue_fish | North Park Covenant  Church | Chicago">
            <a:extLst>
              <a:ext uri="{FF2B5EF4-FFF2-40B4-BE49-F238E27FC236}">
                <a16:creationId xmlns:a16="http://schemas.microsoft.com/office/drawing/2014/main" id="{17F54D25-93EE-4052-A9D9-10634F4F9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981" y="4122587"/>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salmon-fish-clip-art-salmon-clipart-liftarn_Blue_fish | North Park Covenant  Church | Chicago">
            <a:extLst>
              <a:ext uri="{FF2B5EF4-FFF2-40B4-BE49-F238E27FC236}">
                <a16:creationId xmlns:a16="http://schemas.microsoft.com/office/drawing/2014/main" id="{2E7BAA89-82C4-4241-9291-E95DC114B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069" y="4405255"/>
            <a:ext cx="719906" cy="20483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salmon-fish-clip-art-salmon-clipart-liftarn_Blue_fish | North Park Covenant  Church | Chicago">
            <a:extLst>
              <a:ext uri="{FF2B5EF4-FFF2-40B4-BE49-F238E27FC236}">
                <a16:creationId xmlns:a16="http://schemas.microsoft.com/office/drawing/2014/main" id="{209B6C20-48DB-468E-B2AF-E97A99459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981" y="4731353"/>
            <a:ext cx="719906" cy="20483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9439243F-F4C3-4D49-99BF-20F217223F76}"/>
              </a:ext>
            </a:extLst>
          </p:cNvPr>
          <p:cNvSpPr txBox="1"/>
          <p:nvPr/>
        </p:nvSpPr>
        <p:spPr>
          <a:xfrm>
            <a:off x="9547124" y="3151239"/>
            <a:ext cx="2536722" cy="2031325"/>
          </a:xfrm>
          <a:prstGeom prst="rect">
            <a:avLst/>
          </a:prstGeom>
          <a:noFill/>
        </p:spPr>
        <p:txBody>
          <a:bodyPr wrap="square" rtlCol="0">
            <a:spAutoFit/>
          </a:bodyPr>
          <a:lstStyle/>
          <a:p>
            <a:pPr marL="285750" indent="-285750">
              <a:buFontTx/>
              <a:buChar char="-"/>
            </a:pPr>
            <a:r>
              <a:rPr lang="en-US" dirty="0"/>
              <a:t>What is my experimental unit?</a:t>
            </a:r>
          </a:p>
          <a:p>
            <a:pPr marL="285750" indent="-285750">
              <a:buFontTx/>
              <a:buChar char="-"/>
            </a:pPr>
            <a:r>
              <a:rPr lang="en-US" dirty="0"/>
              <a:t>How many replicates do I have?</a:t>
            </a:r>
          </a:p>
          <a:p>
            <a:pPr marL="285750" indent="-285750">
              <a:buFontTx/>
              <a:buChar char="-"/>
            </a:pPr>
            <a:r>
              <a:rPr lang="en-US" dirty="0"/>
              <a:t>How can I improve my design?</a:t>
            </a:r>
          </a:p>
          <a:p>
            <a:pPr marL="285750" indent="-285750">
              <a:buFontTx/>
              <a:buChar char="-"/>
            </a:pPr>
            <a:endParaRPr lang="en-US" dirty="0"/>
          </a:p>
        </p:txBody>
      </p:sp>
    </p:spTree>
    <p:extLst>
      <p:ext uri="{BB962C8B-B14F-4D97-AF65-F5344CB8AC3E}">
        <p14:creationId xmlns:p14="http://schemas.microsoft.com/office/powerpoint/2010/main" val="566371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9DB1-DA29-4C86-8BC9-21268AEAC38C}"/>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6C7AAFD1-32DD-46A0-8155-183DB3CC30CB}"/>
              </a:ext>
            </a:extLst>
          </p:cNvPr>
          <p:cNvSpPr>
            <a:spLocks noGrp="1"/>
          </p:cNvSpPr>
          <p:nvPr>
            <p:ph idx="1"/>
          </p:nvPr>
        </p:nvSpPr>
        <p:spPr>
          <a:xfrm>
            <a:off x="838200" y="1825625"/>
            <a:ext cx="10515600" cy="858581"/>
          </a:xfrm>
        </p:spPr>
        <p:txBody>
          <a:bodyPr>
            <a:normAutofit/>
          </a:bodyPr>
          <a:lstStyle/>
          <a:p>
            <a:r>
              <a:rPr lang="en-US" dirty="0"/>
              <a:t>Question: What type of habitat has the most zooplankton?</a:t>
            </a:r>
          </a:p>
        </p:txBody>
      </p:sp>
      <p:sp>
        <p:nvSpPr>
          <p:cNvPr id="4" name="Rectangle 3">
            <a:extLst>
              <a:ext uri="{FF2B5EF4-FFF2-40B4-BE49-F238E27FC236}">
                <a16:creationId xmlns:a16="http://schemas.microsoft.com/office/drawing/2014/main" id="{56189B09-F846-4983-95C0-75BF88DECE63}"/>
              </a:ext>
            </a:extLst>
          </p:cNvPr>
          <p:cNvSpPr/>
          <p:nvPr/>
        </p:nvSpPr>
        <p:spPr>
          <a:xfrm>
            <a:off x="658761" y="3429000"/>
            <a:ext cx="1396181" cy="116266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samples each month for 6 months</a:t>
            </a:r>
          </a:p>
        </p:txBody>
      </p:sp>
      <p:sp>
        <p:nvSpPr>
          <p:cNvPr id="5" name="Oval 4">
            <a:extLst>
              <a:ext uri="{FF2B5EF4-FFF2-40B4-BE49-F238E27FC236}">
                <a16:creationId xmlns:a16="http://schemas.microsoft.com/office/drawing/2014/main" id="{AE415648-D576-4C39-935D-575557E40B91}"/>
              </a:ext>
            </a:extLst>
          </p:cNvPr>
          <p:cNvSpPr/>
          <p:nvPr/>
        </p:nvSpPr>
        <p:spPr>
          <a:xfrm>
            <a:off x="3224980" y="3179506"/>
            <a:ext cx="1632155" cy="166165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samples each month for 6 months</a:t>
            </a:r>
          </a:p>
        </p:txBody>
      </p:sp>
      <p:sp>
        <p:nvSpPr>
          <p:cNvPr id="7" name="TextBox 6">
            <a:extLst>
              <a:ext uri="{FF2B5EF4-FFF2-40B4-BE49-F238E27FC236}">
                <a16:creationId xmlns:a16="http://schemas.microsoft.com/office/drawing/2014/main" id="{29563D13-FD1A-494A-AB4D-97D2E028B4E5}"/>
              </a:ext>
            </a:extLst>
          </p:cNvPr>
          <p:cNvSpPr txBox="1"/>
          <p:nvPr/>
        </p:nvSpPr>
        <p:spPr>
          <a:xfrm>
            <a:off x="658761" y="4841158"/>
            <a:ext cx="1425005" cy="646331"/>
          </a:xfrm>
          <a:prstGeom prst="rect">
            <a:avLst/>
          </a:prstGeom>
          <a:noFill/>
        </p:spPr>
        <p:txBody>
          <a:bodyPr wrap="none" rtlCol="0">
            <a:spAutoFit/>
          </a:bodyPr>
          <a:lstStyle/>
          <a:p>
            <a:r>
              <a:rPr lang="en-US" dirty="0"/>
              <a:t>Grizzly Bay </a:t>
            </a:r>
          </a:p>
          <a:p>
            <a:r>
              <a:rPr lang="en-US" dirty="0"/>
              <a:t>(shallow bay)</a:t>
            </a:r>
          </a:p>
        </p:txBody>
      </p:sp>
      <p:sp>
        <p:nvSpPr>
          <p:cNvPr id="8" name="TextBox 7">
            <a:extLst>
              <a:ext uri="{FF2B5EF4-FFF2-40B4-BE49-F238E27FC236}">
                <a16:creationId xmlns:a16="http://schemas.microsoft.com/office/drawing/2014/main" id="{6C6DB0EA-795A-4B57-8520-35D7AA3A5A58}"/>
              </a:ext>
            </a:extLst>
          </p:cNvPr>
          <p:cNvSpPr txBox="1"/>
          <p:nvPr/>
        </p:nvSpPr>
        <p:spPr>
          <a:xfrm>
            <a:off x="3445124" y="4841158"/>
            <a:ext cx="1093569" cy="646331"/>
          </a:xfrm>
          <a:prstGeom prst="rect">
            <a:avLst/>
          </a:prstGeom>
          <a:noFill/>
        </p:spPr>
        <p:txBody>
          <a:bodyPr wrap="none" rtlCol="0">
            <a:spAutoFit/>
          </a:bodyPr>
          <a:lstStyle/>
          <a:p>
            <a:r>
              <a:rPr lang="en-US" dirty="0"/>
              <a:t>Rio Vista </a:t>
            </a:r>
          </a:p>
          <a:p>
            <a:r>
              <a:rPr lang="en-US" dirty="0"/>
              <a:t>(Channel)</a:t>
            </a:r>
          </a:p>
        </p:txBody>
      </p:sp>
      <p:sp>
        <p:nvSpPr>
          <p:cNvPr id="9" name="TextBox 8">
            <a:extLst>
              <a:ext uri="{FF2B5EF4-FFF2-40B4-BE49-F238E27FC236}">
                <a16:creationId xmlns:a16="http://schemas.microsoft.com/office/drawing/2014/main" id="{7A13DEB2-D172-40DE-9D76-B1DE7A688AC9}"/>
              </a:ext>
            </a:extLst>
          </p:cNvPr>
          <p:cNvSpPr txBox="1"/>
          <p:nvPr/>
        </p:nvSpPr>
        <p:spPr>
          <a:xfrm>
            <a:off x="6553536" y="4841157"/>
            <a:ext cx="1654620" cy="646331"/>
          </a:xfrm>
          <a:prstGeom prst="rect">
            <a:avLst/>
          </a:prstGeom>
          <a:noFill/>
        </p:spPr>
        <p:txBody>
          <a:bodyPr wrap="none" rtlCol="0">
            <a:spAutoFit/>
          </a:bodyPr>
          <a:lstStyle/>
          <a:p>
            <a:r>
              <a:rPr lang="en-US" dirty="0"/>
              <a:t>Frank’s Tract</a:t>
            </a:r>
          </a:p>
          <a:p>
            <a:r>
              <a:rPr lang="en-US" dirty="0"/>
              <a:t>(flooded island)</a:t>
            </a:r>
          </a:p>
        </p:txBody>
      </p:sp>
      <p:sp>
        <p:nvSpPr>
          <p:cNvPr id="10" name="Hexagon 9">
            <a:extLst>
              <a:ext uri="{FF2B5EF4-FFF2-40B4-BE49-F238E27FC236}">
                <a16:creationId xmlns:a16="http://schemas.microsoft.com/office/drawing/2014/main" id="{6EA99E53-CE37-4F54-B98E-9B56E35FE4DC}"/>
              </a:ext>
            </a:extLst>
          </p:cNvPr>
          <p:cNvSpPr/>
          <p:nvPr/>
        </p:nvSpPr>
        <p:spPr>
          <a:xfrm>
            <a:off x="6359691" y="3151239"/>
            <a:ext cx="1848465" cy="166165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samples per month for 6 months</a:t>
            </a:r>
          </a:p>
        </p:txBody>
      </p:sp>
      <p:sp>
        <p:nvSpPr>
          <p:cNvPr id="11" name="TextBox 10">
            <a:extLst>
              <a:ext uri="{FF2B5EF4-FFF2-40B4-BE49-F238E27FC236}">
                <a16:creationId xmlns:a16="http://schemas.microsoft.com/office/drawing/2014/main" id="{9EF0D76B-C64A-4BA0-A229-4805AEF4E994}"/>
              </a:ext>
            </a:extLst>
          </p:cNvPr>
          <p:cNvSpPr txBox="1"/>
          <p:nvPr/>
        </p:nvSpPr>
        <p:spPr>
          <a:xfrm>
            <a:off x="9547124" y="3151239"/>
            <a:ext cx="2536722" cy="2031325"/>
          </a:xfrm>
          <a:prstGeom prst="rect">
            <a:avLst/>
          </a:prstGeom>
          <a:noFill/>
        </p:spPr>
        <p:txBody>
          <a:bodyPr wrap="square" rtlCol="0">
            <a:spAutoFit/>
          </a:bodyPr>
          <a:lstStyle/>
          <a:p>
            <a:pPr marL="285750" indent="-285750">
              <a:buFontTx/>
              <a:buChar char="-"/>
            </a:pPr>
            <a:r>
              <a:rPr lang="en-US" dirty="0"/>
              <a:t>What is my experimental unit?</a:t>
            </a:r>
          </a:p>
          <a:p>
            <a:pPr marL="285750" indent="-285750">
              <a:buFontTx/>
              <a:buChar char="-"/>
            </a:pPr>
            <a:r>
              <a:rPr lang="en-US" dirty="0"/>
              <a:t>How many replicates do I have?</a:t>
            </a:r>
          </a:p>
          <a:p>
            <a:pPr marL="285750" indent="-285750">
              <a:buFontTx/>
              <a:buChar char="-"/>
            </a:pPr>
            <a:r>
              <a:rPr lang="en-US" dirty="0"/>
              <a:t>How can I improve my design?</a:t>
            </a:r>
          </a:p>
          <a:p>
            <a:pPr marL="285750" indent="-285750">
              <a:buFontTx/>
              <a:buChar char="-"/>
            </a:pPr>
            <a:endParaRPr lang="en-US" dirty="0"/>
          </a:p>
        </p:txBody>
      </p:sp>
    </p:spTree>
    <p:extLst>
      <p:ext uri="{BB962C8B-B14F-4D97-AF65-F5344CB8AC3E}">
        <p14:creationId xmlns:p14="http://schemas.microsoft.com/office/powerpoint/2010/main" val="1641066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9DB1-DA29-4C86-8BC9-21268AEAC38C}"/>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6C7AAFD1-32DD-46A0-8155-183DB3CC30CB}"/>
              </a:ext>
            </a:extLst>
          </p:cNvPr>
          <p:cNvSpPr>
            <a:spLocks noGrp="1"/>
          </p:cNvSpPr>
          <p:nvPr>
            <p:ph idx="1"/>
          </p:nvPr>
        </p:nvSpPr>
        <p:spPr>
          <a:xfrm>
            <a:off x="822468" y="1372811"/>
            <a:ext cx="10515600" cy="858581"/>
          </a:xfrm>
        </p:spPr>
        <p:txBody>
          <a:bodyPr>
            <a:normAutofit/>
          </a:bodyPr>
          <a:lstStyle/>
          <a:p>
            <a:r>
              <a:rPr lang="en-US" dirty="0"/>
              <a:t>Question: What type of habitat has the most zooplankton?</a:t>
            </a:r>
          </a:p>
        </p:txBody>
      </p:sp>
      <p:sp>
        <p:nvSpPr>
          <p:cNvPr id="5" name="Oval 4">
            <a:extLst>
              <a:ext uri="{FF2B5EF4-FFF2-40B4-BE49-F238E27FC236}">
                <a16:creationId xmlns:a16="http://schemas.microsoft.com/office/drawing/2014/main" id="{AE415648-D576-4C39-935D-575557E40B91}"/>
              </a:ext>
            </a:extLst>
          </p:cNvPr>
          <p:cNvSpPr/>
          <p:nvPr/>
        </p:nvSpPr>
        <p:spPr>
          <a:xfrm>
            <a:off x="3225476" y="2756749"/>
            <a:ext cx="2543990" cy="552808"/>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sample /month 6 months</a:t>
            </a:r>
          </a:p>
        </p:txBody>
      </p:sp>
      <p:sp>
        <p:nvSpPr>
          <p:cNvPr id="7" name="TextBox 6">
            <a:extLst>
              <a:ext uri="{FF2B5EF4-FFF2-40B4-BE49-F238E27FC236}">
                <a16:creationId xmlns:a16="http://schemas.microsoft.com/office/drawing/2014/main" id="{29563D13-FD1A-494A-AB4D-97D2E028B4E5}"/>
              </a:ext>
            </a:extLst>
          </p:cNvPr>
          <p:cNvSpPr txBox="1"/>
          <p:nvPr/>
        </p:nvSpPr>
        <p:spPr>
          <a:xfrm>
            <a:off x="822468" y="6124507"/>
            <a:ext cx="1244764" cy="369332"/>
          </a:xfrm>
          <a:prstGeom prst="rect">
            <a:avLst/>
          </a:prstGeom>
          <a:noFill/>
        </p:spPr>
        <p:txBody>
          <a:bodyPr wrap="none" rtlCol="0">
            <a:spAutoFit/>
          </a:bodyPr>
          <a:lstStyle/>
          <a:p>
            <a:r>
              <a:rPr lang="en-US" dirty="0"/>
              <a:t>Grizzly Bay </a:t>
            </a:r>
          </a:p>
        </p:txBody>
      </p:sp>
      <p:sp>
        <p:nvSpPr>
          <p:cNvPr id="8" name="TextBox 7">
            <a:extLst>
              <a:ext uri="{FF2B5EF4-FFF2-40B4-BE49-F238E27FC236}">
                <a16:creationId xmlns:a16="http://schemas.microsoft.com/office/drawing/2014/main" id="{6C6DB0EA-795A-4B57-8520-35D7AA3A5A58}"/>
              </a:ext>
            </a:extLst>
          </p:cNvPr>
          <p:cNvSpPr txBox="1"/>
          <p:nvPr/>
        </p:nvSpPr>
        <p:spPr>
          <a:xfrm>
            <a:off x="3961075" y="3265328"/>
            <a:ext cx="1046505" cy="369332"/>
          </a:xfrm>
          <a:prstGeom prst="rect">
            <a:avLst/>
          </a:prstGeom>
          <a:noFill/>
        </p:spPr>
        <p:txBody>
          <a:bodyPr wrap="none" rtlCol="0">
            <a:spAutoFit/>
          </a:bodyPr>
          <a:lstStyle/>
          <a:p>
            <a:r>
              <a:rPr lang="en-US" dirty="0"/>
              <a:t>Rio Vista </a:t>
            </a:r>
          </a:p>
        </p:txBody>
      </p:sp>
      <p:sp>
        <p:nvSpPr>
          <p:cNvPr id="9" name="TextBox 8">
            <a:extLst>
              <a:ext uri="{FF2B5EF4-FFF2-40B4-BE49-F238E27FC236}">
                <a16:creationId xmlns:a16="http://schemas.microsoft.com/office/drawing/2014/main" id="{7A13DEB2-D172-40DE-9D76-B1DE7A688AC9}"/>
              </a:ext>
            </a:extLst>
          </p:cNvPr>
          <p:cNvSpPr txBox="1"/>
          <p:nvPr/>
        </p:nvSpPr>
        <p:spPr>
          <a:xfrm>
            <a:off x="6937653" y="3124891"/>
            <a:ext cx="1347420" cy="369332"/>
          </a:xfrm>
          <a:prstGeom prst="rect">
            <a:avLst/>
          </a:prstGeom>
          <a:noFill/>
        </p:spPr>
        <p:txBody>
          <a:bodyPr wrap="none" rtlCol="0">
            <a:spAutoFit/>
          </a:bodyPr>
          <a:lstStyle/>
          <a:p>
            <a:r>
              <a:rPr lang="en-US" dirty="0"/>
              <a:t>Frank’s Tract</a:t>
            </a:r>
          </a:p>
        </p:txBody>
      </p:sp>
      <p:sp>
        <p:nvSpPr>
          <p:cNvPr id="10" name="Hexagon 9">
            <a:extLst>
              <a:ext uri="{FF2B5EF4-FFF2-40B4-BE49-F238E27FC236}">
                <a16:creationId xmlns:a16="http://schemas.microsoft.com/office/drawing/2014/main" id="{6EA99E53-CE37-4F54-B98E-9B56E35FE4DC}"/>
              </a:ext>
            </a:extLst>
          </p:cNvPr>
          <p:cNvSpPr/>
          <p:nvPr/>
        </p:nvSpPr>
        <p:spPr>
          <a:xfrm>
            <a:off x="6415209" y="2697727"/>
            <a:ext cx="2536722" cy="49016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sample/ month 6 months</a:t>
            </a:r>
          </a:p>
        </p:txBody>
      </p:sp>
      <p:sp>
        <p:nvSpPr>
          <p:cNvPr id="11" name="TextBox 10">
            <a:extLst>
              <a:ext uri="{FF2B5EF4-FFF2-40B4-BE49-F238E27FC236}">
                <a16:creationId xmlns:a16="http://schemas.microsoft.com/office/drawing/2014/main" id="{9EF0D76B-C64A-4BA0-A229-4805AEF4E994}"/>
              </a:ext>
            </a:extLst>
          </p:cNvPr>
          <p:cNvSpPr txBox="1"/>
          <p:nvPr/>
        </p:nvSpPr>
        <p:spPr>
          <a:xfrm>
            <a:off x="9547124" y="3151239"/>
            <a:ext cx="2536722" cy="2308324"/>
          </a:xfrm>
          <a:prstGeom prst="rect">
            <a:avLst/>
          </a:prstGeom>
          <a:noFill/>
        </p:spPr>
        <p:txBody>
          <a:bodyPr wrap="square" rtlCol="0">
            <a:spAutoFit/>
          </a:bodyPr>
          <a:lstStyle/>
          <a:p>
            <a:pPr marL="285750" indent="-285750">
              <a:buFontTx/>
              <a:buChar char="-"/>
            </a:pPr>
            <a:r>
              <a:rPr lang="en-US" dirty="0"/>
              <a:t>Now how many replicates do I have?</a:t>
            </a:r>
          </a:p>
          <a:p>
            <a:pPr marL="285750" indent="-285750">
              <a:buFontTx/>
              <a:buChar char="-"/>
            </a:pPr>
            <a:r>
              <a:rPr lang="en-US" dirty="0"/>
              <a:t>Are the monthly samples </a:t>
            </a:r>
            <a:r>
              <a:rPr lang="en-US" dirty="0" err="1"/>
              <a:t>pseudorepliacates</a:t>
            </a:r>
            <a:r>
              <a:rPr lang="en-US" dirty="0"/>
              <a:t>? Does that make them bad?</a:t>
            </a:r>
          </a:p>
          <a:p>
            <a:pPr marL="285750" indent="-285750">
              <a:buFontTx/>
              <a:buChar char="-"/>
            </a:pPr>
            <a:endParaRPr lang="en-US" dirty="0"/>
          </a:p>
        </p:txBody>
      </p:sp>
      <p:sp>
        <p:nvSpPr>
          <p:cNvPr id="12" name="Rectangle 11">
            <a:extLst>
              <a:ext uri="{FF2B5EF4-FFF2-40B4-BE49-F238E27FC236}">
                <a16:creationId xmlns:a16="http://schemas.microsoft.com/office/drawing/2014/main" id="{1BFA1096-8419-468A-AAAA-3EF83C6790B6}"/>
              </a:ext>
            </a:extLst>
          </p:cNvPr>
          <p:cNvSpPr/>
          <p:nvPr/>
        </p:nvSpPr>
        <p:spPr>
          <a:xfrm>
            <a:off x="514444" y="2641319"/>
            <a:ext cx="2041052" cy="55280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sample/month 6 months</a:t>
            </a:r>
          </a:p>
        </p:txBody>
      </p:sp>
      <p:sp>
        <p:nvSpPr>
          <p:cNvPr id="13" name="Rectangle 12">
            <a:extLst>
              <a:ext uri="{FF2B5EF4-FFF2-40B4-BE49-F238E27FC236}">
                <a16:creationId xmlns:a16="http://schemas.microsoft.com/office/drawing/2014/main" id="{C6D2B853-8D73-4A72-A549-00AFE70B8433}"/>
              </a:ext>
            </a:extLst>
          </p:cNvPr>
          <p:cNvSpPr/>
          <p:nvPr/>
        </p:nvSpPr>
        <p:spPr>
          <a:xfrm>
            <a:off x="514444" y="4653244"/>
            <a:ext cx="2041052" cy="55280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sample/month 6 months</a:t>
            </a:r>
          </a:p>
        </p:txBody>
      </p:sp>
      <p:sp>
        <p:nvSpPr>
          <p:cNvPr id="14" name="Rectangle 13">
            <a:extLst>
              <a:ext uri="{FF2B5EF4-FFF2-40B4-BE49-F238E27FC236}">
                <a16:creationId xmlns:a16="http://schemas.microsoft.com/office/drawing/2014/main" id="{B2C9390A-F352-40F1-8E48-E438F0A9DB66}"/>
              </a:ext>
            </a:extLst>
          </p:cNvPr>
          <p:cNvSpPr/>
          <p:nvPr/>
        </p:nvSpPr>
        <p:spPr>
          <a:xfrm>
            <a:off x="500395" y="3641401"/>
            <a:ext cx="2041052" cy="55280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sample/month 6 months</a:t>
            </a:r>
          </a:p>
        </p:txBody>
      </p:sp>
      <p:sp>
        <p:nvSpPr>
          <p:cNvPr id="15" name="Rectangle 14">
            <a:extLst>
              <a:ext uri="{FF2B5EF4-FFF2-40B4-BE49-F238E27FC236}">
                <a16:creationId xmlns:a16="http://schemas.microsoft.com/office/drawing/2014/main" id="{74190421-6129-42E7-892B-A3AA7D1654E7}"/>
              </a:ext>
            </a:extLst>
          </p:cNvPr>
          <p:cNvSpPr/>
          <p:nvPr/>
        </p:nvSpPr>
        <p:spPr>
          <a:xfrm>
            <a:off x="514444" y="5571699"/>
            <a:ext cx="2041052" cy="55280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sample/month 6 months</a:t>
            </a:r>
          </a:p>
        </p:txBody>
      </p:sp>
      <p:sp>
        <p:nvSpPr>
          <p:cNvPr id="16" name="TextBox 15">
            <a:extLst>
              <a:ext uri="{FF2B5EF4-FFF2-40B4-BE49-F238E27FC236}">
                <a16:creationId xmlns:a16="http://schemas.microsoft.com/office/drawing/2014/main" id="{03E45F9D-CD4B-47AF-B054-ADDFD3C3F05E}"/>
              </a:ext>
            </a:extLst>
          </p:cNvPr>
          <p:cNvSpPr txBox="1"/>
          <p:nvPr/>
        </p:nvSpPr>
        <p:spPr>
          <a:xfrm>
            <a:off x="778378" y="5188151"/>
            <a:ext cx="1253356" cy="369332"/>
          </a:xfrm>
          <a:prstGeom prst="rect">
            <a:avLst/>
          </a:prstGeom>
          <a:noFill/>
        </p:spPr>
        <p:txBody>
          <a:bodyPr wrap="none" rtlCol="0">
            <a:spAutoFit/>
          </a:bodyPr>
          <a:lstStyle/>
          <a:p>
            <a:r>
              <a:rPr lang="en-US" dirty="0"/>
              <a:t>Honker Bay</a:t>
            </a:r>
          </a:p>
        </p:txBody>
      </p:sp>
      <p:sp>
        <p:nvSpPr>
          <p:cNvPr id="17" name="TextBox 16">
            <a:extLst>
              <a:ext uri="{FF2B5EF4-FFF2-40B4-BE49-F238E27FC236}">
                <a16:creationId xmlns:a16="http://schemas.microsoft.com/office/drawing/2014/main" id="{5D5329E6-D05C-44E4-ADFF-4EA4E6617919}"/>
              </a:ext>
            </a:extLst>
          </p:cNvPr>
          <p:cNvSpPr txBox="1"/>
          <p:nvPr/>
        </p:nvSpPr>
        <p:spPr>
          <a:xfrm>
            <a:off x="778378" y="4166901"/>
            <a:ext cx="1485087" cy="369332"/>
          </a:xfrm>
          <a:prstGeom prst="rect">
            <a:avLst/>
          </a:prstGeom>
          <a:noFill/>
        </p:spPr>
        <p:txBody>
          <a:bodyPr wrap="none" rtlCol="0">
            <a:spAutoFit/>
          </a:bodyPr>
          <a:lstStyle/>
          <a:p>
            <a:r>
              <a:rPr lang="en-US" dirty="0"/>
              <a:t>San Pablo Bay</a:t>
            </a:r>
          </a:p>
        </p:txBody>
      </p:sp>
      <p:sp>
        <p:nvSpPr>
          <p:cNvPr id="18" name="TextBox 17">
            <a:extLst>
              <a:ext uri="{FF2B5EF4-FFF2-40B4-BE49-F238E27FC236}">
                <a16:creationId xmlns:a16="http://schemas.microsoft.com/office/drawing/2014/main" id="{B1402EA6-5400-42F5-8F21-71C6D5542F02}"/>
              </a:ext>
            </a:extLst>
          </p:cNvPr>
          <p:cNvSpPr txBox="1"/>
          <p:nvPr/>
        </p:nvSpPr>
        <p:spPr>
          <a:xfrm>
            <a:off x="651295" y="3159749"/>
            <a:ext cx="1187056" cy="369332"/>
          </a:xfrm>
          <a:prstGeom prst="rect">
            <a:avLst/>
          </a:prstGeom>
          <a:noFill/>
        </p:spPr>
        <p:txBody>
          <a:bodyPr wrap="none" rtlCol="0">
            <a:spAutoFit/>
          </a:bodyPr>
          <a:lstStyle/>
          <a:p>
            <a:r>
              <a:rPr lang="en-US" dirty="0"/>
              <a:t>Suisun Bay</a:t>
            </a:r>
          </a:p>
        </p:txBody>
      </p:sp>
      <p:sp>
        <p:nvSpPr>
          <p:cNvPr id="19" name="TextBox 18">
            <a:extLst>
              <a:ext uri="{FF2B5EF4-FFF2-40B4-BE49-F238E27FC236}">
                <a16:creationId xmlns:a16="http://schemas.microsoft.com/office/drawing/2014/main" id="{7BE0D57F-B3B7-4E3D-A004-711CB28357E2}"/>
              </a:ext>
            </a:extLst>
          </p:cNvPr>
          <p:cNvSpPr txBox="1"/>
          <p:nvPr/>
        </p:nvSpPr>
        <p:spPr>
          <a:xfrm>
            <a:off x="761171" y="2154976"/>
            <a:ext cx="1428917" cy="369332"/>
          </a:xfrm>
          <a:prstGeom prst="rect">
            <a:avLst/>
          </a:prstGeom>
          <a:noFill/>
        </p:spPr>
        <p:txBody>
          <a:bodyPr wrap="none" rtlCol="0">
            <a:spAutoFit/>
          </a:bodyPr>
          <a:lstStyle/>
          <a:p>
            <a:r>
              <a:rPr lang="en-US" b="1" dirty="0"/>
              <a:t>Shallow Bays</a:t>
            </a:r>
          </a:p>
        </p:txBody>
      </p:sp>
      <p:sp>
        <p:nvSpPr>
          <p:cNvPr id="20" name="TextBox 19">
            <a:extLst>
              <a:ext uri="{FF2B5EF4-FFF2-40B4-BE49-F238E27FC236}">
                <a16:creationId xmlns:a16="http://schemas.microsoft.com/office/drawing/2014/main" id="{1334D744-3648-4AD1-A362-E635DB72B17E}"/>
              </a:ext>
            </a:extLst>
          </p:cNvPr>
          <p:cNvSpPr txBox="1"/>
          <p:nvPr/>
        </p:nvSpPr>
        <p:spPr>
          <a:xfrm>
            <a:off x="3909591" y="2274785"/>
            <a:ext cx="962123" cy="369332"/>
          </a:xfrm>
          <a:prstGeom prst="rect">
            <a:avLst/>
          </a:prstGeom>
          <a:noFill/>
        </p:spPr>
        <p:txBody>
          <a:bodyPr wrap="none" rtlCol="0">
            <a:spAutoFit/>
          </a:bodyPr>
          <a:lstStyle/>
          <a:p>
            <a:r>
              <a:rPr lang="en-US" b="1" dirty="0"/>
              <a:t>Channel</a:t>
            </a:r>
          </a:p>
        </p:txBody>
      </p:sp>
      <p:sp>
        <p:nvSpPr>
          <p:cNvPr id="21" name="TextBox 20">
            <a:extLst>
              <a:ext uri="{FF2B5EF4-FFF2-40B4-BE49-F238E27FC236}">
                <a16:creationId xmlns:a16="http://schemas.microsoft.com/office/drawing/2014/main" id="{B91DA2B2-60CF-41B6-A0C2-7A44FCC6259A}"/>
              </a:ext>
            </a:extLst>
          </p:cNvPr>
          <p:cNvSpPr txBox="1"/>
          <p:nvPr/>
        </p:nvSpPr>
        <p:spPr>
          <a:xfrm>
            <a:off x="6822525" y="2154976"/>
            <a:ext cx="1577676" cy="369332"/>
          </a:xfrm>
          <a:prstGeom prst="rect">
            <a:avLst/>
          </a:prstGeom>
          <a:noFill/>
        </p:spPr>
        <p:txBody>
          <a:bodyPr wrap="none" rtlCol="0">
            <a:spAutoFit/>
          </a:bodyPr>
          <a:lstStyle/>
          <a:p>
            <a:r>
              <a:rPr lang="en-US" b="1" dirty="0"/>
              <a:t>Flooded Island</a:t>
            </a:r>
          </a:p>
        </p:txBody>
      </p:sp>
      <p:sp>
        <p:nvSpPr>
          <p:cNvPr id="25" name="Oval 24">
            <a:extLst>
              <a:ext uri="{FF2B5EF4-FFF2-40B4-BE49-F238E27FC236}">
                <a16:creationId xmlns:a16="http://schemas.microsoft.com/office/drawing/2014/main" id="{388F3776-F1D9-491D-8991-3E70BC659296}"/>
              </a:ext>
            </a:extLst>
          </p:cNvPr>
          <p:cNvSpPr/>
          <p:nvPr/>
        </p:nvSpPr>
        <p:spPr>
          <a:xfrm>
            <a:off x="3158865" y="3614093"/>
            <a:ext cx="2543990" cy="552808"/>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sample /month 6 months</a:t>
            </a:r>
          </a:p>
        </p:txBody>
      </p:sp>
      <p:sp>
        <p:nvSpPr>
          <p:cNvPr id="26" name="Oval 25">
            <a:extLst>
              <a:ext uri="{FF2B5EF4-FFF2-40B4-BE49-F238E27FC236}">
                <a16:creationId xmlns:a16="http://schemas.microsoft.com/office/drawing/2014/main" id="{DA9FA871-159E-4EED-9993-7102A1255E88}"/>
              </a:ext>
            </a:extLst>
          </p:cNvPr>
          <p:cNvSpPr/>
          <p:nvPr/>
        </p:nvSpPr>
        <p:spPr>
          <a:xfrm>
            <a:off x="3145721" y="4611514"/>
            <a:ext cx="2543990" cy="552808"/>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sample /month 6 months</a:t>
            </a:r>
          </a:p>
        </p:txBody>
      </p:sp>
      <p:sp>
        <p:nvSpPr>
          <p:cNvPr id="27" name="Oval 26">
            <a:extLst>
              <a:ext uri="{FF2B5EF4-FFF2-40B4-BE49-F238E27FC236}">
                <a16:creationId xmlns:a16="http://schemas.microsoft.com/office/drawing/2014/main" id="{A787C1AF-B746-4D77-8BB8-C036BEFE0489}"/>
              </a:ext>
            </a:extLst>
          </p:cNvPr>
          <p:cNvSpPr/>
          <p:nvPr/>
        </p:nvSpPr>
        <p:spPr>
          <a:xfrm>
            <a:off x="3145721" y="5601094"/>
            <a:ext cx="2543990" cy="552808"/>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sample /month 6 months</a:t>
            </a:r>
          </a:p>
        </p:txBody>
      </p:sp>
      <p:sp>
        <p:nvSpPr>
          <p:cNvPr id="28" name="TextBox 27">
            <a:extLst>
              <a:ext uri="{FF2B5EF4-FFF2-40B4-BE49-F238E27FC236}">
                <a16:creationId xmlns:a16="http://schemas.microsoft.com/office/drawing/2014/main" id="{04A50D63-F99B-4824-9C86-AB65DA7F61DD}"/>
              </a:ext>
            </a:extLst>
          </p:cNvPr>
          <p:cNvSpPr txBox="1"/>
          <p:nvPr/>
        </p:nvSpPr>
        <p:spPr>
          <a:xfrm>
            <a:off x="3893558" y="4165783"/>
            <a:ext cx="908710" cy="369332"/>
          </a:xfrm>
          <a:prstGeom prst="rect">
            <a:avLst/>
          </a:prstGeom>
          <a:noFill/>
        </p:spPr>
        <p:txBody>
          <a:bodyPr wrap="none" rtlCol="0">
            <a:spAutoFit/>
          </a:bodyPr>
          <a:lstStyle/>
          <a:p>
            <a:r>
              <a:rPr lang="en-US" dirty="0"/>
              <a:t>Antioch</a:t>
            </a:r>
          </a:p>
        </p:txBody>
      </p:sp>
      <p:sp>
        <p:nvSpPr>
          <p:cNvPr id="29" name="TextBox 28">
            <a:extLst>
              <a:ext uri="{FF2B5EF4-FFF2-40B4-BE49-F238E27FC236}">
                <a16:creationId xmlns:a16="http://schemas.microsoft.com/office/drawing/2014/main" id="{4D4199BB-C1C8-4528-A469-4F30AEE8B431}"/>
              </a:ext>
            </a:extLst>
          </p:cNvPr>
          <p:cNvSpPr txBox="1"/>
          <p:nvPr/>
        </p:nvSpPr>
        <p:spPr>
          <a:xfrm>
            <a:off x="3780682" y="5164322"/>
            <a:ext cx="1300356" cy="369332"/>
          </a:xfrm>
          <a:prstGeom prst="rect">
            <a:avLst/>
          </a:prstGeom>
          <a:noFill/>
        </p:spPr>
        <p:txBody>
          <a:bodyPr wrap="none" rtlCol="0">
            <a:spAutoFit/>
          </a:bodyPr>
          <a:lstStyle/>
          <a:p>
            <a:r>
              <a:rPr lang="en-US" dirty="0"/>
              <a:t>San Joaquin</a:t>
            </a:r>
          </a:p>
        </p:txBody>
      </p:sp>
      <p:sp>
        <p:nvSpPr>
          <p:cNvPr id="30" name="TextBox 29">
            <a:extLst>
              <a:ext uri="{FF2B5EF4-FFF2-40B4-BE49-F238E27FC236}">
                <a16:creationId xmlns:a16="http://schemas.microsoft.com/office/drawing/2014/main" id="{48E7F3E9-6227-4A0D-A7DC-1BB7BEB5BF10}"/>
              </a:ext>
            </a:extLst>
          </p:cNvPr>
          <p:cNvSpPr txBox="1"/>
          <p:nvPr/>
        </p:nvSpPr>
        <p:spPr>
          <a:xfrm>
            <a:off x="3539100" y="6180921"/>
            <a:ext cx="1890454" cy="369332"/>
          </a:xfrm>
          <a:prstGeom prst="rect">
            <a:avLst/>
          </a:prstGeom>
          <a:noFill/>
        </p:spPr>
        <p:txBody>
          <a:bodyPr wrap="none" rtlCol="0">
            <a:spAutoFit/>
          </a:bodyPr>
          <a:lstStyle/>
          <a:p>
            <a:r>
              <a:rPr lang="en-US" dirty="0"/>
              <a:t>Steamboat Slough</a:t>
            </a:r>
          </a:p>
        </p:txBody>
      </p:sp>
      <p:sp>
        <p:nvSpPr>
          <p:cNvPr id="31" name="Hexagon 30">
            <a:extLst>
              <a:ext uri="{FF2B5EF4-FFF2-40B4-BE49-F238E27FC236}">
                <a16:creationId xmlns:a16="http://schemas.microsoft.com/office/drawing/2014/main" id="{3579DC5F-D6B0-428E-934D-7B944DEBB52C}"/>
              </a:ext>
            </a:extLst>
          </p:cNvPr>
          <p:cNvSpPr/>
          <p:nvPr/>
        </p:nvSpPr>
        <p:spPr>
          <a:xfrm>
            <a:off x="6432361" y="3658019"/>
            <a:ext cx="2536722" cy="49016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sample/ month 6 months</a:t>
            </a:r>
          </a:p>
        </p:txBody>
      </p:sp>
      <p:sp>
        <p:nvSpPr>
          <p:cNvPr id="32" name="Hexagon 31">
            <a:extLst>
              <a:ext uri="{FF2B5EF4-FFF2-40B4-BE49-F238E27FC236}">
                <a16:creationId xmlns:a16="http://schemas.microsoft.com/office/drawing/2014/main" id="{49F40237-4E2B-4CAA-BCD1-47C6AF9CB8F3}"/>
              </a:ext>
            </a:extLst>
          </p:cNvPr>
          <p:cNvSpPr/>
          <p:nvPr/>
        </p:nvSpPr>
        <p:spPr>
          <a:xfrm>
            <a:off x="6502291" y="4629053"/>
            <a:ext cx="2536722" cy="49016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sample/ month 6 months</a:t>
            </a:r>
          </a:p>
        </p:txBody>
      </p:sp>
      <p:sp>
        <p:nvSpPr>
          <p:cNvPr id="33" name="TextBox 32">
            <a:extLst>
              <a:ext uri="{FF2B5EF4-FFF2-40B4-BE49-F238E27FC236}">
                <a16:creationId xmlns:a16="http://schemas.microsoft.com/office/drawing/2014/main" id="{74E28505-005F-4572-890C-8708E2883AE2}"/>
              </a:ext>
            </a:extLst>
          </p:cNvPr>
          <p:cNvSpPr txBox="1"/>
          <p:nvPr/>
        </p:nvSpPr>
        <p:spPr>
          <a:xfrm>
            <a:off x="7009860" y="4161869"/>
            <a:ext cx="1441420" cy="369332"/>
          </a:xfrm>
          <a:prstGeom prst="rect">
            <a:avLst/>
          </a:prstGeom>
          <a:noFill/>
        </p:spPr>
        <p:txBody>
          <a:bodyPr wrap="none" rtlCol="0">
            <a:spAutoFit/>
          </a:bodyPr>
          <a:lstStyle/>
          <a:p>
            <a:r>
              <a:rPr lang="en-US" dirty="0"/>
              <a:t>Liberty Island</a:t>
            </a:r>
          </a:p>
        </p:txBody>
      </p:sp>
      <p:sp>
        <p:nvSpPr>
          <p:cNvPr id="34" name="TextBox 33">
            <a:extLst>
              <a:ext uri="{FF2B5EF4-FFF2-40B4-BE49-F238E27FC236}">
                <a16:creationId xmlns:a16="http://schemas.microsoft.com/office/drawing/2014/main" id="{493B142C-2344-43D3-AD3F-EC6A4E22475F}"/>
              </a:ext>
            </a:extLst>
          </p:cNvPr>
          <p:cNvSpPr txBox="1"/>
          <p:nvPr/>
        </p:nvSpPr>
        <p:spPr>
          <a:xfrm>
            <a:off x="7116672" y="5129724"/>
            <a:ext cx="1531381" cy="369332"/>
          </a:xfrm>
          <a:prstGeom prst="rect">
            <a:avLst/>
          </a:prstGeom>
          <a:noFill/>
        </p:spPr>
        <p:txBody>
          <a:bodyPr wrap="none" rtlCol="0">
            <a:spAutoFit/>
          </a:bodyPr>
          <a:lstStyle/>
          <a:p>
            <a:r>
              <a:rPr lang="en-US" dirty="0"/>
              <a:t>Mildred Island</a:t>
            </a:r>
          </a:p>
        </p:txBody>
      </p:sp>
      <p:sp>
        <p:nvSpPr>
          <p:cNvPr id="35" name="Hexagon 34">
            <a:extLst>
              <a:ext uri="{FF2B5EF4-FFF2-40B4-BE49-F238E27FC236}">
                <a16:creationId xmlns:a16="http://schemas.microsoft.com/office/drawing/2014/main" id="{8EDEC718-FF7A-424D-A878-E523B44A8081}"/>
              </a:ext>
            </a:extLst>
          </p:cNvPr>
          <p:cNvSpPr/>
          <p:nvPr/>
        </p:nvSpPr>
        <p:spPr>
          <a:xfrm>
            <a:off x="6432361" y="5558769"/>
            <a:ext cx="2536722" cy="49016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sample/ month 6 months</a:t>
            </a:r>
          </a:p>
        </p:txBody>
      </p:sp>
      <p:sp>
        <p:nvSpPr>
          <p:cNvPr id="36" name="TextBox 35">
            <a:extLst>
              <a:ext uri="{FF2B5EF4-FFF2-40B4-BE49-F238E27FC236}">
                <a16:creationId xmlns:a16="http://schemas.microsoft.com/office/drawing/2014/main" id="{6ACDEAFF-EC2C-449E-97E9-2D4AE7E7EC9B}"/>
              </a:ext>
            </a:extLst>
          </p:cNvPr>
          <p:cNvSpPr txBox="1"/>
          <p:nvPr/>
        </p:nvSpPr>
        <p:spPr>
          <a:xfrm>
            <a:off x="7046742" y="6059440"/>
            <a:ext cx="1056892" cy="369332"/>
          </a:xfrm>
          <a:prstGeom prst="rect">
            <a:avLst/>
          </a:prstGeom>
          <a:noFill/>
        </p:spPr>
        <p:txBody>
          <a:bodyPr wrap="none" rtlCol="0">
            <a:spAutoFit/>
          </a:bodyPr>
          <a:lstStyle/>
          <a:p>
            <a:r>
              <a:rPr lang="en-US" dirty="0"/>
              <a:t>Big Break</a:t>
            </a:r>
          </a:p>
        </p:txBody>
      </p:sp>
    </p:spTree>
    <p:extLst>
      <p:ext uri="{BB962C8B-B14F-4D97-AF65-F5344CB8AC3E}">
        <p14:creationId xmlns:p14="http://schemas.microsoft.com/office/powerpoint/2010/main" val="291084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6" descr="Grumpy Cat on Valentine's Day | Grumpy cat cartoon, Grumpy cat valentines, Grumpy  cat breed">
            <a:extLst>
              <a:ext uri="{FF2B5EF4-FFF2-40B4-BE49-F238E27FC236}">
                <a16:creationId xmlns:a16="http://schemas.microsoft.com/office/drawing/2014/main" id="{8B7AB05E-8631-473C-9F6B-A26AC51C6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674" y="1119189"/>
            <a:ext cx="932420" cy="9324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Grumpy Cat on Valentine's Day | Grumpy cat cartoon, Grumpy cat valentines, Grumpy  cat breed">
            <a:extLst>
              <a:ext uri="{FF2B5EF4-FFF2-40B4-BE49-F238E27FC236}">
                <a16:creationId xmlns:a16="http://schemas.microsoft.com/office/drawing/2014/main" id="{DDF8C5F2-8E25-430C-BFDF-688D57315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631" y="941107"/>
            <a:ext cx="932420" cy="93242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Grumpy Cat on Valentine's Day | Grumpy cat cartoon, Grumpy cat valentines, Grumpy  cat breed">
            <a:extLst>
              <a:ext uri="{FF2B5EF4-FFF2-40B4-BE49-F238E27FC236}">
                <a16:creationId xmlns:a16="http://schemas.microsoft.com/office/drawing/2014/main" id="{7E4BEA35-D4C4-41DE-A5A6-2B7F0AC53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60433"/>
            <a:ext cx="932420" cy="93242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ute Chicken Clipart Free PNG Image｜Illustoon">
            <a:extLst>
              <a:ext uri="{FF2B5EF4-FFF2-40B4-BE49-F238E27FC236}">
                <a16:creationId xmlns:a16="http://schemas.microsoft.com/office/drawing/2014/main" id="{6F66DA41-C7AE-4AC1-97B4-26303E8B85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658" y="3019425"/>
            <a:ext cx="819148" cy="819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Bunny Clipart Black And White | Clipart Panda - Free Clipart Images | Rabbit  illustration, Free clip art, Clip art">
            <a:extLst>
              <a:ext uri="{FF2B5EF4-FFF2-40B4-BE49-F238E27FC236}">
                <a16:creationId xmlns:a16="http://schemas.microsoft.com/office/drawing/2014/main" id="{899ADA2A-D4AF-4D1E-B834-1758F6B0D5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0133" y="4548186"/>
            <a:ext cx="1190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Bunny Clipart Black And White | Clipart Panda - Free Clipart Images | Rabbit  illustration, Free clip art, Clip art">
            <a:extLst>
              <a:ext uri="{FF2B5EF4-FFF2-40B4-BE49-F238E27FC236}">
                <a16:creationId xmlns:a16="http://schemas.microsoft.com/office/drawing/2014/main" id="{E8B88E2F-5175-4A8F-93D3-20F8CC0F1E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445" y="1146136"/>
            <a:ext cx="1190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Bunny Clipart Black And White | Clipart Panda - Free Clipart Images | Rabbit  illustration, Free clip art, Clip art">
            <a:extLst>
              <a:ext uri="{FF2B5EF4-FFF2-40B4-BE49-F238E27FC236}">
                <a16:creationId xmlns:a16="http://schemas.microsoft.com/office/drawing/2014/main" id="{0F8E49C0-869F-4B61-B64F-A6B16762A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426" y="1028699"/>
            <a:ext cx="1190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lack Top Hat PNG Clip Art - Best WEB Clipart">
            <a:extLst>
              <a:ext uri="{FF2B5EF4-FFF2-40B4-BE49-F238E27FC236}">
                <a16:creationId xmlns:a16="http://schemas.microsoft.com/office/drawing/2014/main" id="{100582DE-7C0F-48DA-8A66-51B338F14F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9889" y="625396"/>
            <a:ext cx="1862137" cy="15939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lack Top Hat PNG Clip Art - Best WEB Clipart">
            <a:extLst>
              <a:ext uri="{FF2B5EF4-FFF2-40B4-BE49-F238E27FC236}">
                <a16:creationId xmlns:a16="http://schemas.microsoft.com/office/drawing/2014/main" id="{9825304A-A721-438B-A21E-7BB98B10D4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2338" y="1028699"/>
            <a:ext cx="1724803"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lack Top Hat PNG Clip Art - Best WEB Clipart">
            <a:extLst>
              <a:ext uri="{FF2B5EF4-FFF2-40B4-BE49-F238E27FC236}">
                <a16:creationId xmlns:a16="http://schemas.microsoft.com/office/drawing/2014/main" id="{8A972466-24DB-4B27-9C98-D2A3DAA965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0639" y="4352927"/>
            <a:ext cx="1969614"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lack Top Hat PNG Clip Art - Best WEB Clipart">
            <a:extLst>
              <a:ext uri="{FF2B5EF4-FFF2-40B4-BE49-F238E27FC236}">
                <a16:creationId xmlns:a16="http://schemas.microsoft.com/office/drawing/2014/main" id="{84C9CE23-6A19-45AE-8431-2F452708E4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9806" y="4743450"/>
            <a:ext cx="1969614"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un Hat Clip Art - ClipArt Best | Clip art, Hat clips, Art clipart">
            <a:extLst>
              <a:ext uri="{FF2B5EF4-FFF2-40B4-BE49-F238E27FC236}">
                <a16:creationId xmlns:a16="http://schemas.microsoft.com/office/drawing/2014/main" id="{611FFBF1-0AC3-40F6-887D-CFFDCD5068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37" y="2709862"/>
            <a:ext cx="2629989"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ree Hats Cliparts, Download Free Clip Art, Free Clip Art on Clipart Library">
            <a:extLst>
              <a:ext uri="{FF2B5EF4-FFF2-40B4-BE49-F238E27FC236}">
                <a16:creationId xmlns:a16="http://schemas.microsoft.com/office/drawing/2014/main" id="{7EBEEFD0-B8FE-4752-B6DE-7E9CB00F64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1882" y="2709862"/>
            <a:ext cx="18335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Free Hats Cliparts, Download Free Clip Art, Free Clip Art on Clipart Library">
            <a:extLst>
              <a:ext uri="{FF2B5EF4-FFF2-40B4-BE49-F238E27FC236}">
                <a16:creationId xmlns:a16="http://schemas.microsoft.com/office/drawing/2014/main" id="{CE6ED1C4-8636-42C4-9B2D-711B004CF7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54103" y="671510"/>
            <a:ext cx="18335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Free Hats Cliparts, Download Free Clip Art, Free Clip Art on Clipart Library">
            <a:extLst>
              <a:ext uri="{FF2B5EF4-FFF2-40B4-BE49-F238E27FC236}">
                <a16:creationId xmlns:a16="http://schemas.microsoft.com/office/drawing/2014/main" id="{DDC2173C-4A2B-4881-A474-C2C8887DF5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528" y="490536"/>
            <a:ext cx="1833563" cy="18335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F01F80E-4DF1-406A-9A11-BEB9B1F00869}"/>
              </a:ext>
            </a:extLst>
          </p:cNvPr>
          <p:cNvSpPr txBox="1"/>
          <p:nvPr/>
        </p:nvSpPr>
        <p:spPr>
          <a:xfrm>
            <a:off x="4516685" y="1119189"/>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E07370A-4116-4219-81D5-2FB58A5F24F3}"/>
              </a:ext>
            </a:extLst>
          </p:cNvPr>
          <p:cNvSpPr txBox="1"/>
          <p:nvPr/>
        </p:nvSpPr>
        <p:spPr>
          <a:xfrm>
            <a:off x="7302470" y="1315241"/>
            <a:ext cx="301686" cy="369332"/>
          </a:xfrm>
          <a:prstGeom prst="rect">
            <a:avLst/>
          </a:prstGeom>
          <a:noFill/>
        </p:spPr>
        <p:txBody>
          <a:bodyPr wrap="none" rtlCol="0">
            <a:spAutoFit/>
          </a:bodyPr>
          <a:lstStyle/>
          <a:p>
            <a:r>
              <a:rPr lang="en-US" dirty="0"/>
              <a:t>2</a:t>
            </a:r>
          </a:p>
        </p:txBody>
      </p:sp>
      <p:sp>
        <p:nvSpPr>
          <p:cNvPr id="25" name="TextBox 24">
            <a:extLst>
              <a:ext uri="{FF2B5EF4-FFF2-40B4-BE49-F238E27FC236}">
                <a16:creationId xmlns:a16="http://schemas.microsoft.com/office/drawing/2014/main" id="{5A9EC752-8A67-4C6C-AC8C-F9786A9275F3}"/>
              </a:ext>
            </a:extLst>
          </p:cNvPr>
          <p:cNvSpPr txBox="1"/>
          <p:nvPr/>
        </p:nvSpPr>
        <p:spPr>
          <a:xfrm>
            <a:off x="9953831" y="635770"/>
            <a:ext cx="262831" cy="369332"/>
          </a:xfrm>
          <a:prstGeom prst="rect">
            <a:avLst/>
          </a:prstGeom>
          <a:noFill/>
        </p:spPr>
        <p:txBody>
          <a:bodyPr wrap="square" rtlCol="0">
            <a:spAutoFit/>
          </a:bodyPr>
          <a:lstStyle/>
          <a:p>
            <a:r>
              <a:rPr lang="en-US" dirty="0"/>
              <a:t>3</a:t>
            </a:r>
          </a:p>
        </p:txBody>
      </p:sp>
      <p:sp>
        <p:nvSpPr>
          <p:cNvPr id="26" name="TextBox 25">
            <a:extLst>
              <a:ext uri="{FF2B5EF4-FFF2-40B4-BE49-F238E27FC236}">
                <a16:creationId xmlns:a16="http://schemas.microsoft.com/office/drawing/2014/main" id="{91D6ACE6-AFC3-4261-936E-6017B0C8C148}"/>
              </a:ext>
            </a:extLst>
          </p:cNvPr>
          <p:cNvSpPr txBox="1"/>
          <p:nvPr/>
        </p:nvSpPr>
        <p:spPr>
          <a:xfrm>
            <a:off x="9149290" y="3944876"/>
            <a:ext cx="301686" cy="369332"/>
          </a:xfrm>
          <a:prstGeom prst="rect">
            <a:avLst/>
          </a:prstGeom>
          <a:noFill/>
        </p:spPr>
        <p:txBody>
          <a:bodyPr wrap="none" rtlCol="0">
            <a:spAutoFit/>
          </a:bodyPr>
          <a:lstStyle/>
          <a:p>
            <a:r>
              <a:rPr lang="en-US" dirty="0"/>
              <a:t>4</a:t>
            </a:r>
          </a:p>
        </p:txBody>
      </p:sp>
      <p:sp>
        <p:nvSpPr>
          <p:cNvPr id="27" name="TextBox 26">
            <a:extLst>
              <a:ext uri="{FF2B5EF4-FFF2-40B4-BE49-F238E27FC236}">
                <a16:creationId xmlns:a16="http://schemas.microsoft.com/office/drawing/2014/main" id="{7E45496B-D647-481F-8E19-949CB07F31E1}"/>
              </a:ext>
            </a:extLst>
          </p:cNvPr>
          <p:cNvSpPr txBox="1"/>
          <p:nvPr/>
        </p:nvSpPr>
        <p:spPr>
          <a:xfrm>
            <a:off x="5607255" y="3160433"/>
            <a:ext cx="301686" cy="369332"/>
          </a:xfrm>
          <a:prstGeom prst="rect">
            <a:avLst/>
          </a:prstGeom>
          <a:noFill/>
        </p:spPr>
        <p:txBody>
          <a:bodyPr wrap="none" rtlCol="0">
            <a:spAutoFit/>
          </a:bodyPr>
          <a:lstStyle/>
          <a:p>
            <a:r>
              <a:rPr lang="en-US" dirty="0"/>
              <a:t>5</a:t>
            </a:r>
          </a:p>
        </p:txBody>
      </p:sp>
      <p:sp>
        <p:nvSpPr>
          <p:cNvPr id="28" name="TextBox 27">
            <a:extLst>
              <a:ext uri="{FF2B5EF4-FFF2-40B4-BE49-F238E27FC236}">
                <a16:creationId xmlns:a16="http://schemas.microsoft.com/office/drawing/2014/main" id="{0A6CF690-6A3E-46A3-A3C2-BDDEA479F313}"/>
              </a:ext>
            </a:extLst>
          </p:cNvPr>
          <p:cNvSpPr txBox="1"/>
          <p:nvPr/>
        </p:nvSpPr>
        <p:spPr>
          <a:xfrm>
            <a:off x="237818" y="2781574"/>
            <a:ext cx="301686" cy="369332"/>
          </a:xfrm>
          <a:prstGeom prst="rect">
            <a:avLst/>
          </a:prstGeom>
          <a:noFill/>
        </p:spPr>
        <p:txBody>
          <a:bodyPr wrap="none" rtlCol="0">
            <a:spAutoFit/>
          </a:bodyPr>
          <a:lstStyle/>
          <a:p>
            <a:r>
              <a:rPr lang="en-US" dirty="0"/>
              <a:t>6</a:t>
            </a:r>
          </a:p>
        </p:txBody>
      </p:sp>
      <p:sp>
        <p:nvSpPr>
          <p:cNvPr id="29" name="TextBox 28">
            <a:extLst>
              <a:ext uri="{FF2B5EF4-FFF2-40B4-BE49-F238E27FC236}">
                <a16:creationId xmlns:a16="http://schemas.microsoft.com/office/drawing/2014/main" id="{65263F88-1519-4E90-98DB-B6853EC7CB39}"/>
              </a:ext>
            </a:extLst>
          </p:cNvPr>
          <p:cNvSpPr txBox="1"/>
          <p:nvPr/>
        </p:nvSpPr>
        <p:spPr>
          <a:xfrm>
            <a:off x="420632" y="749857"/>
            <a:ext cx="301686" cy="369332"/>
          </a:xfrm>
          <a:prstGeom prst="rect">
            <a:avLst/>
          </a:prstGeom>
          <a:noFill/>
        </p:spPr>
        <p:txBody>
          <a:bodyPr wrap="none" rtlCol="0">
            <a:spAutoFit/>
          </a:bodyPr>
          <a:lstStyle/>
          <a:p>
            <a:r>
              <a:rPr lang="en-US" dirty="0"/>
              <a:t>7</a:t>
            </a:r>
          </a:p>
        </p:txBody>
      </p:sp>
      <p:sp>
        <p:nvSpPr>
          <p:cNvPr id="30" name="TextBox 29">
            <a:extLst>
              <a:ext uri="{FF2B5EF4-FFF2-40B4-BE49-F238E27FC236}">
                <a16:creationId xmlns:a16="http://schemas.microsoft.com/office/drawing/2014/main" id="{94DAFE8B-A6FE-4F7B-A54F-FB822262EE9F}"/>
              </a:ext>
            </a:extLst>
          </p:cNvPr>
          <p:cNvSpPr txBox="1"/>
          <p:nvPr/>
        </p:nvSpPr>
        <p:spPr>
          <a:xfrm>
            <a:off x="3342447" y="5011223"/>
            <a:ext cx="30168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331248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2.59259E-6 L -0.00195 -0.19584 " pathEditMode="relative" rAng="0" ptsTypes="AA">
                                      <p:cBhvr>
                                        <p:cTn id="6" dur="2000" fill="hold"/>
                                        <p:tgtEl>
                                          <p:spTgt spid="1026"/>
                                        </p:tgtEl>
                                        <p:attrNameLst>
                                          <p:attrName>ppt_x</p:attrName>
                                          <p:attrName>ppt_y</p:attrName>
                                        </p:attrNameLst>
                                      </p:cBhvr>
                                      <p:rCtr x="-104" y="-97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AD5F-C642-4D5A-B96D-50DB2EA6C442}"/>
              </a:ext>
            </a:extLst>
          </p:cNvPr>
          <p:cNvSpPr>
            <a:spLocks noGrp="1"/>
          </p:cNvSpPr>
          <p:nvPr>
            <p:ph type="title"/>
          </p:nvPr>
        </p:nvSpPr>
        <p:spPr>
          <a:xfrm>
            <a:off x="2466975" y="810897"/>
            <a:ext cx="2352675" cy="1325563"/>
          </a:xfrm>
        </p:spPr>
        <p:txBody>
          <a:bodyPr/>
          <a:lstStyle/>
          <a:p>
            <a:r>
              <a:rPr lang="en-US" dirty="0"/>
              <a:t>Design 1</a:t>
            </a:r>
          </a:p>
        </p:txBody>
      </p:sp>
      <p:sp>
        <p:nvSpPr>
          <p:cNvPr id="3" name="Content Placeholder 2">
            <a:extLst>
              <a:ext uri="{FF2B5EF4-FFF2-40B4-BE49-F238E27FC236}">
                <a16:creationId xmlns:a16="http://schemas.microsoft.com/office/drawing/2014/main" id="{A6315257-A1D8-44E7-845F-707BD57958D1}"/>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0D6B277-FF56-44FE-B3AD-8F360A256A92}"/>
              </a:ext>
            </a:extLst>
          </p:cNvPr>
          <p:cNvPicPr>
            <a:picLocks noChangeAspect="1"/>
          </p:cNvPicPr>
          <p:nvPr/>
        </p:nvPicPr>
        <p:blipFill>
          <a:blip r:embed="rId2"/>
          <a:stretch>
            <a:fillRect/>
          </a:stretch>
        </p:blipFill>
        <p:spPr>
          <a:xfrm>
            <a:off x="387611" y="2251791"/>
            <a:ext cx="6123809" cy="3638095"/>
          </a:xfrm>
          <a:prstGeom prst="rect">
            <a:avLst/>
          </a:prstGeom>
        </p:spPr>
      </p:pic>
      <p:pic>
        <p:nvPicPr>
          <p:cNvPr id="7" name="Picture 6">
            <a:extLst>
              <a:ext uri="{FF2B5EF4-FFF2-40B4-BE49-F238E27FC236}">
                <a16:creationId xmlns:a16="http://schemas.microsoft.com/office/drawing/2014/main" id="{56179ADC-8EEC-4103-B82F-383EDF612ECB}"/>
              </a:ext>
            </a:extLst>
          </p:cNvPr>
          <p:cNvPicPr>
            <a:picLocks noChangeAspect="1"/>
          </p:cNvPicPr>
          <p:nvPr/>
        </p:nvPicPr>
        <p:blipFill>
          <a:blip r:embed="rId3"/>
          <a:stretch>
            <a:fillRect/>
          </a:stretch>
        </p:blipFill>
        <p:spPr>
          <a:xfrm>
            <a:off x="6303541" y="2251790"/>
            <a:ext cx="5500847" cy="3753427"/>
          </a:xfrm>
          <a:prstGeom prst="rect">
            <a:avLst/>
          </a:prstGeom>
        </p:spPr>
      </p:pic>
      <p:sp>
        <p:nvSpPr>
          <p:cNvPr id="8" name="Title 1">
            <a:extLst>
              <a:ext uri="{FF2B5EF4-FFF2-40B4-BE49-F238E27FC236}">
                <a16:creationId xmlns:a16="http://schemas.microsoft.com/office/drawing/2014/main" id="{0E750BA4-B5FA-49B1-996A-2DC099220BC8}"/>
              </a:ext>
            </a:extLst>
          </p:cNvPr>
          <p:cNvSpPr txBox="1">
            <a:spLocks/>
          </p:cNvSpPr>
          <p:nvPr/>
        </p:nvSpPr>
        <p:spPr>
          <a:xfrm>
            <a:off x="7372350" y="877922"/>
            <a:ext cx="23526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Design 2</a:t>
            </a:r>
          </a:p>
        </p:txBody>
      </p:sp>
    </p:spTree>
    <p:extLst>
      <p:ext uri="{BB962C8B-B14F-4D97-AF65-F5344CB8AC3E}">
        <p14:creationId xmlns:p14="http://schemas.microsoft.com/office/powerpoint/2010/main" val="4026663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7350-56AD-43FF-90D4-5641CA038F77}"/>
              </a:ext>
            </a:extLst>
          </p:cNvPr>
          <p:cNvSpPr>
            <a:spLocks noGrp="1"/>
          </p:cNvSpPr>
          <p:nvPr>
            <p:ph type="title"/>
          </p:nvPr>
        </p:nvSpPr>
        <p:spPr/>
        <p:txBody>
          <a:bodyPr/>
          <a:lstStyle/>
          <a:p>
            <a:r>
              <a:rPr lang="en-US" dirty="0"/>
              <a:t>Dealing with non-independence</a:t>
            </a:r>
          </a:p>
        </p:txBody>
      </p:sp>
      <p:sp>
        <p:nvSpPr>
          <p:cNvPr id="3" name="Content Placeholder 2">
            <a:extLst>
              <a:ext uri="{FF2B5EF4-FFF2-40B4-BE49-F238E27FC236}">
                <a16:creationId xmlns:a16="http://schemas.microsoft.com/office/drawing/2014/main" id="{C91A7CE2-ACFA-49B7-8626-5038965AB911}"/>
              </a:ext>
            </a:extLst>
          </p:cNvPr>
          <p:cNvSpPr>
            <a:spLocks noGrp="1"/>
          </p:cNvSpPr>
          <p:nvPr>
            <p:ph idx="1"/>
          </p:nvPr>
        </p:nvSpPr>
        <p:spPr/>
        <p:txBody>
          <a:bodyPr/>
          <a:lstStyle/>
          <a:p>
            <a:r>
              <a:rPr lang="en-US" dirty="0"/>
              <a:t>Mixed models!</a:t>
            </a:r>
          </a:p>
          <a:p>
            <a:r>
              <a:rPr lang="en-US" dirty="0"/>
              <a:t>Response ~ Predictor + Error(Experimental Unit)</a:t>
            </a:r>
          </a:p>
        </p:txBody>
      </p:sp>
    </p:spTree>
    <p:extLst>
      <p:ext uri="{BB962C8B-B14F-4D97-AF65-F5344CB8AC3E}">
        <p14:creationId xmlns:p14="http://schemas.microsoft.com/office/powerpoint/2010/main" val="249315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2AF3-866E-41D6-AF7E-D81F98DB2B91}"/>
              </a:ext>
            </a:extLst>
          </p:cNvPr>
          <p:cNvSpPr>
            <a:spLocks noGrp="1"/>
          </p:cNvSpPr>
          <p:nvPr>
            <p:ph type="title"/>
          </p:nvPr>
        </p:nvSpPr>
        <p:spPr/>
        <p:txBody>
          <a:bodyPr/>
          <a:lstStyle/>
          <a:p>
            <a:r>
              <a:rPr lang="en-US" dirty="0"/>
              <a:t>Hurlburt v. Oksanen</a:t>
            </a:r>
          </a:p>
        </p:txBody>
      </p:sp>
      <p:sp>
        <p:nvSpPr>
          <p:cNvPr id="3" name="Content Placeholder 2">
            <a:extLst>
              <a:ext uri="{FF2B5EF4-FFF2-40B4-BE49-F238E27FC236}">
                <a16:creationId xmlns:a16="http://schemas.microsoft.com/office/drawing/2014/main" id="{48BEB09F-7D42-4C0E-9259-5275EFDF0410}"/>
              </a:ext>
            </a:extLst>
          </p:cNvPr>
          <p:cNvSpPr>
            <a:spLocks noGrp="1"/>
          </p:cNvSpPr>
          <p:nvPr>
            <p:ph idx="1"/>
          </p:nvPr>
        </p:nvSpPr>
        <p:spPr/>
        <p:txBody>
          <a:bodyPr/>
          <a:lstStyle/>
          <a:p>
            <a:r>
              <a:rPr lang="en-US" dirty="0"/>
              <a:t>Can we use statistics in experiments without true replicates?</a:t>
            </a:r>
          </a:p>
          <a:p>
            <a:r>
              <a:rPr lang="en-US" dirty="0"/>
              <a:t>How can we avoid falling into the </a:t>
            </a:r>
            <a:r>
              <a:rPr lang="en-US" dirty="0" err="1"/>
              <a:t>pseudoreplication</a:t>
            </a:r>
            <a:r>
              <a:rPr lang="en-US" dirty="0"/>
              <a:t> trap?</a:t>
            </a:r>
          </a:p>
          <a:p>
            <a:r>
              <a:rPr lang="en-US" dirty="0"/>
              <a:t>Of Oksanen’s four experiment options, which do you think is the most useful?</a:t>
            </a:r>
          </a:p>
          <a:p>
            <a:r>
              <a:rPr lang="en-US" dirty="0"/>
              <a:t>Has demonic intrusion ever impacted your experimental results?</a:t>
            </a:r>
          </a:p>
        </p:txBody>
      </p:sp>
    </p:spTree>
    <p:extLst>
      <p:ext uri="{BB962C8B-B14F-4D97-AF65-F5344CB8AC3E}">
        <p14:creationId xmlns:p14="http://schemas.microsoft.com/office/powerpoint/2010/main" val="3580392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D459-B2C4-4FDD-B375-A789DBEC5FFC}"/>
              </a:ext>
            </a:extLst>
          </p:cNvPr>
          <p:cNvSpPr>
            <a:spLocks noGrp="1"/>
          </p:cNvSpPr>
          <p:nvPr>
            <p:ph type="title"/>
          </p:nvPr>
        </p:nvSpPr>
        <p:spPr/>
        <p:txBody>
          <a:bodyPr/>
          <a:lstStyle/>
          <a:p>
            <a:r>
              <a:rPr lang="en-US" dirty="0"/>
              <a:t>Example – Larval entrainment</a:t>
            </a:r>
          </a:p>
        </p:txBody>
      </p:sp>
      <p:sp>
        <p:nvSpPr>
          <p:cNvPr id="3" name="Content Placeholder 2">
            <a:extLst>
              <a:ext uri="{FF2B5EF4-FFF2-40B4-BE49-F238E27FC236}">
                <a16:creationId xmlns:a16="http://schemas.microsoft.com/office/drawing/2014/main" id="{7742F671-225E-4D6C-A76B-A3C5D3BFAE22}"/>
              </a:ext>
            </a:extLst>
          </p:cNvPr>
          <p:cNvSpPr>
            <a:spLocks noGrp="1"/>
          </p:cNvSpPr>
          <p:nvPr>
            <p:ph idx="1"/>
          </p:nvPr>
        </p:nvSpPr>
        <p:spPr/>
        <p:txBody>
          <a:bodyPr/>
          <a:lstStyle/>
          <a:p>
            <a:r>
              <a:rPr lang="en-US" dirty="0"/>
              <a:t>How many smelt get entrained into Clifton Court </a:t>
            </a:r>
            <a:r>
              <a:rPr lang="en-US" dirty="0" err="1"/>
              <a:t>Forbay</a:t>
            </a:r>
            <a:r>
              <a:rPr lang="en-US" dirty="0"/>
              <a:t>?</a:t>
            </a:r>
          </a:p>
          <a:p>
            <a:r>
              <a:rPr lang="en-US" dirty="0"/>
              <a:t>When do larval smelt entrainment events occur? (timing and duration)</a:t>
            </a:r>
          </a:p>
          <a:p>
            <a:r>
              <a:rPr lang="en-US" dirty="0"/>
              <a:t>What environmental conditions can be used to predict larval entrainment events?</a:t>
            </a:r>
          </a:p>
        </p:txBody>
      </p:sp>
    </p:spTree>
    <p:extLst>
      <p:ext uri="{BB962C8B-B14F-4D97-AF65-F5344CB8AC3E}">
        <p14:creationId xmlns:p14="http://schemas.microsoft.com/office/powerpoint/2010/main" val="2285386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6A6F-FADF-4A8D-A245-C16CFF299E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4934C7-0F00-4890-A091-458917CBAD68}"/>
              </a:ext>
            </a:extLst>
          </p:cNvPr>
          <p:cNvSpPr>
            <a:spLocks noGrp="1"/>
          </p:cNvSpPr>
          <p:nvPr>
            <p:ph idx="1"/>
          </p:nvPr>
        </p:nvSpPr>
        <p:spPr/>
        <p:txBody>
          <a:bodyPr/>
          <a:lstStyle/>
          <a:p>
            <a:endParaRPr lang="en-US"/>
          </a:p>
        </p:txBody>
      </p:sp>
      <p:pic>
        <p:nvPicPr>
          <p:cNvPr id="5122" name="Picture 2" descr="left) Location of Clifton Court Forebay (CCF) and the John E. Skinner... |  Download Scientific Diagram">
            <a:extLst>
              <a:ext uri="{FF2B5EF4-FFF2-40B4-BE49-F238E27FC236}">
                <a16:creationId xmlns:a16="http://schemas.microsoft.com/office/drawing/2014/main" id="{1A960364-2936-4828-99A8-718A23857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450" y="0"/>
            <a:ext cx="70231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602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44AE-3B3F-4C23-A22A-8C8DBBECB853}"/>
              </a:ext>
            </a:extLst>
          </p:cNvPr>
          <p:cNvSpPr>
            <a:spLocks noGrp="1"/>
          </p:cNvSpPr>
          <p:nvPr>
            <p:ph type="title"/>
          </p:nvPr>
        </p:nvSpPr>
        <p:spPr/>
        <p:txBody>
          <a:bodyPr/>
          <a:lstStyle/>
          <a:p>
            <a:r>
              <a:rPr lang="en-US" dirty="0"/>
              <a:t>Your tools</a:t>
            </a:r>
          </a:p>
        </p:txBody>
      </p:sp>
      <p:sp>
        <p:nvSpPr>
          <p:cNvPr id="4" name="Content Placeholder 3">
            <a:extLst>
              <a:ext uri="{FF2B5EF4-FFF2-40B4-BE49-F238E27FC236}">
                <a16:creationId xmlns:a16="http://schemas.microsoft.com/office/drawing/2014/main" id="{7D2BB9C4-ABA7-49C3-BC04-D4A1AAF663B6}"/>
              </a:ext>
            </a:extLst>
          </p:cNvPr>
          <p:cNvSpPr>
            <a:spLocks noGrp="1"/>
          </p:cNvSpPr>
          <p:nvPr>
            <p:ph sz="half" idx="1"/>
          </p:nvPr>
        </p:nvSpPr>
        <p:spPr/>
        <p:txBody>
          <a:bodyPr/>
          <a:lstStyle/>
          <a:p>
            <a:r>
              <a:rPr lang="en-US" dirty="0"/>
              <a:t>Larval trawl</a:t>
            </a:r>
          </a:p>
          <a:p>
            <a:pPr lvl="1"/>
            <a:r>
              <a:rPr lang="en-US" dirty="0"/>
              <a:t>Gives you catch/volume</a:t>
            </a:r>
          </a:p>
          <a:p>
            <a:pPr lvl="1"/>
            <a:r>
              <a:rPr lang="en-US" dirty="0"/>
              <a:t>3 people per trawl</a:t>
            </a:r>
          </a:p>
          <a:p>
            <a:pPr lvl="1"/>
            <a:r>
              <a:rPr lang="en-US" dirty="0"/>
              <a:t>6 person-hours per sample</a:t>
            </a:r>
          </a:p>
          <a:p>
            <a:pPr lvl="1"/>
            <a:r>
              <a:rPr lang="en-US" dirty="0"/>
              <a:t>Analysis cost $100</a:t>
            </a:r>
          </a:p>
          <a:p>
            <a:pPr lvl="1"/>
            <a:endParaRPr lang="en-US" dirty="0"/>
          </a:p>
        </p:txBody>
      </p:sp>
      <p:sp>
        <p:nvSpPr>
          <p:cNvPr id="5" name="Content Placeholder 4">
            <a:extLst>
              <a:ext uri="{FF2B5EF4-FFF2-40B4-BE49-F238E27FC236}">
                <a16:creationId xmlns:a16="http://schemas.microsoft.com/office/drawing/2014/main" id="{A7F710BD-1C94-4CA3-BA94-55820D43EC64}"/>
              </a:ext>
            </a:extLst>
          </p:cNvPr>
          <p:cNvSpPr>
            <a:spLocks noGrp="1"/>
          </p:cNvSpPr>
          <p:nvPr>
            <p:ph sz="half" idx="2"/>
          </p:nvPr>
        </p:nvSpPr>
        <p:spPr/>
        <p:txBody>
          <a:bodyPr/>
          <a:lstStyle/>
          <a:p>
            <a:r>
              <a:rPr lang="en-US" dirty="0"/>
              <a:t>EDNA</a:t>
            </a:r>
          </a:p>
          <a:p>
            <a:pPr lvl="1"/>
            <a:r>
              <a:rPr lang="en-US" dirty="0"/>
              <a:t>Presence/absence only</a:t>
            </a:r>
          </a:p>
          <a:p>
            <a:pPr lvl="1"/>
            <a:r>
              <a:rPr lang="en-US" dirty="0"/>
              <a:t>1 person per sample</a:t>
            </a:r>
          </a:p>
          <a:p>
            <a:pPr lvl="1"/>
            <a:r>
              <a:rPr lang="en-US" dirty="0"/>
              <a:t>1 person-hours per sample</a:t>
            </a:r>
          </a:p>
          <a:p>
            <a:pPr lvl="1"/>
            <a:r>
              <a:rPr lang="en-US" dirty="0"/>
              <a:t>Analysis cost: $7.50</a:t>
            </a:r>
          </a:p>
        </p:txBody>
      </p:sp>
    </p:spTree>
    <p:extLst>
      <p:ext uri="{BB962C8B-B14F-4D97-AF65-F5344CB8AC3E}">
        <p14:creationId xmlns:p14="http://schemas.microsoft.com/office/powerpoint/2010/main" val="953931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84AA-219A-443F-966B-48597381F336}"/>
              </a:ext>
            </a:extLst>
          </p:cNvPr>
          <p:cNvSpPr>
            <a:spLocks noGrp="1"/>
          </p:cNvSpPr>
          <p:nvPr>
            <p:ph type="title"/>
          </p:nvPr>
        </p:nvSpPr>
        <p:spPr/>
        <p:txBody>
          <a:bodyPr>
            <a:normAutofit/>
          </a:bodyPr>
          <a:lstStyle/>
          <a:p>
            <a:r>
              <a:rPr lang="en-US" dirty="0"/>
              <a:t>Question: How many smelt get entrained into Clifton Court </a:t>
            </a:r>
            <a:r>
              <a:rPr lang="en-US" dirty="0" err="1"/>
              <a:t>Forbay</a:t>
            </a:r>
            <a:r>
              <a:rPr lang="en-US" dirty="0"/>
              <a:t>?</a:t>
            </a:r>
          </a:p>
        </p:txBody>
      </p:sp>
      <p:sp>
        <p:nvSpPr>
          <p:cNvPr id="3" name="Content Placeholder 2">
            <a:extLst>
              <a:ext uri="{FF2B5EF4-FFF2-40B4-BE49-F238E27FC236}">
                <a16:creationId xmlns:a16="http://schemas.microsoft.com/office/drawing/2014/main" id="{E14968F9-0B38-47B2-8062-A0C785A8D7E2}"/>
              </a:ext>
            </a:extLst>
          </p:cNvPr>
          <p:cNvSpPr>
            <a:spLocks noGrp="1"/>
          </p:cNvSpPr>
          <p:nvPr>
            <p:ph sz="half" idx="1"/>
          </p:nvPr>
        </p:nvSpPr>
        <p:spPr>
          <a:xfrm>
            <a:off x="838199" y="1825625"/>
            <a:ext cx="8817077" cy="4351338"/>
          </a:xfrm>
        </p:spPr>
        <p:txBody>
          <a:bodyPr/>
          <a:lstStyle/>
          <a:p>
            <a:r>
              <a:rPr lang="en-US" dirty="0"/>
              <a:t>What kind of sample will you use?</a:t>
            </a:r>
          </a:p>
          <a:p>
            <a:r>
              <a:rPr lang="en-US" dirty="0"/>
              <a:t>Where will you sample?</a:t>
            </a:r>
          </a:p>
          <a:p>
            <a:r>
              <a:rPr lang="en-US" dirty="0"/>
              <a:t>When will you sample?</a:t>
            </a:r>
          </a:p>
          <a:p>
            <a:r>
              <a:rPr lang="en-US" dirty="0"/>
              <a:t>How many replicates per sampling event?</a:t>
            </a:r>
          </a:p>
          <a:p>
            <a:endParaRPr lang="en-US" dirty="0"/>
          </a:p>
        </p:txBody>
      </p:sp>
    </p:spTree>
    <p:extLst>
      <p:ext uri="{BB962C8B-B14F-4D97-AF65-F5344CB8AC3E}">
        <p14:creationId xmlns:p14="http://schemas.microsoft.com/office/powerpoint/2010/main" val="2319223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84AA-219A-443F-966B-48597381F336}"/>
              </a:ext>
            </a:extLst>
          </p:cNvPr>
          <p:cNvSpPr>
            <a:spLocks noGrp="1"/>
          </p:cNvSpPr>
          <p:nvPr>
            <p:ph type="title"/>
          </p:nvPr>
        </p:nvSpPr>
        <p:spPr/>
        <p:txBody>
          <a:bodyPr>
            <a:normAutofit/>
          </a:bodyPr>
          <a:lstStyle/>
          <a:p>
            <a:r>
              <a:rPr lang="en-US" dirty="0"/>
              <a:t>Question: When do larval smelt entrainment events occur? (timing and duration)</a:t>
            </a:r>
          </a:p>
        </p:txBody>
      </p:sp>
      <p:sp>
        <p:nvSpPr>
          <p:cNvPr id="3" name="Content Placeholder 2">
            <a:extLst>
              <a:ext uri="{FF2B5EF4-FFF2-40B4-BE49-F238E27FC236}">
                <a16:creationId xmlns:a16="http://schemas.microsoft.com/office/drawing/2014/main" id="{E14968F9-0B38-47B2-8062-A0C785A8D7E2}"/>
              </a:ext>
            </a:extLst>
          </p:cNvPr>
          <p:cNvSpPr>
            <a:spLocks noGrp="1"/>
          </p:cNvSpPr>
          <p:nvPr>
            <p:ph sz="half" idx="1"/>
          </p:nvPr>
        </p:nvSpPr>
        <p:spPr>
          <a:xfrm>
            <a:off x="838199" y="1825625"/>
            <a:ext cx="8817077" cy="4351338"/>
          </a:xfrm>
        </p:spPr>
        <p:txBody>
          <a:bodyPr/>
          <a:lstStyle/>
          <a:p>
            <a:r>
              <a:rPr lang="en-US" dirty="0"/>
              <a:t>What kind of sample will you use?</a:t>
            </a:r>
          </a:p>
          <a:p>
            <a:r>
              <a:rPr lang="en-US" dirty="0"/>
              <a:t>Where will you sample?</a:t>
            </a:r>
          </a:p>
          <a:p>
            <a:r>
              <a:rPr lang="en-US" dirty="0"/>
              <a:t>When will you sample?</a:t>
            </a:r>
          </a:p>
          <a:p>
            <a:r>
              <a:rPr lang="en-US" dirty="0"/>
              <a:t>How many replicates per sampling event?</a:t>
            </a:r>
          </a:p>
          <a:p>
            <a:endParaRPr lang="en-US" dirty="0"/>
          </a:p>
        </p:txBody>
      </p:sp>
    </p:spTree>
    <p:extLst>
      <p:ext uri="{BB962C8B-B14F-4D97-AF65-F5344CB8AC3E}">
        <p14:creationId xmlns:p14="http://schemas.microsoft.com/office/powerpoint/2010/main" val="4144412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84AA-219A-443F-966B-48597381F336}"/>
              </a:ext>
            </a:extLst>
          </p:cNvPr>
          <p:cNvSpPr>
            <a:spLocks noGrp="1"/>
          </p:cNvSpPr>
          <p:nvPr>
            <p:ph type="title"/>
          </p:nvPr>
        </p:nvSpPr>
        <p:spPr/>
        <p:txBody>
          <a:bodyPr>
            <a:normAutofit/>
          </a:bodyPr>
          <a:lstStyle/>
          <a:p>
            <a:r>
              <a:rPr lang="en-US" dirty="0"/>
              <a:t>Question: What environmental conditions can be used to predict larval entrainment events?</a:t>
            </a:r>
          </a:p>
        </p:txBody>
      </p:sp>
      <p:sp>
        <p:nvSpPr>
          <p:cNvPr id="3" name="Content Placeholder 2">
            <a:extLst>
              <a:ext uri="{FF2B5EF4-FFF2-40B4-BE49-F238E27FC236}">
                <a16:creationId xmlns:a16="http://schemas.microsoft.com/office/drawing/2014/main" id="{E14968F9-0B38-47B2-8062-A0C785A8D7E2}"/>
              </a:ext>
            </a:extLst>
          </p:cNvPr>
          <p:cNvSpPr>
            <a:spLocks noGrp="1"/>
          </p:cNvSpPr>
          <p:nvPr>
            <p:ph sz="half" idx="1"/>
          </p:nvPr>
        </p:nvSpPr>
        <p:spPr>
          <a:xfrm>
            <a:off x="838199" y="1825625"/>
            <a:ext cx="8817077" cy="4351338"/>
          </a:xfrm>
        </p:spPr>
        <p:txBody>
          <a:bodyPr/>
          <a:lstStyle/>
          <a:p>
            <a:r>
              <a:rPr lang="en-US" dirty="0"/>
              <a:t>What kind of sample will you use?</a:t>
            </a:r>
          </a:p>
          <a:p>
            <a:r>
              <a:rPr lang="en-US" dirty="0"/>
              <a:t>Where will you sample?</a:t>
            </a:r>
          </a:p>
          <a:p>
            <a:r>
              <a:rPr lang="en-US" dirty="0"/>
              <a:t>When will you sample?</a:t>
            </a:r>
          </a:p>
          <a:p>
            <a:r>
              <a:rPr lang="en-US" dirty="0"/>
              <a:t>How many replicates per sampling event?</a:t>
            </a:r>
          </a:p>
          <a:p>
            <a:endParaRPr lang="en-US" dirty="0"/>
          </a:p>
        </p:txBody>
      </p:sp>
    </p:spTree>
    <p:extLst>
      <p:ext uri="{BB962C8B-B14F-4D97-AF65-F5344CB8AC3E}">
        <p14:creationId xmlns:p14="http://schemas.microsoft.com/office/powerpoint/2010/main" val="235781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91E-1F33-4083-AB0E-E0EF023093B9}"/>
              </a:ext>
            </a:extLst>
          </p:cNvPr>
          <p:cNvSpPr>
            <a:spLocks noGrp="1"/>
          </p:cNvSpPr>
          <p:nvPr>
            <p:ph type="title"/>
          </p:nvPr>
        </p:nvSpPr>
        <p:spPr/>
        <p:txBody>
          <a:bodyPr/>
          <a:lstStyle/>
          <a:p>
            <a:r>
              <a:rPr lang="en-US" dirty="0"/>
              <a:t>What do we know?</a:t>
            </a:r>
          </a:p>
        </p:txBody>
      </p:sp>
      <p:sp>
        <p:nvSpPr>
          <p:cNvPr id="3" name="Content Placeholder 2">
            <a:extLst>
              <a:ext uri="{FF2B5EF4-FFF2-40B4-BE49-F238E27FC236}">
                <a16:creationId xmlns:a16="http://schemas.microsoft.com/office/drawing/2014/main" id="{12BD797D-D4FE-496D-8750-96D9FF25CA30}"/>
              </a:ext>
            </a:extLst>
          </p:cNvPr>
          <p:cNvSpPr>
            <a:spLocks noGrp="1"/>
          </p:cNvSpPr>
          <p:nvPr>
            <p:ph idx="1"/>
          </p:nvPr>
        </p:nvSpPr>
        <p:spPr/>
        <p:txBody>
          <a:bodyPr/>
          <a:lstStyle/>
          <a:p>
            <a:r>
              <a:rPr lang="en-US" dirty="0"/>
              <a:t>1. Top hats contain rabbits.</a:t>
            </a:r>
          </a:p>
          <a:p>
            <a:r>
              <a:rPr lang="en-US" dirty="0"/>
              <a:t>2. Hats contain rabbits. </a:t>
            </a:r>
          </a:p>
          <a:p>
            <a:r>
              <a:rPr lang="en-US" dirty="0"/>
              <a:t>3. One top hat contained a rabbit today.</a:t>
            </a:r>
          </a:p>
        </p:txBody>
      </p:sp>
    </p:spTree>
    <p:extLst>
      <p:ext uri="{BB962C8B-B14F-4D97-AF65-F5344CB8AC3E}">
        <p14:creationId xmlns:p14="http://schemas.microsoft.com/office/powerpoint/2010/main" val="3072476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6" descr="Grumpy Cat on Valentine's Day | Grumpy cat cartoon, Grumpy cat valentines, Grumpy  cat breed">
            <a:extLst>
              <a:ext uri="{FF2B5EF4-FFF2-40B4-BE49-F238E27FC236}">
                <a16:creationId xmlns:a16="http://schemas.microsoft.com/office/drawing/2014/main" id="{8B7AB05E-8631-473C-9F6B-A26AC51C6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674" y="1119189"/>
            <a:ext cx="932420" cy="9324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Grumpy Cat on Valentine's Day | Grumpy cat cartoon, Grumpy cat valentines, Grumpy  cat breed">
            <a:extLst>
              <a:ext uri="{FF2B5EF4-FFF2-40B4-BE49-F238E27FC236}">
                <a16:creationId xmlns:a16="http://schemas.microsoft.com/office/drawing/2014/main" id="{DDF8C5F2-8E25-430C-BFDF-688D57315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631" y="941107"/>
            <a:ext cx="932420" cy="93242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Grumpy Cat on Valentine's Day | Grumpy cat cartoon, Grumpy cat valentines, Grumpy  cat breed">
            <a:extLst>
              <a:ext uri="{FF2B5EF4-FFF2-40B4-BE49-F238E27FC236}">
                <a16:creationId xmlns:a16="http://schemas.microsoft.com/office/drawing/2014/main" id="{7E4BEA35-D4C4-41DE-A5A6-2B7F0AC53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60433"/>
            <a:ext cx="932420" cy="93242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ute Chicken Clipart Free PNG Image｜Illustoon">
            <a:extLst>
              <a:ext uri="{FF2B5EF4-FFF2-40B4-BE49-F238E27FC236}">
                <a16:creationId xmlns:a16="http://schemas.microsoft.com/office/drawing/2014/main" id="{6F66DA41-C7AE-4AC1-97B4-26303E8B85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658" y="3019425"/>
            <a:ext cx="819148" cy="819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Bunny Clipart Black And White | Clipart Panda - Free Clipart Images | Rabbit  illustration, Free clip art, Clip art">
            <a:extLst>
              <a:ext uri="{FF2B5EF4-FFF2-40B4-BE49-F238E27FC236}">
                <a16:creationId xmlns:a16="http://schemas.microsoft.com/office/drawing/2014/main" id="{899ADA2A-D4AF-4D1E-B834-1758F6B0D5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0133" y="4548186"/>
            <a:ext cx="1190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Bunny Clipart Black And White | Clipart Panda - Free Clipart Images | Rabbit  illustration, Free clip art, Clip art">
            <a:extLst>
              <a:ext uri="{FF2B5EF4-FFF2-40B4-BE49-F238E27FC236}">
                <a16:creationId xmlns:a16="http://schemas.microsoft.com/office/drawing/2014/main" id="{E8B88E2F-5175-4A8F-93D3-20F8CC0F1E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445" y="1146136"/>
            <a:ext cx="1190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Bunny Clipart Black And White | Clipart Panda - Free Clipart Images | Rabbit  illustration, Free clip art, Clip art">
            <a:extLst>
              <a:ext uri="{FF2B5EF4-FFF2-40B4-BE49-F238E27FC236}">
                <a16:creationId xmlns:a16="http://schemas.microsoft.com/office/drawing/2014/main" id="{0F8E49C0-869F-4B61-B64F-A6B16762A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426" y="1028699"/>
            <a:ext cx="1190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lack Top Hat PNG Clip Art - Best WEB Clipart">
            <a:extLst>
              <a:ext uri="{FF2B5EF4-FFF2-40B4-BE49-F238E27FC236}">
                <a16:creationId xmlns:a16="http://schemas.microsoft.com/office/drawing/2014/main" id="{100582DE-7C0F-48DA-8A66-51B338F14F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9889" y="625396"/>
            <a:ext cx="1862137" cy="15939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lack Top Hat PNG Clip Art - Best WEB Clipart">
            <a:extLst>
              <a:ext uri="{FF2B5EF4-FFF2-40B4-BE49-F238E27FC236}">
                <a16:creationId xmlns:a16="http://schemas.microsoft.com/office/drawing/2014/main" id="{9825304A-A721-438B-A21E-7BB98B10D4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2338" y="1028699"/>
            <a:ext cx="1724803"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lack Top Hat PNG Clip Art - Best WEB Clipart">
            <a:extLst>
              <a:ext uri="{FF2B5EF4-FFF2-40B4-BE49-F238E27FC236}">
                <a16:creationId xmlns:a16="http://schemas.microsoft.com/office/drawing/2014/main" id="{8A972466-24DB-4B27-9C98-D2A3DAA965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0639" y="4352927"/>
            <a:ext cx="1969614"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lack Top Hat PNG Clip Art - Best WEB Clipart">
            <a:extLst>
              <a:ext uri="{FF2B5EF4-FFF2-40B4-BE49-F238E27FC236}">
                <a16:creationId xmlns:a16="http://schemas.microsoft.com/office/drawing/2014/main" id="{84C9CE23-6A19-45AE-8431-2F452708E4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9806" y="4743450"/>
            <a:ext cx="1969614"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un Hat Clip Art - ClipArt Best | Clip art, Hat clips, Art clipart">
            <a:extLst>
              <a:ext uri="{FF2B5EF4-FFF2-40B4-BE49-F238E27FC236}">
                <a16:creationId xmlns:a16="http://schemas.microsoft.com/office/drawing/2014/main" id="{611FFBF1-0AC3-40F6-887D-CFFDCD5068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37" y="2709862"/>
            <a:ext cx="2629989"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ree Hats Cliparts, Download Free Clip Art, Free Clip Art on Clipart Library">
            <a:extLst>
              <a:ext uri="{FF2B5EF4-FFF2-40B4-BE49-F238E27FC236}">
                <a16:creationId xmlns:a16="http://schemas.microsoft.com/office/drawing/2014/main" id="{7EBEEFD0-B8FE-4752-B6DE-7E9CB00F64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1882" y="2709862"/>
            <a:ext cx="18335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Free Hats Cliparts, Download Free Clip Art, Free Clip Art on Clipart Library">
            <a:extLst>
              <a:ext uri="{FF2B5EF4-FFF2-40B4-BE49-F238E27FC236}">
                <a16:creationId xmlns:a16="http://schemas.microsoft.com/office/drawing/2014/main" id="{CE6ED1C4-8636-42C4-9B2D-711B004CF7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54103" y="671510"/>
            <a:ext cx="18335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Free Hats Cliparts, Download Free Clip Art, Free Clip Art on Clipart Library">
            <a:extLst>
              <a:ext uri="{FF2B5EF4-FFF2-40B4-BE49-F238E27FC236}">
                <a16:creationId xmlns:a16="http://schemas.microsoft.com/office/drawing/2014/main" id="{DDC2173C-4A2B-4881-A474-C2C8887DF5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528" y="490536"/>
            <a:ext cx="1833563" cy="18335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F01F80E-4DF1-406A-9A11-BEB9B1F00869}"/>
              </a:ext>
            </a:extLst>
          </p:cNvPr>
          <p:cNvSpPr txBox="1"/>
          <p:nvPr/>
        </p:nvSpPr>
        <p:spPr>
          <a:xfrm>
            <a:off x="4516685" y="1119189"/>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E07370A-4116-4219-81D5-2FB58A5F24F3}"/>
              </a:ext>
            </a:extLst>
          </p:cNvPr>
          <p:cNvSpPr txBox="1"/>
          <p:nvPr/>
        </p:nvSpPr>
        <p:spPr>
          <a:xfrm>
            <a:off x="7302470" y="1315241"/>
            <a:ext cx="301686" cy="369332"/>
          </a:xfrm>
          <a:prstGeom prst="rect">
            <a:avLst/>
          </a:prstGeom>
          <a:noFill/>
        </p:spPr>
        <p:txBody>
          <a:bodyPr wrap="none" rtlCol="0">
            <a:spAutoFit/>
          </a:bodyPr>
          <a:lstStyle/>
          <a:p>
            <a:r>
              <a:rPr lang="en-US" dirty="0"/>
              <a:t>2</a:t>
            </a:r>
          </a:p>
        </p:txBody>
      </p:sp>
      <p:sp>
        <p:nvSpPr>
          <p:cNvPr id="25" name="TextBox 24">
            <a:extLst>
              <a:ext uri="{FF2B5EF4-FFF2-40B4-BE49-F238E27FC236}">
                <a16:creationId xmlns:a16="http://schemas.microsoft.com/office/drawing/2014/main" id="{5A9EC752-8A67-4C6C-AC8C-F9786A9275F3}"/>
              </a:ext>
            </a:extLst>
          </p:cNvPr>
          <p:cNvSpPr txBox="1"/>
          <p:nvPr/>
        </p:nvSpPr>
        <p:spPr>
          <a:xfrm>
            <a:off x="9953831" y="635770"/>
            <a:ext cx="262831" cy="369332"/>
          </a:xfrm>
          <a:prstGeom prst="rect">
            <a:avLst/>
          </a:prstGeom>
          <a:noFill/>
        </p:spPr>
        <p:txBody>
          <a:bodyPr wrap="square" rtlCol="0">
            <a:spAutoFit/>
          </a:bodyPr>
          <a:lstStyle/>
          <a:p>
            <a:r>
              <a:rPr lang="en-US" dirty="0"/>
              <a:t>3</a:t>
            </a:r>
          </a:p>
        </p:txBody>
      </p:sp>
      <p:sp>
        <p:nvSpPr>
          <p:cNvPr id="26" name="TextBox 25">
            <a:extLst>
              <a:ext uri="{FF2B5EF4-FFF2-40B4-BE49-F238E27FC236}">
                <a16:creationId xmlns:a16="http://schemas.microsoft.com/office/drawing/2014/main" id="{91D6ACE6-AFC3-4261-936E-6017B0C8C148}"/>
              </a:ext>
            </a:extLst>
          </p:cNvPr>
          <p:cNvSpPr txBox="1"/>
          <p:nvPr/>
        </p:nvSpPr>
        <p:spPr>
          <a:xfrm>
            <a:off x="9149290" y="3944876"/>
            <a:ext cx="301686" cy="369332"/>
          </a:xfrm>
          <a:prstGeom prst="rect">
            <a:avLst/>
          </a:prstGeom>
          <a:noFill/>
        </p:spPr>
        <p:txBody>
          <a:bodyPr wrap="none" rtlCol="0">
            <a:spAutoFit/>
          </a:bodyPr>
          <a:lstStyle/>
          <a:p>
            <a:r>
              <a:rPr lang="en-US" dirty="0"/>
              <a:t>4</a:t>
            </a:r>
          </a:p>
        </p:txBody>
      </p:sp>
      <p:sp>
        <p:nvSpPr>
          <p:cNvPr id="27" name="TextBox 26">
            <a:extLst>
              <a:ext uri="{FF2B5EF4-FFF2-40B4-BE49-F238E27FC236}">
                <a16:creationId xmlns:a16="http://schemas.microsoft.com/office/drawing/2014/main" id="{7E45496B-D647-481F-8E19-949CB07F31E1}"/>
              </a:ext>
            </a:extLst>
          </p:cNvPr>
          <p:cNvSpPr txBox="1"/>
          <p:nvPr/>
        </p:nvSpPr>
        <p:spPr>
          <a:xfrm>
            <a:off x="5607255" y="3160433"/>
            <a:ext cx="301686" cy="369332"/>
          </a:xfrm>
          <a:prstGeom prst="rect">
            <a:avLst/>
          </a:prstGeom>
          <a:noFill/>
        </p:spPr>
        <p:txBody>
          <a:bodyPr wrap="none" rtlCol="0">
            <a:spAutoFit/>
          </a:bodyPr>
          <a:lstStyle/>
          <a:p>
            <a:r>
              <a:rPr lang="en-US" dirty="0"/>
              <a:t>5</a:t>
            </a:r>
          </a:p>
        </p:txBody>
      </p:sp>
      <p:sp>
        <p:nvSpPr>
          <p:cNvPr id="28" name="TextBox 27">
            <a:extLst>
              <a:ext uri="{FF2B5EF4-FFF2-40B4-BE49-F238E27FC236}">
                <a16:creationId xmlns:a16="http://schemas.microsoft.com/office/drawing/2014/main" id="{0A6CF690-6A3E-46A3-A3C2-BDDEA479F313}"/>
              </a:ext>
            </a:extLst>
          </p:cNvPr>
          <p:cNvSpPr txBox="1"/>
          <p:nvPr/>
        </p:nvSpPr>
        <p:spPr>
          <a:xfrm>
            <a:off x="237818" y="2781574"/>
            <a:ext cx="301686" cy="369332"/>
          </a:xfrm>
          <a:prstGeom prst="rect">
            <a:avLst/>
          </a:prstGeom>
          <a:noFill/>
        </p:spPr>
        <p:txBody>
          <a:bodyPr wrap="none" rtlCol="0">
            <a:spAutoFit/>
          </a:bodyPr>
          <a:lstStyle/>
          <a:p>
            <a:r>
              <a:rPr lang="en-US" dirty="0"/>
              <a:t>6</a:t>
            </a:r>
          </a:p>
        </p:txBody>
      </p:sp>
      <p:sp>
        <p:nvSpPr>
          <p:cNvPr id="29" name="TextBox 28">
            <a:extLst>
              <a:ext uri="{FF2B5EF4-FFF2-40B4-BE49-F238E27FC236}">
                <a16:creationId xmlns:a16="http://schemas.microsoft.com/office/drawing/2014/main" id="{65263F88-1519-4E90-98DB-B6853EC7CB39}"/>
              </a:ext>
            </a:extLst>
          </p:cNvPr>
          <p:cNvSpPr txBox="1"/>
          <p:nvPr/>
        </p:nvSpPr>
        <p:spPr>
          <a:xfrm>
            <a:off x="420632" y="749857"/>
            <a:ext cx="301686" cy="369332"/>
          </a:xfrm>
          <a:prstGeom prst="rect">
            <a:avLst/>
          </a:prstGeom>
          <a:noFill/>
        </p:spPr>
        <p:txBody>
          <a:bodyPr wrap="none" rtlCol="0">
            <a:spAutoFit/>
          </a:bodyPr>
          <a:lstStyle/>
          <a:p>
            <a:r>
              <a:rPr lang="en-US" dirty="0"/>
              <a:t>7</a:t>
            </a:r>
          </a:p>
        </p:txBody>
      </p:sp>
      <p:sp>
        <p:nvSpPr>
          <p:cNvPr id="30" name="TextBox 29">
            <a:extLst>
              <a:ext uri="{FF2B5EF4-FFF2-40B4-BE49-F238E27FC236}">
                <a16:creationId xmlns:a16="http://schemas.microsoft.com/office/drawing/2014/main" id="{94DAFE8B-A6FE-4F7B-A54F-FB822262EE9F}"/>
              </a:ext>
            </a:extLst>
          </p:cNvPr>
          <p:cNvSpPr txBox="1"/>
          <p:nvPr/>
        </p:nvSpPr>
        <p:spPr>
          <a:xfrm>
            <a:off x="3342447" y="5011223"/>
            <a:ext cx="30168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345543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2.59259E-6 L -0.00195 -0.19584 " pathEditMode="relative" rAng="0" ptsTypes="AA">
                                      <p:cBhvr>
                                        <p:cTn id="6" dur="2000" fill="hold"/>
                                        <p:tgtEl>
                                          <p:spTgt spid="1026"/>
                                        </p:tgtEl>
                                        <p:attrNameLst>
                                          <p:attrName>ppt_x</p:attrName>
                                          <p:attrName>ppt_y</p:attrName>
                                        </p:attrNameLst>
                                      </p:cBhvr>
                                      <p:rCtr x="-104" y="-979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45833E-6 1.11111E-6 L -0.00443 -0.22824 " pathEditMode="relative" rAng="0" ptsTypes="AA">
                                      <p:cBhvr>
                                        <p:cTn id="10" dur="2000" fill="hold"/>
                                        <p:tgtEl>
                                          <p:spTgt spid="1036"/>
                                        </p:tgtEl>
                                        <p:attrNameLst>
                                          <p:attrName>ppt_x</p:attrName>
                                          <p:attrName>ppt_y</p:attrName>
                                        </p:attrNameLst>
                                      </p:cBhvr>
                                      <p:rCtr x="-221" y="-11412"/>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04167E-6 -3.7037E-6 L -0.00182 -0.24143 " pathEditMode="relative" rAng="0" ptsTypes="AA">
                                      <p:cBhvr>
                                        <p:cTn id="14" dur="2000" fill="hold"/>
                                        <p:tgtEl>
                                          <p:spTgt spid="1042"/>
                                        </p:tgtEl>
                                        <p:attrNameLst>
                                          <p:attrName>ppt_x</p:attrName>
                                          <p:attrName>ppt_y</p:attrName>
                                        </p:attrNameLst>
                                      </p:cBhvr>
                                      <p:rCtr x="-91" y="-1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91E-1F33-4083-AB0E-E0EF023093B9}"/>
              </a:ext>
            </a:extLst>
          </p:cNvPr>
          <p:cNvSpPr>
            <a:spLocks noGrp="1"/>
          </p:cNvSpPr>
          <p:nvPr>
            <p:ph type="title"/>
          </p:nvPr>
        </p:nvSpPr>
        <p:spPr/>
        <p:txBody>
          <a:bodyPr/>
          <a:lstStyle/>
          <a:p>
            <a:r>
              <a:rPr lang="en-US" dirty="0"/>
              <a:t>Now what do we know?</a:t>
            </a:r>
          </a:p>
        </p:txBody>
      </p:sp>
      <p:sp>
        <p:nvSpPr>
          <p:cNvPr id="3" name="Content Placeholder 2">
            <a:extLst>
              <a:ext uri="{FF2B5EF4-FFF2-40B4-BE49-F238E27FC236}">
                <a16:creationId xmlns:a16="http://schemas.microsoft.com/office/drawing/2014/main" id="{12BD797D-D4FE-496D-8750-96D9FF25CA30}"/>
              </a:ext>
            </a:extLst>
          </p:cNvPr>
          <p:cNvSpPr>
            <a:spLocks noGrp="1"/>
          </p:cNvSpPr>
          <p:nvPr>
            <p:ph idx="1"/>
          </p:nvPr>
        </p:nvSpPr>
        <p:spPr/>
        <p:txBody>
          <a:bodyPr/>
          <a:lstStyle/>
          <a:p>
            <a:r>
              <a:rPr lang="en-US" dirty="0"/>
              <a:t>1. Top hats contain rabbits.</a:t>
            </a:r>
          </a:p>
          <a:p>
            <a:r>
              <a:rPr lang="en-US" dirty="0"/>
              <a:t>2. Hats contain rabbits.</a:t>
            </a:r>
          </a:p>
          <a:p>
            <a:r>
              <a:rPr lang="en-US" dirty="0"/>
              <a:t>3. At least 50% of top hats contain rabbits today, one red fedora contained a grumpy cat today. </a:t>
            </a:r>
          </a:p>
        </p:txBody>
      </p:sp>
    </p:spTree>
    <p:extLst>
      <p:ext uri="{BB962C8B-B14F-4D97-AF65-F5344CB8AC3E}">
        <p14:creationId xmlns:p14="http://schemas.microsoft.com/office/powerpoint/2010/main" val="236454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6" descr="Grumpy Cat on Valentine's Day | Grumpy cat cartoon, Grumpy cat valentines, Grumpy  cat breed">
            <a:extLst>
              <a:ext uri="{FF2B5EF4-FFF2-40B4-BE49-F238E27FC236}">
                <a16:creationId xmlns:a16="http://schemas.microsoft.com/office/drawing/2014/main" id="{8B7AB05E-8631-473C-9F6B-A26AC51C6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674" y="1580601"/>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Grumpy Cat on Valentine's Day | Grumpy cat cartoon, Grumpy cat valentines, Grumpy  cat breed">
            <a:extLst>
              <a:ext uri="{FF2B5EF4-FFF2-40B4-BE49-F238E27FC236}">
                <a16:creationId xmlns:a16="http://schemas.microsoft.com/office/drawing/2014/main" id="{DDF8C5F2-8E25-430C-BFDF-688D57315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631" y="1362327"/>
            <a:ext cx="511200" cy="5112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Grumpy Cat on Valentine's Day | Grumpy cat cartoon, Grumpy cat valentines, Grumpy  cat breed">
            <a:extLst>
              <a:ext uri="{FF2B5EF4-FFF2-40B4-BE49-F238E27FC236}">
                <a16:creationId xmlns:a16="http://schemas.microsoft.com/office/drawing/2014/main" id="{7E4BEA35-D4C4-41DE-A5A6-2B7F0AC53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59067"/>
            <a:ext cx="633785" cy="63378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ute Chicken Clipart Free PNG Image｜Illustoon">
            <a:extLst>
              <a:ext uri="{FF2B5EF4-FFF2-40B4-BE49-F238E27FC236}">
                <a16:creationId xmlns:a16="http://schemas.microsoft.com/office/drawing/2014/main" id="{6F66DA41-C7AE-4AC1-97B4-26303E8B85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4433" y="3602282"/>
            <a:ext cx="394551" cy="3945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Bunny Clipart Black And White | Clipart Panda - Free Clipart Images | Rabbit  illustration, Free clip art, Clip art">
            <a:extLst>
              <a:ext uri="{FF2B5EF4-FFF2-40B4-BE49-F238E27FC236}">
                <a16:creationId xmlns:a16="http://schemas.microsoft.com/office/drawing/2014/main" id="{899ADA2A-D4AF-4D1E-B834-1758F6B0D5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0133" y="5084704"/>
            <a:ext cx="654107" cy="65410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Bunny Clipart Black And White | Clipart Panda - Free Clipart Images | Rabbit  illustration, Free clip art, Clip art">
            <a:extLst>
              <a:ext uri="{FF2B5EF4-FFF2-40B4-BE49-F238E27FC236}">
                <a16:creationId xmlns:a16="http://schemas.microsoft.com/office/drawing/2014/main" id="{E8B88E2F-5175-4A8F-93D3-20F8CC0F1E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445" y="1578858"/>
            <a:ext cx="757903" cy="75790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Bunny Clipart Black And White | Clipart Panda - Free Clipart Images | Rabbit  illustration, Free clip art, Clip art">
            <a:extLst>
              <a:ext uri="{FF2B5EF4-FFF2-40B4-BE49-F238E27FC236}">
                <a16:creationId xmlns:a16="http://schemas.microsoft.com/office/drawing/2014/main" id="{0F8E49C0-869F-4B61-B64F-A6B16762A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9711" y="1362327"/>
            <a:ext cx="702008" cy="70200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lack Top Hat PNG Clip Art - Best WEB Clipart">
            <a:extLst>
              <a:ext uri="{FF2B5EF4-FFF2-40B4-BE49-F238E27FC236}">
                <a16:creationId xmlns:a16="http://schemas.microsoft.com/office/drawing/2014/main" id="{100582DE-7C0F-48DA-8A66-51B338F14F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2436" y="1111807"/>
            <a:ext cx="1097940" cy="9398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lack Top Hat PNG Clip Art - Best WEB Clipart">
            <a:extLst>
              <a:ext uri="{FF2B5EF4-FFF2-40B4-BE49-F238E27FC236}">
                <a16:creationId xmlns:a16="http://schemas.microsoft.com/office/drawing/2014/main" id="{9825304A-A721-438B-A21E-7BB98B10D4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2338" y="1565274"/>
            <a:ext cx="1097939" cy="939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lack Top Hat PNG Clip Art - Best WEB Clipart">
            <a:extLst>
              <a:ext uri="{FF2B5EF4-FFF2-40B4-BE49-F238E27FC236}">
                <a16:creationId xmlns:a16="http://schemas.microsoft.com/office/drawing/2014/main" id="{8A972466-24DB-4B27-9C98-D2A3DAA965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0639" y="5112637"/>
            <a:ext cx="1082068" cy="9262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un Hat Clip Art - ClipArt Best | Clip art, Hat clips, Art clipart">
            <a:extLst>
              <a:ext uri="{FF2B5EF4-FFF2-40B4-BE49-F238E27FC236}">
                <a16:creationId xmlns:a16="http://schemas.microsoft.com/office/drawing/2014/main" id="{611FFBF1-0AC3-40F6-887D-CFFDCD5068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135" y="3546261"/>
            <a:ext cx="1266761" cy="69276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ree Hats Cliparts, Download Free Clip Art, Free Clip Art on Clipart Library">
            <a:extLst>
              <a:ext uri="{FF2B5EF4-FFF2-40B4-BE49-F238E27FC236}">
                <a16:creationId xmlns:a16="http://schemas.microsoft.com/office/drawing/2014/main" id="{7EBEEFD0-B8FE-4752-B6DE-7E9CB00F64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1883" y="3297115"/>
            <a:ext cx="1246310" cy="124631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Free Hats Cliparts, Download Free Clip Art, Free Clip Art on Clipart Library">
            <a:extLst>
              <a:ext uri="{FF2B5EF4-FFF2-40B4-BE49-F238E27FC236}">
                <a16:creationId xmlns:a16="http://schemas.microsoft.com/office/drawing/2014/main" id="{CE6ED1C4-8636-42C4-9B2D-711B004CF7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54103" y="1578858"/>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Free Hats Cliparts, Download Free Clip Art, Free Clip Art on Clipart Library">
            <a:extLst>
              <a:ext uri="{FF2B5EF4-FFF2-40B4-BE49-F238E27FC236}">
                <a16:creationId xmlns:a16="http://schemas.microsoft.com/office/drawing/2014/main" id="{DDC2173C-4A2B-4881-A474-C2C8887DF5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528" y="1318846"/>
            <a:ext cx="1005253" cy="100525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6" descr="Grumpy Cat on Valentine's Day | Grumpy cat cartoon, Grumpy cat valentines, Grumpy  cat breed">
            <a:extLst>
              <a:ext uri="{FF2B5EF4-FFF2-40B4-BE49-F238E27FC236}">
                <a16:creationId xmlns:a16="http://schemas.microsoft.com/office/drawing/2014/main" id="{8828CB56-4DDA-4620-B172-0A87AD4A7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539" y="3035061"/>
            <a:ext cx="511200" cy="5112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8" descr="Free Hats Cliparts, Download Free Clip Art, Free Clip Art on Clipart Library">
            <a:extLst>
              <a:ext uri="{FF2B5EF4-FFF2-40B4-BE49-F238E27FC236}">
                <a16:creationId xmlns:a16="http://schemas.microsoft.com/office/drawing/2014/main" id="{F847F571-535F-45E0-B0BB-C0FE6F8759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2436" y="2991580"/>
            <a:ext cx="1005253" cy="10052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Black Top Hat PNG Clip Art - Best WEB Clipart">
            <a:extLst>
              <a:ext uri="{FF2B5EF4-FFF2-40B4-BE49-F238E27FC236}">
                <a16:creationId xmlns:a16="http://schemas.microsoft.com/office/drawing/2014/main" id="{CF77A8EA-CE7A-462A-919C-5ABF5FD32C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0741" y="5568951"/>
            <a:ext cx="1097940" cy="93980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2" descr="Bunny Clipart Black And White | Clipart Panda - Free Clipart Images | Rabbit  illustration, Free clip art, Clip art">
            <a:extLst>
              <a:ext uri="{FF2B5EF4-FFF2-40B4-BE49-F238E27FC236}">
                <a16:creationId xmlns:a16="http://schemas.microsoft.com/office/drawing/2014/main" id="{74FB12FF-5404-4DE7-9E48-3AF470E1E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8513" y="5519430"/>
            <a:ext cx="702008" cy="70200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Black Top Hat PNG Clip Art - Best WEB Clipart">
            <a:extLst>
              <a:ext uri="{FF2B5EF4-FFF2-40B4-BE49-F238E27FC236}">
                <a16:creationId xmlns:a16="http://schemas.microsoft.com/office/drawing/2014/main" id="{373C687E-4969-4027-8BA7-19DD00B028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1238" y="5268910"/>
            <a:ext cx="1097940" cy="93980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2" descr="Bunny Clipart Black And White | Clipart Panda - Free Clipart Images | Rabbit  illustration, Free clip art, Clip art">
            <a:extLst>
              <a:ext uri="{FF2B5EF4-FFF2-40B4-BE49-F238E27FC236}">
                <a16:creationId xmlns:a16="http://schemas.microsoft.com/office/drawing/2014/main" id="{9D5C003E-368E-4EF2-BB9B-4EA8CC8CC5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6758" y="2426644"/>
            <a:ext cx="702008" cy="70200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Black Top Hat PNG Clip Art - Best WEB Clipart">
            <a:extLst>
              <a:ext uri="{FF2B5EF4-FFF2-40B4-BE49-F238E27FC236}">
                <a16:creationId xmlns:a16="http://schemas.microsoft.com/office/drawing/2014/main" id="{881837BB-D3EA-450E-A21C-2EE8E0D6D4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9483" y="2176124"/>
            <a:ext cx="1097940" cy="9398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6" descr="Grumpy Cat on Valentine's Day | Grumpy cat cartoon, Grumpy cat valentines, Grumpy  cat breed">
            <a:extLst>
              <a:ext uri="{FF2B5EF4-FFF2-40B4-BE49-F238E27FC236}">
                <a16:creationId xmlns:a16="http://schemas.microsoft.com/office/drawing/2014/main" id="{2372F328-0764-4BF8-8210-EBECAE266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8451" y="3131080"/>
            <a:ext cx="511200" cy="5112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8" descr="Free Hats Cliparts, Download Free Clip Art, Free Clip Art on Clipart Library">
            <a:extLst>
              <a:ext uri="{FF2B5EF4-FFF2-40B4-BE49-F238E27FC236}">
                <a16:creationId xmlns:a16="http://schemas.microsoft.com/office/drawing/2014/main" id="{BD84DBBF-B856-42AD-A6A8-3EE492E6C0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3348" y="3087599"/>
            <a:ext cx="1005253" cy="100525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6" descr="Grumpy Cat on Valentine's Day | Grumpy cat cartoon, Grumpy cat valentines, Grumpy  cat breed">
            <a:extLst>
              <a:ext uri="{FF2B5EF4-FFF2-40B4-BE49-F238E27FC236}">
                <a16:creationId xmlns:a16="http://schemas.microsoft.com/office/drawing/2014/main" id="{9259C95C-547D-4FDC-B495-BF2D829FB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6252" y="3668984"/>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8" descr="Free Hats Cliparts, Download Free Clip Art, Free Clip Art on Clipart Library">
            <a:extLst>
              <a:ext uri="{FF2B5EF4-FFF2-40B4-BE49-F238E27FC236}">
                <a16:creationId xmlns:a16="http://schemas.microsoft.com/office/drawing/2014/main" id="{D2BF58B1-7A3D-4F98-B517-907D259B5B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75681" y="3667241"/>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2" descr="Bunny Clipart Black And White | Clipart Panda - Free Clipart Images | Rabbit  illustration, Free clip art, Clip art">
            <a:extLst>
              <a:ext uri="{FF2B5EF4-FFF2-40B4-BE49-F238E27FC236}">
                <a16:creationId xmlns:a16="http://schemas.microsoft.com/office/drawing/2014/main" id="{793BD7E5-5791-445E-9161-32EE94E55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6624" y="960254"/>
            <a:ext cx="757903" cy="75790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Black Top Hat PNG Clip Art - Best WEB Clipart">
            <a:extLst>
              <a:ext uri="{FF2B5EF4-FFF2-40B4-BE49-F238E27FC236}">
                <a16:creationId xmlns:a16="http://schemas.microsoft.com/office/drawing/2014/main" id="{D9A2B4C6-D6C3-4944-ADCC-3E8BD7B785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3517" y="946670"/>
            <a:ext cx="1097939" cy="9398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2" descr="Bunny Clipart Black And White | Clipart Panda - Free Clipart Images | Rabbit  illustration, Free clip art, Clip art">
            <a:extLst>
              <a:ext uri="{FF2B5EF4-FFF2-40B4-BE49-F238E27FC236}">
                <a16:creationId xmlns:a16="http://schemas.microsoft.com/office/drawing/2014/main" id="{BA9936B0-9142-4226-9BE3-4AD5FE4EF7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9392" y="209328"/>
            <a:ext cx="757903" cy="75790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Black Top Hat PNG Clip Art - Best WEB Clipart">
            <a:extLst>
              <a:ext uri="{FF2B5EF4-FFF2-40B4-BE49-F238E27FC236}">
                <a16:creationId xmlns:a16="http://schemas.microsoft.com/office/drawing/2014/main" id="{D5179946-7E07-47A5-AC65-0F3FFDCF83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6285" y="195744"/>
            <a:ext cx="1097939" cy="9398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2" descr="Bunny Clipart Black And White | Clipart Panda - Free Clipart Images | Rabbit  illustration, Free clip art, Clip art">
            <a:extLst>
              <a:ext uri="{FF2B5EF4-FFF2-40B4-BE49-F238E27FC236}">
                <a16:creationId xmlns:a16="http://schemas.microsoft.com/office/drawing/2014/main" id="{5C4640F6-803F-4AD2-B592-BB15163BB7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304" y="4430496"/>
            <a:ext cx="757903" cy="7579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Black Top Hat PNG Clip Art - Best WEB Clipart">
            <a:extLst>
              <a:ext uri="{FF2B5EF4-FFF2-40B4-BE49-F238E27FC236}">
                <a16:creationId xmlns:a16="http://schemas.microsoft.com/office/drawing/2014/main" id="{108BA7B7-E630-4AD7-9C35-F118996B00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97" y="4416912"/>
            <a:ext cx="1097939" cy="9398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2" descr="Bunny Clipart Black And White | Clipart Panda - Free Clipart Images | Rabbit  illustration, Free clip art, Clip art">
            <a:extLst>
              <a:ext uri="{FF2B5EF4-FFF2-40B4-BE49-F238E27FC236}">
                <a16:creationId xmlns:a16="http://schemas.microsoft.com/office/drawing/2014/main" id="{53BDDCCE-12EF-45FE-AA09-AC4D78934D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0389" y="947311"/>
            <a:ext cx="757903" cy="757903"/>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Black Top Hat PNG Clip Art - Best WEB Clipart">
            <a:extLst>
              <a:ext uri="{FF2B5EF4-FFF2-40B4-BE49-F238E27FC236}">
                <a16:creationId xmlns:a16="http://schemas.microsoft.com/office/drawing/2014/main" id="{7D620CA2-99D3-4E88-8F0F-4C64AC970E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7282" y="933727"/>
            <a:ext cx="1097939" cy="9398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6" descr="Grumpy Cat on Valentine's Day | Grumpy cat cartoon, Grumpy cat valentines, Grumpy  cat breed">
            <a:extLst>
              <a:ext uri="{FF2B5EF4-FFF2-40B4-BE49-F238E27FC236}">
                <a16:creationId xmlns:a16="http://schemas.microsoft.com/office/drawing/2014/main" id="{27655180-FF0C-4C55-9F7F-0BB42F7E7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52" y="4521492"/>
            <a:ext cx="471007" cy="47100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8" descr="Free Hats Cliparts, Download Free Clip Art, Free Clip Art on Clipart Library">
            <a:extLst>
              <a:ext uri="{FF2B5EF4-FFF2-40B4-BE49-F238E27FC236}">
                <a16:creationId xmlns:a16="http://schemas.microsoft.com/office/drawing/2014/main" id="{1E3AA70B-A920-4DF7-B4F2-846B55BFEE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2681" y="4519749"/>
            <a:ext cx="926215" cy="92621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6" descr="Grumpy Cat on Valentine's Day | Grumpy cat cartoon, Grumpy cat valentines, Grumpy  cat breed">
            <a:extLst>
              <a:ext uri="{FF2B5EF4-FFF2-40B4-BE49-F238E27FC236}">
                <a16:creationId xmlns:a16="http://schemas.microsoft.com/office/drawing/2014/main" id="{BC2322FE-052D-44B1-B69E-6C05DF195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7109" y="5491710"/>
            <a:ext cx="511200" cy="5112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8" descr="Free Hats Cliparts, Download Free Clip Art, Free Clip Art on Clipart Library">
            <a:extLst>
              <a:ext uri="{FF2B5EF4-FFF2-40B4-BE49-F238E27FC236}">
                <a16:creationId xmlns:a16="http://schemas.microsoft.com/office/drawing/2014/main" id="{27BDB0F9-6482-4947-8220-0837D3C6E7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92006" y="5448229"/>
            <a:ext cx="1005253" cy="100525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6" descr="Grumpy Cat on Valentine's Day | Grumpy cat cartoon, Grumpy cat valentines, Grumpy  cat breed">
            <a:extLst>
              <a:ext uri="{FF2B5EF4-FFF2-40B4-BE49-F238E27FC236}">
                <a16:creationId xmlns:a16="http://schemas.microsoft.com/office/drawing/2014/main" id="{8F8D921E-271E-4E99-8414-1E046CDBB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1355" y="2347096"/>
            <a:ext cx="511200" cy="5112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8" descr="Free Hats Cliparts, Download Free Clip Art, Free Clip Art on Clipart Library">
            <a:extLst>
              <a:ext uri="{FF2B5EF4-FFF2-40B4-BE49-F238E27FC236}">
                <a16:creationId xmlns:a16="http://schemas.microsoft.com/office/drawing/2014/main" id="{680FFA82-0483-42BD-BDA8-78A479DD92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26252" y="2303615"/>
            <a:ext cx="1005253" cy="100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26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4.44444E-6 L -0.00195 -0.19584 " pathEditMode="relative" rAng="0" ptsTypes="AA">
                                      <p:cBhvr>
                                        <p:cTn id="6" dur="2000" fill="hold"/>
                                        <p:tgtEl>
                                          <p:spTgt spid="1026"/>
                                        </p:tgtEl>
                                        <p:attrNameLst>
                                          <p:attrName>ppt_x</p:attrName>
                                          <p:attrName>ppt_y</p:attrName>
                                        </p:attrNameLst>
                                      </p:cBhvr>
                                      <p:rCtr x="-104" y="-9792"/>
                                    </p:animMotion>
                                  </p:childTnLst>
                                </p:cTn>
                              </p:par>
                              <p:par>
                                <p:cTn id="7" presetID="42" presetClass="path" presetSubtype="0" accel="50000" decel="50000" fill="hold" nodeType="withEffect">
                                  <p:stCondLst>
                                    <p:cond delay="0"/>
                                  </p:stCondLst>
                                  <p:childTnLst>
                                    <p:animMotion origin="layout" path="M -4.16667E-7 -2.96296E-6 L 0.00482 -0.12847 " pathEditMode="relative" rAng="0" ptsTypes="AA">
                                      <p:cBhvr>
                                        <p:cTn id="8" dur="2000" fill="hold"/>
                                        <p:tgtEl>
                                          <p:spTgt spid="1036"/>
                                        </p:tgtEl>
                                        <p:attrNameLst>
                                          <p:attrName>ppt_x</p:attrName>
                                          <p:attrName>ppt_y</p:attrName>
                                        </p:attrNameLst>
                                      </p:cBhvr>
                                      <p:rCtr x="234" y="-6435"/>
                                    </p:animMotion>
                                  </p:childTnLst>
                                </p:cTn>
                              </p:par>
                              <p:par>
                                <p:cTn id="9" presetID="42" presetClass="path" presetSubtype="0" accel="50000" decel="50000" fill="hold" nodeType="withEffect">
                                  <p:stCondLst>
                                    <p:cond delay="0"/>
                                  </p:stCondLst>
                                  <p:childTnLst>
                                    <p:animMotion origin="layout" path="M 3.125E-6 4.44444E-6 L -0.00196 -0.19584 " pathEditMode="relative" rAng="0" ptsTypes="AA">
                                      <p:cBhvr>
                                        <p:cTn id="10" dur="2000" fill="hold"/>
                                        <p:tgtEl>
                                          <p:spTgt spid="38"/>
                                        </p:tgtEl>
                                        <p:attrNameLst>
                                          <p:attrName>ppt_x</p:attrName>
                                          <p:attrName>ppt_y</p:attrName>
                                        </p:attrNameLst>
                                      </p:cBhvr>
                                      <p:rCtr x="-104" y="-9792"/>
                                    </p:animMotion>
                                  </p:childTnLst>
                                </p:cTn>
                              </p:par>
                              <p:par>
                                <p:cTn id="11" presetID="42" presetClass="path" presetSubtype="0" accel="50000" decel="50000" fill="hold" nodeType="withEffect">
                                  <p:stCondLst>
                                    <p:cond delay="0"/>
                                  </p:stCondLst>
                                  <p:childTnLst>
                                    <p:animMotion origin="layout" path="M 4.16667E-6 3.7037E-7 L -0.00196 -0.19583 " pathEditMode="relative" rAng="0" ptsTypes="AA">
                                      <p:cBhvr>
                                        <p:cTn id="12" dur="2000" fill="hold"/>
                                        <p:tgtEl>
                                          <p:spTgt spid="42"/>
                                        </p:tgtEl>
                                        <p:attrNameLst>
                                          <p:attrName>ppt_x</p:attrName>
                                          <p:attrName>ppt_y</p:attrName>
                                        </p:attrNameLst>
                                      </p:cBhvr>
                                      <p:rCtr x="-104" y="-9792"/>
                                    </p:animMotion>
                                  </p:childTnLst>
                                </p:cTn>
                              </p:par>
                              <p:par>
                                <p:cTn id="13" presetID="42" presetClass="path" presetSubtype="0" accel="50000" decel="50000" fill="hold" nodeType="withEffect">
                                  <p:stCondLst>
                                    <p:cond delay="0"/>
                                  </p:stCondLst>
                                  <p:childTnLst>
                                    <p:animMotion origin="layout" path="M 2.5E-6 4.44444E-6 L -0.0043 -0.13496 " pathEditMode="relative" rAng="0" ptsTypes="AA">
                                      <p:cBhvr>
                                        <p:cTn id="14" dur="2000" fill="hold"/>
                                        <p:tgtEl>
                                          <p:spTgt spid="40"/>
                                        </p:tgtEl>
                                        <p:attrNameLst>
                                          <p:attrName>ppt_x</p:attrName>
                                          <p:attrName>ppt_y</p:attrName>
                                        </p:attrNameLst>
                                      </p:cBhvr>
                                      <p:rCtr x="-221" y="-675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2.5E-6 2.22222E-6 L -0.00182 -0.16343 " pathEditMode="relative" rAng="0" ptsTypes="AA">
                                      <p:cBhvr>
                                        <p:cTn id="18" dur="2000" fill="hold"/>
                                        <p:tgtEl>
                                          <p:spTgt spid="1042"/>
                                        </p:tgtEl>
                                        <p:attrNameLst>
                                          <p:attrName>ppt_x</p:attrName>
                                          <p:attrName>ppt_y</p:attrName>
                                        </p:attrNameLst>
                                      </p:cBhvr>
                                      <p:rCtr x="-91" y="-8171"/>
                                    </p:animMotion>
                                  </p:childTnLst>
                                </p:cTn>
                              </p:par>
                              <p:par>
                                <p:cTn id="19" presetID="42" presetClass="path" presetSubtype="0" accel="50000" decel="50000" fill="hold" nodeType="withEffect">
                                  <p:stCondLst>
                                    <p:cond delay="0"/>
                                  </p:stCondLst>
                                  <p:childTnLst>
                                    <p:animMotion origin="layout" path="M 3.125E-6 3.7037E-7 L 0.00013 -0.1581 " pathEditMode="relative" rAng="0" ptsTypes="AA">
                                      <p:cBhvr>
                                        <p:cTn id="20" dur="2000" fill="hold"/>
                                        <p:tgtEl>
                                          <p:spTgt spid="44"/>
                                        </p:tgtEl>
                                        <p:attrNameLst>
                                          <p:attrName>ppt_x</p:attrName>
                                          <p:attrName>ppt_y</p:attrName>
                                        </p:attrNameLst>
                                      </p:cBhvr>
                                      <p:rCtr x="0" y="-7917"/>
                                    </p:animMotion>
                                  </p:childTnLst>
                                </p:cTn>
                              </p:par>
                              <p:par>
                                <p:cTn id="21" presetID="42" presetClass="path" presetSubtype="0" accel="50000" decel="50000" fill="hold" nodeType="withEffect">
                                  <p:stCondLst>
                                    <p:cond delay="0"/>
                                  </p:stCondLst>
                                  <p:childTnLst>
                                    <p:animMotion origin="layout" path="M -2.91667E-6 2.22222E-6 L 0.00677 -0.17871 " pathEditMode="relative" rAng="0" ptsTypes="AA">
                                      <p:cBhvr>
                                        <p:cTn id="22" dur="2000" fill="hold"/>
                                        <p:tgtEl>
                                          <p:spTgt spid="60"/>
                                        </p:tgtEl>
                                        <p:attrNameLst>
                                          <p:attrName>ppt_x</p:attrName>
                                          <p:attrName>ppt_y</p:attrName>
                                        </p:attrNameLst>
                                      </p:cBhvr>
                                      <p:rCtr x="339" y="-8935"/>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5E-6 -2.59259E-6 L -0.02709 -0.0949 " pathEditMode="relative" rAng="0" ptsTypes="AA">
                                      <p:cBhvr>
                                        <p:cTn id="26" dur="2000" fill="hold"/>
                                        <p:tgtEl>
                                          <p:spTgt spid="1040"/>
                                        </p:tgtEl>
                                        <p:attrNameLst>
                                          <p:attrName>ppt_x</p:attrName>
                                          <p:attrName>ppt_y</p:attrName>
                                        </p:attrNameLst>
                                      </p:cBhvr>
                                      <p:rCtr x="-1354" y="-47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91E-1F33-4083-AB0E-E0EF023093B9}"/>
              </a:ext>
            </a:extLst>
          </p:cNvPr>
          <p:cNvSpPr>
            <a:spLocks noGrp="1"/>
          </p:cNvSpPr>
          <p:nvPr>
            <p:ph type="title"/>
          </p:nvPr>
        </p:nvSpPr>
        <p:spPr/>
        <p:txBody>
          <a:bodyPr/>
          <a:lstStyle/>
          <a:p>
            <a:r>
              <a:rPr lang="en-US" dirty="0"/>
              <a:t>Now what do we know?</a:t>
            </a:r>
          </a:p>
        </p:txBody>
      </p:sp>
      <p:sp>
        <p:nvSpPr>
          <p:cNvPr id="3" name="Content Placeholder 2">
            <a:extLst>
              <a:ext uri="{FF2B5EF4-FFF2-40B4-BE49-F238E27FC236}">
                <a16:creationId xmlns:a16="http://schemas.microsoft.com/office/drawing/2014/main" id="{12BD797D-D4FE-496D-8750-96D9FF25CA30}"/>
              </a:ext>
            </a:extLst>
          </p:cNvPr>
          <p:cNvSpPr>
            <a:spLocks noGrp="1"/>
          </p:cNvSpPr>
          <p:nvPr>
            <p:ph idx="1"/>
          </p:nvPr>
        </p:nvSpPr>
        <p:spPr/>
        <p:txBody>
          <a:bodyPr/>
          <a:lstStyle/>
          <a:p>
            <a:r>
              <a:rPr lang="en-US" dirty="0"/>
              <a:t>1. Most top hats contained rabbits today</a:t>
            </a:r>
          </a:p>
          <a:p>
            <a:r>
              <a:rPr lang="en-US" dirty="0"/>
              <a:t>2. Fedoras probably contain grumpy cats today.</a:t>
            </a:r>
          </a:p>
          <a:p>
            <a:r>
              <a:rPr lang="en-US" dirty="0"/>
              <a:t>3. One purple hat contained a chicken today.</a:t>
            </a:r>
          </a:p>
        </p:txBody>
      </p:sp>
    </p:spTree>
    <p:extLst>
      <p:ext uri="{BB962C8B-B14F-4D97-AF65-F5344CB8AC3E}">
        <p14:creationId xmlns:p14="http://schemas.microsoft.com/office/powerpoint/2010/main" val="358845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3A09-0323-4D45-8060-A476A584ACBF}"/>
              </a:ext>
            </a:extLst>
          </p:cNvPr>
          <p:cNvSpPr>
            <a:spLocks noGrp="1"/>
          </p:cNvSpPr>
          <p:nvPr>
            <p:ph type="title"/>
          </p:nvPr>
        </p:nvSpPr>
        <p:spPr/>
        <p:txBody>
          <a:bodyPr/>
          <a:lstStyle/>
          <a:p>
            <a:r>
              <a:rPr lang="en-US" dirty="0"/>
              <a:t>The trade-off:</a:t>
            </a:r>
          </a:p>
        </p:txBody>
      </p:sp>
      <p:sp>
        <p:nvSpPr>
          <p:cNvPr id="3" name="Content Placeholder 2">
            <a:extLst>
              <a:ext uri="{FF2B5EF4-FFF2-40B4-BE49-F238E27FC236}">
                <a16:creationId xmlns:a16="http://schemas.microsoft.com/office/drawing/2014/main" id="{9BC67E24-122E-4059-A313-63DAAAA2BB99}"/>
              </a:ext>
            </a:extLst>
          </p:cNvPr>
          <p:cNvSpPr>
            <a:spLocks noGrp="1"/>
          </p:cNvSpPr>
          <p:nvPr>
            <p:ph idx="1"/>
          </p:nvPr>
        </p:nvSpPr>
        <p:spPr/>
        <p:txBody>
          <a:bodyPr/>
          <a:lstStyle/>
          <a:p>
            <a:r>
              <a:rPr lang="en-US" dirty="0"/>
              <a:t>More samples = more power</a:t>
            </a:r>
          </a:p>
          <a:p>
            <a:r>
              <a:rPr lang="en-US" dirty="0"/>
              <a:t>More samples = more work</a:t>
            </a:r>
          </a:p>
        </p:txBody>
      </p:sp>
    </p:spTree>
    <p:extLst>
      <p:ext uri="{BB962C8B-B14F-4D97-AF65-F5344CB8AC3E}">
        <p14:creationId xmlns:p14="http://schemas.microsoft.com/office/powerpoint/2010/main" val="412384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6D19-2169-4F4E-8537-11FFCF368668}"/>
              </a:ext>
            </a:extLst>
          </p:cNvPr>
          <p:cNvSpPr>
            <a:spLocks noGrp="1"/>
          </p:cNvSpPr>
          <p:nvPr>
            <p:ph type="title"/>
          </p:nvPr>
        </p:nvSpPr>
        <p:spPr/>
        <p:txBody>
          <a:bodyPr/>
          <a:lstStyle/>
          <a:p>
            <a:r>
              <a:rPr lang="en-US" dirty="0"/>
              <a:t>Replication</a:t>
            </a:r>
          </a:p>
        </p:txBody>
      </p:sp>
      <p:sp>
        <p:nvSpPr>
          <p:cNvPr id="3" name="Content Placeholder 2">
            <a:extLst>
              <a:ext uri="{FF2B5EF4-FFF2-40B4-BE49-F238E27FC236}">
                <a16:creationId xmlns:a16="http://schemas.microsoft.com/office/drawing/2014/main" id="{40383817-F461-45C6-97F4-4DBC1F5E1B4A}"/>
              </a:ext>
            </a:extLst>
          </p:cNvPr>
          <p:cNvSpPr>
            <a:spLocks noGrp="1"/>
          </p:cNvSpPr>
          <p:nvPr>
            <p:ph idx="1"/>
          </p:nvPr>
        </p:nvSpPr>
        <p:spPr/>
        <p:txBody>
          <a:bodyPr/>
          <a:lstStyle/>
          <a:p>
            <a:r>
              <a:rPr lang="en-US" dirty="0"/>
              <a:t>Reduces the effect of noise</a:t>
            </a:r>
          </a:p>
          <a:p>
            <a:r>
              <a:rPr lang="en-US" dirty="0"/>
              <a:t>Increases precision</a:t>
            </a:r>
          </a:p>
          <a:p>
            <a:r>
              <a:rPr lang="en-US" dirty="0"/>
              <a:t>Supplies an estimate of error/variability. </a:t>
            </a:r>
          </a:p>
          <a:p>
            <a:endParaRPr lang="en-US" dirty="0"/>
          </a:p>
        </p:txBody>
      </p:sp>
    </p:spTree>
    <p:extLst>
      <p:ext uri="{BB962C8B-B14F-4D97-AF65-F5344CB8AC3E}">
        <p14:creationId xmlns:p14="http://schemas.microsoft.com/office/powerpoint/2010/main" val="3388161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6688</TotalTime>
  <Words>1981</Words>
  <Application>Microsoft Office PowerPoint</Application>
  <PresentationFormat>Widescreen</PresentationFormat>
  <Paragraphs>229</Paragraphs>
  <Slides>28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Sampling design</vt:lpstr>
      <vt:lpstr>PowerPoint Presentation</vt:lpstr>
      <vt:lpstr>What do we know?</vt:lpstr>
      <vt:lpstr>PowerPoint Presentation</vt:lpstr>
      <vt:lpstr>Now what do we know?</vt:lpstr>
      <vt:lpstr>PowerPoint Presentation</vt:lpstr>
      <vt:lpstr>Now what do we know?</vt:lpstr>
      <vt:lpstr>The trade-off:</vt:lpstr>
      <vt:lpstr>Replication</vt:lpstr>
      <vt:lpstr>Why random?</vt:lpstr>
      <vt:lpstr>Why random?</vt:lpstr>
      <vt:lpstr>Why not random?</vt:lpstr>
      <vt:lpstr>Space versus time</vt:lpstr>
      <vt:lpstr>For each question, is spatial or temporal replication more important?</vt:lpstr>
      <vt:lpstr>Pseudoreplication</vt:lpstr>
      <vt:lpstr>What’s the problem?</vt:lpstr>
      <vt:lpstr>Example 1:</vt:lpstr>
      <vt:lpstr>Example 2:</vt:lpstr>
      <vt:lpstr>Example 2:</vt:lpstr>
      <vt:lpstr>Design 1</vt:lpstr>
      <vt:lpstr>Dealing with non-independence</vt:lpstr>
      <vt:lpstr>Hurlburt v. Oksanen</vt:lpstr>
      <vt:lpstr>Example – Larval entrainment</vt:lpstr>
      <vt:lpstr>PowerPoint Presentation</vt:lpstr>
      <vt:lpstr>Your tools</vt:lpstr>
      <vt:lpstr>Question: How many smelt get entrained into Clifton Court Forbay?</vt:lpstr>
      <vt:lpstr>Question: When do larval smelt entrainment events occur? (timing and duration)</vt:lpstr>
      <vt:lpstr>Question: What environmental conditions can be used to predict larval entrainment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dc:title>
  <dc:creator>Hartman, Rosemary@DWR</dc:creator>
  <cp:lastModifiedBy>Hartman, Rosemary@DWR</cp:lastModifiedBy>
  <cp:revision>28</cp:revision>
  <dcterms:created xsi:type="dcterms:W3CDTF">2021-04-05T21:49:51Z</dcterms:created>
  <dcterms:modified xsi:type="dcterms:W3CDTF">2021-04-16T22:10:13Z</dcterms:modified>
</cp:coreProperties>
</file>