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6" r:id="rId3"/>
    <p:sldId id="261" r:id="rId4"/>
    <p:sldId id="302" r:id="rId5"/>
    <p:sldId id="262" r:id="rId6"/>
    <p:sldId id="278" r:id="rId7"/>
    <p:sldId id="263" r:id="rId8"/>
    <p:sldId id="282" r:id="rId9"/>
    <p:sldId id="281" r:id="rId10"/>
    <p:sldId id="264" r:id="rId11"/>
    <p:sldId id="283" r:id="rId12"/>
    <p:sldId id="284" r:id="rId13"/>
    <p:sldId id="294" r:id="rId14"/>
    <p:sldId id="267" r:id="rId15"/>
    <p:sldId id="285" r:id="rId16"/>
    <p:sldId id="295" r:id="rId17"/>
    <p:sldId id="268" r:id="rId18"/>
    <p:sldId id="296" r:id="rId19"/>
    <p:sldId id="286" r:id="rId20"/>
    <p:sldId id="297" r:id="rId21"/>
    <p:sldId id="269" r:id="rId22"/>
    <p:sldId id="287" r:id="rId23"/>
    <p:sldId id="271" r:id="rId24"/>
    <p:sldId id="298" r:id="rId25"/>
    <p:sldId id="289" r:id="rId26"/>
    <p:sldId id="270" r:id="rId27"/>
    <p:sldId id="290" r:id="rId28"/>
    <p:sldId id="291" r:id="rId29"/>
    <p:sldId id="292" r:id="rId30"/>
    <p:sldId id="299" r:id="rId31"/>
    <p:sldId id="272" r:id="rId32"/>
    <p:sldId id="304" r:id="rId33"/>
    <p:sldId id="301" r:id="rId34"/>
    <p:sldId id="305" r:id="rId35"/>
    <p:sldId id="300" r:id="rId36"/>
    <p:sldId id="275" r:id="rId37"/>
    <p:sldId id="274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159DA-A58E-49A8-B15F-7CD68008C461}" v="3" dt="2024-04-18T19:12:54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, Sarah@DWR" userId="d6212214-cf9e-49eb-9406-186857aa47f0" providerId="ADAL" clId="{2AF159DA-A58E-49A8-B15F-7CD68008C461}"/>
    <pc:docChg chg="undo custSel delSld modSld">
      <pc:chgData name="Perry, Sarah@DWR" userId="d6212214-cf9e-49eb-9406-186857aa47f0" providerId="ADAL" clId="{2AF159DA-A58E-49A8-B15F-7CD68008C461}" dt="2024-04-18T19:17:43.483" v="442" actId="114"/>
      <pc:docMkLst>
        <pc:docMk/>
      </pc:docMkLst>
      <pc:sldChg chg="del">
        <pc:chgData name="Perry, Sarah@DWR" userId="d6212214-cf9e-49eb-9406-186857aa47f0" providerId="ADAL" clId="{2AF159DA-A58E-49A8-B15F-7CD68008C461}" dt="2024-04-18T19:08:56.672" v="261" actId="2696"/>
        <pc:sldMkLst>
          <pc:docMk/>
          <pc:sldMk cId="326783388" sldId="259"/>
        </pc:sldMkLst>
      </pc:sldChg>
      <pc:sldChg chg="modSp mod modNotesTx">
        <pc:chgData name="Perry, Sarah@DWR" userId="d6212214-cf9e-49eb-9406-186857aa47f0" providerId="ADAL" clId="{2AF159DA-A58E-49A8-B15F-7CD68008C461}" dt="2024-04-18T19:10:40.587" v="387" actId="20577"/>
        <pc:sldMkLst>
          <pc:docMk/>
          <pc:sldMk cId="4156936843" sldId="261"/>
        </pc:sldMkLst>
        <pc:spChg chg="mod">
          <ac:chgData name="Perry, Sarah@DWR" userId="d6212214-cf9e-49eb-9406-186857aa47f0" providerId="ADAL" clId="{2AF159DA-A58E-49A8-B15F-7CD68008C461}" dt="2024-04-18T19:10:40.587" v="387" actId="20577"/>
          <ac:spMkLst>
            <pc:docMk/>
            <pc:sldMk cId="4156936843" sldId="261"/>
            <ac:spMk id="3" creationId="{23FE26EB-0173-CA1E-8F47-E7F4409559EE}"/>
          </ac:spMkLst>
        </pc:spChg>
      </pc:sldChg>
      <pc:sldChg chg="modSp mod">
        <pc:chgData name="Perry, Sarah@DWR" userId="d6212214-cf9e-49eb-9406-186857aa47f0" providerId="ADAL" clId="{2AF159DA-A58E-49A8-B15F-7CD68008C461}" dt="2024-04-18T19:16:57.429" v="413" actId="14100"/>
        <pc:sldMkLst>
          <pc:docMk/>
          <pc:sldMk cId="2069881868" sldId="274"/>
        </pc:sldMkLst>
        <pc:picChg chg="mod modCrop">
          <ac:chgData name="Perry, Sarah@DWR" userId="d6212214-cf9e-49eb-9406-186857aa47f0" providerId="ADAL" clId="{2AF159DA-A58E-49A8-B15F-7CD68008C461}" dt="2024-04-18T19:16:57.429" v="413" actId="14100"/>
          <ac:picMkLst>
            <pc:docMk/>
            <pc:sldMk cId="2069881868" sldId="274"/>
            <ac:picMk id="5" creationId="{19F89F8E-55A8-F104-EEA4-51E338126199}"/>
          </ac:picMkLst>
        </pc:picChg>
      </pc:sldChg>
      <pc:sldChg chg="modSp mod">
        <pc:chgData name="Perry, Sarah@DWR" userId="d6212214-cf9e-49eb-9406-186857aa47f0" providerId="ADAL" clId="{2AF159DA-A58E-49A8-B15F-7CD68008C461}" dt="2024-04-18T19:12:35.855" v="410" actId="20577"/>
        <pc:sldMkLst>
          <pc:docMk/>
          <pc:sldMk cId="3036325615" sldId="278"/>
        </pc:sldMkLst>
        <pc:spChg chg="mod">
          <ac:chgData name="Perry, Sarah@DWR" userId="d6212214-cf9e-49eb-9406-186857aa47f0" providerId="ADAL" clId="{2AF159DA-A58E-49A8-B15F-7CD68008C461}" dt="2024-04-18T19:12:35.855" v="410" actId="20577"/>
          <ac:spMkLst>
            <pc:docMk/>
            <pc:sldMk cId="3036325615" sldId="278"/>
            <ac:spMk id="5" creationId="{CBE0D56E-54FF-4540-66E5-9DEA009E0BC0}"/>
          </ac:spMkLst>
        </pc:spChg>
      </pc:sldChg>
      <pc:sldChg chg="modSp mod">
        <pc:chgData name="Perry, Sarah@DWR" userId="d6212214-cf9e-49eb-9406-186857aa47f0" providerId="ADAL" clId="{2AF159DA-A58E-49A8-B15F-7CD68008C461}" dt="2024-04-18T19:10:47.355" v="390" actId="207"/>
        <pc:sldMkLst>
          <pc:docMk/>
          <pc:sldMk cId="4225519354" sldId="302"/>
        </pc:sldMkLst>
        <pc:spChg chg="mod">
          <ac:chgData name="Perry, Sarah@DWR" userId="d6212214-cf9e-49eb-9406-186857aa47f0" providerId="ADAL" clId="{2AF159DA-A58E-49A8-B15F-7CD68008C461}" dt="2024-04-18T19:10:47.355" v="390" actId="207"/>
          <ac:spMkLst>
            <pc:docMk/>
            <pc:sldMk cId="4225519354" sldId="302"/>
            <ac:spMk id="3" creationId="{23FE26EB-0173-CA1E-8F47-E7F4409559EE}"/>
          </ac:spMkLst>
        </pc:spChg>
      </pc:sldChg>
      <pc:sldChg chg="modSp mod">
        <pc:chgData name="Perry, Sarah@DWR" userId="d6212214-cf9e-49eb-9406-186857aa47f0" providerId="ADAL" clId="{2AF159DA-A58E-49A8-B15F-7CD68008C461}" dt="2024-04-18T19:17:43.483" v="442" actId="114"/>
        <pc:sldMkLst>
          <pc:docMk/>
          <pc:sldMk cId="3137463395" sldId="303"/>
        </pc:sldMkLst>
        <pc:spChg chg="mod">
          <ac:chgData name="Perry, Sarah@DWR" userId="d6212214-cf9e-49eb-9406-186857aa47f0" providerId="ADAL" clId="{2AF159DA-A58E-49A8-B15F-7CD68008C461}" dt="2024-04-18T19:17:43.483" v="442" actId="114"/>
          <ac:spMkLst>
            <pc:docMk/>
            <pc:sldMk cId="3137463395" sldId="303"/>
            <ac:spMk id="3" creationId="{9DBDB9C3-B410-6412-BDC9-51519D0B40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9F521-D028-4702-BE63-3B2205FB28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36242-C3EF-4C5A-979B-22956DB7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our programs include mandates to update management ….; EMP, for example, is required by D-1641 to write annual reports for each component of our program</a:t>
            </a:r>
          </a:p>
          <a:p>
            <a:endParaRPr lang="en-US" dirty="0"/>
          </a:p>
          <a:p>
            <a:r>
              <a:rPr lang="en-US" dirty="0"/>
              <a:t>Some programs, like EMP, have specific requirements to make all annual reports publicly accessible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52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yml</a:t>
            </a:r>
            <a:r>
              <a:rPr lang="en-US" dirty="0"/>
              <a:t>: markup language for configuration files. What this simply means is it tells Bookdown the basics of how to build your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0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specific filepaths and such are up to user discretion, but there are a few key components: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general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6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particular, to meet public reporting requirements, it’s useful to take advantage of the ability to publish to GitHub’s 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presentation, will go through an example of a published report and the basics of how to create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repository hosts all files relevant to the report/website; repository name is also the URL</a:t>
            </a:r>
          </a:p>
          <a:p>
            <a:r>
              <a:rPr lang="en-US" dirty="0"/>
              <a:t>the specific filepaths and such are up to user discretion, but there are a few key components: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specific filepaths and such are up to user discretion, but there are a few key components: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yml</a:t>
            </a:r>
            <a:r>
              <a:rPr lang="en-US" dirty="0"/>
              <a:t>: markup language for configuration files. What this simply means is it tells Bookdown the basics of how to build your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yml</a:t>
            </a:r>
            <a:r>
              <a:rPr lang="en-US" dirty="0"/>
              <a:t>: markup language for configuration files. What this simply means is it tells Bookdown the basics of how to build your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36242-C3EF-4C5A-979B-22956DB76B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5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25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8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>
            <a:lvl1pPr marL="68580" indent="-68580">
              <a:buFont typeface="Arial" panose="020B0604020202020204" pitchFamily="34" charset="0"/>
              <a:buChar char="•"/>
              <a:defRPr/>
            </a:lvl1pPr>
            <a:lvl2pPr marL="288036" indent="-137160">
              <a:buFont typeface="Arial" panose="020B0604020202020204" pitchFamily="34" charset="0"/>
              <a:buChar char="•"/>
              <a:defRPr/>
            </a:lvl2pPr>
            <a:lvl3pPr marL="425196" indent="-137160">
              <a:buFont typeface="Arial" panose="020B0604020202020204" pitchFamily="34" charset="0"/>
              <a:buChar char="•"/>
              <a:defRPr/>
            </a:lvl3pPr>
            <a:lvl4pPr marL="562356" indent="-137160">
              <a:buFont typeface="Arial" panose="020B0604020202020204" pitchFamily="34" charset="0"/>
              <a:buChar char="•"/>
              <a:defRPr/>
            </a:lvl4pPr>
            <a:lvl5pPr marL="699516" indent="-13716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>
            <a:lvl1pPr marL="68580" indent="-68580">
              <a:buFont typeface="Arial" panose="020B0604020202020204" pitchFamily="34" charset="0"/>
              <a:buChar char="•"/>
              <a:defRPr/>
            </a:lvl1pPr>
            <a:lvl2pPr marL="288036" indent="-137160">
              <a:buFont typeface="Arial" panose="020B0604020202020204" pitchFamily="34" charset="0"/>
              <a:buChar char="•"/>
              <a:defRPr/>
            </a:lvl2pPr>
            <a:lvl3pPr marL="425196" indent="-137160">
              <a:buFont typeface="Arial" panose="020B0604020202020204" pitchFamily="34" charset="0"/>
              <a:buChar char="•"/>
              <a:defRPr/>
            </a:lvl3pPr>
            <a:lvl4pPr marL="562356" indent="-137160">
              <a:buFont typeface="Arial" panose="020B0604020202020204" pitchFamily="34" charset="0"/>
              <a:buChar char="•"/>
              <a:defRPr/>
            </a:lvl4pPr>
            <a:lvl5pPr marL="699516" indent="-13716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" indent="-68580">
              <a:buFont typeface="Arial" panose="020B0604020202020204" pitchFamily="34" charset="0"/>
              <a:buChar char="•"/>
              <a:defRPr/>
            </a:lvl1pPr>
            <a:lvl2pPr marL="288036" indent="-137160">
              <a:buFont typeface="Arial" panose="020B0604020202020204" pitchFamily="34" charset="0"/>
              <a:buChar char="•"/>
              <a:defRPr/>
            </a:lvl2pPr>
            <a:lvl3pPr marL="425196" indent="-137160">
              <a:buFont typeface="Arial" panose="020B0604020202020204" pitchFamily="34" charset="0"/>
              <a:buChar char="•"/>
              <a:defRPr/>
            </a:lvl3pPr>
            <a:lvl4pPr marL="562356" indent="-137160">
              <a:buFont typeface="Arial" panose="020B0604020202020204" pitchFamily="34" charset="0"/>
              <a:buChar char="•"/>
              <a:defRPr/>
            </a:lvl4pPr>
            <a:lvl5pPr marL="699516" indent="-13716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625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4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59" y="1845734"/>
            <a:ext cx="370332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5"/>
            <a:ext cx="370332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5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37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37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 marL="68580" indent="-68580">
              <a:buFont typeface="Arial" panose="020B0604020202020204" pitchFamily="34" charset="0"/>
              <a:buChar char="•"/>
              <a:defRPr/>
            </a:lvl1pPr>
            <a:lvl2pPr marL="288036" indent="-137160">
              <a:buFont typeface="Arial" panose="020B0604020202020204" pitchFamily="34" charset="0"/>
              <a:buChar char="•"/>
              <a:defRPr/>
            </a:lvl2pPr>
            <a:lvl3pPr marL="425196" indent="-137160">
              <a:buFont typeface="Arial" panose="020B0604020202020204" pitchFamily="34" charset="0"/>
              <a:buChar char="•"/>
              <a:defRPr/>
            </a:lvl3pPr>
            <a:lvl4pPr marL="562356" indent="-137160">
              <a:buFont typeface="Arial" panose="020B0604020202020204" pitchFamily="34" charset="0"/>
              <a:buChar char="•"/>
              <a:defRPr/>
            </a:lvl4pPr>
            <a:lvl5pPr marL="699516" indent="-13716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8E0B161-AE2F-4830-945D-11F2C0A12BB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3B7F1A8B-9F1C-4FFC-AE41-36E4DCB39E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emp-des/emp-reports/blob/main/admin/html-css/book.cs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p-des/emp-reports/blob/main/admin/html-css/book.css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bookdow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p-dwr.github.io/emp-websit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322E-97A6-074C-F93F-02E00B641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Reports via Bookdown/GitHub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DE388-3096-F422-92E3-11AB979A3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 Perry</a:t>
            </a:r>
          </a:p>
          <a:p>
            <a:r>
              <a:rPr lang="en-US" dirty="0"/>
              <a:t>CA Department of Water resources</a:t>
            </a:r>
          </a:p>
        </p:txBody>
      </p:sp>
    </p:spTree>
    <p:extLst>
      <p:ext uri="{BB962C8B-B14F-4D97-AF65-F5344CB8AC3E}">
        <p14:creationId xmlns:p14="http://schemas.microsoft.com/office/powerpoint/2010/main" val="135755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4A01C-9870-9BBB-272B-C9BDDD57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" y="1059507"/>
            <a:ext cx="4687330" cy="4412682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9B72E-E6A2-442A-2988-C9F7CB83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20" y="1059507"/>
            <a:ext cx="3842034" cy="4412681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611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999D2-16D9-B34F-6F8D-5ED54103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Publish via Bookdown/GitHub Pages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0D56E-54FF-4540-66E5-9DEA009E0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6C05A-BABE-784C-E90B-55DB935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355E94-1A5C-CB6B-8234-576D2F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a GitHub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YAML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Specify additional YAML in .Rmd file</a:t>
            </a:r>
          </a:p>
          <a:p>
            <a:pPr marL="562356" lvl="1" indent="-342900"/>
            <a:r>
              <a:rPr lang="en-US" sz="1650" i="1" dirty="0"/>
              <a:t>different ways to do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reports in R Markdown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Run R file to render reports (and publish to GitHub Pages)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that deployment was successful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073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6C05A-BABE-784C-E90B-55DB935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355E94-1A5C-CB6B-8234-576D2F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Create a GitHub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YAML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Specify additional YAML in .Rmd file</a:t>
            </a:r>
          </a:p>
          <a:p>
            <a:pPr marL="562356" lvl="1" indent="-342900"/>
            <a:r>
              <a:rPr lang="en-US" sz="1650" i="1" dirty="0"/>
              <a:t>different ways to do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reports in R Markdown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Run R file to render reports (and publish to GitHub Pages)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that deployment was successful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934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B698F-3F3F-A6F4-D8D0-EB3D8621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810"/>
            <a:ext cx="9144000" cy="47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3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B698F-3F3F-A6F4-D8D0-EB3D8621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810"/>
            <a:ext cx="9144000" cy="471791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099F85-486F-A934-1A74-8DE410D7032A}"/>
              </a:ext>
            </a:extLst>
          </p:cNvPr>
          <p:cNvSpPr/>
          <p:nvPr/>
        </p:nvSpPr>
        <p:spPr>
          <a:xfrm>
            <a:off x="922020" y="2682241"/>
            <a:ext cx="5350764" cy="170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6C05A-BABE-784C-E90B-55DB935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355E94-1A5C-CB6B-8234-576D2F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a GitHub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Create YAML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Specify additional YAML in .Rmd file</a:t>
            </a:r>
          </a:p>
          <a:p>
            <a:pPr marL="562356" lvl="1" indent="-342900"/>
            <a:r>
              <a:rPr lang="en-US" sz="1650" i="1" dirty="0"/>
              <a:t>different ways to do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reports in R Markdown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Run R file to render reports (and publish to GitHub Pages)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that deployment was successful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838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2A418C1-7AB4-C6E1-B33D-28A0D7985DA5}"/>
              </a:ext>
            </a:extLst>
          </p:cNvPr>
          <p:cNvGrpSpPr/>
          <p:nvPr/>
        </p:nvGrpSpPr>
        <p:grpSpPr>
          <a:xfrm>
            <a:off x="1364499" y="642552"/>
            <a:ext cx="7779501" cy="5099358"/>
            <a:chOff x="2147094" y="675503"/>
            <a:chExt cx="7779501" cy="50993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3F316C-660B-D148-85C8-9E7D2681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7094" y="675503"/>
              <a:ext cx="4849812" cy="5033319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0346E9-202D-1E30-8BDC-D1C3654CB13F}"/>
                </a:ext>
              </a:extLst>
            </p:cNvPr>
            <p:cNvGrpSpPr/>
            <p:nvPr/>
          </p:nvGrpSpPr>
          <p:grpSpPr>
            <a:xfrm>
              <a:off x="4992125" y="3237472"/>
              <a:ext cx="2075939" cy="2537389"/>
              <a:chOff x="5988906" y="2533272"/>
              <a:chExt cx="1079158" cy="324159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203B90C-4262-1BF1-AF72-3EF500FDA7E7}"/>
                  </a:ext>
                </a:extLst>
              </p:cNvPr>
              <p:cNvCxnSpPr/>
              <p:nvPr/>
            </p:nvCxnSpPr>
            <p:spPr>
              <a:xfrm>
                <a:off x="5988906" y="2533272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799808-7126-0592-EA80-E22D8CA4F9B1}"/>
                  </a:ext>
                </a:extLst>
              </p:cNvPr>
              <p:cNvCxnSpPr/>
              <p:nvPr/>
            </p:nvCxnSpPr>
            <p:spPr>
              <a:xfrm>
                <a:off x="5988907" y="5770606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E305B0F-EB9B-A8E6-A74A-C54EA6A15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8063" y="2533272"/>
                <a:ext cx="0" cy="324159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D98201-72F6-CD9A-A9C5-602D62CBE740}"/>
                </a:ext>
              </a:extLst>
            </p:cNvPr>
            <p:cNvGrpSpPr/>
            <p:nvPr/>
          </p:nvGrpSpPr>
          <p:grpSpPr>
            <a:xfrm>
              <a:off x="4992125" y="1260525"/>
              <a:ext cx="2075938" cy="1914237"/>
              <a:chOff x="5988906" y="2533272"/>
              <a:chExt cx="1079158" cy="324159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CDC99B5-6016-D341-C47D-BC01F2875A6C}"/>
                  </a:ext>
                </a:extLst>
              </p:cNvPr>
              <p:cNvCxnSpPr/>
              <p:nvPr/>
            </p:nvCxnSpPr>
            <p:spPr>
              <a:xfrm>
                <a:off x="5988906" y="2533272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5EA4C65-A9E9-0EA7-DA28-9EE8E501F6D5}"/>
                  </a:ext>
                </a:extLst>
              </p:cNvPr>
              <p:cNvCxnSpPr/>
              <p:nvPr/>
            </p:nvCxnSpPr>
            <p:spPr>
              <a:xfrm>
                <a:off x="5988907" y="5770606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468D20A-9A7B-D26B-D7A3-45733F96E8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8063" y="2533272"/>
                <a:ext cx="0" cy="324159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FE25DD-DEE8-BD3A-F496-174D20F91B89}"/>
                </a:ext>
              </a:extLst>
            </p:cNvPr>
            <p:cNvSpPr txBox="1"/>
            <p:nvPr/>
          </p:nvSpPr>
          <p:spPr>
            <a:xfrm>
              <a:off x="7068061" y="2032977"/>
              <a:ext cx="2858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metadata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D5589A-FDE4-2316-FDD3-F72C18CC07CF}"/>
                </a:ext>
              </a:extLst>
            </p:cNvPr>
            <p:cNvSpPr txBox="1"/>
            <p:nvPr/>
          </p:nvSpPr>
          <p:spPr>
            <a:xfrm>
              <a:off x="7068061" y="4056089"/>
              <a:ext cx="285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markdown files</a:t>
              </a:r>
            </a:p>
            <a:p>
              <a:pPr algn="ctr"/>
              <a:r>
                <a:rPr lang="en-US" sz="2000" dirty="0"/>
                <a:t>containing the reports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03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6C05A-BABE-784C-E90B-55DB935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355E94-1A5C-CB6B-8234-576D2F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a GitHub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YAML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Specify additional YAML in .Rmd file</a:t>
            </a:r>
          </a:p>
          <a:p>
            <a:pPr marL="562356" lvl="1" indent="-342900"/>
            <a:r>
              <a:rPr lang="en-US" sz="1650" b="1" i="1" dirty="0"/>
              <a:t>different ways to do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reports in R Markdown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Run R file to render reports (and publish to GitHub Pages)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that deployment was successful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01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2A418C1-7AB4-C6E1-B33D-28A0D7985DA5}"/>
              </a:ext>
            </a:extLst>
          </p:cNvPr>
          <p:cNvGrpSpPr/>
          <p:nvPr/>
        </p:nvGrpSpPr>
        <p:grpSpPr>
          <a:xfrm>
            <a:off x="1364499" y="642552"/>
            <a:ext cx="7779501" cy="5099358"/>
            <a:chOff x="2147094" y="675503"/>
            <a:chExt cx="7779501" cy="50993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3F316C-660B-D148-85C8-9E7D2681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7094" y="675503"/>
              <a:ext cx="4849812" cy="5033319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0346E9-202D-1E30-8BDC-D1C3654CB13F}"/>
                </a:ext>
              </a:extLst>
            </p:cNvPr>
            <p:cNvGrpSpPr/>
            <p:nvPr/>
          </p:nvGrpSpPr>
          <p:grpSpPr>
            <a:xfrm>
              <a:off x="4992125" y="3237472"/>
              <a:ext cx="2075939" cy="2537389"/>
              <a:chOff x="5988906" y="2533272"/>
              <a:chExt cx="1079158" cy="324159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203B90C-4262-1BF1-AF72-3EF500FDA7E7}"/>
                  </a:ext>
                </a:extLst>
              </p:cNvPr>
              <p:cNvCxnSpPr/>
              <p:nvPr/>
            </p:nvCxnSpPr>
            <p:spPr>
              <a:xfrm>
                <a:off x="5988906" y="2533272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799808-7126-0592-EA80-E22D8CA4F9B1}"/>
                  </a:ext>
                </a:extLst>
              </p:cNvPr>
              <p:cNvCxnSpPr/>
              <p:nvPr/>
            </p:nvCxnSpPr>
            <p:spPr>
              <a:xfrm>
                <a:off x="5988907" y="5770606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E305B0F-EB9B-A8E6-A74A-C54EA6A15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8063" y="2533272"/>
                <a:ext cx="0" cy="324159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D98201-72F6-CD9A-A9C5-602D62CBE740}"/>
                </a:ext>
              </a:extLst>
            </p:cNvPr>
            <p:cNvGrpSpPr/>
            <p:nvPr/>
          </p:nvGrpSpPr>
          <p:grpSpPr>
            <a:xfrm>
              <a:off x="4992125" y="1260525"/>
              <a:ext cx="2075938" cy="1914237"/>
              <a:chOff x="5988906" y="2533272"/>
              <a:chExt cx="1079158" cy="324159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CDC99B5-6016-D341-C47D-BC01F2875A6C}"/>
                  </a:ext>
                </a:extLst>
              </p:cNvPr>
              <p:cNvCxnSpPr/>
              <p:nvPr/>
            </p:nvCxnSpPr>
            <p:spPr>
              <a:xfrm>
                <a:off x="5988906" y="2533272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5EA4C65-A9E9-0EA7-DA28-9EE8E501F6D5}"/>
                  </a:ext>
                </a:extLst>
              </p:cNvPr>
              <p:cNvCxnSpPr/>
              <p:nvPr/>
            </p:nvCxnSpPr>
            <p:spPr>
              <a:xfrm>
                <a:off x="5988907" y="5770606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468D20A-9A7B-D26B-D7A3-45733F96E8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8063" y="2533272"/>
                <a:ext cx="0" cy="324159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FE25DD-DEE8-BD3A-F496-174D20F91B89}"/>
                </a:ext>
              </a:extLst>
            </p:cNvPr>
            <p:cNvSpPr txBox="1"/>
            <p:nvPr/>
          </p:nvSpPr>
          <p:spPr>
            <a:xfrm>
              <a:off x="7068061" y="2032977"/>
              <a:ext cx="2858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metadata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D5589A-FDE4-2316-FDD3-F72C18CC07CF}"/>
                </a:ext>
              </a:extLst>
            </p:cNvPr>
            <p:cNvSpPr txBox="1"/>
            <p:nvPr/>
          </p:nvSpPr>
          <p:spPr>
            <a:xfrm>
              <a:off x="7068061" y="4056089"/>
              <a:ext cx="285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markdown files</a:t>
              </a:r>
            </a:p>
            <a:p>
              <a:pPr algn="ctr"/>
              <a:r>
                <a:rPr lang="en-US" sz="2000" dirty="0"/>
                <a:t>containing the reports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0DEEAE-3792-52E8-2ACD-5DFC55D12181}"/>
              </a:ext>
            </a:extLst>
          </p:cNvPr>
          <p:cNvSpPr/>
          <p:nvPr/>
        </p:nvSpPr>
        <p:spPr>
          <a:xfrm>
            <a:off x="2045970" y="2708910"/>
            <a:ext cx="1924050" cy="350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3FEB-76D9-BC7D-C803-7C3970CE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Meet Reporting Requirements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168BFE-7784-C682-BACB-A4B23C3D7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639" y="2279584"/>
            <a:ext cx="4411140" cy="5842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2EB46B-0F47-4ED2-8975-1D072A9F8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151" y="3149061"/>
            <a:ext cx="4235540" cy="117917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437AE9-74B0-4DDC-2C1B-A532A0DC0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92" y="2176579"/>
            <a:ext cx="3585487" cy="79022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97ACBF-9A50-8701-99D9-2BA97486A1A2}"/>
              </a:ext>
            </a:extLst>
          </p:cNvPr>
          <p:cNvSpPr txBox="1"/>
          <p:nvPr/>
        </p:nvSpPr>
        <p:spPr>
          <a:xfrm>
            <a:off x="22860" y="49680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Want a simple, reproducible way to generate and publish reports</a:t>
            </a:r>
          </a:p>
        </p:txBody>
      </p:sp>
    </p:spTree>
    <p:extLst>
      <p:ext uri="{BB962C8B-B14F-4D97-AF65-F5344CB8AC3E}">
        <p14:creationId xmlns:p14="http://schemas.microsoft.com/office/powerpoint/2010/main" val="386011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FEC-CD21-58D7-1ACC-0AA7051F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C8C4-5E1E-710C-C7B7-18612305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511BC-6667-A6BC-2C05-15AE966D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202"/>
            <a:ext cx="9144000" cy="43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65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4511BC-6667-A6BC-2C05-15AE966D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202"/>
            <a:ext cx="9144000" cy="43295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70E732-9AC3-95CB-82FE-A488BD25F0BE}"/>
              </a:ext>
            </a:extLst>
          </p:cNvPr>
          <p:cNvSpPr/>
          <p:nvPr/>
        </p:nvSpPr>
        <p:spPr>
          <a:xfrm>
            <a:off x="750570" y="3361266"/>
            <a:ext cx="2529840" cy="1540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5FC43-E1AD-6A77-D7FA-B2A6F17CE993}"/>
              </a:ext>
            </a:extLst>
          </p:cNvPr>
          <p:cNvSpPr txBox="1"/>
          <p:nvPr/>
        </p:nvSpPr>
        <p:spPr>
          <a:xfrm>
            <a:off x="3316817" y="3292118"/>
            <a:ext cx="13156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Google Analytics</a:t>
            </a:r>
          </a:p>
        </p:txBody>
      </p:sp>
    </p:spTree>
    <p:extLst>
      <p:ext uri="{BB962C8B-B14F-4D97-AF65-F5344CB8AC3E}">
        <p14:creationId xmlns:p14="http://schemas.microsoft.com/office/powerpoint/2010/main" val="4204248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FEC-CD21-58D7-1ACC-0AA7051F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C8C4-5E1E-710C-C7B7-18612305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511BC-6667-A6BC-2C05-15AE966D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202"/>
            <a:ext cx="9144000" cy="43295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70E732-9AC3-95CB-82FE-A488BD25F0BE}"/>
              </a:ext>
            </a:extLst>
          </p:cNvPr>
          <p:cNvSpPr/>
          <p:nvPr/>
        </p:nvSpPr>
        <p:spPr>
          <a:xfrm>
            <a:off x="590549" y="3741420"/>
            <a:ext cx="7455449" cy="129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5FC43-E1AD-6A77-D7FA-B2A6F17CE993}"/>
              </a:ext>
            </a:extLst>
          </p:cNvPr>
          <p:cNvSpPr txBox="1"/>
          <p:nvPr/>
        </p:nvSpPr>
        <p:spPr>
          <a:xfrm>
            <a:off x="8045999" y="3656258"/>
            <a:ext cx="1112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layout/design</a:t>
            </a:r>
          </a:p>
        </p:txBody>
      </p:sp>
    </p:spTree>
    <p:extLst>
      <p:ext uri="{BB962C8B-B14F-4D97-AF65-F5344CB8AC3E}">
        <p14:creationId xmlns:p14="http://schemas.microsoft.com/office/powerpoint/2010/main" val="145376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743D33-4BCB-A1A2-7E86-95D6360DA36E}"/>
              </a:ext>
            </a:extLst>
          </p:cNvPr>
          <p:cNvSpPr txBox="1"/>
          <p:nvPr/>
        </p:nvSpPr>
        <p:spPr>
          <a:xfrm>
            <a:off x="0" y="55168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Feel free to use as a template:</a:t>
            </a:r>
          </a:p>
          <a:p>
            <a:pPr algn="ctr"/>
            <a:r>
              <a:rPr lang="en-US" dirty="0">
                <a:hlinkClick r:id="rId2"/>
              </a:rPr>
              <a:t>https://github.com/emp-des/emp-reports/blob/main/admin/html-css/book.css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9C344-F1A9-43B0-6735-F1FCD9BEE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"/>
          <a:stretch/>
        </p:blipFill>
        <p:spPr>
          <a:xfrm>
            <a:off x="1989487" y="137160"/>
            <a:ext cx="5165026" cy="52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6C05A-BABE-784C-E90B-55DB935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355E94-1A5C-CB6B-8234-576D2F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a GitHub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YAML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Specify additional YAML in .Rmd file</a:t>
            </a:r>
          </a:p>
          <a:p>
            <a:pPr marL="562356" lvl="1" indent="-342900"/>
            <a:r>
              <a:rPr lang="en-US" sz="1650" i="1" dirty="0"/>
              <a:t>different ways to do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Create reports in R Markdown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Run R file to render reports (and publish to GitHub Pages)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that deployment was successful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802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2A418C1-7AB4-C6E1-B33D-28A0D7985DA5}"/>
              </a:ext>
            </a:extLst>
          </p:cNvPr>
          <p:cNvGrpSpPr/>
          <p:nvPr/>
        </p:nvGrpSpPr>
        <p:grpSpPr>
          <a:xfrm>
            <a:off x="1364499" y="642552"/>
            <a:ext cx="7779501" cy="5099358"/>
            <a:chOff x="2147094" y="675503"/>
            <a:chExt cx="7779501" cy="50993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3F316C-660B-D148-85C8-9E7D2681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7094" y="675503"/>
              <a:ext cx="4849812" cy="5033319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0346E9-202D-1E30-8BDC-D1C3654CB13F}"/>
                </a:ext>
              </a:extLst>
            </p:cNvPr>
            <p:cNvGrpSpPr/>
            <p:nvPr/>
          </p:nvGrpSpPr>
          <p:grpSpPr>
            <a:xfrm>
              <a:off x="4992125" y="3237472"/>
              <a:ext cx="2075939" cy="2537389"/>
              <a:chOff x="5988906" y="2533272"/>
              <a:chExt cx="1079158" cy="324159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203B90C-4262-1BF1-AF72-3EF500FDA7E7}"/>
                  </a:ext>
                </a:extLst>
              </p:cNvPr>
              <p:cNvCxnSpPr/>
              <p:nvPr/>
            </p:nvCxnSpPr>
            <p:spPr>
              <a:xfrm>
                <a:off x="5988906" y="2533272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799808-7126-0592-EA80-E22D8CA4F9B1}"/>
                  </a:ext>
                </a:extLst>
              </p:cNvPr>
              <p:cNvCxnSpPr/>
              <p:nvPr/>
            </p:nvCxnSpPr>
            <p:spPr>
              <a:xfrm>
                <a:off x="5988907" y="5770606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E305B0F-EB9B-A8E6-A74A-C54EA6A15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8063" y="2533272"/>
                <a:ext cx="0" cy="324159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D98201-72F6-CD9A-A9C5-602D62CBE740}"/>
                </a:ext>
              </a:extLst>
            </p:cNvPr>
            <p:cNvGrpSpPr/>
            <p:nvPr/>
          </p:nvGrpSpPr>
          <p:grpSpPr>
            <a:xfrm>
              <a:off x="4992125" y="1260525"/>
              <a:ext cx="2075938" cy="1914237"/>
              <a:chOff x="5988906" y="2533272"/>
              <a:chExt cx="1079158" cy="324159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CDC99B5-6016-D341-C47D-BC01F2875A6C}"/>
                  </a:ext>
                </a:extLst>
              </p:cNvPr>
              <p:cNvCxnSpPr/>
              <p:nvPr/>
            </p:nvCxnSpPr>
            <p:spPr>
              <a:xfrm>
                <a:off x="5988906" y="2533272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5EA4C65-A9E9-0EA7-DA28-9EE8E501F6D5}"/>
                  </a:ext>
                </a:extLst>
              </p:cNvPr>
              <p:cNvCxnSpPr/>
              <p:nvPr/>
            </p:nvCxnSpPr>
            <p:spPr>
              <a:xfrm>
                <a:off x="5988907" y="5770606"/>
                <a:ext cx="107915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468D20A-9A7B-D26B-D7A3-45733F96E8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8063" y="2533272"/>
                <a:ext cx="0" cy="324159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FE25DD-DEE8-BD3A-F496-174D20F91B89}"/>
                </a:ext>
              </a:extLst>
            </p:cNvPr>
            <p:cNvSpPr txBox="1"/>
            <p:nvPr/>
          </p:nvSpPr>
          <p:spPr>
            <a:xfrm>
              <a:off x="7068061" y="2032977"/>
              <a:ext cx="2858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metadata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D5589A-FDE4-2316-FDD3-F72C18CC07CF}"/>
                </a:ext>
              </a:extLst>
            </p:cNvPr>
            <p:cNvSpPr txBox="1"/>
            <p:nvPr/>
          </p:nvSpPr>
          <p:spPr>
            <a:xfrm>
              <a:off x="7068061" y="4056089"/>
              <a:ext cx="285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markdown files</a:t>
              </a:r>
            </a:p>
            <a:p>
              <a:pPr algn="ctr"/>
              <a:r>
                <a:rPr lang="en-US" sz="2000" dirty="0"/>
                <a:t>containing the reports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0DEEAE-3792-52E8-2ACD-5DFC55D12181}"/>
              </a:ext>
            </a:extLst>
          </p:cNvPr>
          <p:cNvSpPr/>
          <p:nvPr/>
        </p:nvSpPr>
        <p:spPr>
          <a:xfrm>
            <a:off x="2053590" y="4122695"/>
            <a:ext cx="3509010" cy="1673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5BDE60-DC01-5D9A-D667-BC55E5FE6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/>
          <a:stretch/>
        </p:blipFill>
        <p:spPr>
          <a:xfrm>
            <a:off x="917349" y="358140"/>
            <a:ext cx="7309301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5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5BDE60-DC01-5D9A-D667-BC55E5FE6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/>
          <a:stretch/>
        </p:blipFill>
        <p:spPr>
          <a:xfrm>
            <a:off x="917349" y="358140"/>
            <a:ext cx="7309301" cy="5547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C90C9-1C98-5FAD-BA3A-93EC39612811}"/>
              </a:ext>
            </a:extLst>
          </p:cNvPr>
          <p:cNvSpPr txBox="1"/>
          <p:nvPr/>
        </p:nvSpPr>
        <p:spPr>
          <a:xfrm>
            <a:off x="947424" y="2406357"/>
            <a:ext cx="16738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write text normally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A6F89-42F5-1A74-395D-AC3C65BCE81D}"/>
              </a:ext>
            </a:extLst>
          </p:cNvPr>
          <p:cNvSpPr/>
          <p:nvPr/>
        </p:nvSpPr>
        <p:spPr>
          <a:xfrm>
            <a:off x="2621280" y="1752600"/>
            <a:ext cx="5486400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7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5BDE60-DC01-5D9A-D667-BC55E5FE6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/>
          <a:stretch/>
        </p:blipFill>
        <p:spPr>
          <a:xfrm>
            <a:off x="917349" y="358140"/>
            <a:ext cx="7309301" cy="5547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C90C9-1C98-5FAD-BA3A-93EC39612811}"/>
              </a:ext>
            </a:extLst>
          </p:cNvPr>
          <p:cNvSpPr txBox="1"/>
          <p:nvPr/>
        </p:nvSpPr>
        <p:spPr>
          <a:xfrm>
            <a:off x="1031649" y="3124200"/>
            <a:ext cx="1540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inline R functions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1D8B1-4DD6-FFAD-62F5-ECEB0E7F7373}"/>
              </a:ext>
            </a:extLst>
          </p:cNvPr>
          <p:cNvSpPr/>
          <p:nvPr/>
        </p:nvSpPr>
        <p:spPr>
          <a:xfrm>
            <a:off x="3394710" y="3208295"/>
            <a:ext cx="1466850" cy="167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66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5BDE60-DC01-5D9A-D667-BC55E5FE6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/>
          <a:stretch/>
        </p:blipFill>
        <p:spPr>
          <a:xfrm>
            <a:off x="917349" y="358140"/>
            <a:ext cx="7309301" cy="5547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C90C9-1C98-5FAD-BA3A-93EC39612811}"/>
              </a:ext>
            </a:extLst>
          </p:cNvPr>
          <p:cNvSpPr txBox="1"/>
          <p:nvPr/>
        </p:nvSpPr>
        <p:spPr>
          <a:xfrm>
            <a:off x="1050320" y="4972126"/>
            <a:ext cx="1389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add figures and</a:t>
            </a: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CC04DE-9976-BDAC-EE2F-F635A97008D7}"/>
              </a:ext>
            </a:extLst>
          </p:cNvPr>
          <p:cNvSpPr/>
          <p:nvPr/>
        </p:nvSpPr>
        <p:spPr>
          <a:xfrm>
            <a:off x="2572454" y="4592750"/>
            <a:ext cx="5654195" cy="1312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8A2A-AD4C-B733-124C-8B0C98F9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Bookdown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26EB-0173-CA1E-8F47-E7F44095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R package that facilitates writing and publishing reports with R Markdown</a:t>
            </a:r>
            <a:endParaRPr lang="en-US" sz="1800" dirty="0"/>
          </a:p>
          <a:p>
            <a:r>
              <a:rPr lang="en-US" sz="1800" dirty="0"/>
              <a:t> Can create a website to host your reports</a:t>
            </a:r>
          </a:p>
          <a:p>
            <a:r>
              <a:rPr lang="en-US" sz="1800" dirty="0"/>
              <a:t> Can save reports as PDFs, Word Docs, etc.</a:t>
            </a:r>
          </a:p>
          <a:p>
            <a:r>
              <a:rPr lang="en-US" sz="1800" dirty="0"/>
              <a:t> Can add figures, tables, Shiny apps, math equations, etc.</a:t>
            </a:r>
          </a:p>
          <a:p>
            <a:r>
              <a:rPr lang="en-US" sz="1800" dirty="0"/>
              <a:t> Can customize the format, layout, and design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The bookdown logo">
            <a:extLst>
              <a:ext uri="{FF2B5EF4-FFF2-40B4-BE49-F238E27FC236}">
                <a16:creationId xmlns:a16="http://schemas.microsoft.com/office/drawing/2014/main" id="{0D68F499-AED3-518B-CB9F-C7319F9D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937" y="4100522"/>
            <a:ext cx="1632125" cy="18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3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6C05A-BABE-784C-E90B-55DB935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Layout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355E94-1A5C-CB6B-8234-576D2F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a GitHub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YAML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Specify additional YAML in .Rmd file</a:t>
            </a:r>
          </a:p>
          <a:p>
            <a:pPr marL="562356" lvl="1" indent="-342900"/>
            <a:r>
              <a:rPr lang="en-US" sz="1650" i="1" dirty="0"/>
              <a:t>different ways to do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reports in R Markdown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Run R file to render reports (and publish to GitHub Pages)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that deployment was successful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894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4AF4F-C9C1-D9D4-AFAB-D550A7EE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9" y="1886465"/>
            <a:ext cx="8691081" cy="240965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075A81-64F7-29F4-96B0-C77BFA1FFEDC}"/>
              </a:ext>
            </a:extLst>
          </p:cNvPr>
          <p:cNvSpPr/>
          <p:nvPr/>
        </p:nvSpPr>
        <p:spPr>
          <a:xfrm>
            <a:off x="691978" y="3295135"/>
            <a:ext cx="2940908" cy="10009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4AF4F-C9C1-D9D4-AFAB-D550A7EE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9" y="1886465"/>
            <a:ext cx="8691081" cy="240965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075A81-64F7-29F4-96B0-C77BFA1FFEDC}"/>
              </a:ext>
            </a:extLst>
          </p:cNvPr>
          <p:cNvSpPr/>
          <p:nvPr/>
        </p:nvSpPr>
        <p:spPr>
          <a:xfrm>
            <a:off x="880532" y="3657600"/>
            <a:ext cx="1761067" cy="1693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5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8055E6-E94F-B1CF-043E-4E02023C040A}"/>
              </a:ext>
            </a:extLst>
          </p:cNvPr>
          <p:cNvGrpSpPr/>
          <p:nvPr/>
        </p:nvGrpSpPr>
        <p:grpSpPr>
          <a:xfrm>
            <a:off x="0" y="888810"/>
            <a:ext cx="9144000" cy="4717915"/>
            <a:chOff x="0" y="888810"/>
            <a:chExt cx="9144000" cy="47179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EB698F-3F3F-A6F4-D8D0-EB3D8621C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88810"/>
              <a:ext cx="9144000" cy="4717915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A099F85-486F-A934-1A74-8DE410D7032A}"/>
                </a:ext>
              </a:extLst>
            </p:cNvPr>
            <p:cNvSpPr/>
            <p:nvPr/>
          </p:nvSpPr>
          <p:spPr>
            <a:xfrm>
              <a:off x="922020" y="2937614"/>
              <a:ext cx="5350764" cy="1706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201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1B53C2-53ED-EA1A-65D3-EE643204870F}"/>
              </a:ext>
            </a:extLst>
          </p:cNvPr>
          <p:cNvGrpSpPr/>
          <p:nvPr/>
        </p:nvGrpSpPr>
        <p:grpSpPr>
          <a:xfrm>
            <a:off x="209914" y="1210733"/>
            <a:ext cx="8724171" cy="3666066"/>
            <a:chOff x="526391" y="2931640"/>
            <a:chExt cx="8091218" cy="32220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94FF60B-B3A3-0110-31D6-EC22CB943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969"/>
            <a:stretch/>
          </p:blipFill>
          <p:spPr>
            <a:xfrm>
              <a:off x="526391" y="2931640"/>
              <a:ext cx="8091218" cy="322202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D13955-1696-D27C-FDE6-F07EED48A5D1}"/>
                </a:ext>
              </a:extLst>
            </p:cNvPr>
            <p:cNvSpPr/>
            <p:nvPr/>
          </p:nvSpPr>
          <p:spPr>
            <a:xfrm>
              <a:off x="2995288" y="5372207"/>
              <a:ext cx="4138166" cy="6481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290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6C05A-BABE-784C-E90B-55DB935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355E94-1A5C-CB6B-8234-576D2F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a GitHub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YAML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Specify additional YAML in .Rmd file</a:t>
            </a:r>
          </a:p>
          <a:p>
            <a:pPr marL="562356" lvl="1" indent="-342900"/>
            <a:r>
              <a:rPr lang="en-US" sz="1650" i="1" dirty="0"/>
              <a:t>different ways to do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reports in R Markdown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Run R file to render reports (and publish to GitHub Pages)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Check that deployment was successful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3306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E1CF74E-0FF7-BCC3-FE04-71A53CB8BD40}"/>
              </a:ext>
            </a:extLst>
          </p:cNvPr>
          <p:cNvGrpSpPr/>
          <p:nvPr/>
        </p:nvGrpSpPr>
        <p:grpSpPr>
          <a:xfrm>
            <a:off x="103316" y="988906"/>
            <a:ext cx="8983088" cy="4708567"/>
            <a:chOff x="57665" y="1087395"/>
            <a:chExt cx="8983088" cy="47085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03120B-3095-4EE6-3A4D-E5DF60BD0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0" t="536" r="1129"/>
            <a:stretch/>
          </p:blipFill>
          <p:spPr>
            <a:xfrm>
              <a:off x="57665" y="1087395"/>
              <a:ext cx="8983088" cy="4708567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FF329F-BE19-8CFF-236B-7B1D24700735}"/>
                </a:ext>
              </a:extLst>
            </p:cNvPr>
            <p:cNvSpPr/>
            <p:nvPr/>
          </p:nvSpPr>
          <p:spPr>
            <a:xfrm>
              <a:off x="5943601" y="5175505"/>
              <a:ext cx="1097279" cy="5486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536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F89F8E-55A8-F104-EEA4-51E33812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2"/>
          <a:stretch/>
        </p:blipFill>
        <p:spPr>
          <a:xfrm>
            <a:off x="0" y="1798735"/>
            <a:ext cx="9144000" cy="2692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71214-DF17-3BBA-A3A6-129475F2DFE2}"/>
              </a:ext>
            </a:extLst>
          </p:cNvPr>
          <p:cNvSpPr txBox="1"/>
          <p:nvPr/>
        </p:nvSpPr>
        <p:spPr>
          <a:xfrm>
            <a:off x="5578252" y="3165390"/>
            <a:ext cx="2033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deployment successful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81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133E-85D5-036B-E7AD-16704801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B9C3-B410-6412-BDC9-51519D0B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cap="none" dirty="0"/>
              <a:t>Additional Resources:</a:t>
            </a:r>
          </a:p>
          <a:p>
            <a:pPr>
              <a:spcAft>
                <a:spcPts val="0"/>
              </a:spcAft>
            </a:pPr>
            <a:r>
              <a:rPr lang="en-US" sz="1600" cap="none" dirty="0"/>
              <a:t> Bookdown Reference: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600" cap="none" dirty="0">
                <a:hlinkClick r:id="rId2"/>
              </a:rPr>
              <a:t>https://bookdown.org/</a:t>
            </a:r>
            <a:endParaRPr lang="en-US" sz="1600" cap="none" dirty="0"/>
          </a:p>
          <a:p>
            <a:pPr marL="0" indent="0">
              <a:spcBef>
                <a:spcPts val="150"/>
              </a:spcBef>
              <a:buNone/>
            </a:pPr>
            <a:endParaRPr lang="en-US" sz="500" cap="none" dirty="0"/>
          </a:p>
          <a:p>
            <a:pPr>
              <a:spcAft>
                <a:spcPts val="0"/>
              </a:spcAft>
            </a:pPr>
            <a:r>
              <a:rPr lang="en-US" sz="1600" cap="none" dirty="0"/>
              <a:t> CSS Template: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600" cap="none" dirty="0">
                <a:hlinkClick r:id="rId3"/>
              </a:rPr>
              <a:t>https://github.com/emp-dwr/emp-website/blob/main/admin/html-css/book.css</a:t>
            </a:r>
            <a:endParaRPr lang="en-US" sz="1600" cap="none" dirty="0"/>
          </a:p>
          <a:p>
            <a:pPr marL="0" indent="0">
              <a:spcBef>
                <a:spcPts val="150"/>
              </a:spcBef>
              <a:buNone/>
            </a:pPr>
            <a:endParaRPr lang="en-US" sz="1600" dirty="0"/>
          </a:p>
          <a:p>
            <a:pPr marL="0" indent="0">
              <a:spcBef>
                <a:spcPts val="150"/>
              </a:spcBef>
              <a:buNone/>
            </a:pPr>
            <a:r>
              <a:rPr lang="en-US" sz="1600" b="1" cap="none" dirty="0"/>
              <a:t>Contact: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600" u="sng" dirty="0"/>
              <a:t>sarah.perry@water.ca.gov</a:t>
            </a:r>
            <a:endParaRPr lang="en-US" sz="1600" u="sng" cap="non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F00C-A6EC-10ED-6AD3-C50452364EAD}"/>
              </a:ext>
            </a:extLst>
          </p:cNvPr>
          <p:cNvGrpSpPr/>
          <p:nvPr/>
        </p:nvGrpSpPr>
        <p:grpSpPr>
          <a:xfrm>
            <a:off x="1058313" y="4644410"/>
            <a:ext cx="6874974" cy="1428063"/>
            <a:chOff x="960859" y="4602077"/>
            <a:chExt cx="6874974" cy="1428063"/>
          </a:xfrm>
        </p:grpSpPr>
        <p:pic>
          <p:nvPicPr>
            <p:cNvPr id="8" name="Picture 2" descr="DWR Announces Initial State Water Project Allocation, Additional Actions to  Prepare for Third Dry Year - Antelope Valley-East Kern Water Agency">
              <a:extLst>
                <a:ext uri="{FF2B5EF4-FFF2-40B4-BE49-F238E27FC236}">
                  <a16:creationId xmlns:a16="http://schemas.microsoft.com/office/drawing/2014/main" id="{1E38F21C-C404-6969-4E69-FC780117D6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r="13863"/>
            <a:stretch/>
          </p:blipFill>
          <p:spPr bwMode="auto">
            <a:xfrm>
              <a:off x="960859" y="4603774"/>
              <a:ext cx="1563472" cy="1420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E84F14-9589-82D9-2F93-97F3782C5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69" t="4226" r="3933" b="5722"/>
            <a:stretch/>
          </p:blipFill>
          <p:spPr>
            <a:xfrm>
              <a:off x="2971577" y="4602077"/>
              <a:ext cx="1410309" cy="1422271"/>
            </a:xfrm>
            <a:prstGeom prst="rect">
              <a:avLst/>
            </a:prstGeom>
          </p:spPr>
        </p:pic>
        <p:pic>
          <p:nvPicPr>
            <p:cNvPr id="10" name="Picture 2" descr="The bookdown logo">
              <a:extLst>
                <a:ext uri="{FF2B5EF4-FFF2-40B4-BE49-F238E27FC236}">
                  <a16:creationId xmlns:a16="http://schemas.microsoft.com/office/drawing/2014/main" id="{A73F2A18-41A7-2F22-DCDA-E8B434E0A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132" y="4602078"/>
              <a:ext cx="1241793" cy="1428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GitHub - Wikipedia">
              <a:extLst>
                <a:ext uri="{FF2B5EF4-FFF2-40B4-BE49-F238E27FC236}">
                  <a16:creationId xmlns:a16="http://schemas.microsoft.com/office/drawing/2014/main" id="{DF94F6B8-62A9-C193-0C3B-89EF27AA6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404" y="4646038"/>
              <a:ext cx="1331429" cy="1331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746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8A2A-AD4C-B733-124C-8B0C98F9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Bookdown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26EB-0173-CA1E-8F47-E7F44095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R package that facilitates writing and publishing reports with R Markdown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Can create a website to host your reports</a:t>
            </a:r>
          </a:p>
          <a:p>
            <a:r>
              <a:rPr lang="en-US" sz="1800" dirty="0"/>
              <a:t> Can save reports as PDFs, Word Docs, etc.</a:t>
            </a:r>
          </a:p>
          <a:p>
            <a:r>
              <a:rPr lang="en-US" sz="1800" dirty="0"/>
              <a:t> Can add figures, tables, Shiny apps, math equations, etc.</a:t>
            </a:r>
          </a:p>
          <a:p>
            <a:r>
              <a:rPr lang="en-US" sz="1800" dirty="0"/>
              <a:t> Can customize the format, layout, and design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The bookdown logo">
            <a:extLst>
              <a:ext uri="{FF2B5EF4-FFF2-40B4-BE49-F238E27FC236}">
                <a16:creationId xmlns:a16="http://schemas.microsoft.com/office/drawing/2014/main" id="{0D68F499-AED3-518B-CB9F-C7319F9D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937" y="4100522"/>
            <a:ext cx="1632125" cy="18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1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E2EE-C01F-CCC5-8F76-BFB6D437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Publishing: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306D-C697-E88C-B342-C4D6ADD7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GitHub Pages turns your repository into a website </a:t>
            </a:r>
          </a:p>
          <a:p>
            <a:r>
              <a:rPr lang="en-US" sz="1800" dirty="0"/>
              <a:t> free hosting and easy to use</a:t>
            </a:r>
          </a:p>
          <a:p>
            <a:r>
              <a:rPr lang="en-US" sz="1800" dirty="0"/>
              <a:t> ability to choose custom domain name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D982EB-106F-FEEB-36A2-982D2C91C95B}"/>
              </a:ext>
            </a:extLst>
          </p:cNvPr>
          <p:cNvGrpSpPr/>
          <p:nvPr/>
        </p:nvGrpSpPr>
        <p:grpSpPr>
          <a:xfrm>
            <a:off x="526391" y="3014018"/>
            <a:ext cx="8091218" cy="3222024"/>
            <a:chOff x="526391" y="2931640"/>
            <a:chExt cx="8091218" cy="32220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2F0607-60DE-6E35-279D-304C07272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969"/>
            <a:stretch/>
          </p:blipFill>
          <p:spPr>
            <a:xfrm>
              <a:off x="526391" y="2931640"/>
              <a:ext cx="8091218" cy="322202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6C6C1-FEFB-9FCE-A3E1-C14C0EAB2887}"/>
                </a:ext>
              </a:extLst>
            </p:cNvPr>
            <p:cNvSpPr/>
            <p:nvPr/>
          </p:nvSpPr>
          <p:spPr>
            <a:xfrm>
              <a:off x="4699000" y="3261360"/>
              <a:ext cx="513080" cy="167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069DA6-4A67-2BBF-8029-6FC1F10A3679}"/>
                </a:ext>
              </a:extLst>
            </p:cNvPr>
            <p:cNvSpPr/>
            <p:nvPr/>
          </p:nvSpPr>
          <p:spPr>
            <a:xfrm>
              <a:off x="1290320" y="5701454"/>
              <a:ext cx="511810" cy="1278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51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999D2-16D9-B34F-6F8D-5ED54103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EMP Phytoplankton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0D56E-54FF-4540-66E5-9DEA009E0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hlinkClick r:id="rId3"/>
              </a:rPr>
              <a:t>https://emp-dwr.github.io/emp-website/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03632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8CB8040-1985-7D33-5B54-4AF8BFD2A88A}"/>
              </a:ext>
            </a:extLst>
          </p:cNvPr>
          <p:cNvGrpSpPr/>
          <p:nvPr/>
        </p:nvGrpSpPr>
        <p:grpSpPr>
          <a:xfrm>
            <a:off x="0" y="452875"/>
            <a:ext cx="9144000" cy="5309287"/>
            <a:chOff x="0" y="452875"/>
            <a:chExt cx="9144000" cy="53092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ADD2D9-B0FC-1429-B9DB-55AB942DF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586"/>
            <a:stretch/>
          </p:blipFill>
          <p:spPr>
            <a:xfrm>
              <a:off x="166759" y="510540"/>
              <a:ext cx="8810481" cy="515182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BEF51D-9080-1927-E82F-3EFE5F4AF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452875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1310E7-1D66-BF59-E112-10A3BA343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5762162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38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ADD2D9-B0FC-1429-B9DB-55AB942DF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86"/>
          <a:stretch/>
        </p:blipFill>
        <p:spPr>
          <a:xfrm>
            <a:off x="166759" y="510540"/>
            <a:ext cx="8810481" cy="515182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326D1A-5BF6-677C-28E4-1D97FACA9957}"/>
              </a:ext>
            </a:extLst>
          </p:cNvPr>
          <p:cNvSpPr/>
          <p:nvPr/>
        </p:nvSpPr>
        <p:spPr>
          <a:xfrm>
            <a:off x="125730" y="2263140"/>
            <a:ext cx="941070" cy="171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D72765-6C1E-FC7B-AEEC-35B392517AE2}"/>
              </a:ext>
            </a:extLst>
          </p:cNvPr>
          <p:cNvCxnSpPr>
            <a:cxnSpLocks/>
          </p:cNvCxnSpPr>
          <p:nvPr/>
        </p:nvCxnSpPr>
        <p:spPr>
          <a:xfrm flipH="1">
            <a:off x="0" y="4528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505BDA-12B5-DCF1-691B-0AE65456D33F}"/>
              </a:ext>
            </a:extLst>
          </p:cNvPr>
          <p:cNvCxnSpPr>
            <a:cxnSpLocks/>
          </p:cNvCxnSpPr>
          <p:nvPr/>
        </p:nvCxnSpPr>
        <p:spPr>
          <a:xfrm flipH="1">
            <a:off x="0" y="576216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9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F1A41-A62F-EE8A-6618-12458CE93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3"/>
          <a:stretch/>
        </p:blipFill>
        <p:spPr>
          <a:xfrm>
            <a:off x="166759" y="511074"/>
            <a:ext cx="8626690" cy="56611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162A4C-7425-EB02-F705-DB7876D85419}"/>
              </a:ext>
            </a:extLst>
          </p:cNvPr>
          <p:cNvCxnSpPr>
            <a:cxnSpLocks/>
          </p:cNvCxnSpPr>
          <p:nvPr/>
        </p:nvCxnSpPr>
        <p:spPr>
          <a:xfrm flipH="1">
            <a:off x="0" y="41992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2B70EC-1300-C2DC-2E5B-C2874A70D761}"/>
              </a:ext>
            </a:extLst>
          </p:cNvPr>
          <p:cNvCxnSpPr>
            <a:cxnSpLocks/>
          </p:cNvCxnSpPr>
          <p:nvPr/>
        </p:nvCxnSpPr>
        <p:spPr>
          <a:xfrm flipH="1">
            <a:off x="0" y="62564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61520"/>
      </p:ext>
    </p:extLst>
  </p:cSld>
  <p:clrMapOvr>
    <a:masterClrMapping/>
  </p:clrMapOvr>
</p:sld>
</file>

<file path=ppt/theme/theme1.xml><?xml version="1.0" encoding="utf-8"?>
<a:theme xmlns:a="http://schemas.openxmlformats.org/drawingml/2006/main" name="DWR">
  <a:themeElements>
    <a:clrScheme name="Custom 1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B5258"/>
      </a:accent1>
      <a:accent2>
        <a:srgbClr val="C3DDE1"/>
      </a:accent2>
      <a:accent3>
        <a:srgbClr val="9BC7CE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R" id="{91BB590F-4916-4336-8150-761FD2CBCDC6}" vid="{E389D76E-4F94-40A4-A0E3-99D88007EC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DWR</Template>
  <TotalTime>569</TotalTime>
  <Words>881</Words>
  <Application>Microsoft Office PowerPoint</Application>
  <PresentationFormat>On-screen Show (4:3)</PresentationFormat>
  <Paragraphs>132</Paragraphs>
  <Slides>38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Arial</vt:lpstr>
      <vt:lpstr>Calibri</vt:lpstr>
      <vt:lpstr>Calibri Light</vt:lpstr>
      <vt:lpstr>Wingdings</vt:lpstr>
      <vt:lpstr>DWR</vt:lpstr>
      <vt:lpstr>Publishing Reports via Bookdown/GitHub Pages</vt:lpstr>
      <vt:lpstr>Goal: Meet Reporting Requirements</vt:lpstr>
      <vt:lpstr>Method: Bookdown</vt:lpstr>
      <vt:lpstr>Method: Bookdown</vt:lpstr>
      <vt:lpstr>Publishing: GitHub Pages</vt:lpstr>
      <vt:lpstr>Example: EMP Phytoplankton Report</vt:lpstr>
      <vt:lpstr>PowerPoint Presentation</vt:lpstr>
      <vt:lpstr>PowerPoint Presentation</vt:lpstr>
      <vt:lpstr>PowerPoint Presentation</vt:lpstr>
      <vt:lpstr>PowerPoint Presentation</vt:lpstr>
      <vt:lpstr>How to Publish via Bookdown/GitHub Pages</vt:lpstr>
      <vt:lpstr>General Workflow</vt:lpstr>
      <vt:lpstr>General Workflow</vt:lpstr>
      <vt:lpstr>PowerPoint Presentation</vt:lpstr>
      <vt:lpstr>PowerPoint Presentation</vt:lpstr>
      <vt:lpstr>General Workflow</vt:lpstr>
      <vt:lpstr>PowerPoint Presentation</vt:lpstr>
      <vt:lpstr>General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Layout</vt:lpstr>
      <vt:lpstr>PowerPoint Presentation</vt:lpstr>
      <vt:lpstr>PowerPoint Presentation</vt:lpstr>
      <vt:lpstr>PowerPoint Presentation</vt:lpstr>
      <vt:lpstr>PowerPoint Presentation</vt:lpstr>
      <vt:lpstr>General Workflow</vt:lpstr>
      <vt:lpstr>PowerPoint Presentation</vt:lpstr>
      <vt:lpstr>PowerPoint Presentation</vt:lpstr>
      <vt:lpstr>Thank You!</vt:lpstr>
    </vt:vector>
  </TitlesOfParts>
  <Company>Dept. of Water Resources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Reports in Bookdown</dc:title>
  <dc:creator>Perry, Sarah@DWR</dc:creator>
  <cp:lastModifiedBy>Perry, Sarah@DWR</cp:lastModifiedBy>
  <cp:revision>2</cp:revision>
  <dcterms:created xsi:type="dcterms:W3CDTF">2024-04-05T13:12:24Z</dcterms:created>
  <dcterms:modified xsi:type="dcterms:W3CDTF">2024-04-18T19:17:45Z</dcterms:modified>
</cp:coreProperties>
</file>