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5"/>
  </p:notesMasterIdLst>
  <p:sldIdLst>
    <p:sldId id="256" r:id="rId2"/>
    <p:sldId id="299" r:id="rId3"/>
    <p:sldId id="322" r:id="rId4"/>
    <p:sldId id="257" r:id="rId5"/>
    <p:sldId id="258" r:id="rId6"/>
    <p:sldId id="261" r:id="rId7"/>
    <p:sldId id="262" r:id="rId8"/>
    <p:sldId id="265" r:id="rId9"/>
    <p:sldId id="267" r:id="rId10"/>
    <p:sldId id="270" r:id="rId11"/>
    <p:sldId id="269" r:id="rId12"/>
    <p:sldId id="272" r:id="rId13"/>
    <p:sldId id="323" r:id="rId14"/>
    <p:sldId id="325" r:id="rId15"/>
    <p:sldId id="326" r:id="rId16"/>
    <p:sldId id="273" r:id="rId17"/>
    <p:sldId id="324" r:id="rId18"/>
    <p:sldId id="327" r:id="rId19"/>
    <p:sldId id="277" r:id="rId20"/>
    <p:sldId id="313" r:id="rId21"/>
    <p:sldId id="328" r:id="rId22"/>
    <p:sldId id="329" r:id="rId23"/>
    <p:sldId id="330" r:id="rId24"/>
    <p:sldId id="331" r:id="rId25"/>
    <p:sldId id="280" r:id="rId26"/>
    <p:sldId id="282" r:id="rId27"/>
    <p:sldId id="283" r:id="rId28"/>
    <p:sldId id="284" r:id="rId29"/>
    <p:sldId id="285" r:id="rId30"/>
    <p:sldId id="286" r:id="rId31"/>
    <p:sldId id="318" r:id="rId32"/>
    <p:sldId id="274" r:id="rId33"/>
    <p:sldId id="332" r:id="rId34"/>
    <p:sldId id="333" r:id="rId35"/>
    <p:sldId id="300" r:id="rId36"/>
    <p:sldId id="301" r:id="rId37"/>
    <p:sldId id="302" r:id="rId38"/>
    <p:sldId id="320" r:id="rId39"/>
    <p:sldId id="288" r:id="rId40"/>
    <p:sldId id="289" r:id="rId41"/>
    <p:sldId id="306" r:id="rId42"/>
    <p:sldId id="319" r:id="rId43"/>
    <p:sldId id="292" r:id="rId44"/>
    <p:sldId id="298" r:id="rId45"/>
    <p:sldId id="296" r:id="rId46"/>
    <p:sldId id="297" r:id="rId47"/>
    <p:sldId id="310" r:id="rId48"/>
    <p:sldId id="311" r:id="rId49"/>
    <p:sldId id="312" r:id="rId50"/>
    <p:sldId id="305" r:id="rId51"/>
    <p:sldId id="307" r:id="rId52"/>
    <p:sldId id="308" r:id="rId53"/>
    <p:sldId id="309" r:id="rId5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623" autoAdjust="0"/>
    <p:restoredTop sz="94576" autoAdjust="0"/>
  </p:normalViewPr>
  <p:slideViewPr>
    <p:cSldViewPr>
      <p:cViewPr varScale="1">
        <p:scale>
          <a:sx n="71" d="100"/>
          <a:sy n="71" d="100"/>
        </p:scale>
        <p:origin x="-11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77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53FD1-9247-44FE-A96E-2C68EFFCD763}" type="datetimeFigureOut">
              <a:rPr lang="ru-RU" smtClean="0"/>
              <a:pPr/>
              <a:t>03.06.2012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BE0E0-2016-4CAC-82C3-674A7772AB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476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BE0E0-2016-4CAC-82C3-674A7772AB97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BE0E0-2016-4CAC-82C3-674A7772AB97}" type="slidenum">
              <a:rPr lang="ru-RU" smtClean="0"/>
              <a:pPr/>
              <a:t>52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95A7D39-B153-45BF-AC8D-21AC36790584}" type="datetime1">
              <a:rPr lang="ru-RU" smtClean="0"/>
              <a:pPr/>
              <a:t>03.06.2012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90E43A8-BA86-4E94-8073-8AABD8053C0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BC49A-0FEE-4AD2-8B59-482636D80FB6}" type="datetime1">
              <a:rPr lang="ru-RU" smtClean="0"/>
              <a:pPr/>
              <a:t>03.06.2012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B86F-B877-4450-B3F7-76102473ED50}" type="datetime1">
              <a:rPr lang="ru-RU" smtClean="0"/>
              <a:pPr/>
              <a:t>03.06.2012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F2F3-5A7F-43D5-8598-7B17A55B9EFB}" type="datetime1">
              <a:rPr lang="ru-RU" smtClean="0"/>
              <a:pPr/>
              <a:t>03.06.2012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183BD00-6338-4436-B96B-1548A47C3966}" type="datetime1">
              <a:rPr lang="ru-RU" smtClean="0"/>
              <a:pPr/>
              <a:t>03.06.2012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90E43A8-BA86-4E94-8073-8AABD8053C0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705A-4D1F-44CF-9DBE-C5A428966A02}" type="datetime1">
              <a:rPr lang="ru-RU" smtClean="0"/>
              <a:pPr/>
              <a:t>03.06.2012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08FA-6D04-46CF-A5C2-69F866FADD47}" type="datetime1">
              <a:rPr lang="ru-RU" smtClean="0"/>
              <a:pPr/>
              <a:t>03.06.2012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A110-0055-4A2F-98ED-1EC01EE3004D}" type="datetime1">
              <a:rPr lang="ru-RU" smtClean="0"/>
              <a:pPr/>
              <a:t>03.06.2012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329C-FEAB-461B-B4E7-A5F831DC8A2F}" type="datetime1">
              <a:rPr lang="ru-RU" smtClean="0"/>
              <a:pPr/>
              <a:t>03.06.2012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AF20-F70F-4C80-BF68-0273F147D8E8}" type="datetime1">
              <a:rPr lang="ru-RU" smtClean="0"/>
              <a:pPr/>
              <a:t>03.06.2012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33DC-2B36-4974-87F9-0DC872634E93}" type="datetime1">
              <a:rPr lang="ru-RU" smtClean="0"/>
              <a:pPr/>
              <a:t>03.06.2012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00E3095-BE4C-4C36-A658-8DE5F27E2A2D}" type="datetime1">
              <a:rPr lang="ru-RU" smtClean="0"/>
              <a:pPr/>
              <a:t>03.06.2012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0E43A8-BA86-4E94-8073-8AABD8053C0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1184870"/>
          </a:xfrm>
        </p:spPr>
        <p:txBody>
          <a:bodyPr>
            <a:normAutofit/>
          </a:bodyPr>
          <a:lstStyle/>
          <a:p>
            <a:r>
              <a:rPr lang="ru-RU" dirty="0" smtClean="0"/>
              <a:t>Выполнил: Горшков Дмитрий</a:t>
            </a:r>
          </a:p>
          <a:p>
            <a:pPr algn="ctr"/>
            <a:endParaRPr lang="ru-RU" dirty="0"/>
          </a:p>
          <a:p>
            <a:pPr algn="ctr"/>
            <a:r>
              <a:rPr lang="ru-RU" dirty="0" smtClean="0"/>
              <a:t>2012 г.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ru-RU" dirty="0" err="1"/>
              <a:t>bool</a:t>
            </a:r>
            <a:r>
              <a:rPr lang="ru-RU" dirty="0"/>
              <a:t> (логическое значение)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1</a:t>
            </a:r>
            <a:r>
              <a:rPr lang="ru-RU" dirty="0"/>
              <a:t>. Хранит одно из двух значений (</a:t>
            </a:r>
            <a:r>
              <a:rPr lang="ru-RU" dirty="0" err="1"/>
              <a:t>True</a:t>
            </a:r>
            <a:r>
              <a:rPr lang="ru-RU" dirty="0"/>
              <a:t>, </a:t>
            </a:r>
            <a:r>
              <a:rPr lang="ru-RU" dirty="0" err="1"/>
              <a:t>False</a:t>
            </a:r>
            <a:r>
              <a:rPr lang="ru-RU" dirty="0"/>
              <a:t>).</a:t>
            </a:r>
          </a:p>
          <a:p>
            <a:r>
              <a:rPr lang="ru-RU" dirty="0"/>
              <a:t>2. Логические операции (</a:t>
            </a:r>
            <a:r>
              <a:rPr lang="ru-RU" dirty="0" err="1"/>
              <a:t>and</a:t>
            </a:r>
            <a:r>
              <a:rPr lang="ru-RU" dirty="0"/>
              <a:t>, </a:t>
            </a:r>
            <a:r>
              <a:rPr lang="ru-RU" dirty="0" err="1"/>
              <a:t>or</a:t>
            </a:r>
            <a:r>
              <a:rPr lang="ru-RU" dirty="0"/>
              <a:t>, </a:t>
            </a:r>
            <a:r>
              <a:rPr lang="ru-RU" dirty="0" err="1"/>
              <a:t>not</a:t>
            </a:r>
            <a:r>
              <a:rPr lang="ru-RU" dirty="0"/>
              <a:t>).</a:t>
            </a:r>
          </a:p>
          <a:p>
            <a:r>
              <a:rPr lang="ru-RU" dirty="0"/>
              <a:t>3. Операции сравнения (==, !=, &gt;, &gt;=, &lt;, &lt;=). Можно</a:t>
            </a:r>
          </a:p>
          <a:p>
            <a:r>
              <a:rPr lang="ru-RU" dirty="0"/>
              <a:t>сравнивать числа.</a:t>
            </a:r>
          </a:p>
          <a:p>
            <a:r>
              <a:rPr lang="ru-RU" dirty="0"/>
              <a:t>4. Можно использовать в условных конструкциях.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Структуры данных (составные типы)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Последовательности</a:t>
            </a:r>
          </a:p>
          <a:p>
            <a:pPr marL="788670" lvl="1" indent="-514350">
              <a:buFont typeface="Wingdings" pitchFamily="2" charset="2"/>
              <a:buChar char="§"/>
            </a:pPr>
            <a:r>
              <a:rPr lang="ru-RU" dirty="0" smtClean="0"/>
              <a:t>Неизменяемые</a:t>
            </a:r>
          </a:p>
          <a:p>
            <a:pPr marL="1062990" lvl="2" indent="-514350">
              <a:buFont typeface="Arial" pitchFamily="34" charset="0"/>
              <a:buChar char="•"/>
            </a:pPr>
            <a:r>
              <a:rPr lang="ru-RU" dirty="0" smtClean="0"/>
              <a:t>строки</a:t>
            </a:r>
            <a:r>
              <a:rPr lang="en-US" dirty="0" smtClean="0"/>
              <a:t> (string </a:t>
            </a:r>
            <a:r>
              <a:rPr lang="ru-RU" dirty="0" smtClean="0"/>
              <a:t>и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  <a:endParaRPr lang="ru-RU" dirty="0" smtClean="0"/>
          </a:p>
          <a:p>
            <a:pPr marL="1062990" lvl="2" indent="-514350">
              <a:buFont typeface="Arial" pitchFamily="34" charset="0"/>
              <a:buChar char="•"/>
            </a:pPr>
            <a:r>
              <a:rPr lang="ru-RU" dirty="0" smtClean="0"/>
              <a:t>кортежи</a:t>
            </a:r>
            <a:r>
              <a:rPr lang="en-US" dirty="0" smtClean="0"/>
              <a:t> </a:t>
            </a:r>
            <a:r>
              <a:rPr lang="ru-RU" dirty="0" smtClean="0"/>
              <a:t>или наборы (</a:t>
            </a:r>
            <a:r>
              <a:rPr lang="en-US" dirty="0" err="1" smtClean="0"/>
              <a:t>tuple</a:t>
            </a:r>
            <a:r>
              <a:rPr lang="en-US" dirty="0" smtClean="0"/>
              <a:t>)</a:t>
            </a:r>
          </a:p>
          <a:p>
            <a:pPr marL="788670" lvl="1" indent="-514350">
              <a:buFont typeface="Wingdings" pitchFamily="2" charset="2"/>
              <a:buChar char="§"/>
            </a:pPr>
            <a:r>
              <a:rPr lang="ru-RU" dirty="0" smtClean="0"/>
              <a:t>Изменяемые</a:t>
            </a:r>
          </a:p>
          <a:p>
            <a:pPr marL="1062990" lvl="2" indent="-514350">
              <a:buFont typeface="Arial" pitchFamily="34" charset="0"/>
              <a:buChar char="•"/>
            </a:pPr>
            <a:r>
              <a:rPr lang="ru-RU" dirty="0" smtClean="0"/>
              <a:t>списки</a:t>
            </a:r>
            <a:r>
              <a:rPr lang="en-US" dirty="0" smtClean="0"/>
              <a:t> (list)</a:t>
            </a:r>
            <a:endParaRPr lang="ru-RU" dirty="0" smtClean="0"/>
          </a:p>
          <a:p>
            <a:r>
              <a:rPr lang="ru-RU" dirty="0" smtClean="0"/>
              <a:t>Словари</a:t>
            </a:r>
            <a:r>
              <a:rPr lang="en-US" dirty="0" smtClean="0"/>
              <a:t> (dictionary)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Строки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u="sng" dirty="0" smtClean="0">
                <a:latin typeface="Cambria" pitchFamily="18" charset="0"/>
              </a:rPr>
              <a:t>Строки</a:t>
            </a:r>
            <a:r>
              <a:rPr lang="ru-RU" dirty="0" smtClean="0">
                <a:latin typeface="Cambria" pitchFamily="18" charset="0"/>
              </a:rPr>
              <a:t> - последовательности символов. Строки и символы нужно заключать в кавычки (одиночные или двойные). Элементы (символы) в строке нумеруются, начиная с нуля.</a:t>
            </a:r>
          </a:p>
          <a:p>
            <a:pPr>
              <a:buNone/>
            </a:pPr>
            <a:r>
              <a:rPr lang="ru-RU" u="sng" dirty="0" smtClean="0">
                <a:latin typeface="Cambria" pitchFamily="18" charset="0"/>
              </a:rPr>
              <a:t>Пример: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“ABC”, ‘ABC’</a:t>
            </a:r>
          </a:p>
          <a:p>
            <a:r>
              <a:rPr lang="ru-RU" dirty="0" smtClean="0">
                <a:latin typeface="Cambria" pitchFamily="18" charset="0"/>
              </a:rPr>
              <a:t>Строки </a:t>
            </a:r>
            <a:r>
              <a:rPr lang="ru-RU" dirty="0" err="1" smtClean="0">
                <a:latin typeface="Cambria" pitchFamily="18" charset="0"/>
              </a:rPr>
              <a:t>Unicode</a:t>
            </a:r>
            <a:r>
              <a:rPr lang="ru-RU" dirty="0" smtClean="0">
                <a:latin typeface="Cambria" pitchFamily="18" charset="0"/>
              </a:rPr>
              <a:t> образуются из строковых литералов (любого вида) при добавлении в начало символа ‘u’ или ‘U’: </a:t>
            </a:r>
          </a:p>
          <a:p>
            <a:pPr>
              <a:buNone/>
            </a:pPr>
            <a:r>
              <a:rPr lang="ru-RU" u="sng" dirty="0" smtClean="0">
                <a:latin typeface="Cambria" pitchFamily="18" charset="0"/>
              </a:rPr>
              <a:t>Пример:</a:t>
            </a:r>
          </a:p>
          <a:p>
            <a:pPr>
              <a:buNone/>
            </a:pPr>
            <a:r>
              <a:rPr lang="ru-RU" dirty="0" err="1" smtClean="0">
                <a:latin typeface="Cambria" pitchFamily="18" charset="0"/>
              </a:rPr>
              <a:t>u’abc</a:t>
            </a:r>
            <a:r>
              <a:rPr lang="ru-RU" dirty="0" smtClean="0">
                <a:latin typeface="Cambria" pitchFamily="18" charset="0"/>
              </a:rPr>
              <a:t>’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</a:t>
            </a:r>
            <a:r>
              <a:rPr lang="en-US" dirty="0" smtClean="0"/>
              <a:t> </a:t>
            </a:r>
            <a:r>
              <a:rPr lang="ru-RU" dirty="0" smtClean="0"/>
              <a:t>(запись в несколько строк)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 </a:t>
            </a:r>
            <a:r>
              <a:rPr lang="ru-RU" dirty="0"/>
              <a:t>Символ новой строки </a:t>
            </a:r>
            <a:r>
              <a:rPr lang="ru-RU" dirty="0" smtClean="0"/>
              <a:t>(‘\’)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Текст может </a:t>
            </a:r>
            <a:r>
              <a:rPr lang="ru-RU" dirty="0"/>
              <a:t>быть заключен в утроенные кавычки</a:t>
            </a:r>
            <a:r>
              <a:rPr lang="ru-RU" dirty="0" smtClean="0"/>
              <a:t>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93096"/>
            <a:ext cx="5040560" cy="169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4866465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16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над строками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Склейка (+)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Размножение (*)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Получение любого символа </a:t>
            </a:r>
            <a:r>
              <a:rPr lang="ru-RU" dirty="0"/>
              <a:t>строки по его </a:t>
            </a:r>
            <a:r>
              <a:rPr lang="ru-RU" dirty="0" smtClean="0"/>
              <a:t>индексу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85809"/>
            <a:ext cx="4238962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76371"/>
            <a:ext cx="5400600" cy="744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5062512"/>
            <a:ext cx="1872209" cy="697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200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над строками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Выделение подстроки (срезка)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en-US" dirty="0" smtClean="0"/>
          </a:p>
          <a:p>
            <a:r>
              <a:rPr lang="ru-RU" dirty="0" smtClean="0"/>
              <a:t>Функция </a:t>
            </a:r>
            <a:r>
              <a:rPr lang="en-US" dirty="0" err="1" smtClean="0"/>
              <a:t>len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23" y="1700808"/>
            <a:ext cx="3007220" cy="2506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22" y="5070031"/>
            <a:ext cx="2400267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55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Кортежи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u="sng" dirty="0" smtClean="0">
                <a:latin typeface="Cambria" pitchFamily="18" charset="0"/>
              </a:rPr>
              <a:t>Кортеж</a:t>
            </a:r>
            <a:r>
              <a:rPr lang="ru-RU" dirty="0" smtClean="0">
                <a:latin typeface="Cambria" pitchFamily="18" charset="0"/>
              </a:rPr>
              <a:t> - это упорядоченный набор объектов, в который могут одновременно входить объекты разных типов (числа, строки и другие структуры, в том числе и кортежи).</a:t>
            </a:r>
          </a:p>
          <a:p>
            <a:pPr>
              <a:buNone/>
            </a:pPr>
            <a:endParaRPr lang="ru-RU" u="sng" dirty="0" smtClean="0">
              <a:latin typeface="Cambria" pitchFamily="18" charset="0"/>
            </a:endParaRPr>
          </a:p>
          <a:p>
            <a:pPr>
              <a:buNone/>
            </a:pPr>
            <a:r>
              <a:rPr lang="ru-RU" u="sng" dirty="0" smtClean="0">
                <a:latin typeface="Cambria" pitchFamily="18" charset="0"/>
              </a:rPr>
              <a:t>Пример:</a:t>
            </a:r>
          </a:p>
          <a:p>
            <a:r>
              <a:rPr lang="ru-RU" dirty="0"/>
              <a:t>&gt;&gt;&gt; </a:t>
            </a:r>
            <a:r>
              <a:rPr lang="en-US" dirty="0"/>
              <a:t>t</a:t>
            </a:r>
            <a:r>
              <a:rPr lang="ru-RU" dirty="0"/>
              <a:t> = 12345, 54321, ’</a:t>
            </a:r>
            <a:r>
              <a:rPr lang="en-US" dirty="0"/>
              <a:t>hello</a:t>
            </a:r>
            <a:r>
              <a:rPr lang="ru-RU" dirty="0" smtClean="0"/>
              <a:t>!’</a:t>
            </a:r>
            <a:endParaRPr lang="en-US" dirty="0" smtClean="0"/>
          </a:p>
          <a:p>
            <a:r>
              <a:rPr lang="ru-RU" dirty="0"/>
              <a:t>&gt;&gt;&gt; </a:t>
            </a:r>
            <a:r>
              <a:rPr lang="en-US" dirty="0"/>
              <a:t>t</a:t>
            </a:r>
            <a:r>
              <a:rPr lang="ru-RU" dirty="0"/>
              <a:t>[0]</a:t>
            </a:r>
          </a:p>
          <a:p>
            <a:r>
              <a:rPr lang="ru-RU" dirty="0" smtClean="0"/>
              <a:t>12345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Кортежи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Вложенные кортежи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&gt;&gt;&gt; </a:t>
            </a:r>
            <a:r>
              <a:rPr lang="en-US" sz="1800" dirty="0"/>
              <a:t>t</a:t>
            </a:r>
            <a:r>
              <a:rPr lang="ru-RU" sz="1800" dirty="0"/>
              <a:t> = 12345, 54321, ’</a:t>
            </a:r>
            <a:r>
              <a:rPr lang="en-US" sz="1800" dirty="0"/>
              <a:t>hello</a:t>
            </a:r>
            <a:r>
              <a:rPr lang="ru-RU" sz="1800" dirty="0"/>
              <a:t>!’</a:t>
            </a:r>
          </a:p>
          <a:p>
            <a:pPr marL="0" indent="0">
              <a:buNone/>
            </a:pPr>
            <a:r>
              <a:rPr lang="ru-RU" sz="1800" dirty="0"/>
              <a:t>        </a:t>
            </a:r>
            <a:r>
              <a:rPr lang="en-US" sz="1800" dirty="0"/>
              <a:t>u = t, (1, 2, 3, 4, 5)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&gt;&gt;&gt; u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((12345, 54321, ’hello!’), (1, 2, 3, 4, 5</a:t>
            </a:r>
            <a:r>
              <a:rPr lang="en-US" sz="1800" dirty="0" smtClean="0"/>
              <a:t>))</a:t>
            </a:r>
            <a:endParaRPr lang="ru-RU" sz="1800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Пустой кортеж</a:t>
            </a:r>
          </a:p>
          <a:p>
            <a:pPr marL="0" indent="0">
              <a:buNone/>
            </a:pPr>
            <a:r>
              <a:rPr lang="en-US" sz="1800" dirty="0"/>
              <a:t>&gt;&gt;&gt; empty = </a:t>
            </a:r>
            <a:r>
              <a:rPr lang="en-US" sz="1800" dirty="0" smtClean="0"/>
              <a:t>()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        </a:t>
            </a:r>
            <a:r>
              <a:rPr lang="en-US" sz="1800" dirty="0" smtClean="0"/>
              <a:t>singleton </a:t>
            </a:r>
            <a:r>
              <a:rPr lang="en-US" sz="1800" dirty="0"/>
              <a:t>= ’hello’,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&gt;&gt;&gt; </a:t>
            </a:r>
            <a:r>
              <a:rPr lang="en-US" sz="1800" dirty="0" err="1" smtClean="0"/>
              <a:t>len</a:t>
            </a:r>
            <a:r>
              <a:rPr lang="en-US" sz="1800" dirty="0" smtClean="0"/>
              <a:t>(empty)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  </a:t>
            </a:r>
            <a:r>
              <a:rPr lang="ru-RU" sz="1800" dirty="0" smtClean="0"/>
              <a:t>       </a:t>
            </a:r>
            <a:r>
              <a:rPr lang="en-US" sz="1800" dirty="0" smtClean="0"/>
              <a:t>0</a:t>
            </a: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95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над кортежами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Упаковка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Распаковка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4355044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60900"/>
            <a:ext cx="3483282" cy="77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080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Списки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u="sng" dirty="0" smtClean="0">
                <a:latin typeface="Cambria" pitchFamily="18" charset="0"/>
              </a:rPr>
              <a:t>Список  </a:t>
            </a:r>
            <a:r>
              <a:rPr lang="ru-RU" dirty="0" smtClean="0">
                <a:latin typeface="Cambria" pitchFamily="18" charset="0"/>
              </a:rPr>
              <a:t>-  это упорядоченный набор объектов, в список могут одновременно входить объекты разных типов (числа, строки и другие структуры, в частности, списки и кортежи</a:t>
            </a:r>
            <a:r>
              <a:rPr lang="ru-RU" dirty="0">
                <a:latin typeface="Cambria" pitchFamily="18" charset="0"/>
              </a:rPr>
              <a:t>). Элементы (символы) в </a:t>
            </a:r>
            <a:r>
              <a:rPr lang="ru-RU" dirty="0" smtClean="0">
                <a:latin typeface="Cambria" pitchFamily="18" charset="0"/>
              </a:rPr>
              <a:t>списке </a:t>
            </a:r>
            <a:r>
              <a:rPr lang="ru-RU" dirty="0">
                <a:latin typeface="Cambria" pitchFamily="18" charset="0"/>
              </a:rPr>
              <a:t>нумеруются, начиная с нуля</a:t>
            </a:r>
            <a:r>
              <a:rPr lang="ru-RU" dirty="0" smtClean="0">
                <a:latin typeface="Cambria" pitchFamily="18" charset="0"/>
              </a:rPr>
              <a:t>.</a:t>
            </a:r>
          </a:p>
          <a:p>
            <a:pPr>
              <a:buNone/>
            </a:pPr>
            <a:endParaRPr lang="ru-RU" u="sng" dirty="0" smtClean="0">
              <a:latin typeface="Cambria" pitchFamily="18" charset="0"/>
            </a:endParaRPr>
          </a:p>
          <a:p>
            <a:pPr>
              <a:buNone/>
            </a:pPr>
            <a:r>
              <a:rPr lang="ru-RU" u="sng" dirty="0" smtClean="0">
                <a:latin typeface="Cambria" pitchFamily="18" charset="0"/>
              </a:rPr>
              <a:t>Пример:</a:t>
            </a:r>
          </a:p>
          <a:p>
            <a:pPr marL="0" indent="0">
              <a:buNone/>
            </a:pPr>
            <a:r>
              <a:rPr lang="ru-RU" dirty="0"/>
              <a:t>&gt;&gt;&gt; </a:t>
            </a:r>
            <a:r>
              <a:rPr lang="en-US" dirty="0"/>
              <a:t>a</a:t>
            </a:r>
            <a:r>
              <a:rPr lang="ru-RU" dirty="0"/>
              <a:t> = [’</a:t>
            </a:r>
            <a:r>
              <a:rPr lang="en-US" dirty="0"/>
              <a:t>spam</a:t>
            </a:r>
            <a:r>
              <a:rPr lang="ru-RU" dirty="0"/>
              <a:t>’, ’</a:t>
            </a:r>
            <a:r>
              <a:rPr lang="en-US" dirty="0"/>
              <a:t>eggs</a:t>
            </a:r>
            <a:r>
              <a:rPr lang="ru-RU" dirty="0"/>
              <a:t>’, 100, 1234</a:t>
            </a:r>
            <a:r>
              <a:rPr lang="ru-RU" dirty="0" smtClean="0"/>
              <a:t>]</a:t>
            </a:r>
          </a:p>
          <a:p>
            <a:r>
              <a:rPr lang="ru-RU" dirty="0"/>
              <a:t>&gt;&gt;&gt; </a:t>
            </a:r>
            <a:r>
              <a:rPr lang="en-US" dirty="0"/>
              <a:t>q</a:t>
            </a:r>
            <a:r>
              <a:rPr lang="ru-RU" dirty="0"/>
              <a:t> = [2, 3]</a:t>
            </a:r>
          </a:p>
          <a:p>
            <a:r>
              <a:rPr lang="ru-RU" dirty="0"/>
              <a:t>&gt;&gt;&gt; </a:t>
            </a:r>
            <a:r>
              <a:rPr lang="en-US" dirty="0"/>
              <a:t>p</a:t>
            </a:r>
            <a:r>
              <a:rPr lang="ru-RU" dirty="0"/>
              <a:t> = [1, </a:t>
            </a:r>
            <a:r>
              <a:rPr lang="en-US" dirty="0"/>
              <a:t>q</a:t>
            </a:r>
            <a:r>
              <a:rPr lang="ru-RU" dirty="0"/>
              <a:t>, 4]</a:t>
            </a:r>
          </a:p>
          <a:p>
            <a:r>
              <a:rPr lang="ru-RU" dirty="0"/>
              <a:t>&gt;&gt;&gt; </a:t>
            </a:r>
            <a:r>
              <a:rPr lang="en-US" dirty="0" smtClean="0"/>
              <a:t>p</a:t>
            </a:r>
          </a:p>
          <a:p>
            <a:r>
              <a:rPr lang="en-US" smtClean="0"/>
              <a:t>[1, [2, 3], 4]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</a:t>
            </a:r>
            <a:r>
              <a:rPr lang="en-US" dirty="0"/>
              <a:t>Python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4672176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r>
              <a:rPr lang="ru-RU" dirty="0" smtClean="0"/>
              <a:t>1</a:t>
            </a:r>
            <a:r>
              <a:rPr lang="ru-RU" dirty="0"/>
              <a:t>. Интерпретируемый (нет процесса компиляции,</a:t>
            </a:r>
          </a:p>
          <a:p>
            <a:pPr marL="0" indent="0">
              <a:buNone/>
            </a:pPr>
            <a:r>
              <a:rPr lang="ru-RU" dirty="0"/>
              <a:t>интерпретатор выполняет код строка за строкой).</a:t>
            </a:r>
          </a:p>
          <a:p>
            <a:r>
              <a:rPr lang="ru-RU" dirty="0"/>
              <a:t>2. Динамические переменные (не надо объявлять</a:t>
            </a:r>
          </a:p>
          <a:p>
            <a:pPr marL="0" indent="0">
              <a:buNone/>
            </a:pPr>
            <a:r>
              <a:rPr lang="ru-RU" dirty="0"/>
              <a:t>переменную, достаточно присвоить ей значение).</a:t>
            </a:r>
          </a:p>
          <a:p>
            <a:r>
              <a:rPr lang="ru-RU" dirty="0"/>
              <a:t>3. Блоки с помощью отступов (вместо </a:t>
            </a:r>
            <a:r>
              <a:rPr lang="ru-RU" dirty="0" err="1"/>
              <a:t>begin</a:t>
            </a:r>
            <a:r>
              <a:rPr lang="ru-RU" dirty="0"/>
              <a:t>...</a:t>
            </a:r>
            <a:r>
              <a:rPr lang="ru-RU" dirty="0" err="1"/>
              <a:t>end</a:t>
            </a:r>
            <a:r>
              <a:rPr lang="ru-RU" dirty="0"/>
              <a:t> в </a:t>
            </a:r>
            <a:r>
              <a:rPr lang="ru-RU" dirty="0" smtClean="0"/>
              <a:t>паскале и </a:t>
            </a:r>
            <a:r>
              <a:rPr lang="ru-RU" dirty="0"/>
              <a:t>{...} в C/C++ ту же роль в питоне выполняют отступы).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>
                <a:latin typeface="Cambria" pitchFamily="18" charset="0"/>
              </a:rPr>
              <a:t>Функция </a:t>
            </a:r>
            <a:r>
              <a:rPr lang="ru-RU" dirty="0" err="1" smtClean="0">
                <a:latin typeface="Cambria" pitchFamily="18" charset="0"/>
              </a:rPr>
              <a:t>range</a:t>
            </a:r>
            <a:r>
              <a:rPr lang="ru-RU" dirty="0" smtClean="0">
                <a:latin typeface="Cambria" pitchFamily="18" charset="0"/>
              </a:rPr>
              <a:t>() создаёт список как числовую арифметическую прогрессию.</a:t>
            </a:r>
          </a:p>
          <a:p>
            <a:pPr>
              <a:buNone/>
            </a:pPr>
            <a:r>
              <a:rPr lang="ru-RU" dirty="0" err="1" smtClean="0">
                <a:latin typeface="Cambria" pitchFamily="18" charset="0"/>
              </a:rPr>
              <a:t>range</a:t>
            </a:r>
            <a:r>
              <a:rPr lang="ru-RU" dirty="0" smtClean="0">
                <a:latin typeface="Cambria" pitchFamily="18" charset="0"/>
              </a:rPr>
              <a:t> ( x0 , x1 , d )</a:t>
            </a:r>
          </a:p>
          <a:p>
            <a:pPr>
              <a:buNone/>
            </a:pPr>
            <a:r>
              <a:rPr lang="ru-RU" dirty="0" smtClean="0">
                <a:latin typeface="Cambria" pitchFamily="18" charset="0"/>
              </a:rPr>
              <a:t>При этом создаётся список из чисел в полуоткрытом интервале [x0, x1) с шагом d</a:t>
            </a:r>
          </a:p>
          <a:p>
            <a:pPr>
              <a:buNone/>
            </a:pPr>
            <a:r>
              <a:rPr lang="ru-RU" u="sng" dirty="0" smtClean="0">
                <a:latin typeface="Cambria" pitchFamily="18" charset="0"/>
              </a:rPr>
              <a:t>Пример: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&gt;&gt;&gt;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range</a:t>
            </a:r>
            <a:r>
              <a:rPr lang="ru-RU" dirty="0" smtClean="0">
                <a:latin typeface="Cambria" pitchFamily="18" charset="0"/>
              </a:rPr>
              <a:t> ( 0 , 1 5 , 3 )</a:t>
            </a:r>
            <a:endParaRPr lang="en-US" dirty="0" smtClean="0">
              <a:latin typeface="Cambria" pitchFamily="18" charset="0"/>
            </a:endParaRPr>
          </a:p>
          <a:p>
            <a:pPr>
              <a:buNone/>
            </a:pPr>
            <a:r>
              <a:rPr lang="ru-RU" dirty="0" smtClean="0">
                <a:latin typeface="Cambria" pitchFamily="18" charset="0"/>
              </a:rPr>
              <a:t>[ 0 , 3 , 6 , 9 , 1 2 ]</a:t>
            </a:r>
          </a:p>
          <a:p>
            <a:pPr>
              <a:buNone/>
            </a:pPr>
            <a:r>
              <a:rPr lang="ru-RU" dirty="0" err="1" smtClean="0">
                <a:latin typeface="Cambria" pitchFamily="18" charset="0"/>
              </a:rPr>
              <a:t>range</a:t>
            </a:r>
            <a:r>
              <a:rPr lang="ru-RU" dirty="0" smtClean="0">
                <a:latin typeface="Cambria" pitchFamily="18" charset="0"/>
              </a:rPr>
              <a:t> ( n ) создаёт список чисел от 0 до n − 1 с шагом 1.</a:t>
            </a:r>
          </a:p>
          <a:p>
            <a:pPr>
              <a:buNone/>
            </a:pPr>
            <a:r>
              <a:rPr lang="ru-RU" dirty="0" err="1" smtClean="0">
                <a:latin typeface="Cambria" pitchFamily="18" charset="0"/>
              </a:rPr>
              <a:t>range</a:t>
            </a:r>
            <a:r>
              <a:rPr lang="ru-RU" dirty="0" smtClean="0">
                <a:latin typeface="Cambria" pitchFamily="18" charset="0"/>
              </a:rPr>
              <a:t> ( </a:t>
            </a:r>
            <a:r>
              <a:rPr lang="ru-RU" dirty="0" err="1" smtClean="0">
                <a:latin typeface="Cambria" pitchFamily="18" charset="0"/>
              </a:rPr>
              <a:t>k</a:t>
            </a:r>
            <a:r>
              <a:rPr lang="ru-RU" dirty="0" smtClean="0">
                <a:latin typeface="Cambria" pitchFamily="18" charset="0"/>
              </a:rPr>
              <a:t> , n ) создаёт список чисел от </a:t>
            </a:r>
            <a:r>
              <a:rPr lang="ru-RU" dirty="0" err="1" smtClean="0">
                <a:latin typeface="Cambria" pitchFamily="18" charset="0"/>
              </a:rPr>
              <a:t>k</a:t>
            </a:r>
            <a:r>
              <a:rPr lang="ru-RU" dirty="0" smtClean="0">
                <a:latin typeface="Cambria" pitchFamily="18" charset="0"/>
              </a:rPr>
              <a:t> до n − 1 с шагом 1.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над списками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Объединение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Срез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Изменение </a:t>
            </a:r>
            <a:r>
              <a:rPr lang="ru-RU" dirty="0"/>
              <a:t>отдельных элементов </a:t>
            </a:r>
            <a:r>
              <a:rPr lang="ru-RU" dirty="0" smtClean="0"/>
              <a:t>списка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3276364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24200"/>
            <a:ext cx="3335052" cy="95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81128"/>
            <a:ext cx="3707646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970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над списками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Присваивание срезу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Удаление среза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Вставка среза</a:t>
            </a:r>
          </a:p>
          <a:p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628800"/>
            <a:ext cx="3088035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717032"/>
            <a:ext cx="216515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4941168"/>
            <a:ext cx="3891496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980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над списками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78152"/>
          </a:xfrm>
        </p:spPr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err="1" smtClean="0"/>
              <a:t>len</a:t>
            </a:r>
            <a:r>
              <a:rPr lang="en-US" dirty="0" smtClean="0"/>
              <a:t>()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Метод </a:t>
            </a:r>
            <a:r>
              <a:rPr lang="en-US" dirty="0" smtClean="0"/>
              <a:t>append()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Метод </a:t>
            </a:r>
            <a:r>
              <a:rPr lang="en-US" dirty="0" smtClean="0"/>
              <a:t>insert()</a:t>
            </a:r>
          </a:p>
          <a:p>
            <a:endParaRPr lang="en-US" dirty="0"/>
          </a:p>
          <a:p>
            <a:endParaRPr lang="en-US" dirty="0"/>
          </a:p>
          <a:p>
            <a:r>
              <a:rPr lang="ru-RU" dirty="0" smtClean="0"/>
              <a:t>Метод </a:t>
            </a:r>
            <a:r>
              <a:rPr lang="en-US" dirty="0" smtClean="0"/>
              <a:t>count()</a:t>
            </a:r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799"/>
            <a:ext cx="3551256" cy="936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68" y="3186952"/>
            <a:ext cx="4402904" cy="695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509120"/>
            <a:ext cx="5613684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5877272"/>
            <a:ext cx="3551257" cy="61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56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над списками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dirty="0" smtClean="0"/>
              <a:t>index()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Метод </a:t>
            </a:r>
            <a:r>
              <a:rPr lang="en-US" dirty="0" smtClean="0"/>
              <a:t>remove()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Метод </a:t>
            </a:r>
            <a:r>
              <a:rPr lang="en-US" dirty="0" smtClean="0"/>
              <a:t>sort()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66" y="1652657"/>
            <a:ext cx="2864599" cy="1488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66" y="3662363"/>
            <a:ext cx="2482359" cy="774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62" y="4971431"/>
            <a:ext cx="3226534" cy="79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115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последовательностей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>
                <a:latin typeface="Cambria" pitchFamily="18" charset="0"/>
              </a:rPr>
              <a:t>    Последовательности поддерживают обычные операторы сравнения &lt;, &lt;=, ==, !=, &gt; и &gt;=. </a:t>
            </a:r>
          </a:p>
          <a:p>
            <a:pPr lvl="1">
              <a:buNone/>
            </a:pPr>
            <a:r>
              <a:rPr lang="ru-RU" u="sng" dirty="0" smtClean="0">
                <a:latin typeface="Cambria" pitchFamily="18" charset="0"/>
              </a:rPr>
              <a:t>Например:</a:t>
            </a:r>
          </a:p>
          <a:p>
            <a:pPr lvl="1">
              <a:buNone/>
            </a:pPr>
            <a:r>
              <a:rPr lang="ru-RU" dirty="0" smtClean="0">
                <a:latin typeface="Cambria" pitchFamily="18" charset="0"/>
              </a:rPr>
              <a:t>(1, 2, 3) &lt; (1, 2, 4)</a:t>
            </a:r>
          </a:p>
          <a:p>
            <a:pPr lvl="1">
              <a:buNone/>
            </a:pPr>
            <a:r>
              <a:rPr lang="ru-RU" dirty="0" smtClean="0">
                <a:latin typeface="Cambria" pitchFamily="18" charset="0"/>
              </a:rPr>
              <a:t>[1, 2, 3] &lt; [1, 2, 4]</a:t>
            </a:r>
          </a:p>
          <a:p>
            <a:pPr lvl="1">
              <a:buNone/>
            </a:pPr>
            <a:r>
              <a:rPr lang="ru-RU" dirty="0" smtClean="0">
                <a:latin typeface="Cambria" pitchFamily="18" charset="0"/>
              </a:rPr>
              <a:t>'</a:t>
            </a:r>
            <a:r>
              <a:rPr lang="en-US" dirty="0" smtClean="0">
                <a:latin typeface="Cambria" pitchFamily="18" charset="0"/>
              </a:rPr>
              <a:t>ABC</a:t>
            </a:r>
            <a:r>
              <a:rPr lang="ru-RU" dirty="0" smtClean="0">
                <a:latin typeface="Cambria" pitchFamily="18" charset="0"/>
              </a:rPr>
              <a:t>' &lt; '</a:t>
            </a:r>
            <a:r>
              <a:rPr lang="en-US" dirty="0" smtClean="0">
                <a:latin typeface="Cambria" pitchFamily="18" charset="0"/>
              </a:rPr>
              <a:t>C</a:t>
            </a:r>
            <a:r>
              <a:rPr lang="ru-RU" dirty="0" smtClean="0">
                <a:latin typeface="Cambria" pitchFamily="18" charset="0"/>
              </a:rPr>
              <a:t>' &lt; '</a:t>
            </a:r>
            <a:r>
              <a:rPr lang="en-US" dirty="0" smtClean="0">
                <a:latin typeface="Cambria" pitchFamily="18" charset="0"/>
              </a:rPr>
              <a:t>Pascal</a:t>
            </a:r>
            <a:r>
              <a:rPr lang="ru-RU" dirty="0" smtClean="0">
                <a:latin typeface="Cambria" pitchFamily="18" charset="0"/>
              </a:rPr>
              <a:t>' &lt; '</a:t>
            </a:r>
            <a:r>
              <a:rPr lang="en-US" dirty="0" smtClean="0">
                <a:latin typeface="Cambria" pitchFamily="18" charset="0"/>
              </a:rPr>
              <a:t>Python</a:t>
            </a:r>
            <a:r>
              <a:rPr lang="ru-RU" dirty="0" smtClean="0">
                <a:latin typeface="Cambria" pitchFamily="18" charset="0"/>
              </a:rPr>
              <a:t>‘</a:t>
            </a:r>
          </a:p>
          <a:p>
            <a:pPr lvl="1">
              <a:buNone/>
            </a:pPr>
            <a:r>
              <a:rPr lang="ru-RU" dirty="0" smtClean="0">
                <a:latin typeface="Cambria" pitchFamily="18" charset="0"/>
              </a:rPr>
              <a:t>(1, 2, 3, 4) &lt; (1, 2, 4)</a:t>
            </a:r>
          </a:p>
          <a:p>
            <a:pPr lvl="1">
              <a:buNone/>
            </a:pPr>
            <a:r>
              <a:rPr lang="ru-RU" dirty="0" smtClean="0">
                <a:latin typeface="Cambria" pitchFamily="18" charset="0"/>
              </a:rPr>
              <a:t>(1, 2) &lt; (1, 2, -1)</a:t>
            </a:r>
          </a:p>
          <a:p>
            <a:pPr lvl="1">
              <a:buNone/>
            </a:pPr>
            <a:r>
              <a:rPr lang="ru-RU" dirty="0" smtClean="0">
                <a:latin typeface="Cambria" pitchFamily="18" charset="0"/>
              </a:rPr>
              <a:t>(1, 2, 3)  == (1.0, 2.0, 3.0)</a:t>
            </a:r>
          </a:p>
          <a:p>
            <a:pPr lvl="1">
              <a:buNone/>
            </a:pPr>
            <a:r>
              <a:rPr lang="ru-RU" dirty="0" smtClean="0">
                <a:latin typeface="Cambria" pitchFamily="18" charset="0"/>
              </a:rPr>
              <a:t>(1, 2, ('</a:t>
            </a:r>
            <a:r>
              <a:rPr lang="en-US" dirty="0" err="1" smtClean="0">
                <a:latin typeface="Cambria" pitchFamily="18" charset="0"/>
              </a:rPr>
              <a:t>aa</a:t>
            </a:r>
            <a:r>
              <a:rPr lang="ru-RU" dirty="0" smtClean="0">
                <a:latin typeface="Cambria" pitchFamily="18" charset="0"/>
              </a:rPr>
              <a:t>', '</a:t>
            </a:r>
            <a:r>
              <a:rPr lang="en-US" dirty="0" err="1" smtClean="0">
                <a:latin typeface="Cambria" pitchFamily="18" charset="0"/>
              </a:rPr>
              <a:t>ab</a:t>
            </a:r>
            <a:r>
              <a:rPr lang="ru-RU" dirty="0" smtClean="0">
                <a:latin typeface="Cambria" pitchFamily="18" charset="0"/>
              </a:rPr>
              <a:t>'))   &lt; (1, 2, ('</a:t>
            </a:r>
            <a:r>
              <a:rPr lang="en-US" dirty="0" err="1" smtClean="0">
                <a:latin typeface="Cambria" pitchFamily="18" charset="0"/>
              </a:rPr>
              <a:t>abc</a:t>
            </a:r>
            <a:r>
              <a:rPr lang="ru-RU" dirty="0" smtClean="0">
                <a:latin typeface="Cambria" pitchFamily="18" charset="0"/>
              </a:rPr>
              <a:t>', '</a:t>
            </a:r>
            <a:r>
              <a:rPr lang="en-US" dirty="0" smtClean="0">
                <a:latin typeface="Cambria" pitchFamily="18" charset="0"/>
              </a:rPr>
              <a:t>a</a:t>
            </a:r>
            <a:r>
              <a:rPr lang="ru-RU" dirty="0" smtClean="0">
                <a:latin typeface="Cambria" pitchFamily="18" charset="0"/>
              </a:rPr>
              <a:t>'), 4)</a:t>
            </a:r>
            <a:endParaRPr lang="ru-RU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типов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 </a:t>
            </a:r>
            <a:r>
              <a:rPr lang="en-US" dirty="0" smtClean="0">
                <a:latin typeface="Cambria" pitchFamily="18" charset="0"/>
              </a:rPr>
              <a:t>list</a:t>
            </a:r>
            <a:r>
              <a:rPr lang="ru-RU" dirty="0" smtClean="0">
                <a:latin typeface="Cambria" pitchFamily="18" charset="0"/>
              </a:rPr>
              <a:t>()  - преобразует кортеж или строки в список</a:t>
            </a:r>
          </a:p>
          <a:p>
            <a:pPr>
              <a:buNone/>
            </a:pPr>
            <a:endParaRPr lang="en-US" u="sng" dirty="0" smtClean="0">
              <a:latin typeface="Cambria" pitchFamily="18" charset="0"/>
            </a:endParaRPr>
          </a:p>
          <a:p>
            <a:pPr>
              <a:buNone/>
            </a:pPr>
            <a:endParaRPr lang="ru-RU" u="sng" dirty="0" smtClean="0">
              <a:latin typeface="Cambria" pitchFamily="18" charset="0"/>
            </a:endParaRPr>
          </a:p>
          <a:p>
            <a:pPr>
              <a:buNone/>
            </a:pPr>
            <a:endParaRPr lang="en-US" dirty="0" smtClean="0">
              <a:latin typeface="Cambria" pitchFamily="18" charset="0"/>
            </a:endParaRPr>
          </a:p>
          <a:p>
            <a:pPr>
              <a:buNone/>
            </a:pPr>
            <a:r>
              <a:rPr lang="ru-RU" dirty="0" err="1" smtClean="0">
                <a:latin typeface="Cambria" pitchFamily="18" charset="0"/>
              </a:rPr>
              <a:t>tuple</a:t>
            </a:r>
            <a:r>
              <a:rPr lang="ru-RU" dirty="0" smtClean="0">
                <a:latin typeface="Cambria" pitchFamily="18" charset="0"/>
              </a:rPr>
              <a:t> () - преобразует строку в кортеж. </a:t>
            </a:r>
            <a:endParaRPr lang="en-US" dirty="0" smtClean="0">
              <a:latin typeface="Cambria" pitchFamily="18" charset="0"/>
            </a:endParaRPr>
          </a:p>
          <a:p>
            <a:pPr>
              <a:buNone/>
            </a:pPr>
            <a:endParaRPr lang="ru-RU" u="sng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l="52713" t="69357" r="28296" b="14726"/>
          <a:stretch>
            <a:fillRect/>
          </a:stretch>
        </p:blipFill>
        <p:spPr bwMode="auto">
          <a:xfrm>
            <a:off x="629921" y="1714488"/>
            <a:ext cx="2727633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 l="62661" t="68699" r="17443" b="15515"/>
          <a:stretch>
            <a:fillRect/>
          </a:stretch>
        </p:blipFill>
        <p:spPr bwMode="auto">
          <a:xfrm>
            <a:off x="571472" y="3714752"/>
            <a:ext cx="2881333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типов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27</a:t>
            </a:fld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err="1" smtClean="0">
                <a:latin typeface="Cambria" pitchFamily="18" charset="0"/>
              </a:rPr>
              <a:t>split</a:t>
            </a:r>
            <a:r>
              <a:rPr lang="ru-RU" dirty="0" smtClean="0">
                <a:latin typeface="Cambria" pitchFamily="18" charset="0"/>
              </a:rPr>
              <a:t> ()</a:t>
            </a:r>
            <a:r>
              <a:rPr lang="en-US" dirty="0" smtClean="0">
                <a:latin typeface="Cambria" pitchFamily="18" charset="0"/>
              </a:rPr>
              <a:t> – </a:t>
            </a:r>
            <a:r>
              <a:rPr lang="ru-RU" dirty="0" smtClean="0">
                <a:latin typeface="Cambria" pitchFamily="18" charset="0"/>
              </a:rPr>
              <a:t>преобразует строку в список,  делит строку по заданному символу-разделителю и создаёт список из фрагментов строки.</a:t>
            </a:r>
          </a:p>
          <a:p>
            <a:pPr>
              <a:buNone/>
            </a:pPr>
            <a:endParaRPr lang="en-US" dirty="0" smtClean="0">
              <a:latin typeface="Cambria" pitchFamily="18" charset="0"/>
            </a:endParaRPr>
          </a:p>
          <a:p>
            <a:pPr>
              <a:buNone/>
            </a:pPr>
            <a:endParaRPr lang="en-US" dirty="0" smtClean="0">
              <a:latin typeface="Cambria" pitchFamily="18" charset="0"/>
            </a:endParaRPr>
          </a:p>
          <a:p>
            <a:pPr>
              <a:buNone/>
            </a:pPr>
            <a:r>
              <a:rPr lang="ru-RU" dirty="0" err="1" smtClean="0">
                <a:latin typeface="Cambria" pitchFamily="18" charset="0"/>
              </a:rPr>
              <a:t>join</a:t>
            </a:r>
            <a:r>
              <a:rPr lang="ru-RU" dirty="0" smtClean="0">
                <a:latin typeface="Cambria" pitchFamily="18" charset="0"/>
              </a:rPr>
              <a:t> () - формирует строку из элементов списка, поставив между ними заданную строку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 l="62661" t="76592" r="21061" b="14726"/>
          <a:stretch>
            <a:fillRect/>
          </a:stretch>
        </p:blipFill>
        <p:spPr bwMode="auto">
          <a:xfrm>
            <a:off x="642910" y="2500306"/>
            <a:ext cx="257176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 l="62660" t="76703" r="20157" b="15505"/>
          <a:stretch>
            <a:fillRect/>
          </a:stretch>
        </p:blipFill>
        <p:spPr bwMode="auto">
          <a:xfrm>
            <a:off x="500034" y="4643446"/>
            <a:ext cx="2520741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Отображение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u="sng" dirty="0" smtClean="0">
                <a:latin typeface="Cambria" pitchFamily="18" charset="0"/>
              </a:rPr>
              <a:t>Отображения</a:t>
            </a:r>
            <a:r>
              <a:rPr lang="ru-RU" dirty="0" smtClean="0">
                <a:latin typeface="Cambria" pitchFamily="18" charset="0"/>
              </a:rPr>
              <a:t> - это коллекции пар элементов «ключ-значение», которые предоставляют методы доступа к  элементам и их ключам и значениям. </a:t>
            </a:r>
          </a:p>
          <a:p>
            <a:r>
              <a:rPr lang="ru-RU" u="sng" dirty="0" smtClean="0">
                <a:latin typeface="Cambria" pitchFamily="18" charset="0"/>
              </a:rPr>
              <a:t>Ключами</a:t>
            </a:r>
            <a:r>
              <a:rPr lang="ru-RU" dirty="0" smtClean="0">
                <a:latin typeface="Cambria" pitchFamily="18" charset="0"/>
              </a:rPr>
              <a:t> могут быть только неизменяемые типы, как </a:t>
            </a:r>
            <a:r>
              <a:rPr lang="ru-RU" dirty="0" err="1" smtClean="0">
                <a:latin typeface="Cambria" pitchFamily="18" charset="0"/>
              </a:rPr>
              <a:t>float</a:t>
            </a:r>
            <a:r>
              <a:rPr lang="en-US" dirty="0" smtClean="0">
                <a:latin typeface="Cambria" pitchFamily="18" charset="0"/>
              </a:rPr>
              <a:t>,</a:t>
            </a:r>
            <a:r>
              <a:rPr lang="ru-RU" dirty="0" smtClean="0">
                <a:latin typeface="Cambria" pitchFamily="18" charset="0"/>
              </a:rPr>
              <a:t> int, </a:t>
            </a:r>
            <a:r>
              <a:rPr lang="ru-RU" dirty="0" err="1" smtClean="0">
                <a:latin typeface="Cambria" pitchFamily="18" charset="0"/>
              </a:rPr>
              <a:t>st</a:t>
            </a:r>
            <a:r>
              <a:rPr lang="en-US" dirty="0" smtClean="0">
                <a:latin typeface="Cambria" pitchFamily="18" charset="0"/>
              </a:rPr>
              <a:t>r</a:t>
            </a:r>
            <a:r>
              <a:rPr lang="ru-RU" dirty="0" smtClean="0">
                <a:latin typeface="Cambria" pitchFamily="18" charset="0"/>
              </a:rPr>
              <a:t> и </a:t>
            </a:r>
            <a:r>
              <a:rPr lang="ru-RU" dirty="0" err="1" smtClean="0">
                <a:latin typeface="Cambria" pitchFamily="18" charset="0"/>
              </a:rPr>
              <a:t>tuple</a:t>
            </a:r>
            <a:r>
              <a:rPr lang="ru-RU" dirty="0" smtClean="0">
                <a:latin typeface="Cambria" pitchFamily="18" charset="0"/>
              </a:rPr>
              <a:t>. </a:t>
            </a:r>
            <a:endParaRPr lang="en-US" dirty="0" smtClean="0">
              <a:latin typeface="Cambria" pitchFamily="18" charset="0"/>
            </a:endParaRPr>
          </a:p>
          <a:p>
            <a:r>
              <a:rPr lang="ru-RU" dirty="0" smtClean="0">
                <a:latin typeface="Cambria" pitchFamily="18" charset="0"/>
              </a:rPr>
              <a:t>Каждому ключу соответствует некоторое </a:t>
            </a:r>
            <a:r>
              <a:rPr lang="ru-RU" u="sng" dirty="0" smtClean="0">
                <a:latin typeface="Cambria" pitchFamily="18" charset="0"/>
              </a:rPr>
              <a:t>значение</a:t>
            </a:r>
            <a:r>
              <a:rPr lang="ru-RU" dirty="0" smtClean="0">
                <a:latin typeface="Cambria" pitchFamily="18" charset="0"/>
              </a:rPr>
              <a:t>,  которое может быть ссылкой на объект любого типа,  включая числа, строки, списки, множества, словари,  функции </a:t>
            </a:r>
            <a:endParaRPr lang="ru-RU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>
                <a:latin typeface="Cambria" pitchFamily="18" charset="0"/>
              </a:rPr>
              <a:t>Словарь - это неупорядоченная коллекция из нуля или более пар «ключ-значение», в которых в качестве ключей могут использоваться ссылки на неизменяемые объекты, а в качестве значений - ссылки на объекты любого типа. </a:t>
            </a:r>
          </a:p>
          <a:p>
            <a:r>
              <a:rPr lang="ru-RU" dirty="0" smtClean="0">
                <a:latin typeface="Cambria" pitchFamily="18" charset="0"/>
              </a:rPr>
              <a:t>Для создания словарей можно использовать именованные  аргументы; имена аргументов – это ключи, а значения аргументов –значения.</a:t>
            </a:r>
          </a:p>
          <a:p>
            <a:r>
              <a:rPr lang="ru-RU" u="sng" dirty="0" smtClean="0">
                <a:latin typeface="Cambria" pitchFamily="18" charset="0"/>
              </a:rPr>
              <a:t>Пример: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d1 = </a:t>
            </a:r>
            <a:r>
              <a:rPr lang="en-US" dirty="0" err="1" smtClean="0">
                <a:latin typeface="Cambria" pitchFamily="18" charset="0"/>
              </a:rPr>
              <a:t>dict</a:t>
            </a:r>
            <a:r>
              <a:rPr lang="en-US" dirty="0" smtClean="0">
                <a:latin typeface="Cambria" pitchFamily="18" charset="0"/>
              </a:rPr>
              <a:t>({"id": 1948, "name": "Washer", "size": 3}) </a:t>
            </a:r>
            <a:endParaRPr lang="ru-RU" dirty="0" smtClean="0">
              <a:latin typeface="Cambria" pitchFamily="18" charset="0"/>
            </a:endParaRP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d2 = </a:t>
            </a:r>
            <a:r>
              <a:rPr lang="en-US" dirty="0" err="1" smtClean="0">
                <a:latin typeface="Cambria" pitchFamily="18" charset="0"/>
              </a:rPr>
              <a:t>dict</a:t>
            </a:r>
            <a:r>
              <a:rPr lang="en-US" dirty="0" smtClean="0">
                <a:latin typeface="Cambria" pitchFamily="18" charset="0"/>
              </a:rPr>
              <a:t>(id=1948, name="Washer", size=3) </a:t>
            </a:r>
            <a:endParaRPr lang="ru-RU" dirty="0" smtClean="0">
              <a:latin typeface="Cambria" pitchFamily="18" charset="0"/>
            </a:endParaRP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d3 = </a:t>
            </a:r>
            <a:r>
              <a:rPr lang="en-US" dirty="0" err="1" smtClean="0">
                <a:latin typeface="Cambria" pitchFamily="18" charset="0"/>
              </a:rPr>
              <a:t>dict</a:t>
            </a:r>
            <a:r>
              <a:rPr lang="en-US" dirty="0" smtClean="0">
                <a:latin typeface="Cambria" pitchFamily="18" charset="0"/>
              </a:rPr>
              <a:t>([("id", 1948), ("name", "Washer"), ("size", 3)]) </a:t>
            </a:r>
            <a:endParaRPr lang="ru-RU" dirty="0" smtClean="0">
              <a:latin typeface="Cambria" pitchFamily="18" charset="0"/>
            </a:endParaRP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d4 = </a:t>
            </a:r>
            <a:r>
              <a:rPr lang="en-US" dirty="0" err="1" smtClean="0">
                <a:latin typeface="Cambria" pitchFamily="18" charset="0"/>
              </a:rPr>
              <a:t>dict</a:t>
            </a:r>
            <a:r>
              <a:rPr lang="en-US" dirty="0" smtClean="0">
                <a:latin typeface="Cambria" pitchFamily="18" charset="0"/>
              </a:rPr>
              <a:t>(zip(("id", "name", "size"), (1948, "Washer", 3))) </a:t>
            </a:r>
            <a:endParaRPr lang="ru-RU" dirty="0" smtClean="0">
              <a:latin typeface="Cambria" pitchFamily="18" charset="0"/>
            </a:endParaRP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d5 = {"id": 1948, "name": "Washer", "size": 3} </a:t>
            </a:r>
            <a:endParaRPr lang="ru-RU" dirty="0" smtClean="0">
              <a:latin typeface="Cambria" pitchFamily="18" charset="0"/>
            </a:endParaRPr>
          </a:p>
          <a:p>
            <a:pPr>
              <a:buNone/>
            </a:pP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типы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3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32301720"/>
              </p:ext>
            </p:extLst>
          </p:nvPr>
        </p:nvGraphicFramePr>
        <p:xfrm>
          <a:off x="683567" y="1412775"/>
          <a:ext cx="7416825" cy="505526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72017"/>
                <a:gridCol w="2472017"/>
                <a:gridCol w="2472791"/>
              </a:tblGrid>
              <a:tr h="559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Название 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900" marR="589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Краткое описание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900" marR="589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Пример использования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900" marR="58900" marT="0" marB="0"/>
                </a:tc>
              </a:tr>
              <a:tr h="6834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int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900" marR="589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Целые числа произвольной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длины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900" marR="589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a = 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b = a * (5 - a)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900" marR="58900" marT="0" marB="0"/>
                </a:tc>
              </a:tr>
              <a:tr h="6708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float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900" marR="589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Дробные числа (15-16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значащих цифр)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900" marR="589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a = 2.5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b = a * (5 - a)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900" marR="58900" marT="0" marB="0"/>
                </a:tc>
              </a:tr>
              <a:tr h="6708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bool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900" marR="589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Логический тип (True или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False)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900" marR="589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a = True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b = (2 &lt; 3) and not a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900" marR="58900" marT="0" marB="0"/>
                </a:tc>
              </a:tr>
              <a:tr h="9112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str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900" marR="589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Строки произвольной длины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(Символ - строка длины 1)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900" marR="589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s = "abacaba"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t = s[1:3] + s[-1]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900" marR="58900" marT="0" marB="0"/>
                </a:tc>
              </a:tr>
              <a:tr h="4556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list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900" marR="589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Список (аналог массива)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900" marR="589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l1 = [1, 2, 3, [4, 5]]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l2 = l1[:3] + l1[3]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900" marR="58900" marT="0" marB="0"/>
                </a:tc>
              </a:tr>
              <a:tr h="6834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tuple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900" marR="589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Кортеж (для упаковки в одну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переменную)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900" marR="589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a = 1, 2, 3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b, c, d = a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900" marR="589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27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над словарями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l="23633" t="50361" r="18359" b="11562"/>
          <a:stretch>
            <a:fillRect/>
          </a:stretch>
        </p:blipFill>
        <p:spPr bwMode="auto">
          <a:xfrm>
            <a:off x="428596" y="2000240"/>
            <a:ext cx="8358246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над словарями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31</a:t>
            </a:fld>
            <a:endParaRPr lang="ru-RU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l="62661" t="30289" r="9304" b="14727"/>
          <a:stretch>
            <a:fillRect/>
          </a:stretch>
        </p:blipFill>
        <p:spPr bwMode="auto">
          <a:xfrm>
            <a:off x="500034" y="1357297"/>
            <a:ext cx="3643338" cy="4466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присваивания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>
                <a:latin typeface="Cambria" pitchFamily="18" charset="0"/>
              </a:rPr>
              <a:t>a = 456</a:t>
            </a:r>
          </a:p>
          <a:p>
            <a:pPr marL="514350" indent="-514350">
              <a:buAutoNum type="arabicParenR"/>
            </a:pPr>
            <a:r>
              <a:rPr lang="en-US" dirty="0" err="1" smtClean="0">
                <a:latin typeface="Cambria" pitchFamily="18" charset="0"/>
              </a:rPr>
              <a:t>k.real</a:t>
            </a:r>
            <a:r>
              <a:rPr lang="en-US" dirty="0" smtClean="0">
                <a:latin typeface="Cambria" pitchFamily="18" charset="0"/>
              </a:rPr>
              <a:t> = 23</a:t>
            </a:r>
          </a:p>
          <a:p>
            <a:pPr marL="514350" indent="-514350">
              <a:buAutoNum type="arabicParenR"/>
            </a:pPr>
            <a:r>
              <a:rPr lang="en-US" dirty="0" smtClean="0">
                <a:latin typeface="Cambria" pitchFamily="18" charset="0"/>
              </a:rPr>
              <a:t>list1[8] = “Hello”</a:t>
            </a:r>
          </a:p>
          <a:p>
            <a:pPr marL="514350" indent="-514350">
              <a:buAutoNum type="arabicParenR"/>
            </a:pPr>
            <a:r>
              <a:rPr lang="en-US" dirty="0" smtClean="0">
                <a:latin typeface="Cambria" pitchFamily="18" charset="0"/>
              </a:rPr>
              <a:t>a, b, c, d = 0, 1, 2, 3</a:t>
            </a:r>
          </a:p>
          <a:p>
            <a:pPr marL="514350" indent="-514350">
              <a:buAutoNum type="arabicParenR"/>
            </a:pPr>
            <a:r>
              <a:rPr lang="ru-RU" dirty="0" smtClean="0">
                <a:latin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</a:rPr>
              <a:t>t=(x , s1 , y , s2 )=(12 , ’ b ’ , 3 4 . 6 , ’ </a:t>
            </a:r>
            <a:r>
              <a:rPr lang="en-US" dirty="0" err="1" smtClean="0">
                <a:latin typeface="Cambria" pitchFamily="18" charset="0"/>
              </a:rPr>
              <a:t>derevo</a:t>
            </a:r>
            <a:r>
              <a:rPr lang="en-US" dirty="0" smtClean="0">
                <a:latin typeface="Cambria" pitchFamily="18" charset="0"/>
              </a:rPr>
              <a:t> ’ )</a:t>
            </a:r>
          </a:p>
          <a:p>
            <a:pPr marL="514350" indent="-514350">
              <a:buAutoNum type="arabicParenR"/>
            </a:pPr>
            <a:r>
              <a:rPr lang="ru-RU" dirty="0" smtClean="0">
                <a:latin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</a:rPr>
              <a:t>l s t =[x , s1 , y , s2 ]=[12 , ’ b ’ , 3 4 . </a:t>
            </a:r>
            <a:r>
              <a:rPr lang="ru-RU" dirty="0" smtClean="0">
                <a:latin typeface="Cambria" pitchFamily="18" charset="0"/>
              </a:rPr>
              <a:t>6 , ’ </a:t>
            </a:r>
            <a:r>
              <a:rPr lang="ru-RU" dirty="0" err="1" smtClean="0">
                <a:latin typeface="Cambria" pitchFamily="18" charset="0"/>
              </a:rPr>
              <a:t>derevo</a:t>
            </a:r>
            <a:r>
              <a:rPr lang="ru-RU" dirty="0" smtClean="0">
                <a:latin typeface="Cambria" pitchFamily="18" charset="0"/>
              </a:rPr>
              <a:t> ’ ]</a:t>
            </a:r>
          </a:p>
          <a:p>
            <a:pPr>
              <a:buNone/>
            </a:pPr>
            <a:endParaRPr lang="ru-RU" dirty="0" smtClean="0">
              <a:latin typeface="Cambria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присваивания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5714047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83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присваивания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98763"/>
            <a:ext cx="2376264" cy="2194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777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Условные операторы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Все условные операторы (</a:t>
            </a:r>
            <a:r>
              <a:rPr lang="ru-RU" dirty="0" err="1" smtClean="0"/>
              <a:t>операторы</a:t>
            </a:r>
            <a:r>
              <a:rPr lang="ru-RU" dirty="0" smtClean="0"/>
              <a:t> сравнения, проверки идентичности и вхождения) имеют одинаковый приоритет (больший, чем у логических операторов). Кроме того, условные операторы могут быть записаны в цепь, например, выражение 'x &lt; y &lt;= </a:t>
            </a:r>
            <a:r>
              <a:rPr lang="ru-RU" dirty="0" err="1" smtClean="0"/>
              <a:t>z</a:t>
            </a:r>
            <a:r>
              <a:rPr lang="ru-RU" dirty="0" smtClean="0"/>
              <a:t>‘  и эквивалентно 'x &lt; y </a:t>
            </a:r>
            <a:r>
              <a:rPr lang="ru-RU" dirty="0" err="1" smtClean="0"/>
              <a:t>and</a:t>
            </a:r>
            <a:r>
              <a:rPr lang="ru-RU" dirty="0" smtClean="0"/>
              <a:t> </a:t>
            </a:r>
            <a:r>
              <a:rPr lang="ru-RU" dirty="0" err="1" smtClean="0"/>
              <a:t>y</a:t>
            </a:r>
            <a:r>
              <a:rPr lang="ru-RU" dirty="0" smtClean="0"/>
              <a:t> &lt;= </a:t>
            </a:r>
            <a:r>
              <a:rPr lang="ru-RU" dirty="0" err="1" smtClean="0"/>
              <a:t>z</a:t>
            </a:r>
            <a:endParaRPr lang="ru-RU" dirty="0" smtClean="0"/>
          </a:p>
          <a:p>
            <a:pPr>
              <a:buNone/>
            </a:pPr>
            <a:r>
              <a:rPr lang="ru-RU" b="1" dirty="0" smtClean="0"/>
              <a:t>Сравнение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pPr>
              <a:buNone/>
            </a:pPr>
            <a:r>
              <a:rPr lang="ru-RU" b="1" dirty="0" smtClean="0"/>
              <a:t>x &lt; y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1, если x меньше y, иначе 0.</a:t>
            </a:r>
          </a:p>
          <a:p>
            <a:pPr>
              <a:buNone/>
            </a:pPr>
            <a:r>
              <a:rPr lang="ru-RU" b="1" dirty="0" smtClean="0"/>
              <a:t>x &lt;= y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1, если x меньше или равен y, иначе 0.</a:t>
            </a:r>
          </a:p>
          <a:p>
            <a:pPr>
              <a:buNone/>
            </a:pPr>
            <a:r>
              <a:rPr lang="ru-RU" b="1" dirty="0" smtClean="0"/>
              <a:t>x &gt; </a:t>
            </a:r>
            <a:r>
              <a:rPr lang="en-US" b="1" dirty="0" smtClean="0"/>
              <a:t>y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1, если x больше y, иначе 0.</a:t>
            </a:r>
          </a:p>
          <a:p>
            <a:pPr>
              <a:buNone/>
            </a:pPr>
            <a:r>
              <a:rPr lang="ru-RU" b="1" dirty="0" smtClean="0"/>
              <a:t>x &gt;= y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1, если x больше или равен y, иначе 0.</a:t>
            </a:r>
          </a:p>
          <a:p>
            <a:pPr>
              <a:buNone/>
            </a:pPr>
            <a:r>
              <a:rPr lang="ru-RU" b="1" dirty="0" smtClean="0"/>
              <a:t>x == y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1, если x равен y, иначе 0.</a:t>
            </a:r>
          </a:p>
          <a:p>
            <a:pPr>
              <a:buNone/>
            </a:pPr>
            <a:r>
              <a:rPr lang="ru-RU" b="1" dirty="0" smtClean="0"/>
              <a:t>x != y или </a:t>
            </a:r>
            <a:r>
              <a:rPr lang="en-US" b="1" dirty="0" smtClean="0"/>
              <a:t>x&lt;&gt;y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0, если x равен y, иначе 1.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Условные операторы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b="1" dirty="0" smtClean="0"/>
              <a:t>Идентичность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pPr>
              <a:buNone/>
            </a:pPr>
            <a:r>
              <a:rPr lang="ru-RU" dirty="0" smtClean="0"/>
              <a:t>Операторы </a:t>
            </a:r>
            <a:r>
              <a:rPr lang="ru-RU" dirty="0" err="1" smtClean="0"/>
              <a:t>is</a:t>
            </a:r>
            <a:r>
              <a:rPr lang="ru-RU" dirty="0" smtClean="0"/>
              <a:t> и </a:t>
            </a:r>
            <a:r>
              <a:rPr lang="ru-RU" dirty="0" err="1" smtClean="0"/>
              <a:t>is</a:t>
            </a:r>
            <a:r>
              <a:rPr lang="ru-RU" dirty="0" smtClean="0"/>
              <a:t> </a:t>
            </a:r>
            <a:r>
              <a:rPr lang="ru-RU" dirty="0" err="1" smtClean="0"/>
              <a:t>not</a:t>
            </a:r>
            <a:r>
              <a:rPr lang="ru-RU" dirty="0" smtClean="0"/>
              <a:t> проверяют идентичность объектов: являются ли операнды на самом деле одним и тем же объектом</a:t>
            </a:r>
          </a:p>
          <a:p>
            <a:pPr>
              <a:buNone/>
            </a:pPr>
            <a:r>
              <a:rPr lang="ru-RU" b="1" dirty="0" smtClean="0"/>
              <a:t>x </a:t>
            </a:r>
            <a:r>
              <a:rPr lang="ru-RU" b="1" dirty="0" err="1" smtClean="0"/>
              <a:t>is</a:t>
            </a:r>
            <a:r>
              <a:rPr lang="ru-RU" b="1" dirty="0" smtClean="0"/>
              <a:t> y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1, если x и y ссылаются на один и тот же объект, иначе 0.</a:t>
            </a:r>
          </a:p>
          <a:p>
            <a:pPr>
              <a:buNone/>
            </a:pPr>
            <a:r>
              <a:rPr lang="ru-RU" b="1" dirty="0" smtClean="0"/>
              <a:t>x </a:t>
            </a:r>
            <a:r>
              <a:rPr lang="ru-RU" b="1" dirty="0" err="1" smtClean="0"/>
              <a:t>is</a:t>
            </a:r>
            <a:r>
              <a:rPr lang="ru-RU" b="1" dirty="0" smtClean="0"/>
              <a:t> </a:t>
            </a:r>
            <a:r>
              <a:rPr lang="ru-RU" b="1" dirty="0" err="1" smtClean="0"/>
              <a:t>not</a:t>
            </a:r>
            <a:r>
              <a:rPr lang="ru-RU" b="1" dirty="0" smtClean="0"/>
              <a:t> y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0, если x и y ссылаются на один и тот же объект, иначе 1.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b="1" dirty="0" smtClean="0"/>
              <a:t>Вхождение</a:t>
            </a:r>
          </a:p>
          <a:p>
            <a:pPr>
              <a:buNone/>
            </a:pPr>
            <a:r>
              <a:rPr lang="ru-RU" dirty="0" smtClean="0"/>
              <a:t> in и </a:t>
            </a:r>
            <a:r>
              <a:rPr lang="ru-RU" dirty="0" err="1" smtClean="0"/>
              <a:t>not</a:t>
            </a:r>
            <a:r>
              <a:rPr lang="ru-RU" dirty="0" smtClean="0"/>
              <a:t> in — предназначены для определения, является ли объект элементом последовательности</a:t>
            </a:r>
          </a:p>
          <a:p>
            <a:pPr>
              <a:buNone/>
            </a:pPr>
            <a:r>
              <a:rPr lang="ru-RU" b="1" dirty="0" smtClean="0"/>
              <a:t>x in y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1, если y содержит элемент, который при сравнении оказывается равным x, иначе 0.</a:t>
            </a:r>
          </a:p>
          <a:p>
            <a:pPr>
              <a:buNone/>
            </a:pPr>
            <a:r>
              <a:rPr lang="ru-RU" b="1" dirty="0" smtClean="0"/>
              <a:t>x </a:t>
            </a:r>
            <a:r>
              <a:rPr lang="ru-RU" b="1" dirty="0" err="1" smtClean="0"/>
              <a:t>not</a:t>
            </a:r>
            <a:r>
              <a:rPr lang="ru-RU" b="1" dirty="0" smtClean="0"/>
              <a:t> in y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1, если y не содержит элемента равного x, иначе 0.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Логические операторы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Логические операторы в порядке уменьшения приоритета. Оператор </a:t>
            </a:r>
            <a:r>
              <a:rPr lang="ru-RU" dirty="0" err="1" smtClean="0"/>
              <a:t>not</a:t>
            </a:r>
            <a:r>
              <a:rPr lang="ru-RU" dirty="0" smtClean="0"/>
              <a:t> имеет меньший приоритет, чем арифметические и условные операторы. </a:t>
            </a:r>
          </a:p>
          <a:p>
            <a:pPr>
              <a:buNone/>
            </a:pPr>
            <a:r>
              <a:rPr lang="ru-RU" b="1" dirty="0" err="1" smtClean="0"/>
              <a:t>not</a:t>
            </a:r>
            <a:r>
              <a:rPr lang="ru-RU" b="1" dirty="0" smtClean="0"/>
              <a:t> x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Если x ложно, то 1, иначе 0.</a:t>
            </a:r>
          </a:p>
          <a:p>
            <a:pPr>
              <a:buNone/>
            </a:pPr>
            <a:r>
              <a:rPr lang="ru-RU" b="1" dirty="0" smtClean="0"/>
              <a:t>x </a:t>
            </a:r>
            <a:r>
              <a:rPr lang="ru-RU" b="1" dirty="0" err="1" smtClean="0"/>
              <a:t>and</a:t>
            </a:r>
            <a:r>
              <a:rPr lang="ru-RU" b="1" dirty="0" smtClean="0"/>
              <a:t> y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Если x ложно, то x, иначе y.</a:t>
            </a:r>
          </a:p>
          <a:p>
            <a:pPr>
              <a:buNone/>
            </a:pPr>
            <a:r>
              <a:rPr lang="ru-RU" b="1" dirty="0" smtClean="0"/>
              <a:t>x </a:t>
            </a:r>
            <a:r>
              <a:rPr lang="ru-RU" b="1" dirty="0" err="1" smtClean="0"/>
              <a:t>or</a:t>
            </a:r>
            <a:r>
              <a:rPr lang="ru-RU" b="1" dirty="0" smtClean="0"/>
              <a:t> y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Если x ложно, то y, иначе x.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Инструкция </a:t>
            </a:r>
            <a:r>
              <a:rPr lang="en-US" dirty="0" smtClean="0"/>
              <a:t>If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ambria" pitchFamily="18" charset="0"/>
              </a:rPr>
              <a:t>&gt;&gt;&gt; x = int(</a:t>
            </a:r>
            <a:r>
              <a:rPr lang="en-US" dirty="0" err="1" smtClean="0">
                <a:latin typeface="Cambria" pitchFamily="18" charset="0"/>
              </a:rPr>
              <a:t>raw_input</a:t>
            </a:r>
            <a:r>
              <a:rPr lang="en-US" dirty="0" smtClean="0">
                <a:latin typeface="Cambria" pitchFamily="18" charset="0"/>
              </a:rPr>
              <a:t>(“</a:t>
            </a:r>
            <a:r>
              <a:rPr lang="ru-RU" dirty="0" smtClean="0">
                <a:latin typeface="Cambria" pitchFamily="18" charset="0"/>
              </a:rPr>
              <a:t>Введите число</a:t>
            </a:r>
            <a:r>
              <a:rPr lang="en-US" dirty="0" smtClean="0">
                <a:latin typeface="Cambria" pitchFamily="18" charset="0"/>
              </a:rPr>
              <a:t>: "))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&gt;&gt;&gt; if x &lt; 0: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... </a:t>
            </a:r>
            <a:r>
              <a:rPr lang="ru-RU" dirty="0" smtClean="0">
                <a:latin typeface="Cambria" pitchFamily="18" charset="0"/>
              </a:rPr>
              <a:t>            </a:t>
            </a:r>
            <a:r>
              <a:rPr lang="en-US" dirty="0" smtClean="0">
                <a:latin typeface="Cambria" pitchFamily="18" charset="0"/>
              </a:rPr>
              <a:t>x = 0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... </a:t>
            </a:r>
            <a:r>
              <a:rPr lang="ru-RU" dirty="0" smtClean="0">
                <a:latin typeface="Cambria" pitchFamily="18" charset="0"/>
              </a:rPr>
              <a:t>            </a:t>
            </a:r>
            <a:r>
              <a:rPr lang="en-US" dirty="0" smtClean="0">
                <a:latin typeface="Cambria" pitchFamily="18" charset="0"/>
              </a:rPr>
              <a:t>print ’</a:t>
            </a:r>
            <a:r>
              <a:rPr lang="ru-RU" dirty="0" smtClean="0">
                <a:latin typeface="Cambria" pitchFamily="18" charset="0"/>
              </a:rPr>
              <a:t>Отрицательное, меняем на ноль</a:t>
            </a:r>
            <a:r>
              <a:rPr lang="en-US" dirty="0" smtClean="0">
                <a:latin typeface="Cambria" pitchFamily="18" charset="0"/>
              </a:rPr>
              <a:t>’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... </a:t>
            </a:r>
            <a:r>
              <a:rPr lang="ru-RU" dirty="0" smtClean="0">
                <a:latin typeface="Cambria" pitchFamily="18" charset="0"/>
              </a:rPr>
              <a:t>     </a:t>
            </a:r>
            <a:r>
              <a:rPr lang="en-US" dirty="0" err="1" smtClean="0">
                <a:latin typeface="Cambria" pitchFamily="18" charset="0"/>
              </a:rPr>
              <a:t>elif</a:t>
            </a:r>
            <a:r>
              <a:rPr lang="en-US" dirty="0" smtClean="0">
                <a:latin typeface="Cambria" pitchFamily="18" charset="0"/>
              </a:rPr>
              <a:t> x == 0: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... </a:t>
            </a:r>
            <a:r>
              <a:rPr lang="ru-RU" dirty="0" smtClean="0">
                <a:latin typeface="Cambria" pitchFamily="18" charset="0"/>
              </a:rPr>
              <a:t>           </a:t>
            </a:r>
            <a:r>
              <a:rPr lang="en-US" dirty="0" smtClean="0">
                <a:latin typeface="Cambria" pitchFamily="18" charset="0"/>
              </a:rPr>
              <a:t>print ’</a:t>
            </a:r>
            <a:r>
              <a:rPr lang="ru-RU" dirty="0" smtClean="0">
                <a:latin typeface="Cambria" pitchFamily="18" charset="0"/>
              </a:rPr>
              <a:t>Ноль</a:t>
            </a:r>
            <a:r>
              <a:rPr lang="en-US" dirty="0" smtClean="0">
                <a:latin typeface="Cambria" pitchFamily="18" charset="0"/>
              </a:rPr>
              <a:t>’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... </a:t>
            </a:r>
            <a:r>
              <a:rPr lang="ru-RU" dirty="0" smtClean="0">
                <a:latin typeface="Cambria" pitchFamily="18" charset="0"/>
              </a:rPr>
              <a:t>     </a:t>
            </a:r>
            <a:r>
              <a:rPr lang="en-US" dirty="0" err="1" smtClean="0">
                <a:latin typeface="Cambria" pitchFamily="18" charset="0"/>
              </a:rPr>
              <a:t>elif</a:t>
            </a:r>
            <a:r>
              <a:rPr lang="en-US" dirty="0" smtClean="0">
                <a:latin typeface="Cambria" pitchFamily="18" charset="0"/>
              </a:rPr>
              <a:t> x == 1: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...</a:t>
            </a:r>
            <a:r>
              <a:rPr lang="ru-RU" dirty="0" smtClean="0">
                <a:latin typeface="Cambria" pitchFamily="18" charset="0"/>
              </a:rPr>
              <a:t>     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ru-RU" dirty="0" smtClean="0">
                <a:latin typeface="Cambria" pitchFamily="18" charset="0"/>
              </a:rPr>
              <a:t>      </a:t>
            </a:r>
            <a:r>
              <a:rPr lang="en-US" dirty="0" smtClean="0">
                <a:latin typeface="Cambria" pitchFamily="18" charset="0"/>
              </a:rPr>
              <a:t>print ’</a:t>
            </a:r>
            <a:r>
              <a:rPr lang="ru-RU" dirty="0" smtClean="0">
                <a:latin typeface="Cambria" pitchFamily="18" charset="0"/>
              </a:rPr>
              <a:t>Один</a:t>
            </a:r>
            <a:r>
              <a:rPr lang="en-US" dirty="0" smtClean="0">
                <a:latin typeface="Cambria" pitchFamily="18" charset="0"/>
              </a:rPr>
              <a:t>’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... </a:t>
            </a:r>
            <a:r>
              <a:rPr lang="ru-RU" dirty="0" smtClean="0">
                <a:latin typeface="Cambria" pitchFamily="18" charset="0"/>
              </a:rPr>
              <a:t>     </a:t>
            </a:r>
            <a:r>
              <a:rPr lang="en-US" dirty="0" smtClean="0">
                <a:latin typeface="Cambria" pitchFamily="18" charset="0"/>
              </a:rPr>
              <a:t>else: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... </a:t>
            </a:r>
            <a:r>
              <a:rPr lang="ru-RU" dirty="0" smtClean="0">
                <a:latin typeface="Cambria" pitchFamily="18" charset="0"/>
              </a:rPr>
              <a:t>            </a:t>
            </a:r>
            <a:r>
              <a:rPr lang="en-US" dirty="0" smtClean="0">
                <a:latin typeface="Cambria" pitchFamily="18" charset="0"/>
              </a:rPr>
              <a:t>print ’</a:t>
            </a:r>
            <a:r>
              <a:rPr lang="ru-RU" dirty="0" smtClean="0">
                <a:latin typeface="Cambria" pitchFamily="18" charset="0"/>
              </a:rPr>
              <a:t>Больше</a:t>
            </a:r>
            <a:r>
              <a:rPr lang="en-US" dirty="0" smtClean="0">
                <a:latin typeface="Cambria" pitchFamily="18" charset="0"/>
              </a:rPr>
              <a:t>’</a:t>
            </a:r>
            <a:endParaRPr lang="ru-RU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Инструкция </a:t>
            </a:r>
            <a:r>
              <a:rPr lang="en-US" dirty="0" smtClean="0"/>
              <a:t>If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39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expression</a:t>
            </a:r>
            <a:r>
              <a:rPr lang="ru-RU" dirty="0" smtClean="0"/>
              <a:t>1</a:t>
            </a:r>
            <a:r>
              <a:rPr lang="en-US" dirty="0" smtClean="0"/>
              <a:t> </a:t>
            </a:r>
            <a:endParaRPr lang="ru-RU" dirty="0" smtClean="0"/>
          </a:p>
          <a:p>
            <a:pPr>
              <a:buNone/>
            </a:pPr>
            <a:r>
              <a:rPr lang="en-US" b="1" dirty="0" smtClean="0"/>
              <a:t>if </a:t>
            </a:r>
            <a:r>
              <a:rPr lang="en-US" dirty="0" err="1" smtClean="0"/>
              <a:t>boolean_expression</a:t>
            </a:r>
            <a:r>
              <a:rPr lang="en-US" dirty="0" smtClean="0"/>
              <a:t> </a:t>
            </a:r>
            <a:endParaRPr lang="ru-RU" dirty="0" smtClean="0"/>
          </a:p>
          <a:p>
            <a:pPr>
              <a:buNone/>
            </a:pPr>
            <a:r>
              <a:rPr lang="ru-RU" b="1" dirty="0" smtClean="0"/>
              <a:t>		</a:t>
            </a:r>
            <a:r>
              <a:rPr lang="en-US" b="1" dirty="0" smtClean="0"/>
              <a:t>else</a:t>
            </a:r>
            <a:r>
              <a:rPr lang="en-US" dirty="0" smtClean="0"/>
              <a:t> expression2 </a:t>
            </a: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62661" t="67910" r="19252" b="15449"/>
          <a:stretch>
            <a:fillRect/>
          </a:stretch>
        </p:blipFill>
        <p:spPr bwMode="auto">
          <a:xfrm>
            <a:off x="571472" y="3140968"/>
            <a:ext cx="285752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Числовые типы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>
                <a:latin typeface="+mj-lt"/>
              </a:rPr>
              <a:t>Целые</a:t>
            </a:r>
          </a:p>
          <a:p>
            <a:r>
              <a:rPr lang="ru-RU" dirty="0" smtClean="0">
                <a:latin typeface="+mj-lt"/>
              </a:rPr>
              <a:t>Длинные целые</a:t>
            </a:r>
          </a:p>
          <a:p>
            <a:r>
              <a:rPr lang="ru-RU" dirty="0" smtClean="0">
                <a:latin typeface="+mj-lt"/>
              </a:rPr>
              <a:t>Вещественные</a:t>
            </a:r>
          </a:p>
          <a:p>
            <a:r>
              <a:rPr lang="ru-RU" dirty="0" smtClean="0">
                <a:latin typeface="+mj-lt"/>
              </a:rPr>
              <a:t>Комплексные</a:t>
            </a:r>
            <a:endParaRPr lang="ru-RU" dirty="0">
              <a:latin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dirty="0" smtClean="0"/>
              <a:t>Инструкции </a:t>
            </a:r>
            <a:r>
              <a:rPr lang="en-US" dirty="0" smtClean="0"/>
              <a:t>break</a:t>
            </a:r>
            <a:r>
              <a:rPr lang="ru-RU" dirty="0" smtClean="0"/>
              <a:t>, </a:t>
            </a:r>
            <a:r>
              <a:rPr lang="en-US" dirty="0" smtClean="0"/>
              <a:t>continue</a:t>
            </a:r>
            <a:r>
              <a:rPr lang="ru-RU" dirty="0" smtClean="0"/>
              <a:t> и </a:t>
            </a:r>
            <a:r>
              <a:rPr lang="en-US" dirty="0" smtClean="0"/>
              <a:t>pass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40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Инструкция </a:t>
            </a:r>
            <a:r>
              <a:rPr lang="en-US" b="1" dirty="0" smtClean="0"/>
              <a:t>break</a:t>
            </a:r>
            <a:r>
              <a:rPr lang="ru-RU" b="1" dirty="0" smtClean="0"/>
              <a:t> </a:t>
            </a:r>
            <a:r>
              <a:rPr lang="ru-RU" dirty="0" smtClean="0"/>
              <a:t>выходит из самого внутреннего вложенного цикла </a:t>
            </a:r>
            <a:r>
              <a:rPr lang="en-US" dirty="0" smtClean="0"/>
              <a:t>for </a:t>
            </a:r>
            <a:r>
              <a:rPr lang="ru-RU" dirty="0" smtClean="0"/>
              <a:t>или </a:t>
            </a:r>
            <a:r>
              <a:rPr lang="en-US" dirty="0" smtClean="0"/>
              <a:t>while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Инструкция </a:t>
            </a:r>
            <a:r>
              <a:rPr lang="en-US" b="1" dirty="0" smtClean="0"/>
              <a:t>continue</a:t>
            </a:r>
            <a:r>
              <a:rPr lang="en-US" dirty="0" smtClean="0"/>
              <a:t> </a:t>
            </a:r>
            <a:r>
              <a:rPr lang="ru-RU" dirty="0" smtClean="0"/>
              <a:t>продолжает выполнение цикла со следующей итерации.</a:t>
            </a:r>
          </a:p>
          <a:p>
            <a:r>
              <a:rPr lang="ru-RU" dirty="0" smtClean="0"/>
              <a:t>Инструкция</a:t>
            </a:r>
            <a:r>
              <a:rPr lang="ru-RU" b="1" dirty="0" smtClean="0"/>
              <a:t> </a:t>
            </a:r>
            <a:r>
              <a:rPr lang="en-US" b="1" dirty="0" smtClean="0"/>
              <a:t>pass </a:t>
            </a:r>
            <a:r>
              <a:rPr lang="ru-RU" dirty="0" smtClean="0"/>
              <a:t>ничего не делает и может быть использована там, где инструкция требуется синтаксис языка, однако действий никаких выполнять не требуется.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Инструкция </a:t>
            </a:r>
            <a:r>
              <a:rPr lang="en-US" dirty="0" smtClean="0"/>
              <a:t>print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41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Инструкция '</a:t>
            </a:r>
            <a:r>
              <a:rPr lang="ru-RU" dirty="0" err="1" smtClean="0"/>
              <a:t>print</a:t>
            </a:r>
            <a:r>
              <a:rPr lang="ru-RU" dirty="0" smtClean="0"/>
              <a:t> [</a:t>
            </a:r>
            <a:r>
              <a:rPr lang="ru-RU" dirty="0" err="1" smtClean="0"/>
              <a:t>expr_list</a:t>
            </a:r>
            <a:r>
              <a:rPr lang="ru-RU" dirty="0" smtClean="0"/>
              <a:t>]' для каждого выражения в списке выражений </a:t>
            </a:r>
            <a:r>
              <a:rPr lang="ru-RU" dirty="0" err="1" smtClean="0"/>
              <a:t>expr_list</a:t>
            </a:r>
            <a:r>
              <a:rPr lang="ru-RU" dirty="0" smtClean="0"/>
              <a:t> вычисляет его значение и выводит строковое представление значения выражения на стандартный поток вывода, разделяя их пробелами </a:t>
            </a:r>
            <a:endParaRPr lang="en-US" dirty="0" smtClean="0"/>
          </a:p>
          <a:p>
            <a:pPr>
              <a:buNone/>
            </a:pPr>
            <a:r>
              <a:rPr lang="ru-RU" u="sng" dirty="0" smtClean="0"/>
              <a:t>Пример:</a:t>
            </a:r>
          </a:p>
          <a:p>
            <a:pPr>
              <a:buNone/>
            </a:pPr>
            <a:r>
              <a:rPr lang="en-US" dirty="0" smtClean="0"/>
              <a:t>&gt;&gt;&gt; a = (23, ‘</a:t>
            </a:r>
            <a:r>
              <a:rPr lang="en-US" dirty="0" err="1" smtClean="0"/>
              <a:t>aaa</a:t>
            </a:r>
            <a:r>
              <a:rPr lang="en-US" dirty="0" smtClean="0"/>
              <a:t>’, 23.5)</a:t>
            </a:r>
          </a:p>
          <a:p>
            <a:pPr>
              <a:buNone/>
            </a:pPr>
            <a:r>
              <a:rPr lang="en-US" dirty="0" smtClean="0"/>
              <a:t>&gt;&gt;&gt;b = ‘bb’</a:t>
            </a:r>
          </a:p>
          <a:p>
            <a:pPr>
              <a:buNone/>
            </a:pPr>
            <a:r>
              <a:rPr lang="en-US" dirty="0" smtClean="0"/>
              <a:t>&gt;&gt;&gt;c = 12</a:t>
            </a:r>
          </a:p>
          <a:p>
            <a:pPr>
              <a:buNone/>
            </a:pPr>
            <a:r>
              <a:rPr lang="en-US" dirty="0" smtClean="0"/>
              <a:t>&gt;&gt;&gt;print  a, b, c</a:t>
            </a:r>
          </a:p>
          <a:p>
            <a:pPr>
              <a:buNone/>
            </a:pPr>
            <a:r>
              <a:rPr lang="en-US" dirty="0" smtClean="0"/>
              <a:t>&gt;&gt;&gt; (23, ‘</a:t>
            </a:r>
            <a:r>
              <a:rPr lang="en-US" dirty="0" err="1" smtClean="0"/>
              <a:t>aaa</a:t>
            </a:r>
            <a:r>
              <a:rPr lang="en-US" dirty="0" smtClean="0"/>
              <a:t>’, 23.5)  ‘bb’ 12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while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42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latin typeface="Cambria" pitchFamily="18" charset="0"/>
              </a:rPr>
              <a:t>lst</a:t>
            </a:r>
            <a:r>
              <a:rPr lang="en-US" dirty="0" smtClean="0">
                <a:latin typeface="Cambria" pitchFamily="18" charset="0"/>
              </a:rPr>
              <a:t> = [90, ‘</a:t>
            </a:r>
            <a:r>
              <a:rPr lang="en-US" dirty="0" err="1" smtClean="0">
                <a:latin typeface="Cambria" pitchFamily="18" charset="0"/>
              </a:rPr>
              <a:t>abc</a:t>
            </a:r>
            <a:r>
              <a:rPr lang="en-US" dirty="0" smtClean="0">
                <a:latin typeface="Cambria" pitchFamily="18" charset="0"/>
              </a:rPr>
              <a:t>’, ‘</a:t>
            </a:r>
            <a:r>
              <a:rPr lang="en-US" dirty="0" err="1" smtClean="0">
                <a:latin typeface="Cambria" pitchFamily="18" charset="0"/>
              </a:rPr>
              <a:t>asd</a:t>
            </a:r>
            <a:r>
              <a:rPr lang="en-US" dirty="0" smtClean="0">
                <a:latin typeface="Cambria" pitchFamily="18" charset="0"/>
              </a:rPr>
              <a:t>’, 78]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target = ‘abs’</a:t>
            </a:r>
            <a:endParaRPr lang="ru-RU" dirty="0" smtClean="0">
              <a:latin typeface="Cambria" pitchFamily="18" charset="0"/>
            </a:endParaRP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index = 0 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while index &lt; len(</a:t>
            </a:r>
            <a:r>
              <a:rPr lang="en-US" dirty="0" err="1" smtClean="0">
                <a:latin typeface="Cambria" pitchFamily="18" charset="0"/>
              </a:rPr>
              <a:t>lst</a:t>
            </a:r>
            <a:r>
              <a:rPr lang="en-US" dirty="0" smtClean="0">
                <a:latin typeface="Cambria" pitchFamily="18" charset="0"/>
              </a:rPr>
              <a:t>): 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         if  </a:t>
            </a:r>
            <a:r>
              <a:rPr lang="en-US" dirty="0" err="1" smtClean="0">
                <a:latin typeface="Cambria" pitchFamily="18" charset="0"/>
              </a:rPr>
              <a:t>lst</a:t>
            </a:r>
            <a:r>
              <a:rPr lang="en-US" dirty="0" smtClean="0">
                <a:latin typeface="Cambria" pitchFamily="18" charset="0"/>
              </a:rPr>
              <a:t>[index] == target: 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               break 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         index += 1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        else: 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                index = -1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</a:t>
            </a:r>
            <a:r>
              <a:rPr lang="ru-RU" dirty="0" err="1" smtClean="0"/>
              <a:t>for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43</a:t>
            </a:fld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&gt;&gt;&gt; for n in </a:t>
            </a:r>
            <a:r>
              <a:rPr lang="en-US" dirty="0" err="1" smtClean="0"/>
              <a:t>xrange</a:t>
            </a:r>
            <a:r>
              <a:rPr lang="en-US" dirty="0" smtClean="0"/>
              <a:t>(2, 10):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...            for x in </a:t>
            </a:r>
            <a:r>
              <a:rPr lang="en-US" dirty="0" err="1" smtClean="0"/>
              <a:t>xrange</a:t>
            </a:r>
            <a:r>
              <a:rPr lang="en-US" dirty="0" smtClean="0"/>
              <a:t>(2, n):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...                  if n % x == 0: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...                      print n, ’=’, x, ’*’, n/x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...                      break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...           else: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...                  print n, ’</a:t>
            </a:r>
            <a:r>
              <a:rPr lang="ru-RU" dirty="0" smtClean="0"/>
              <a:t>Простое число</a:t>
            </a:r>
            <a:r>
              <a:rPr lang="en-US" dirty="0" smtClean="0"/>
              <a:t>’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2 – Простое число</a:t>
            </a:r>
          </a:p>
          <a:p>
            <a:pPr>
              <a:buNone/>
            </a:pPr>
            <a:r>
              <a:rPr lang="ru-RU" dirty="0" smtClean="0"/>
              <a:t>3 – Простое число</a:t>
            </a:r>
          </a:p>
          <a:p>
            <a:pPr>
              <a:buNone/>
            </a:pPr>
            <a:r>
              <a:rPr lang="ru-RU" dirty="0" smtClean="0"/>
              <a:t>4 = 2 * 2</a:t>
            </a:r>
          </a:p>
          <a:p>
            <a:pPr>
              <a:buNone/>
            </a:pPr>
            <a:r>
              <a:rPr lang="ru-RU" dirty="0" smtClean="0"/>
              <a:t>5 - Простое число</a:t>
            </a:r>
          </a:p>
          <a:p>
            <a:pPr>
              <a:buNone/>
            </a:pPr>
            <a:r>
              <a:rPr lang="ru-RU" dirty="0" smtClean="0"/>
              <a:t>6 = 2 * 3</a:t>
            </a:r>
          </a:p>
          <a:p>
            <a:pPr>
              <a:buNone/>
            </a:pPr>
            <a:r>
              <a:rPr lang="ru-RU" dirty="0" smtClean="0"/>
              <a:t>7 - Простое число</a:t>
            </a:r>
          </a:p>
          <a:p>
            <a:pPr>
              <a:buNone/>
            </a:pPr>
            <a:r>
              <a:rPr lang="ru-RU" dirty="0" smtClean="0"/>
              <a:t>8 = 2 * 4</a:t>
            </a:r>
          </a:p>
          <a:p>
            <a:pPr>
              <a:buNone/>
            </a:pPr>
            <a:r>
              <a:rPr lang="ru-RU" dirty="0" smtClean="0"/>
              <a:t>9 = 3 * 3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44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&gt;&gt;&gt; </a:t>
            </a:r>
            <a:r>
              <a:rPr lang="ru-RU" dirty="0" err="1" smtClean="0"/>
              <a:t>def</a:t>
            </a:r>
            <a:r>
              <a:rPr lang="ru-RU" dirty="0" smtClean="0"/>
              <a:t> </a:t>
            </a:r>
            <a:r>
              <a:rPr lang="ru-RU" dirty="0" err="1" smtClean="0"/>
              <a:t>fib</a:t>
            </a:r>
            <a:r>
              <a:rPr lang="ru-RU" dirty="0" smtClean="0"/>
              <a:t>(n):</a:t>
            </a:r>
          </a:p>
          <a:p>
            <a:pPr>
              <a:buNone/>
            </a:pPr>
            <a:r>
              <a:rPr lang="ru-RU" dirty="0" smtClean="0"/>
              <a:t>...     '''Выводит последовательность чисел Фибоначчи,</a:t>
            </a:r>
          </a:p>
          <a:p>
            <a:pPr>
              <a:buNone/>
            </a:pPr>
            <a:r>
              <a:rPr lang="ru-RU" dirty="0" smtClean="0"/>
              <a:t>...     не превышающих </a:t>
            </a:r>
            <a:r>
              <a:rPr lang="ru-RU" dirty="0" err="1" smtClean="0"/>
              <a:t>n</a:t>
            </a:r>
            <a:r>
              <a:rPr lang="ru-RU" dirty="0" smtClean="0"/>
              <a:t>''‘</a:t>
            </a:r>
          </a:p>
          <a:p>
            <a:pPr>
              <a:buNone/>
            </a:pPr>
            <a:r>
              <a:rPr lang="ru-RU" dirty="0" smtClean="0"/>
              <a:t>...     </a:t>
            </a:r>
            <a:r>
              <a:rPr lang="ru-RU" dirty="0" err="1" smtClean="0"/>
              <a:t>a</a:t>
            </a:r>
            <a:r>
              <a:rPr lang="ru-RU" dirty="0" smtClean="0"/>
              <a:t>, </a:t>
            </a:r>
            <a:r>
              <a:rPr lang="ru-RU" dirty="0" err="1" smtClean="0"/>
              <a:t>b</a:t>
            </a:r>
            <a:r>
              <a:rPr lang="ru-RU" dirty="0" smtClean="0"/>
              <a:t> = 0, 1</a:t>
            </a:r>
          </a:p>
          <a:p>
            <a:pPr>
              <a:buNone/>
            </a:pPr>
            <a:r>
              <a:rPr lang="en-US" dirty="0" smtClean="0"/>
              <a:t>...     while b &lt; n: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...         print b,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...         </a:t>
            </a:r>
            <a:r>
              <a:rPr lang="ru-RU" dirty="0" err="1" smtClean="0"/>
              <a:t>a</a:t>
            </a:r>
            <a:r>
              <a:rPr lang="ru-RU" dirty="0" smtClean="0"/>
              <a:t>, </a:t>
            </a:r>
            <a:r>
              <a:rPr lang="ru-RU" dirty="0" err="1" smtClean="0"/>
              <a:t>b</a:t>
            </a:r>
            <a:r>
              <a:rPr lang="ru-RU" dirty="0" smtClean="0"/>
              <a:t> = </a:t>
            </a:r>
            <a:r>
              <a:rPr lang="ru-RU" dirty="0" err="1" smtClean="0"/>
              <a:t>b</a:t>
            </a:r>
            <a:r>
              <a:rPr lang="ru-RU" dirty="0" smtClean="0"/>
              <a:t>, </a:t>
            </a:r>
            <a:r>
              <a:rPr lang="ru-RU" dirty="0" err="1" smtClean="0"/>
              <a:t>a+b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...&gt;&gt;&gt; # Теперь вызовем только что определенную функцию</a:t>
            </a:r>
          </a:p>
          <a:p>
            <a:pPr>
              <a:buNone/>
            </a:pPr>
            <a:r>
              <a:rPr lang="ru-RU" dirty="0" smtClean="0"/>
              <a:t>... </a:t>
            </a:r>
            <a:r>
              <a:rPr lang="ru-RU" dirty="0" err="1" smtClean="0"/>
              <a:t>fib</a:t>
            </a:r>
            <a:r>
              <a:rPr lang="ru-RU" dirty="0" smtClean="0"/>
              <a:t>(2000)</a:t>
            </a:r>
          </a:p>
          <a:p>
            <a:pPr>
              <a:buNone/>
            </a:pPr>
            <a:r>
              <a:rPr lang="ru-RU" dirty="0" smtClean="0"/>
              <a:t>1 1 2 3 5 8 13 21 34 55 89 144 233 377 610 987 1597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45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u="sng" dirty="0" smtClean="0"/>
              <a:t>Переименование:</a:t>
            </a:r>
          </a:p>
          <a:p>
            <a:pPr>
              <a:buNone/>
            </a:pPr>
            <a:r>
              <a:rPr lang="ru-RU" dirty="0" smtClean="0"/>
              <a:t>&gt;&gt;&gt; </a:t>
            </a:r>
            <a:r>
              <a:rPr lang="ru-RU" dirty="0" err="1" smtClean="0"/>
              <a:t>f</a:t>
            </a:r>
            <a:r>
              <a:rPr lang="ru-RU" dirty="0" smtClean="0"/>
              <a:t> = </a:t>
            </a:r>
            <a:r>
              <a:rPr lang="ru-RU" dirty="0" err="1" smtClean="0"/>
              <a:t>fib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&gt;&gt;&gt; </a:t>
            </a:r>
            <a:r>
              <a:rPr lang="ru-RU" dirty="0" err="1" smtClean="0"/>
              <a:t>f</a:t>
            </a:r>
            <a:r>
              <a:rPr lang="ru-RU" dirty="0" smtClean="0"/>
              <a:t>(100)</a:t>
            </a:r>
          </a:p>
          <a:p>
            <a:pPr>
              <a:buNone/>
            </a:pPr>
            <a:r>
              <a:rPr lang="ru-RU" dirty="0" smtClean="0"/>
              <a:t>1 1 2 3 5 8 13 21 34 55 89</a:t>
            </a:r>
          </a:p>
          <a:p>
            <a:pPr>
              <a:buNone/>
            </a:pPr>
            <a:r>
              <a:rPr lang="ru-RU" u="sng" dirty="0" smtClean="0"/>
              <a:t>Пример 2:</a:t>
            </a:r>
          </a:p>
          <a:p>
            <a:pPr>
              <a:buNone/>
            </a:pPr>
            <a:r>
              <a:rPr lang="ru-RU" dirty="0" smtClean="0"/>
              <a:t>&gt;&gt;&gt; </a:t>
            </a:r>
            <a:r>
              <a:rPr lang="ru-RU" dirty="0" err="1" smtClean="0"/>
              <a:t>def</a:t>
            </a:r>
            <a:r>
              <a:rPr lang="ru-RU" dirty="0" smtClean="0"/>
              <a:t> fib2(</a:t>
            </a:r>
            <a:r>
              <a:rPr lang="ru-RU" dirty="0" err="1" smtClean="0"/>
              <a:t>n</a:t>
            </a:r>
            <a:r>
              <a:rPr lang="ru-RU" dirty="0" smtClean="0"/>
              <a:t>):</a:t>
            </a:r>
          </a:p>
          <a:p>
            <a:pPr>
              <a:buNone/>
            </a:pPr>
            <a:r>
              <a:rPr lang="ru-RU" dirty="0" smtClean="0"/>
              <a:t>...     </a:t>
            </a:r>
            <a:r>
              <a:rPr lang="ru-RU" dirty="0" err="1" smtClean="0"/>
              <a:t>result</a:t>
            </a:r>
            <a:r>
              <a:rPr lang="ru-RU" dirty="0" smtClean="0"/>
              <a:t> = []</a:t>
            </a:r>
          </a:p>
          <a:p>
            <a:pPr>
              <a:buNone/>
            </a:pPr>
            <a:r>
              <a:rPr lang="en-US" dirty="0" smtClean="0"/>
              <a:t>...     a, b = 0, 1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...     while b &lt; n: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...         </a:t>
            </a:r>
            <a:r>
              <a:rPr lang="en-US" dirty="0" err="1" smtClean="0"/>
              <a:t>result.append</a:t>
            </a:r>
            <a:r>
              <a:rPr lang="en-US" dirty="0" smtClean="0"/>
              <a:t>(b)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...         a, b = b, </a:t>
            </a:r>
            <a:r>
              <a:rPr lang="en-US" dirty="0" err="1" smtClean="0"/>
              <a:t>a+b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...     return result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...&gt;&gt;&gt; f100 = fib2(100)</a:t>
            </a:r>
          </a:p>
          <a:p>
            <a:pPr>
              <a:buNone/>
            </a:pPr>
            <a:r>
              <a:rPr lang="ru-RU" dirty="0" smtClean="0"/>
              <a:t>&gt;&gt;&gt; f100</a:t>
            </a:r>
          </a:p>
          <a:p>
            <a:pPr>
              <a:buNone/>
            </a:pPr>
            <a:r>
              <a:rPr lang="ru-RU" dirty="0" smtClean="0"/>
              <a:t>[1, 1, 2, 3, 5, 8, 13, 21, 34, 55, 89]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Короткая форма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46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 помощью ключевого слова </a:t>
            </a:r>
            <a:r>
              <a:rPr lang="ru-RU" dirty="0" err="1" smtClean="0"/>
              <a:t>lambda</a:t>
            </a:r>
            <a:r>
              <a:rPr lang="ru-RU" dirty="0" smtClean="0"/>
              <a:t> можно создать простую функцию без имени.</a:t>
            </a:r>
          </a:p>
          <a:p>
            <a:pPr>
              <a:buNone/>
            </a:pPr>
            <a:r>
              <a:rPr lang="ru-RU" u="sng" dirty="0" smtClean="0"/>
              <a:t>Пример:</a:t>
            </a:r>
          </a:p>
          <a:p>
            <a:pPr marL="514350" indent="-514350">
              <a:buAutoNum type="arabicParenR"/>
            </a:pPr>
            <a:r>
              <a:rPr lang="ru-RU" dirty="0" err="1" smtClean="0"/>
              <a:t>lambda</a:t>
            </a:r>
            <a:r>
              <a:rPr lang="ru-RU" dirty="0" smtClean="0"/>
              <a:t> </a:t>
            </a:r>
            <a:r>
              <a:rPr lang="ru-RU" dirty="0" err="1" smtClean="0"/>
              <a:t>a</a:t>
            </a:r>
            <a:r>
              <a:rPr lang="ru-RU" dirty="0" smtClean="0"/>
              <a:t>, b: </a:t>
            </a:r>
            <a:r>
              <a:rPr lang="ru-RU" dirty="0" err="1" smtClean="0"/>
              <a:t>a+b</a:t>
            </a:r>
            <a:endParaRPr lang="ru-RU" dirty="0" smtClean="0"/>
          </a:p>
          <a:p>
            <a:pPr marL="514350" indent="-514350">
              <a:buAutoNum type="arabicParenR"/>
            </a:pPr>
            <a:r>
              <a:rPr lang="en-US" dirty="0" smtClean="0"/>
              <a:t>factorial = </a:t>
            </a:r>
            <a:r>
              <a:rPr lang="en-US" b="1" dirty="0" smtClean="0"/>
              <a:t>lambda</a:t>
            </a:r>
            <a:r>
              <a:rPr lang="en-US" dirty="0" smtClean="0"/>
              <a:t> x: factorial(x - 1) * x </a:t>
            </a:r>
            <a:r>
              <a:rPr lang="en-US" b="1" dirty="0" smtClean="0"/>
              <a:t>if</a:t>
            </a:r>
            <a:r>
              <a:rPr lang="en-US" dirty="0" smtClean="0"/>
              <a:t> x &gt; </a:t>
            </a:r>
            <a:r>
              <a:rPr lang="ru-RU" dirty="0" smtClean="0"/>
              <a:t>1</a:t>
            </a:r>
            <a:r>
              <a:rPr lang="en-US" dirty="0" smtClean="0"/>
              <a:t> </a:t>
            </a: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ru-RU" dirty="0" smtClean="0"/>
              <a:t>1</a:t>
            </a:r>
            <a:endParaRPr lang="ru-RU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47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className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ru-RU" dirty="0" smtClean="0"/>
              <a:t>         </a:t>
            </a:r>
            <a:r>
              <a:rPr lang="en-US" dirty="0" smtClean="0"/>
              <a:t>suite </a:t>
            </a:r>
          </a:p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className</a:t>
            </a:r>
            <a:r>
              <a:rPr lang="en-US" dirty="0" smtClean="0"/>
              <a:t>(</a:t>
            </a:r>
            <a:r>
              <a:rPr lang="en-US" dirty="0" err="1" smtClean="0"/>
              <a:t>base_classes</a:t>
            </a:r>
            <a:r>
              <a:rPr lang="en-US" dirty="0" smtClean="0"/>
              <a:t>): </a:t>
            </a:r>
          </a:p>
          <a:p>
            <a:pPr>
              <a:buNone/>
            </a:pPr>
            <a:r>
              <a:rPr lang="ru-RU" dirty="0" smtClean="0"/>
              <a:t>          </a:t>
            </a:r>
            <a:r>
              <a:rPr lang="en-US" dirty="0" smtClean="0"/>
              <a:t>suite </a:t>
            </a:r>
          </a:p>
          <a:p>
            <a:r>
              <a:rPr lang="ru-RU" dirty="0" smtClean="0"/>
              <a:t>Методы класса создаются с  помощью инструкций </a:t>
            </a:r>
            <a:r>
              <a:rPr lang="ru-RU" dirty="0" err="1" smtClean="0"/>
              <a:t>def</a:t>
            </a:r>
            <a:r>
              <a:rPr lang="ru-RU" dirty="0" smtClean="0"/>
              <a:t> внутри блока кода класса. Экземпляры класса создаются посредством обращения к имени класса, как к функции, которой передаются все необходимые аргументы. </a:t>
            </a:r>
          </a:p>
          <a:p>
            <a:r>
              <a:rPr lang="ru-RU" dirty="0" smtClean="0"/>
              <a:t>Например,  инструкция </a:t>
            </a:r>
            <a:r>
              <a:rPr lang="ru-RU" dirty="0" err="1" smtClean="0"/>
              <a:t>х</a:t>
            </a:r>
            <a:r>
              <a:rPr lang="ru-RU" dirty="0" smtClean="0"/>
              <a:t> = </a:t>
            </a:r>
            <a:r>
              <a:rPr lang="ru-RU" dirty="0" err="1" smtClean="0"/>
              <a:t>complex</a:t>
            </a:r>
            <a:r>
              <a:rPr lang="ru-RU" dirty="0" smtClean="0"/>
              <a:t>(4, 8) создаст комплексное число и запишет ссылку на него в переменную х.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48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&gt;&gt;&gt; class Complex:</a:t>
            </a:r>
            <a:br>
              <a:rPr lang="en-US" dirty="0" smtClean="0"/>
            </a:br>
            <a:r>
              <a:rPr lang="en-US" dirty="0" smtClean="0"/>
              <a:t>... def _init_(self, </a:t>
            </a:r>
            <a:r>
              <a:rPr lang="en-US" dirty="0" err="1" smtClean="0"/>
              <a:t>realpart</a:t>
            </a:r>
            <a:r>
              <a:rPr lang="en-US" dirty="0" smtClean="0"/>
              <a:t>, </a:t>
            </a:r>
            <a:r>
              <a:rPr lang="en-US" dirty="0" err="1" smtClean="0"/>
              <a:t>imagpart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smtClean="0"/>
              <a:t>... </a:t>
            </a:r>
            <a:r>
              <a:rPr lang="en-US" dirty="0" err="1" smtClean="0"/>
              <a:t>self.r</a:t>
            </a:r>
            <a:r>
              <a:rPr lang="en-US" dirty="0" smtClean="0"/>
              <a:t> = </a:t>
            </a:r>
            <a:r>
              <a:rPr lang="en-US" dirty="0" err="1" smtClean="0"/>
              <a:t>realpart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... </a:t>
            </a:r>
            <a:r>
              <a:rPr lang="en-US" dirty="0" err="1" smtClean="0"/>
              <a:t>self.i</a:t>
            </a:r>
            <a:r>
              <a:rPr lang="en-US" dirty="0" smtClean="0"/>
              <a:t> = </a:t>
            </a:r>
            <a:r>
              <a:rPr lang="en-US" dirty="0" err="1" smtClean="0"/>
              <a:t>imagpart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...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&gt;&gt;&gt; x = Complex(3.0, -4.5)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x.r</a:t>
            </a:r>
            <a:r>
              <a:rPr lang="en-US" dirty="0" smtClean="0"/>
              <a:t>, </a:t>
            </a:r>
            <a:r>
              <a:rPr lang="en-US" dirty="0" err="1" smtClean="0"/>
              <a:t>x.i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3.0</a:t>
            </a:r>
            <a:r>
              <a:rPr lang="ru-RU" dirty="0" smtClean="0"/>
              <a:t>  </a:t>
            </a:r>
            <a:r>
              <a:rPr lang="en-US" dirty="0" smtClean="0"/>
              <a:t>-4.5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49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   </a:t>
            </a:r>
            <a:r>
              <a:rPr lang="ru-RU" dirty="0" err="1" smtClean="0"/>
              <a:t>class</a:t>
            </a:r>
            <a:r>
              <a:rPr lang="ru-RU" dirty="0" smtClean="0"/>
              <a:t> </a:t>
            </a:r>
            <a:r>
              <a:rPr lang="ru-RU" dirty="0" err="1" smtClean="0"/>
              <a:t>производный_класс</a:t>
            </a:r>
            <a:r>
              <a:rPr lang="ru-RU" dirty="0" smtClean="0"/>
              <a:t>(базовый_класс1, базовый_класс2, базовый_класс3): </a:t>
            </a:r>
          </a:p>
          <a:p>
            <a:pPr>
              <a:buNone/>
            </a:pPr>
            <a:r>
              <a:rPr lang="ru-RU" dirty="0" smtClean="0"/>
              <a:t>     инструкция1...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 </a:t>
            </a:r>
            <a:r>
              <a:rPr lang="ru-RU" dirty="0" err="1" smtClean="0"/>
              <a:t>инструкцияN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Целый тип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u="sng" dirty="0" smtClean="0">
                <a:latin typeface="Cambria" pitchFamily="18" charset="0"/>
              </a:rPr>
              <a:t>Обычный</a:t>
            </a:r>
            <a:r>
              <a:rPr lang="ru-RU" dirty="0" smtClean="0">
                <a:latin typeface="Cambria" pitchFamily="18" charset="0"/>
              </a:rPr>
              <a:t> (32 бита) – </a:t>
            </a:r>
            <a:r>
              <a:rPr lang="en-US" dirty="0" err="1" smtClean="0">
                <a:latin typeface="Cambria" pitchFamily="18" charset="0"/>
              </a:rPr>
              <a:t>int</a:t>
            </a:r>
            <a:endParaRPr lang="ru-RU" dirty="0" smtClean="0">
              <a:latin typeface="Cambria" pitchFamily="18" charset="0"/>
            </a:endParaRP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a = 20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a = 024 (</a:t>
            </a:r>
            <a:r>
              <a:rPr lang="ru-RU" dirty="0" smtClean="0">
                <a:latin typeface="Cambria" pitchFamily="18" charset="0"/>
              </a:rPr>
              <a:t>восьмеричный вид  начинается с 0)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a = 0x14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ru-RU" dirty="0" smtClean="0">
                <a:latin typeface="Cambria" pitchFamily="18" charset="0"/>
              </a:rPr>
              <a:t>шестнадцатеричный вид  начинается с 0</a:t>
            </a:r>
            <a:r>
              <a:rPr lang="en-US" dirty="0" smtClean="0">
                <a:latin typeface="Cambria" pitchFamily="18" charset="0"/>
              </a:rPr>
              <a:t>x)</a:t>
            </a:r>
            <a:endParaRPr lang="ru-RU" dirty="0" smtClean="0">
              <a:latin typeface="Cambria" pitchFamily="18" charset="0"/>
            </a:endParaRP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a = 0b10100 (</a:t>
            </a:r>
            <a:r>
              <a:rPr lang="ru-RU" dirty="0" smtClean="0">
                <a:latin typeface="Cambria" pitchFamily="18" charset="0"/>
              </a:rPr>
              <a:t>двоичный вид  начинается 0</a:t>
            </a:r>
            <a:r>
              <a:rPr lang="en-US" dirty="0" smtClean="0">
                <a:latin typeface="Cambria" pitchFamily="18" charset="0"/>
              </a:rPr>
              <a:t>b</a:t>
            </a:r>
            <a:r>
              <a:rPr lang="ru-RU" dirty="0" smtClean="0">
                <a:latin typeface="Cambria" pitchFamily="18" charset="0"/>
              </a:rPr>
              <a:t>)</a:t>
            </a:r>
            <a:r>
              <a:rPr lang="en-US" dirty="0" smtClean="0">
                <a:latin typeface="Cambria" pitchFamily="18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a = int (123)</a:t>
            </a:r>
            <a:endParaRPr lang="ru-RU" dirty="0" smtClean="0">
              <a:latin typeface="Cambria" pitchFamily="18" charset="0"/>
            </a:endParaRPr>
          </a:p>
          <a:p>
            <a:r>
              <a:rPr lang="ru-RU" u="sng" dirty="0" smtClean="0">
                <a:latin typeface="Cambria" pitchFamily="18" charset="0"/>
              </a:rPr>
              <a:t>Длинный </a:t>
            </a:r>
            <a:r>
              <a:rPr lang="ru-RU" dirty="0" smtClean="0">
                <a:latin typeface="Cambria" pitchFamily="18" charset="0"/>
              </a:rPr>
              <a:t>(объем оперативной памяти)</a:t>
            </a:r>
            <a:r>
              <a:rPr lang="en-US" dirty="0" smtClean="0">
                <a:latin typeface="Cambria" pitchFamily="18" charset="0"/>
              </a:rPr>
              <a:t> – long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a = 20L </a:t>
            </a:r>
            <a:endParaRPr lang="ru-RU" dirty="0" smtClean="0">
              <a:latin typeface="Cambria" pitchFamily="18" charset="0"/>
            </a:endParaRP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a = long(23987)</a:t>
            </a:r>
            <a:endParaRPr lang="ru-RU" dirty="0" smtClean="0">
              <a:latin typeface="Cambria" pitchFamily="18" charset="0"/>
            </a:endParaRPr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50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Модуль — файл, содержащий определения и другие инструкции языка Python. Имя файла образуется путем добавления к имени модуля суффикса (расширения) '.</a:t>
            </a:r>
            <a:r>
              <a:rPr lang="ru-RU" dirty="0" err="1" smtClean="0"/>
              <a:t>py</a:t>
            </a:r>
            <a:r>
              <a:rPr lang="ru-RU" dirty="0" smtClean="0"/>
              <a:t>'.</a:t>
            </a:r>
          </a:p>
          <a:p>
            <a:pPr>
              <a:buNone/>
            </a:pPr>
            <a:r>
              <a:rPr lang="ru-RU" u="sng" dirty="0" smtClean="0"/>
              <a:t>Пример:</a:t>
            </a:r>
          </a:p>
          <a:p>
            <a:pPr>
              <a:buNone/>
            </a:pPr>
            <a:r>
              <a:rPr lang="ru-RU" dirty="0" smtClean="0"/>
              <a:t>Пусть есть модуль </a:t>
            </a:r>
            <a:r>
              <a:rPr lang="en-US" dirty="0" err="1" smtClean="0"/>
              <a:t>fibo</a:t>
            </a:r>
            <a:r>
              <a:rPr lang="ru-RU" dirty="0" smtClean="0"/>
              <a:t> с 2 функциями </a:t>
            </a:r>
            <a:r>
              <a:rPr lang="en-US" dirty="0" smtClean="0"/>
              <a:t>fib </a:t>
            </a:r>
            <a:r>
              <a:rPr lang="ru-RU" dirty="0" smtClean="0"/>
              <a:t>и </a:t>
            </a:r>
            <a:r>
              <a:rPr lang="en-US" dirty="0" smtClean="0"/>
              <a:t>fib2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1) &gt;&gt;&gt; </a:t>
            </a:r>
            <a:r>
              <a:rPr lang="ru-RU" dirty="0" err="1" smtClean="0"/>
              <a:t>import</a:t>
            </a:r>
            <a:r>
              <a:rPr lang="ru-RU" dirty="0"/>
              <a:t> </a:t>
            </a:r>
            <a:r>
              <a:rPr lang="ru-RU" dirty="0" err="1" smtClean="0"/>
              <a:t>fibo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&gt;&gt;&gt; </a:t>
            </a:r>
            <a:r>
              <a:rPr lang="ru-RU" dirty="0" err="1" smtClean="0"/>
              <a:t>fibo.fib</a:t>
            </a:r>
            <a:r>
              <a:rPr lang="ru-RU" dirty="0" smtClean="0"/>
              <a:t>(1000)</a:t>
            </a:r>
          </a:p>
          <a:p>
            <a:pPr>
              <a:buNone/>
            </a:pPr>
            <a:r>
              <a:rPr lang="ru-RU" dirty="0" smtClean="0"/>
              <a:t>1 1 2 3 5 8 13 21 34 55 89 144 233 377 610 987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51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2) </a:t>
            </a:r>
            <a:r>
              <a:rPr lang="en-US" dirty="0" smtClean="0"/>
              <a:t>&gt;&gt;&gt; from </a:t>
            </a:r>
            <a:r>
              <a:rPr lang="en-US" dirty="0" err="1" smtClean="0"/>
              <a:t>fibo</a:t>
            </a:r>
            <a:r>
              <a:rPr lang="en-US" dirty="0" smtClean="0"/>
              <a:t> import fib, fib2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&gt;&gt;&gt; fib(500)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1 1 2 3 5 8 13 21 34 55 89 144 233 377</a:t>
            </a:r>
          </a:p>
          <a:p>
            <a:pPr>
              <a:buNone/>
            </a:pPr>
            <a:r>
              <a:rPr lang="ru-RU" dirty="0" smtClean="0"/>
              <a:t>3) &gt;&gt;&gt; </a:t>
            </a:r>
            <a:r>
              <a:rPr lang="ru-RU" dirty="0" err="1" smtClean="0"/>
              <a:t>from</a:t>
            </a:r>
            <a:r>
              <a:rPr lang="ru-RU" dirty="0" smtClean="0"/>
              <a:t> </a:t>
            </a:r>
            <a:r>
              <a:rPr lang="ru-RU" dirty="0" err="1" smtClean="0"/>
              <a:t>fibo</a:t>
            </a:r>
            <a:r>
              <a:rPr lang="ru-RU" dirty="0" smtClean="0"/>
              <a:t> </a:t>
            </a:r>
            <a:r>
              <a:rPr lang="ru-RU" dirty="0" err="1" smtClean="0"/>
              <a:t>import</a:t>
            </a:r>
            <a:r>
              <a:rPr lang="ru-RU" dirty="0" smtClean="0"/>
              <a:t> *</a:t>
            </a:r>
          </a:p>
          <a:p>
            <a:pPr>
              <a:buNone/>
            </a:pPr>
            <a:r>
              <a:rPr lang="ru-RU" dirty="0" smtClean="0"/>
              <a:t>    &gt;&gt;&gt; </a:t>
            </a:r>
            <a:r>
              <a:rPr lang="ru-RU" dirty="0" err="1" smtClean="0"/>
              <a:t>fib</a:t>
            </a:r>
            <a:r>
              <a:rPr lang="ru-RU" dirty="0" smtClean="0"/>
              <a:t>(500)</a:t>
            </a:r>
          </a:p>
          <a:p>
            <a:pPr>
              <a:buNone/>
            </a:pPr>
            <a:r>
              <a:rPr lang="ru-RU" dirty="0" smtClean="0"/>
              <a:t>1 1 2 3 5 8 13 21 34 55 89 144 233 377</a:t>
            </a:r>
          </a:p>
          <a:p>
            <a:pPr>
              <a:buNone/>
            </a:pPr>
            <a:r>
              <a:rPr lang="ru-RU" dirty="0" smtClean="0"/>
              <a:t>4)Переименование</a:t>
            </a:r>
          </a:p>
          <a:p>
            <a:r>
              <a:rPr lang="en-US" dirty="0" smtClean="0">
                <a:latin typeface="Cambria" pitchFamily="18" charset="0"/>
              </a:rPr>
              <a:t>import string as _string</a:t>
            </a:r>
            <a:endParaRPr lang="ru-RU" dirty="0" smtClean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from </a:t>
            </a:r>
            <a:r>
              <a:rPr lang="en-US" dirty="0" err="1" smtClean="0">
                <a:latin typeface="Cambria" pitchFamily="18" charset="0"/>
              </a:rPr>
              <a:t>anydbm</a:t>
            </a:r>
            <a:r>
              <a:rPr lang="en-US" dirty="0" smtClean="0">
                <a:latin typeface="Cambria" pitchFamily="18" charset="0"/>
              </a:rPr>
              <a:t> import open as </a:t>
            </a:r>
            <a:r>
              <a:rPr lang="en-US" dirty="0" err="1" smtClean="0">
                <a:latin typeface="Cambria" pitchFamily="18" charset="0"/>
              </a:rPr>
              <a:t>dbopen</a:t>
            </a:r>
            <a:endParaRPr lang="ru-RU" dirty="0" smtClean="0">
              <a:latin typeface="Cambria" pitchFamily="18" charset="0"/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Пакеты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52</a:t>
            </a:fld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Пакеты — способ структурирования пространств имен модулей(совокупность модулей)</a:t>
            </a: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23774" t="37524" r="41861" b="11832"/>
          <a:stretch>
            <a:fillRect/>
          </a:stretch>
        </p:blipFill>
        <p:spPr bwMode="auto">
          <a:xfrm>
            <a:off x="785786" y="2285992"/>
            <a:ext cx="4110747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Пакеты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53</a:t>
            </a:fld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ambria" pitchFamily="18" charset="0"/>
              </a:rPr>
              <a:t>1) </a:t>
            </a:r>
            <a:r>
              <a:rPr lang="ru-RU" dirty="0" err="1" smtClean="0">
                <a:latin typeface="Cambria" pitchFamily="18" charset="0"/>
              </a:rPr>
              <a:t>import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Sound.Effects.echo</a:t>
            </a:r>
            <a:r>
              <a:rPr lang="ru-RU" dirty="0" smtClean="0">
                <a:latin typeface="Cambria" pitchFamily="18" charset="0"/>
              </a:rPr>
              <a:t> </a:t>
            </a:r>
            <a:endParaRPr lang="en-US" dirty="0" smtClean="0">
              <a:latin typeface="Cambria" pitchFamily="18" charset="0"/>
            </a:endParaRPr>
          </a:p>
          <a:p>
            <a:pPr>
              <a:buNone/>
            </a:pPr>
            <a:r>
              <a:rPr lang="ru-RU" dirty="0" smtClean="0">
                <a:latin typeface="Cambria" pitchFamily="18" charset="0"/>
              </a:rPr>
              <a:t>     </a:t>
            </a:r>
            <a:r>
              <a:rPr lang="en-US" dirty="0" err="1" smtClean="0">
                <a:latin typeface="Cambria" pitchFamily="18" charset="0"/>
              </a:rPr>
              <a:t>Sound.Effects.echo.echofilter</a:t>
            </a:r>
            <a:r>
              <a:rPr lang="en-US" dirty="0" smtClean="0">
                <a:latin typeface="Cambria" pitchFamily="18" charset="0"/>
              </a:rPr>
              <a:t>(input, output,                              </a:t>
            </a:r>
            <a:r>
              <a:rPr lang="ru-RU" dirty="0" smtClean="0">
                <a:latin typeface="Cambria" pitchFamily="18" charset="0"/>
              </a:rPr>
              <a:t>delay=0.7, atten=4)</a:t>
            </a:r>
          </a:p>
          <a:p>
            <a:pPr>
              <a:buNone/>
            </a:pPr>
            <a:r>
              <a:rPr lang="ru-RU" dirty="0" smtClean="0"/>
              <a:t>2) </a:t>
            </a:r>
            <a:r>
              <a:rPr lang="ru-RU" dirty="0" err="1" smtClean="0"/>
              <a:t>from</a:t>
            </a:r>
            <a:r>
              <a:rPr lang="ru-RU" dirty="0" smtClean="0"/>
              <a:t> </a:t>
            </a:r>
            <a:r>
              <a:rPr lang="ru-RU" dirty="0" err="1" smtClean="0"/>
              <a:t>Sound.Effects</a:t>
            </a:r>
            <a:r>
              <a:rPr lang="ru-RU" dirty="0" smtClean="0"/>
              <a:t> </a:t>
            </a:r>
            <a:r>
              <a:rPr lang="ru-RU" dirty="0" err="1" smtClean="0"/>
              <a:t>import</a:t>
            </a:r>
            <a:r>
              <a:rPr lang="ru-RU" dirty="0" smtClean="0"/>
              <a:t> </a:t>
            </a:r>
            <a:r>
              <a:rPr lang="ru-RU" dirty="0" err="1" smtClean="0"/>
              <a:t>echo</a:t>
            </a:r>
            <a:r>
              <a:rPr lang="ru-RU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    </a:t>
            </a:r>
            <a:r>
              <a:rPr lang="en-US" dirty="0" err="1" smtClean="0"/>
              <a:t>echo.echofilter</a:t>
            </a:r>
            <a:r>
              <a:rPr lang="en-US" dirty="0" smtClean="0"/>
              <a:t>(input, output, delay=0.7, </a:t>
            </a:r>
            <a:r>
              <a:rPr lang="en-US" dirty="0" err="1" smtClean="0"/>
              <a:t>atten</a:t>
            </a:r>
            <a:r>
              <a:rPr lang="en-US" dirty="0" smtClean="0"/>
              <a:t>=4)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3) </a:t>
            </a:r>
            <a:r>
              <a:rPr lang="en-US" dirty="0" smtClean="0"/>
              <a:t>from </a:t>
            </a:r>
            <a:r>
              <a:rPr lang="en-US" dirty="0" err="1" smtClean="0"/>
              <a:t>Sound.Effects.echo</a:t>
            </a:r>
            <a:r>
              <a:rPr lang="en-US" dirty="0" smtClean="0"/>
              <a:t> import </a:t>
            </a:r>
            <a:r>
              <a:rPr lang="en-US" dirty="0" err="1" smtClean="0"/>
              <a:t>echofilter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</a:t>
            </a:r>
            <a:r>
              <a:rPr lang="en-US" dirty="0" err="1" smtClean="0"/>
              <a:t>echofilter</a:t>
            </a:r>
            <a:r>
              <a:rPr lang="en-US" dirty="0" smtClean="0"/>
              <a:t>(input, output, delay=0.7, </a:t>
            </a:r>
            <a:r>
              <a:rPr lang="en-US" dirty="0" err="1" smtClean="0"/>
              <a:t>atten</a:t>
            </a:r>
            <a:r>
              <a:rPr lang="en-US" dirty="0" smtClean="0"/>
              <a:t>=4)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Числовые типы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u="sng" dirty="0" smtClean="0">
                <a:latin typeface="Cambria" pitchFamily="18" charset="0"/>
              </a:rPr>
              <a:t>Вещественный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d = -324.856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d = 20.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d = 7e20 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d = float(45.8)</a:t>
            </a:r>
          </a:p>
          <a:p>
            <a:r>
              <a:rPr lang="ru-RU" u="sng" dirty="0" smtClean="0">
                <a:latin typeface="Cambria" pitchFamily="18" charset="0"/>
              </a:rPr>
              <a:t>Комплексный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n = 7+4j </a:t>
            </a:r>
            <a:endParaRPr lang="ru-RU" dirty="0" smtClean="0">
              <a:latin typeface="Cambria" pitchFamily="18" charset="0"/>
            </a:endParaRP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n = complex(23+9j)</a:t>
            </a:r>
            <a:endParaRPr lang="ru-RU" dirty="0" smtClean="0">
              <a:latin typeface="Cambria" pitchFamily="18" charset="0"/>
            </a:endParaRPr>
          </a:p>
          <a:p>
            <a:pPr>
              <a:buNone/>
            </a:pPr>
            <a:r>
              <a:rPr lang="ru-RU" u="sng" dirty="0" smtClean="0">
                <a:latin typeface="Cambria" pitchFamily="18" charset="0"/>
              </a:rPr>
              <a:t>Пример:</a:t>
            </a:r>
          </a:p>
          <a:p>
            <a:pPr>
              <a:buNone/>
            </a:pPr>
            <a:r>
              <a:rPr lang="ru-RU" dirty="0" smtClean="0">
                <a:latin typeface="Cambria" pitchFamily="18" charset="0"/>
              </a:rPr>
              <a:t>&gt;&gt;&gt; </a:t>
            </a:r>
            <a:r>
              <a:rPr lang="en-US" dirty="0" smtClean="0">
                <a:latin typeface="Cambria" pitchFamily="18" charset="0"/>
              </a:rPr>
              <a:t>z</a:t>
            </a:r>
            <a:r>
              <a:rPr lang="ru-RU" dirty="0" smtClean="0">
                <a:latin typeface="Cambria" pitchFamily="18" charset="0"/>
              </a:rPr>
              <a:t> = -89.5+2.125</a:t>
            </a:r>
            <a:r>
              <a:rPr lang="en-US" dirty="0" smtClean="0">
                <a:latin typeface="Cambria" pitchFamily="18" charset="0"/>
              </a:rPr>
              <a:t>j</a:t>
            </a:r>
          </a:p>
          <a:p>
            <a:pPr>
              <a:buNone/>
            </a:pPr>
            <a:r>
              <a:rPr lang="ru-RU" dirty="0" smtClean="0">
                <a:latin typeface="Cambria" pitchFamily="18" charset="0"/>
              </a:rPr>
              <a:t>&gt;&gt;&gt;</a:t>
            </a:r>
            <a:r>
              <a:rPr lang="en-US" dirty="0" smtClean="0">
                <a:latin typeface="Cambria" pitchFamily="18" charset="0"/>
              </a:rPr>
              <a:t>z</a:t>
            </a:r>
            <a:r>
              <a:rPr lang="ru-RU" dirty="0" smtClean="0">
                <a:latin typeface="Cambria" pitchFamily="18" charset="0"/>
              </a:rPr>
              <a:t>. </a:t>
            </a:r>
            <a:r>
              <a:rPr lang="en-US" dirty="0" smtClean="0">
                <a:latin typeface="Cambria" pitchFamily="18" charset="0"/>
              </a:rPr>
              <a:t>real</a:t>
            </a:r>
            <a:r>
              <a:rPr lang="ru-RU" dirty="0" smtClean="0">
                <a:latin typeface="Cambria" pitchFamily="18" charset="0"/>
              </a:rPr>
              <a:t>, </a:t>
            </a:r>
            <a:r>
              <a:rPr lang="en-US" dirty="0" smtClean="0">
                <a:latin typeface="Cambria" pitchFamily="18" charset="0"/>
              </a:rPr>
              <a:t>z</a:t>
            </a:r>
            <a:r>
              <a:rPr lang="ru-RU" dirty="0" smtClean="0">
                <a:latin typeface="Cambria" pitchFamily="18" charset="0"/>
              </a:rPr>
              <a:t>.</a:t>
            </a:r>
            <a:r>
              <a:rPr lang="en-US" dirty="0" err="1" smtClean="0">
                <a:latin typeface="Cambria" pitchFamily="18" charset="0"/>
              </a:rPr>
              <a:t>imag</a:t>
            </a:r>
            <a:r>
              <a:rPr lang="ru-RU" dirty="0" smtClean="0">
                <a:latin typeface="Cambria" pitchFamily="18" charset="0"/>
              </a:rPr>
              <a:t> </a:t>
            </a:r>
          </a:p>
          <a:p>
            <a:pPr>
              <a:buNone/>
            </a:pPr>
            <a:r>
              <a:rPr lang="ru-RU" dirty="0" smtClean="0">
                <a:latin typeface="Cambria" pitchFamily="18" charset="0"/>
              </a:rPr>
              <a:t>-89.5, 2.125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над числовыми типами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ambria" pitchFamily="18" charset="0"/>
              </a:rPr>
              <a:t>+, -, *</a:t>
            </a:r>
            <a:r>
              <a:rPr lang="ru-RU" dirty="0" smtClean="0">
                <a:latin typeface="Cambria" pitchFamily="18" charset="0"/>
              </a:rPr>
              <a:t> - для всех числовых типов данных</a:t>
            </a:r>
          </a:p>
          <a:p>
            <a:pPr>
              <a:buNone/>
            </a:pPr>
            <a:r>
              <a:rPr lang="ru-RU" dirty="0" smtClean="0">
                <a:latin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</a:rPr>
              <a:t>/ (</a:t>
            </a:r>
            <a:r>
              <a:rPr lang="ru-RU" dirty="0" smtClean="0">
                <a:latin typeface="Cambria" pitchFamily="18" charset="0"/>
              </a:rPr>
              <a:t>деление)</a:t>
            </a:r>
          </a:p>
          <a:p>
            <a:pPr>
              <a:buNone/>
            </a:pPr>
            <a:endParaRPr lang="ru-RU" u="sng" dirty="0" smtClean="0">
              <a:latin typeface="Cambria" pitchFamily="18" charset="0"/>
            </a:endParaRPr>
          </a:p>
          <a:p>
            <a:pPr>
              <a:buNone/>
            </a:pPr>
            <a:endParaRPr lang="ru-RU" u="sng" dirty="0" smtClean="0">
              <a:latin typeface="Cambria" pitchFamily="18" charset="0"/>
            </a:endParaRPr>
          </a:p>
          <a:p>
            <a:pPr>
              <a:buNone/>
            </a:pPr>
            <a:r>
              <a:rPr lang="en-US" dirty="0" smtClean="0"/>
              <a:t>// (</a:t>
            </a:r>
            <a:r>
              <a:rPr lang="ru-RU" dirty="0" smtClean="0"/>
              <a:t>целочисленное деление</a:t>
            </a:r>
            <a:r>
              <a:rPr lang="en-US" dirty="0" smtClean="0"/>
              <a:t>)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 </a:t>
            </a:r>
          </a:p>
          <a:p>
            <a:pPr>
              <a:buNone/>
            </a:pPr>
            <a:r>
              <a:rPr lang="ru-RU" dirty="0" smtClean="0"/>
              <a:t>% - остаток от целочисленного деления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10564" t="22280" r="78939" b="69658"/>
          <a:stretch>
            <a:fillRect/>
          </a:stretch>
        </p:blipFill>
        <p:spPr bwMode="auto">
          <a:xfrm>
            <a:off x="2500298" y="1785926"/>
            <a:ext cx="2571768" cy="1234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 l="30136" t="68110" r="57235" b="19915"/>
          <a:stretch>
            <a:fillRect/>
          </a:stretch>
        </p:blipFill>
        <p:spPr bwMode="auto">
          <a:xfrm>
            <a:off x="4572000" y="3214686"/>
            <a:ext cx="2169929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 l="28789" t="41996" r="55426" b="42219"/>
          <a:stretch>
            <a:fillRect/>
          </a:stretch>
        </p:blipFill>
        <p:spPr bwMode="auto">
          <a:xfrm>
            <a:off x="6215074" y="4714884"/>
            <a:ext cx="228601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над числовыми типами данных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latin typeface="Cambria" pitchFamily="18" charset="0"/>
              </a:rPr>
              <a:t>-</a:t>
            </a:r>
            <a:r>
              <a:rPr lang="en-US" dirty="0" smtClean="0">
                <a:latin typeface="Cambria" pitchFamily="18" charset="0"/>
              </a:rPr>
              <a:t>x </a:t>
            </a:r>
            <a:r>
              <a:rPr lang="ru-RU" dirty="0" smtClean="0">
                <a:latin typeface="Cambria" pitchFamily="18" charset="0"/>
              </a:rPr>
              <a:t>- смена знака числа </a:t>
            </a:r>
            <a:r>
              <a:rPr lang="en-US" dirty="0" smtClean="0">
                <a:latin typeface="Cambria" pitchFamily="18" charset="0"/>
              </a:rPr>
              <a:t>x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+x – </a:t>
            </a:r>
            <a:r>
              <a:rPr lang="ru-RU" dirty="0" smtClean="0">
                <a:latin typeface="Cambria" pitchFamily="18" charset="0"/>
              </a:rPr>
              <a:t>знак остается</a:t>
            </a:r>
          </a:p>
          <a:p>
            <a:pPr>
              <a:buNone/>
            </a:pPr>
            <a:r>
              <a:rPr lang="ru-RU" dirty="0" smtClean="0">
                <a:latin typeface="Cambria" pitchFamily="18" charset="0"/>
              </a:rPr>
              <a:t>** - возведение в степень</a:t>
            </a:r>
          </a:p>
          <a:p>
            <a:pPr>
              <a:buNone/>
            </a:pPr>
            <a:endParaRPr lang="ru-RU" u="sng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34889" t="51994" r="40052" b="19109"/>
          <a:stretch>
            <a:fillRect/>
          </a:stretch>
        </p:blipFill>
        <p:spPr bwMode="auto">
          <a:xfrm>
            <a:off x="571472" y="2786058"/>
            <a:ext cx="3926942" cy="283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числовых типов данных: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ru-RU" u="sng" dirty="0" smtClean="0"/>
          </a:p>
          <a:p>
            <a:pPr>
              <a:buNone/>
            </a:pPr>
            <a:r>
              <a:rPr lang="ru-RU" u="sng" dirty="0" smtClean="0"/>
              <a:t>Пример:</a:t>
            </a:r>
            <a:endParaRPr lang="ru-RU" u="sng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l="33722" t="44759" r="51042" b="38930"/>
          <a:stretch>
            <a:fillRect/>
          </a:stretch>
        </p:blipFill>
        <p:spPr bwMode="auto">
          <a:xfrm>
            <a:off x="1928794" y="2136929"/>
            <a:ext cx="2571768" cy="1720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 l="45478" t="48376" r="42765" b="31366"/>
          <a:stretch>
            <a:fillRect/>
          </a:stretch>
        </p:blipFill>
        <p:spPr bwMode="auto">
          <a:xfrm>
            <a:off x="1928794" y="3929066"/>
            <a:ext cx="1857388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3A8-BA86-4E94-8073-8AABD8053C0B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00034" y="1285860"/>
            <a:ext cx="507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 помощью функций: </a:t>
            </a:r>
            <a:r>
              <a:rPr lang="en-US" dirty="0" smtClean="0"/>
              <a:t>float(), int(), complex()</a:t>
            </a:r>
            <a:r>
              <a:rPr lang="ru-RU" dirty="0" smtClean="0"/>
              <a:t>, </a:t>
            </a:r>
            <a:r>
              <a:rPr lang="en-US" dirty="0" smtClean="0"/>
              <a:t>long()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1390</TotalTime>
  <Words>2343</Words>
  <Application>Microsoft Office PowerPoint</Application>
  <PresentationFormat>Экран (4:3)</PresentationFormat>
  <Paragraphs>494</Paragraphs>
  <Slides>53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4" baseType="lpstr">
      <vt:lpstr>Начальная</vt:lpstr>
      <vt:lpstr>Язык программирования Python</vt:lpstr>
      <vt:lpstr>Особенности Python</vt:lpstr>
      <vt:lpstr>Основные типы</vt:lpstr>
      <vt:lpstr>Числовые типы данных</vt:lpstr>
      <vt:lpstr>Целый тип данных</vt:lpstr>
      <vt:lpstr>Числовые типы данных</vt:lpstr>
      <vt:lpstr>Операции над числовыми типами данных</vt:lpstr>
      <vt:lpstr>Операции над числовыми типами данных</vt:lpstr>
      <vt:lpstr>Преобразование числовых типов данных:</vt:lpstr>
      <vt:lpstr>Тип bool (логическое значение)</vt:lpstr>
      <vt:lpstr>Структуры данных (составные типы)</vt:lpstr>
      <vt:lpstr>Строки</vt:lpstr>
      <vt:lpstr>Строки (запись в несколько строк)</vt:lpstr>
      <vt:lpstr>Операции над строками</vt:lpstr>
      <vt:lpstr>Операции над строками</vt:lpstr>
      <vt:lpstr>Кортежи</vt:lpstr>
      <vt:lpstr>Кортежи</vt:lpstr>
      <vt:lpstr>Операции над кортежами</vt:lpstr>
      <vt:lpstr>Списки </vt:lpstr>
      <vt:lpstr>Списки</vt:lpstr>
      <vt:lpstr>Операции над списками</vt:lpstr>
      <vt:lpstr>Операции над списками</vt:lpstr>
      <vt:lpstr>Операции над списками</vt:lpstr>
      <vt:lpstr>Операции над списками</vt:lpstr>
      <vt:lpstr>Сравнение последовательностей</vt:lpstr>
      <vt:lpstr>Преобразование типов</vt:lpstr>
      <vt:lpstr>Преобразование типов</vt:lpstr>
      <vt:lpstr>Отображение</vt:lpstr>
      <vt:lpstr>Словари</vt:lpstr>
      <vt:lpstr>Операции над словарями</vt:lpstr>
      <vt:lpstr>Операции над словарями</vt:lpstr>
      <vt:lpstr>Оператор присваивания</vt:lpstr>
      <vt:lpstr>Оператор присваивания</vt:lpstr>
      <vt:lpstr>Оператор присваивания</vt:lpstr>
      <vt:lpstr>Условные операторы</vt:lpstr>
      <vt:lpstr>Условные операторы</vt:lpstr>
      <vt:lpstr> Логические операторы</vt:lpstr>
      <vt:lpstr>Инструкция If</vt:lpstr>
      <vt:lpstr>Инструкция If</vt:lpstr>
      <vt:lpstr>  Инструкции break, continue и pass</vt:lpstr>
      <vt:lpstr>Инструкция print</vt:lpstr>
      <vt:lpstr>Цикл while</vt:lpstr>
      <vt:lpstr>Цикл for</vt:lpstr>
      <vt:lpstr>Функции</vt:lpstr>
      <vt:lpstr>Функции</vt:lpstr>
      <vt:lpstr>Короткая форма</vt:lpstr>
      <vt:lpstr>Классы</vt:lpstr>
      <vt:lpstr>Классы</vt:lpstr>
      <vt:lpstr>Наследование</vt:lpstr>
      <vt:lpstr>Модули</vt:lpstr>
      <vt:lpstr>Модули</vt:lpstr>
      <vt:lpstr>Пакеты</vt:lpstr>
      <vt:lpstr>Пакеты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Python</dc:title>
  <dc:creator>Voytenko</dc:creator>
  <cp:lastModifiedBy>Дмитрий</cp:lastModifiedBy>
  <cp:revision>236</cp:revision>
  <dcterms:created xsi:type="dcterms:W3CDTF">2011-04-08T12:06:51Z</dcterms:created>
  <dcterms:modified xsi:type="dcterms:W3CDTF">2012-06-03T11:52:42Z</dcterms:modified>
</cp:coreProperties>
</file>