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5" r:id="rId2"/>
    <p:sldMasterId id="2147483859" r:id="rId3"/>
  </p:sldMasterIdLst>
  <p:notesMasterIdLst>
    <p:notesMasterId r:id="rId38"/>
  </p:notesMasterIdLst>
  <p:handoutMasterIdLst>
    <p:handoutMasterId r:id="rId39"/>
  </p:handoutMasterIdLst>
  <p:sldIdLst>
    <p:sldId id="351" r:id="rId4"/>
    <p:sldId id="352" r:id="rId5"/>
    <p:sldId id="353" r:id="rId6"/>
    <p:sldId id="354" r:id="rId7"/>
    <p:sldId id="319" r:id="rId8"/>
    <p:sldId id="355" r:id="rId9"/>
    <p:sldId id="357" r:id="rId10"/>
    <p:sldId id="317" r:id="rId11"/>
    <p:sldId id="338" r:id="rId12"/>
    <p:sldId id="316" r:id="rId13"/>
    <p:sldId id="361" r:id="rId14"/>
    <p:sldId id="365" r:id="rId15"/>
    <p:sldId id="366" r:id="rId16"/>
    <p:sldId id="363" r:id="rId17"/>
    <p:sldId id="364" r:id="rId18"/>
    <p:sldId id="336" r:id="rId19"/>
    <p:sldId id="321" r:id="rId20"/>
    <p:sldId id="322" r:id="rId21"/>
    <p:sldId id="323" r:id="rId22"/>
    <p:sldId id="328" r:id="rId23"/>
    <p:sldId id="324" r:id="rId24"/>
    <p:sldId id="332" r:id="rId25"/>
    <p:sldId id="333" r:id="rId26"/>
    <p:sldId id="334" r:id="rId27"/>
    <p:sldId id="337" r:id="rId28"/>
    <p:sldId id="342" r:id="rId29"/>
    <p:sldId id="335" r:id="rId30"/>
    <p:sldId id="344" r:id="rId31"/>
    <p:sldId id="345" r:id="rId32"/>
    <p:sldId id="347" r:id="rId33"/>
    <p:sldId id="348" r:id="rId34"/>
    <p:sldId id="349" r:id="rId35"/>
    <p:sldId id="350" r:id="rId36"/>
    <p:sldId id="329" r:id="rId37"/>
  </p:sldIdLst>
  <p:sldSz cx="9144000" cy="6858000" type="screen4x3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EA4"/>
    <a:srgbClr val="878787"/>
    <a:srgbClr val="595959"/>
    <a:srgbClr val="B7DEE8"/>
    <a:srgbClr val="005696"/>
    <a:srgbClr val="B8CF8B"/>
    <a:srgbClr val="D7261E"/>
    <a:srgbClr val="93331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 w="57150">
              <a:solidFill>
                <a:srgbClr val="FF0000"/>
              </a:solidFill>
              <a:prstDash val="sysDash"/>
            </a:ln>
          </c:spPr>
          <c:marker>
            <c:symbol val="none"/>
          </c:marker>
          <c:cat>
            <c:strRef>
              <c:f>Plan1!$A$2:$A$19</c:f>
              <c:strCache>
                <c:ptCount val="18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  <c:pt idx="4">
                  <c:v>Categoria 5</c:v>
                </c:pt>
                <c:pt idx="5">
                  <c:v>Categoria 6</c:v>
                </c:pt>
                <c:pt idx="6">
                  <c:v>Categoria 7</c:v>
                </c:pt>
                <c:pt idx="7">
                  <c:v>Categoria 8</c:v>
                </c:pt>
                <c:pt idx="8">
                  <c:v>Categoria 9</c:v>
                </c:pt>
                <c:pt idx="9">
                  <c:v>Categoria 10</c:v>
                </c:pt>
                <c:pt idx="10">
                  <c:v>Categoria 11</c:v>
                </c:pt>
                <c:pt idx="11">
                  <c:v>Categoria 12</c:v>
                </c:pt>
                <c:pt idx="12">
                  <c:v>Categoria 13</c:v>
                </c:pt>
                <c:pt idx="13">
                  <c:v>Categoria 14</c:v>
                </c:pt>
                <c:pt idx="14">
                  <c:v>Categoria 15</c:v>
                </c:pt>
                <c:pt idx="15">
                  <c:v>Categoria 16</c:v>
                </c:pt>
                <c:pt idx="16">
                  <c:v>Categoria 17</c:v>
                </c:pt>
                <c:pt idx="17">
                  <c:v>Categoria 18</c:v>
                </c:pt>
              </c:strCache>
            </c:strRef>
          </c:cat>
          <c:val>
            <c:numRef>
              <c:f>Plan1!$B$2:$B$19</c:f>
              <c:numCache>
                <c:formatCode>General</c:formatCode>
                <c:ptCount val="18"/>
                <c:pt idx="0">
                  <c:v>13.2861111111111</c:v>
                </c:pt>
                <c:pt idx="1">
                  <c:v>13.2861111111111</c:v>
                </c:pt>
                <c:pt idx="2">
                  <c:v>13.2861111111111</c:v>
                </c:pt>
                <c:pt idx="3">
                  <c:v>13.2861111111111</c:v>
                </c:pt>
                <c:pt idx="4">
                  <c:v>13.2861111111111</c:v>
                </c:pt>
                <c:pt idx="5">
                  <c:v>13.2861111111111</c:v>
                </c:pt>
                <c:pt idx="6">
                  <c:v>13.2861111111111</c:v>
                </c:pt>
                <c:pt idx="7">
                  <c:v>13.2861111111111</c:v>
                </c:pt>
                <c:pt idx="8">
                  <c:v>13.2861111111111</c:v>
                </c:pt>
                <c:pt idx="9">
                  <c:v>13.2861111111111</c:v>
                </c:pt>
                <c:pt idx="10">
                  <c:v>13.2861111111111</c:v>
                </c:pt>
                <c:pt idx="11">
                  <c:v>13.2861111111111</c:v>
                </c:pt>
                <c:pt idx="12">
                  <c:v>13.2861111111111</c:v>
                </c:pt>
                <c:pt idx="13">
                  <c:v>13.2861111111111</c:v>
                </c:pt>
                <c:pt idx="14">
                  <c:v>13.2861111111111</c:v>
                </c:pt>
                <c:pt idx="15">
                  <c:v>13.2861111111111</c:v>
                </c:pt>
                <c:pt idx="16">
                  <c:v>13.2861111111111</c:v>
                </c:pt>
                <c:pt idx="17">
                  <c:v>13.2861111111111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0248328"/>
        <c:axId val="-2130245352"/>
      </c:lineChart>
      <c:catAx>
        <c:axId val="-2130248328"/>
        <c:scaling>
          <c:orientation val="minMax"/>
        </c:scaling>
        <c:delete val="1"/>
        <c:axPos val="b"/>
        <c:majorTickMark val="out"/>
        <c:minorTickMark val="none"/>
        <c:tickLblPos val="none"/>
        <c:crossAx val="-2130245352"/>
        <c:crosses val="autoZero"/>
        <c:auto val="1"/>
        <c:lblAlgn val="ctr"/>
        <c:lblOffset val="100"/>
        <c:noMultiLvlLbl val="0"/>
      </c:catAx>
      <c:valAx>
        <c:axId val="-2130245352"/>
        <c:scaling>
          <c:orientation val="minMax"/>
          <c:max val="50.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-21302483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66044244469441"/>
          <c:y val="0.0596547772946293"/>
          <c:w val="0.920697162854643"/>
          <c:h val="0.880690445410742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 w="38100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Plan1!$A$2:$A$19</c:f>
              <c:strCache>
                <c:ptCount val="18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  <c:pt idx="4">
                  <c:v>Categoria 5</c:v>
                </c:pt>
                <c:pt idx="5">
                  <c:v>Categoria 6</c:v>
                </c:pt>
                <c:pt idx="6">
                  <c:v>Categoria 7</c:v>
                </c:pt>
                <c:pt idx="7">
                  <c:v>Categoria 8</c:v>
                </c:pt>
                <c:pt idx="8">
                  <c:v>Categoria 9</c:v>
                </c:pt>
                <c:pt idx="9">
                  <c:v>Categoria 10</c:v>
                </c:pt>
                <c:pt idx="10">
                  <c:v>Categoria 11</c:v>
                </c:pt>
                <c:pt idx="11">
                  <c:v>Categoria 12</c:v>
                </c:pt>
                <c:pt idx="12">
                  <c:v>Categoria 13</c:v>
                </c:pt>
                <c:pt idx="13">
                  <c:v>Categoria 14</c:v>
                </c:pt>
                <c:pt idx="14">
                  <c:v>Categoria 15</c:v>
                </c:pt>
                <c:pt idx="15">
                  <c:v>Categoria 16</c:v>
                </c:pt>
                <c:pt idx="16">
                  <c:v>Categoria 17</c:v>
                </c:pt>
                <c:pt idx="17">
                  <c:v>Categoria 18</c:v>
                </c:pt>
              </c:strCache>
            </c:strRef>
          </c:cat>
          <c:val>
            <c:numRef>
              <c:f>Plan1!$B$2:$B$19</c:f>
              <c:numCache>
                <c:formatCode>General</c:formatCode>
                <c:ptCount val="18"/>
                <c:pt idx="0">
                  <c:v>1.0</c:v>
                </c:pt>
                <c:pt idx="1">
                  <c:v>0.25</c:v>
                </c:pt>
                <c:pt idx="2">
                  <c:v>3.0</c:v>
                </c:pt>
                <c:pt idx="3">
                  <c:v>6.0</c:v>
                </c:pt>
                <c:pt idx="4">
                  <c:v>10.0</c:v>
                </c:pt>
                <c:pt idx="5">
                  <c:v>12.0</c:v>
                </c:pt>
                <c:pt idx="6">
                  <c:v>25.0</c:v>
                </c:pt>
                <c:pt idx="7">
                  <c:v>49.0</c:v>
                </c:pt>
                <c:pt idx="8">
                  <c:v>11.0</c:v>
                </c:pt>
                <c:pt idx="9">
                  <c:v>10.5</c:v>
                </c:pt>
                <c:pt idx="10">
                  <c:v>1.3</c:v>
                </c:pt>
                <c:pt idx="11">
                  <c:v>0.4</c:v>
                </c:pt>
                <c:pt idx="12">
                  <c:v>4.0</c:v>
                </c:pt>
                <c:pt idx="13">
                  <c:v>36.7</c:v>
                </c:pt>
                <c:pt idx="14">
                  <c:v>18.0</c:v>
                </c:pt>
                <c:pt idx="15">
                  <c:v>17.0</c:v>
                </c:pt>
                <c:pt idx="16">
                  <c:v>19.0</c:v>
                </c:pt>
                <c:pt idx="17">
                  <c:v>15.0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0219352"/>
        <c:axId val="-2130216376"/>
      </c:lineChart>
      <c:catAx>
        <c:axId val="-2130219352"/>
        <c:scaling>
          <c:orientation val="minMax"/>
        </c:scaling>
        <c:delete val="1"/>
        <c:axPos val="b"/>
        <c:majorTickMark val="out"/>
        <c:minorTickMark val="none"/>
        <c:tickLblPos val="none"/>
        <c:crossAx val="-2130216376"/>
        <c:crosses val="autoZero"/>
        <c:auto val="1"/>
        <c:lblAlgn val="ctr"/>
        <c:lblOffset val="100"/>
        <c:noMultiLvlLbl val="0"/>
      </c:catAx>
      <c:valAx>
        <c:axId val="-2130216376"/>
        <c:scaling>
          <c:orientation val="minMax"/>
          <c:max val="50.0"/>
          <c:min val="0.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-21302193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91470890002386"/>
          <c:y val="0.13205111656125"/>
          <c:w val="0.827415413982343"/>
          <c:h val="0.621459274557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Visitas</c:v>
                </c:pt>
              </c:strCache>
            </c:strRef>
          </c:tx>
          <c:spPr>
            <a:solidFill>
              <a:srgbClr val="B7DEE8"/>
            </a:solidFill>
            <a:ln>
              <a:noFill/>
            </a:ln>
          </c:spPr>
          <c:invertIfNegative val="0"/>
          <c:cat>
            <c:numRef>
              <c:f>Plan1!$A$2:$A$38</c:f>
              <c:numCache>
                <c:formatCode>dd/mmm</c:formatCode>
                <c:ptCount val="37"/>
                <c:pt idx="0">
                  <c:v>40634.0</c:v>
                </c:pt>
                <c:pt idx="1">
                  <c:v>40635.0</c:v>
                </c:pt>
                <c:pt idx="2">
                  <c:v>40636.0</c:v>
                </c:pt>
                <c:pt idx="3">
                  <c:v>40637.0</c:v>
                </c:pt>
                <c:pt idx="4">
                  <c:v>40638.0</c:v>
                </c:pt>
                <c:pt idx="5">
                  <c:v>40639.0</c:v>
                </c:pt>
                <c:pt idx="6">
                  <c:v>40640.0</c:v>
                </c:pt>
                <c:pt idx="7">
                  <c:v>40641.0</c:v>
                </c:pt>
                <c:pt idx="8">
                  <c:v>40642.0</c:v>
                </c:pt>
                <c:pt idx="9">
                  <c:v>40643.0</c:v>
                </c:pt>
                <c:pt idx="10">
                  <c:v>40644.0</c:v>
                </c:pt>
                <c:pt idx="11">
                  <c:v>40645.0</c:v>
                </c:pt>
                <c:pt idx="12">
                  <c:v>40646.0</c:v>
                </c:pt>
                <c:pt idx="13">
                  <c:v>40647.0</c:v>
                </c:pt>
                <c:pt idx="14">
                  <c:v>40648.0</c:v>
                </c:pt>
                <c:pt idx="15">
                  <c:v>40649.0</c:v>
                </c:pt>
                <c:pt idx="16">
                  <c:v>40650.0</c:v>
                </c:pt>
                <c:pt idx="17">
                  <c:v>40651.0</c:v>
                </c:pt>
                <c:pt idx="18">
                  <c:v>40652.0</c:v>
                </c:pt>
                <c:pt idx="19">
                  <c:v>40653.0</c:v>
                </c:pt>
                <c:pt idx="20">
                  <c:v>40654.0</c:v>
                </c:pt>
                <c:pt idx="21">
                  <c:v>40655.0</c:v>
                </c:pt>
                <c:pt idx="22">
                  <c:v>40656.0</c:v>
                </c:pt>
                <c:pt idx="23">
                  <c:v>40657.0</c:v>
                </c:pt>
                <c:pt idx="24">
                  <c:v>40658.0</c:v>
                </c:pt>
                <c:pt idx="25">
                  <c:v>40659.0</c:v>
                </c:pt>
                <c:pt idx="26">
                  <c:v>40660.0</c:v>
                </c:pt>
                <c:pt idx="27">
                  <c:v>40661.0</c:v>
                </c:pt>
                <c:pt idx="28">
                  <c:v>40662.0</c:v>
                </c:pt>
                <c:pt idx="29">
                  <c:v>40663.0</c:v>
                </c:pt>
                <c:pt idx="30">
                  <c:v>40664.0</c:v>
                </c:pt>
                <c:pt idx="31">
                  <c:v>40665.0</c:v>
                </c:pt>
                <c:pt idx="32">
                  <c:v>40666.0</c:v>
                </c:pt>
                <c:pt idx="33">
                  <c:v>40667.0</c:v>
                </c:pt>
                <c:pt idx="34">
                  <c:v>40668.0</c:v>
                </c:pt>
                <c:pt idx="35">
                  <c:v>40669.0</c:v>
                </c:pt>
                <c:pt idx="36">
                  <c:v>40670.0</c:v>
                </c:pt>
              </c:numCache>
            </c:numRef>
          </c:cat>
          <c:val>
            <c:numRef>
              <c:f>Plan1!$B$2:$B$38</c:f>
              <c:numCache>
                <c:formatCode>General</c:formatCode>
                <c:ptCount val="37"/>
                <c:pt idx="0">
                  <c:v>724.0</c:v>
                </c:pt>
                <c:pt idx="1">
                  <c:v>1784.0</c:v>
                </c:pt>
                <c:pt idx="2">
                  <c:v>1433.0</c:v>
                </c:pt>
                <c:pt idx="3">
                  <c:v>28813.0</c:v>
                </c:pt>
                <c:pt idx="4">
                  <c:v>3577.0</c:v>
                </c:pt>
                <c:pt idx="5">
                  <c:v>5574.0</c:v>
                </c:pt>
                <c:pt idx="6">
                  <c:v>12618.0</c:v>
                </c:pt>
                <c:pt idx="7">
                  <c:v>8560.0</c:v>
                </c:pt>
                <c:pt idx="8">
                  <c:v>29583.0</c:v>
                </c:pt>
                <c:pt idx="9">
                  <c:v>638.0</c:v>
                </c:pt>
                <c:pt idx="10">
                  <c:v>1811.0</c:v>
                </c:pt>
                <c:pt idx="11">
                  <c:v>576.0</c:v>
                </c:pt>
                <c:pt idx="12">
                  <c:v>8152.0</c:v>
                </c:pt>
                <c:pt idx="13">
                  <c:v>2559.0</c:v>
                </c:pt>
                <c:pt idx="14">
                  <c:v>2378.0</c:v>
                </c:pt>
                <c:pt idx="15">
                  <c:v>2228.0</c:v>
                </c:pt>
                <c:pt idx="16">
                  <c:v>2672.0</c:v>
                </c:pt>
                <c:pt idx="17">
                  <c:v>29271.0</c:v>
                </c:pt>
                <c:pt idx="18">
                  <c:v>2403.0</c:v>
                </c:pt>
                <c:pt idx="19">
                  <c:v>2532.0</c:v>
                </c:pt>
                <c:pt idx="20">
                  <c:v>2328.0</c:v>
                </c:pt>
                <c:pt idx="21">
                  <c:v>2551.0</c:v>
                </c:pt>
                <c:pt idx="22">
                  <c:v>2142.0</c:v>
                </c:pt>
                <c:pt idx="23">
                  <c:v>2445.0</c:v>
                </c:pt>
                <c:pt idx="24">
                  <c:v>2530.0</c:v>
                </c:pt>
                <c:pt idx="25">
                  <c:v>6025.0</c:v>
                </c:pt>
                <c:pt idx="26">
                  <c:v>8763.0</c:v>
                </c:pt>
                <c:pt idx="27">
                  <c:v>4149.0</c:v>
                </c:pt>
                <c:pt idx="28">
                  <c:v>3423.0</c:v>
                </c:pt>
                <c:pt idx="29">
                  <c:v>3028.0</c:v>
                </c:pt>
                <c:pt idx="30">
                  <c:v>7001.0</c:v>
                </c:pt>
                <c:pt idx="31">
                  <c:v>27190.0</c:v>
                </c:pt>
                <c:pt idx="32">
                  <c:v>7152.0</c:v>
                </c:pt>
                <c:pt idx="33">
                  <c:v>6034.0</c:v>
                </c:pt>
                <c:pt idx="34">
                  <c:v>10261.0</c:v>
                </c:pt>
                <c:pt idx="35">
                  <c:v>9741.0</c:v>
                </c:pt>
                <c:pt idx="36">
                  <c:v>26236.0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0123496"/>
        <c:axId val="-2130120408"/>
      </c:barChart>
      <c:lineChart>
        <c:grouping val="standard"/>
        <c:varyColors val="0"/>
        <c:ser>
          <c:idx val="2"/>
          <c:order val="1"/>
          <c:tx>
            <c:strRef>
              <c:f>Plan1!$D$1</c:f>
              <c:strCache>
                <c:ptCount val="1"/>
                <c:pt idx="0">
                  <c:v>Média</c:v>
                </c:pt>
              </c:strCache>
            </c:strRef>
          </c:tx>
          <c:spPr>
            <a:ln w="38100"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Plan1!$A$2:$A$38</c:f>
              <c:numCache>
                <c:formatCode>dd/mmm</c:formatCode>
                <c:ptCount val="37"/>
                <c:pt idx="0">
                  <c:v>40634.0</c:v>
                </c:pt>
                <c:pt idx="1">
                  <c:v>40635.0</c:v>
                </c:pt>
                <c:pt idx="2">
                  <c:v>40636.0</c:v>
                </c:pt>
                <c:pt idx="3">
                  <c:v>40637.0</c:v>
                </c:pt>
                <c:pt idx="4">
                  <c:v>40638.0</c:v>
                </c:pt>
                <c:pt idx="5">
                  <c:v>40639.0</c:v>
                </c:pt>
                <c:pt idx="6">
                  <c:v>40640.0</c:v>
                </c:pt>
                <c:pt idx="7">
                  <c:v>40641.0</c:v>
                </c:pt>
                <c:pt idx="8">
                  <c:v>40642.0</c:v>
                </c:pt>
                <c:pt idx="9">
                  <c:v>40643.0</c:v>
                </c:pt>
                <c:pt idx="10">
                  <c:v>40644.0</c:v>
                </c:pt>
                <c:pt idx="11">
                  <c:v>40645.0</c:v>
                </c:pt>
                <c:pt idx="12">
                  <c:v>40646.0</c:v>
                </c:pt>
                <c:pt idx="13">
                  <c:v>40647.0</c:v>
                </c:pt>
                <c:pt idx="14">
                  <c:v>40648.0</c:v>
                </c:pt>
                <c:pt idx="15">
                  <c:v>40649.0</c:v>
                </c:pt>
                <c:pt idx="16">
                  <c:v>40650.0</c:v>
                </c:pt>
                <c:pt idx="17">
                  <c:v>40651.0</c:v>
                </c:pt>
                <c:pt idx="18">
                  <c:v>40652.0</c:v>
                </c:pt>
                <c:pt idx="19">
                  <c:v>40653.0</c:v>
                </c:pt>
                <c:pt idx="20">
                  <c:v>40654.0</c:v>
                </c:pt>
                <c:pt idx="21">
                  <c:v>40655.0</c:v>
                </c:pt>
                <c:pt idx="22">
                  <c:v>40656.0</c:v>
                </c:pt>
                <c:pt idx="23">
                  <c:v>40657.0</c:v>
                </c:pt>
                <c:pt idx="24">
                  <c:v>40658.0</c:v>
                </c:pt>
                <c:pt idx="25">
                  <c:v>40659.0</c:v>
                </c:pt>
                <c:pt idx="26">
                  <c:v>40660.0</c:v>
                </c:pt>
                <c:pt idx="27">
                  <c:v>40661.0</c:v>
                </c:pt>
                <c:pt idx="28">
                  <c:v>40662.0</c:v>
                </c:pt>
                <c:pt idx="29">
                  <c:v>40663.0</c:v>
                </c:pt>
                <c:pt idx="30">
                  <c:v>40664.0</c:v>
                </c:pt>
                <c:pt idx="31">
                  <c:v>40665.0</c:v>
                </c:pt>
                <c:pt idx="32">
                  <c:v>40666.0</c:v>
                </c:pt>
                <c:pt idx="33">
                  <c:v>40667.0</c:v>
                </c:pt>
                <c:pt idx="34">
                  <c:v>40668.0</c:v>
                </c:pt>
                <c:pt idx="35">
                  <c:v>40669.0</c:v>
                </c:pt>
                <c:pt idx="36">
                  <c:v>40670.0</c:v>
                </c:pt>
              </c:numCache>
            </c:numRef>
          </c:cat>
          <c:val>
            <c:numRef>
              <c:f>Plan1!$D$2:$D$38</c:f>
              <c:numCache>
                <c:formatCode>0</c:formatCode>
                <c:ptCount val="37"/>
                <c:pt idx="0">
                  <c:v>7537.432432432433</c:v>
                </c:pt>
                <c:pt idx="1">
                  <c:v>7537.432432432433</c:v>
                </c:pt>
                <c:pt idx="2">
                  <c:v>7537.432432432433</c:v>
                </c:pt>
                <c:pt idx="3">
                  <c:v>7537.432432432433</c:v>
                </c:pt>
                <c:pt idx="4">
                  <c:v>7537.432432432433</c:v>
                </c:pt>
                <c:pt idx="5">
                  <c:v>7537.432432432433</c:v>
                </c:pt>
                <c:pt idx="6">
                  <c:v>7537.432432432433</c:v>
                </c:pt>
                <c:pt idx="7">
                  <c:v>7537.432432432433</c:v>
                </c:pt>
                <c:pt idx="8">
                  <c:v>7537.432432432433</c:v>
                </c:pt>
                <c:pt idx="9">
                  <c:v>7537.432432432433</c:v>
                </c:pt>
                <c:pt idx="10">
                  <c:v>7537.432432432433</c:v>
                </c:pt>
                <c:pt idx="11">
                  <c:v>7537.432432432433</c:v>
                </c:pt>
                <c:pt idx="12">
                  <c:v>7537.432432432433</c:v>
                </c:pt>
                <c:pt idx="13">
                  <c:v>7537.432432432433</c:v>
                </c:pt>
                <c:pt idx="14">
                  <c:v>7537.432432432433</c:v>
                </c:pt>
                <c:pt idx="15">
                  <c:v>7537.432432432433</c:v>
                </c:pt>
                <c:pt idx="16">
                  <c:v>7537.432432432433</c:v>
                </c:pt>
                <c:pt idx="17">
                  <c:v>7537.432432432433</c:v>
                </c:pt>
                <c:pt idx="18">
                  <c:v>7537.432432432433</c:v>
                </c:pt>
                <c:pt idx="19">
                  <c:v>7537.432432432433</c:v>
                </c:pt>
                <c:pt idx="20">
                  <c:v>7537.432432432433</c:v>
                </c:pt>
                <c:pt idx="21">
                  <c:v>7537.432432432433</c:v>
                </c:pt>
                <c:pt idx="22">
                  <c:v>7537.432432432433</c:v>
                </c:pt>
                <c:pt idx="23">
                  <c:v>7537.432432432433</c:v>
                </c:pt>
                <c:pt idx="24">
                  <c:v>7537.432432432433</c:v>
                </c:pt>
                <c:pt idx="25">
                  <c:v>7537.432432432433</c:v>
                </c:pt>
                <c:pt idx="26">
                  <c:v>7537.432432432433</c:v>
                </c:pt>
                <c:pt idx="27">
                  <c:v>7537.432432432433</c:v>
                </c:pt>
                <c:pt idx="28">
                  <c:v>7537.432432432433</c:v>
                </c:pt>
                <c:pt idx="29">
                  <c:v>7537.432432432433</c:v>
                </c:pt>
                <c:pt idx="30">
                  <c:v>7537.432432432433</c:v>
                </c:pt>
                <c:pt idx="31">
                  <c:v>7537.432432432433</c:v>
                </c:pt>
                <c:pt idx="32">
                  <c:v>7537.432432432433</c:v>
                </c:pt>
                <c:pt idx="33">
                  <c:v>7537.432432432433</c:v>
                </c:pt>
                <c:pt idx="34">
                  <c:v>7537.432432432433</c:v>
                </c:pt>
                <c:pt idx="35">
                  <c:v>7537.432432432433</c:v>
                </c:pt>
                <c:pt idx="36">
                  <c:v>7537.432432432433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Plan1!$E$1</c:f>
              <c:strCache>
                <c:ptCount val="1"/>
                <c:pt idx="0">
                  <c:v>Prim. Desvio Sup.</c:v>
                </c:pt>
              </c:strCache>
            </c:strRef>
          </c:tx>
          <c:spPr>
            <a:ln>
              <a:solidFill>
                <a:schemeClr val="tx1"/>
              </a:solidFill>
              <a:prstDash val="solid"/>
            </a:ln>
          </c:spPr>
          <c:marker>
            <c:symbol val="none"/>
          </c:marker>
          <c:cat>
            <c:numRef>
              <c:f>Plan1!$A$2:$A$38</c:f>
              <c:numCache>
                <c:formatCode>dd/mmm</c:formatCode>
                <c:ptCount val="37"/>
                <c:pt idx="0">
                  <c:v>40634.0</c:v>
                </c:pt>
                <c:pt idx="1">
                  <c:v>40635.0</c:v>
                </c:pt>
                <c:pt idx="2">
                  <c:v>40636.0</c:v>
                </c:pt>
                <c:pt idx="3">
                  <c:v>40637.0</c:v>
                </c:pt>
                <c:pt idx="4">
                  <c:v>40638.0</c:v>
                </c:pt>
                <c:pt idx="5">
                  <c:v>40639.0</c:v>
                </c:pt>
                <c:pt idx="6">
                  <c:v>40640.0</c:v>
                </c:pt>
                <c:pt idx="7">
                  <c:v>40641.0</c:v>
                </c:pt>
                <c:pt idx="8">
                  <c:v>40642.0</c:v>
                </c:pt>
                <c:pt idx="9">
                  <c:v>40643.0</c:v>
                </c:pt>
                <c:pt idx="10">
                  <c:v>40644.0</c:v>
                </c:pt>
                <c:pt idx="11">
                  <c:v>40645.0</c:v>
                </c:pt>
                <c:pt idx="12">
                  <c:v>40646.0</c:v>
                </c:pt>
                <c:pt idx="13">
                  <c:v>40647.0</c:v>
                </c:pt>
                <c:pt idx="14">
                  <c:v>40648.0</c:v>
                </c:pt>
                <c:pt idx="15">
                  <c:v>40649.0</c:v>
                </c:pt>
                <c:pt idx="16">
                  <c:v>40650.0</c:v>
                </c:pt>
                <c:pt idx="17">
                  <c:v>40651.0</c:v>
                </c:pt>
                <c:pt idx="18">
                  <c:v>40652.0</c:v>
                </c:pt>
                <c:pt idx="19">
                  <c:v>40653.0</c:v>
                </c:pt>
                <c:pt idx="20">
                  <c:v>40654.0</c:v>
                </c:pt>
                <c:pt idx="21">
                  <c:v>40655.0</c:v>
                </c:pt>
                <c:pt idx="22">
                  <c:v>40656.0</c:v>
                </c:pt>
                <c:pt idx="23">
                  <c:v>40657.0</c:v>
                </c:pt>
                <c:pt idx="24">
                  <c:v>40658.0</c:v>
                </c:pt>
                <c:pt idx="25">
                  <c:v>40659.0</c:v>
                </c:pt>
                <c:pt idx="26">
                  <c:v>40660.0</c:v>
                </c:pt>
                <c:pt idx="27">
                  <c:v>40661.0</c:v>
                </c:pt>
                <c:pt idx="28">
                  <c:v>40662.0</c:v>
                </c:pt>
                <c:pt idx="29">
                  <c:v>40663.0</c:v>
                </c:pt>
                <c:pt idx="30">
                  <c:v>40664.0</c:v>
                </c:pt>
                <c:pt idx="31">
                  <c:v>40665.0</c:v>
                </c:pt>
                <c:pt idx="32">
                  <c:v>40666.0</c:v>
                </c:pt>
                <c:pt idx="33">
                  <c:v>40667.0</c:v>
                </c:pt>
                <c:pt idx="34">
                  <c:v>40668.0</c:v>
                </c:pt>
                <c:pt idx="35">
                  <c:v>40669.0</c:v>
                </c:pt>
                <c:pt idx="36">
                  <c:v>40670.0</c:v>
                </c:pt>
              </c:numCache>
            </c:numRef>
          </c:cat>
          <c:val>
            <c:numRef>
              <c:f>Plan1!$E$2:$E$38</c:f>
              <c:numCache>
                <c:formatCode>0</c:formatCode>
                <c:ptCount val="37"/>
                <c:pt idx="0">
                  <c:v>16346.50912304769</c:v>
                </c:pt>
                <c:pt idx="1">
                  <c:v>16346.50912304769</c:v>
                </c:pt>
                <c:pt idx="2">
                  <c:v>16346.50912304769</c:v>
                </c:pt>
                <c:pt idx="3">
                  <c:v>16346.50912304769</c:v>
                </c:pt>
                <c:pt idx="4">
                  <c:v>16346.50912304769</c:v>
                </c:pt>
                <c:pt idx="5">
                  <c:v>16346.50912304769</c:v>
                </c:pt>
                <c:pt idx="6">
                  <c:v>16346.50912304769</c:v>
                </c:pt>
                <c:pt idx="7">
                  <c:v>16346.50912304769</c:v>
                </c:pt>
                <c:pt idx="8">
                  <c:v>16346.50912304769</c:v>
                </c:pt>
                <c:pt idx="9">
                  <c:v>16346.50912304769</c:v>
                </c:pt>
                <c:pt idx="10">
                  <c:v>16346.50912304769</c:v>
                </c:pt>
                <c:pt idx="11">
                  <c:v>16346.50912304769</c:v>
                </c:pt>
                <c:pt idx="12">
                  <c:v>16346.50912304769</c:v>
                </c:pt>
                <c:pt idx="13">
                  <c:v>16346.50912304769</c:v>
                </c:pt>
                <c:pt idx="14">
                  <c:v>16346.50912304769</c:v>
                </c:pt>
                <c:pt idx="15">
                  <c:v>16346.50912304769</c:v>
                </c:pt>
                <c:pt idx="16">
                  <c:v>16346.50912304769</c:v>
                </c:pt>
                <c:pt idx="17">
                  <c:v>16346.50912304769</c:v>
                </c:pt>
                <c:pt idx="18">
                  <c:v>16346.50912304769</c:v>
                </c:pt>
                <c:pt idx="19">
                  <c:v>16346.50912304769</c:v>
                </c:pt>
                <c:pt idx="20">
                  <c:v>16346.50912304769</c:v>
                </c:pt>
                <c:pt idx="21">
                  <c:v>16346.50912304769</c:v>
                </c:pt>
                <c:pt idx="22">
                  <c:v>16346.50912304769</c:v>
                </c:pt>
                <c:pt idx="23">
                  <c:v>16346.50912304769</c:v>
                </c:pt>
                <c:pt idx="24">
                  <c:v>16346.50912304769</c:v>
                </c:pt>
                <c:pt idx="25">
                  <c:v>16346.50912304769</c:v>
                </c:pt>
                <c:pt idx="26">
                  <c:v>16346.50912304769</c:v>
                </c:pt>
                <c:pt idx="27">
                  <c:v>16346.50912304769</c:v>
                </c:pt>
                <c:pt idx="28">
                  <c:v>16346.50912304769</c:v>
                </c:pt>
                <c:pt idx="29">
                  <c:v>16346.50912304769</c:v>
                </c:pt>
                <c:pt idx="30">
                  <c:v>16346.50912304769</c:v>
                </c:pt>
                <c:pt idx="31">
                  <c:v>16346.50912304769</c:v>
                </c:pt>
                <c:pt idx="32">
                  <c:v>16346.50912304769</c:v>
                </c:pt>
                <c:pt idx="33">
                  <c:v>16346.50912304769</c:v>
                </c:pt>
                <c:pt idx="34">
                  <c:v>16346.50912304769</c:v>
                </c:pt>
                <c:pt idx="35">
                  <c:v>16346.50912304769</c:v>
                </c:pt>
                <c:pt idx="36">
                  <c:v>16346.50912304769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0123496"/>
        <c:axId val="-2130120408"/>
      </c:lineChart>
      <c:dateAx>
        <c:axId val="-2130123496"/>
        <c:scaling>
          <c:orientation val="minMax"/>
        </c:scaling>
        <c:delete val="0"/>
        <c:axPos val="b"/>
        <c:numFmt formatCode="dd/mmm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 sz="1300">
                <a:latin typeface="Cambria" pitchFamily="18" charset="0"/>
              </a:defRPr>
            </a:pPr>
            <a:endParaRPr lang="en-US"/>
          </a:p>
        </c:txPr>
        <c:crossAx val="-2130120408"/>
        <c:crosses val="autoZero"/>
        <c:auto val="1"/>
        <c:lblOffset val="100"/>
        <c:baseTimeUnit val="days"/>
      </c:dateAx>
      <c:valAx>
        <c:axId val="-2130120408"/>
        <c:scaling>
          <c:orientation val="minMax"/>
          <c:max val="30000.0"/>
        </c:scaling>
        <c:delete val="0"/>
        <c:axPos val="l"/>
        <c:numFmt formatCode="#,##0" sourceLinked="0"/>
        <c:majorTickMark val="out"/>
        <c:minorTickMark val="none"/>
        <c:tickLblPos val="nextTo"/>
        <c:spPr>
          <a:ln w="19050">
            <a:solidFill>
              <a:srgbClr val="B7DEE8"/>
            </a:solidFill>
          </a:ln>
        </c:spPr>
        <c:txPr>
          <a:bodyPr/>
          <a:lstStyle/>
          <a:p>
            <a:pPr>
              <a:defRPr sz="1300" b="1">
                <a:solidFill>
                  <a:srgbClr val="B7DEE8"/>
                </a:solidFill>
                <a:latin typeface="Cambria" pitchFamily="18" charset="0"/>
              </a:defRPr>
            </a:pPr>
            <a:endParaRPr lang="en-US"/>
          </a:p>
        </c:txPr>
        <c:crossAx val="-2130123496"/>
        <c:crosses val="autoZero"/>
        <c:crossBetween val="between"/>
      </c:valAx>
    </c:plotArea>
    <c:legend>
      <c:legendPos val="b"/>
      <c:legendEntry>
        <c:idx val="0"/>
        <c:delete val="1"/>
      </c:legendEntry>
      <c:layout>
        <c:manualLayout>
          <c:xMode val="edge"/>
          <c:yMode val="edge"/>
          <c:x val="0.258248484025704"/>
          <c:y val="0.918819576432256"/>
          <c:w val="0.483502918816182"/>
          <c:h val="0.0639390442573989"/>
        </c:manualLayout>
      </c:layout>
      <c:overlay val="0"/>
      <c:txPr>
        <a:bodyPr/>
        <a:lstStyle/>
        <a:p>
          <a:pPr>
            <a:defRPr sz="1400">
              <a:latin typeface="Cambria" pitchFamily="18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91470890002386"/>
          <c:y val="0.13205111656125"/>
          <c:w val="0.827415413982343"/>
          <c:h val="0.621459274557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Visitas</c:v>
                </c:pt>
              </c:strCache>
            </c:strRef>
          </c:tx>
          <c:spPr>
            <a:solidFill>
              <a:srgbClr val="B7DEE8"/>
            </a:solidFill>
            <a:ln>
              <a:noFill/>
            </a:ln>
          </c:spPr>
          <c:invertIfNegative val="0"/>
          <c:cat>
            <c:numRef>
              <c:f>Plan1!$A$2:$A$38</c:f>
              <c:numCache>
                <c:formatCode>dd/mmm</c:formatCode>
                <c:ptCount val="37"/>
                <c:pt idx="0">
                  <c:v>40634.0</c:v>
                </c:pt>
                <c:pt idx="1">
                  <c:v>40635.0</c:v>
                </c:pt>
                <c:pt idx="2">
                  <c:v>40636.0</c:v>
                </c:pt>
                <c:pt idx="3">
                  <c:v>40637.0</c:v>
                </c:pt>
                <c:pt idx="4">
                  <c:v>40638.0</c:v>
                </c:pt>
                <c:pt idx="5">
                  <c:v>40639.0</c:v>
                </c:pt>
                <c:pt idx="6">
                  <c:v>40640.0</c:v>
                </c:pt>
                <c:pt idx="7">
                  <c:v>40641.0</c:v>
                </c:pt>
                <c:pt idx="8">
                  <c:v>40642.0</c:v>
                </c:pt>
                <c:pt idx="9">
                  <c:v>40643.0</c:v>
                </c:pt>
                <c:pt idx="10">
                  <c:v>40644.0</c:v>
                </c:pt>
                <c:pt idx="11">
                  <c:v>40645.0</c:v>
                </c:pt>
                <c:pt idx="12">
                  <c:v>40646.0</c:v>
                </c:pt>
                <c:pt idx="13">
                  <c:v>40647.0</c:v>
                </c:pt>
                <c:pt idx="14">
                  <c:v>40648.0</c:v>
                </c:pt>
                <c:pt idx="15">
                  <c:v>40649.0</c:v>
                </c:pt>
                <c:pt idx="16">
                  <c:v>40650.0</c:v>
                </c:pt>
                <c:pt idx="17">
                  <c:v>40651.0</c:v>
                </c:pt>
                <c:pt idx="18">
                  <c:v>40652.0</c:v>
                </c:pt>
                <c:pt idx="19">
                  <c:v>40653.0</c:v>
                </c:pt>
                <c:pt idx="20">
                  <c:v>40654.0</c:v>
                </c:pt>
                <c:pt idx="21">
                  <c:v>40655.0</c:v>
                </c:pt>
                <c:pt idx="22">
                  <c:v>40656.0</c:v>
                </c:pt>
                <c:pt idx="23">
                  <c:v>40657.0</c:v>
                </c:pt>
                <c:pt idx="24">
                  <c:v>40658.0</c:v>
                </c:pt>
                <c:pt idx="25">
                  <c:v>40659.0</c:v>
                </c:pt>
                <c:pt idx="26">
                  <c:v>40660.0</c:v>
                </c:pt>
                <c:pt idx="27">
                  <c:v>40661.0</c:v>
                </c:pt>
                <c:pt idx="28">
                  <c:v>40662.0</c:v>
                </c:pt>
                <c:pt idx="29">
                  <c:v>40663.0</c:v>
                </c:pt>
                <c:pt idx="30">
                  <c:v>40664.0</c:v>
                </c:pt>
                <c:pt idx="31">
                  <c:v>40665.0</c:v>
                </c:pt>
                <c:pt idx="32">
                  <c:v>40666.0</c:v>
                </c:pt>
                <c:pt idx="33">
                  <c:v>40667.0</c:v>
                </c:pt>
                <c:pt idx="34">
                  <c:v>40668.0</c:v>
                </c:pt>
                <c:pt idx="35">
                  <c:v>40669.0</c:v>
                </c:pt>
                <c:pt idx="36">
                  <c:v>40670.0</c:v>
                </c:pt>
              </c:numCache>
            </c:numRef>
          </c:cat>
          <c:val>
            <c:numRef>
              <c:f>Plan1!$B$2:$B$38</c:f>
              <c:numCache>
                <c:formatCode>General</c:formatCode>
                <c:ptCount val="37"/>
                <c:pt idx="0">
                  <c:v>724.0</c:v>
                </c:pt>
                <c:pt idx="1">
                  <c:v>1784.0</c:v>
                </c:pt>
                <c:pt idx="2">
                  <c:v>1433.0</c:v>
                </c:pt>
                <c:pt idx="3">
                  <c:v>28813.0</c:v>
                </c:pt>
                <c:pt idx="4">
                  <c:v>3577.0</c:v>
                </c:pt>
                <c:pt idx="5">
                  <c:v>5574.0</c:v>
                </c:pt>
                <c:pt idx="6">
                  <c:v>12618.0</c:v>
                </c:pt>
                <c:pt idx="7">
                  <c:v>8560.0</c:v>
                </c:pt>
                <c:pt idx="8">
                  <c:v>29583.0</c:v>
                </c:pt>
                <c:pt idx="9">
                  <c:v>638.0</c:v>
                </c:pt>
                <c:pt idx="10">
                  <c:v>1811.0</c:v>
                </c:pt>
                <c:pt idx="11">
                  <c:v>576.0</c:v>
                </c:pt>
                <c:pt idx="12">
                  <c:v>8152.0</c:v>
                </c:pt>
                <c:pt idx="13">
                  <c:v>2559.0</c:v>
                </c:pt>
                <c:pt idx="14">
                  <c:v>2378.0</c:v>
                </c:pt>
                <c:pt idx="15">
                  <c:v>2228.0</c:v>
                </c:pt>
                <c:pt idx="16">
                  <c:v>2672.0</c:v>
                </c:pt>
                <c:pt idx="17">
                  <c:v>29271.0</c:v>
                </c:pt>
                <c:pt idx="18">
                  <c:v>2403.0</c:v>
                </c:pt>
                <c:pt idx="19">
                  <c:v>2532.0</c:v>
                </c:pt>
                <c:pt idx="20">
                  <c:v>2328.0</c:v>
                </c:pt>
                <c:pt idx="21">
                  <c:v>2551.0</c:v>
                </c:pt>
                <c:pt idx="22">
                  <c:v>2142.0</c:v>
                </c:pt>
                <c:pt idx="23">
                  <c:v>2445.0</c:v>
                </c:pt>
                <c:pt idx="24">
                  <c:v>2530.0</c:v>
                </c:pt>
                <c:pt idx="25">
                  <c:v>6025.0</c:v>
                </c:pt>
                <c:pt idx="26">
                  <c:v>8763.0</c:v>
                </c:pt>
                <c:pt idx="27">
                  <c:v>4149.0</c:v>
                </c:pt>
                <c:pt idx="28">
                  <c:v>3423.0</c:v>
                </c:pt>
                <c:pt idx="29">
                  <c:v>3028.0</c:v>
                </c:pt>
                <c:pt idx="30">
                  <c:v>7001.0</c:v>
                </c:pt>
                <c:pt idx="31">
                  <c:v>27190.0</c:v>
                </c:pt>
                <c:pt idx="32">
                  <c:v>7152.0</c:v>
                </c:pt>
                <c:pt idx="33">
                  <c:v>6034.0</c:v>
                </c:pt>
                <c:pt idx="34">
                  <c:v>10261.0</c:v>
                </c:pt>
                <c:pt idx="35">
                  <c:v>9741.0</c:v>
                </c:pt>
                <c:pt idx="36">
                  <c:v>26236.0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0639896"/>
        <c:axId val="2110708696"/>
      </c:barChart>
      <c:lineChart>
        <c:grouping val="standard"/>
        <c:varyColors val="0"/>
        <c:ser>
          <c:idx val="2"/>
          <c:order val="1"/>
          <c:tx>
            <c:strRef>
              <c:f>Plan1!$D$1</c:f>
              <c:strCache>
                <c:ptCount val="1"/>
                <c:pt idx="0">
                  <c:v>Média</c:v>
                </c:pt>
              </c:strCache>
            </c:strRef>
          </c:tx>
          <c:spPr>
            <a:ln w="38100"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Plan1!$A$2:$A$38</c:f>
              <c:numCache>
                <c:formatCode>dd/mmm</c:formatCode>
                <c:ptCount val="37"/>
                <c:pt idx="0">
                  <c:v>40634.0</c:v>
                </c:pt>
                <c:pt idx="1">
                  <c:v>40635.0</c:v>
                </c:pt>
                <c:pt idx="2">
                  <c:v>40636.0</c:v>
                </c:pt>
                <c:pt idx="3">
                  <c:v>40637.0</c:v>
                </c:pt>
                <c:pt idx="4">
                  <c:v>40638.0</c:v>
                </c:pt>
                <c:pt idx="5">
                  <c:v>40639.0</c:v>
                </c:pt>
                <c:pt idx="6">
                  <c:v>40640.0</c:v>
                </c:pt>
                <c:pt idx="7">
                  <c:v>40641.0</c:v>
                </c:pt>
                <c:pt idx="8">
                  <c:v>40642.0</c:v>
                </c:pt>
                <c:pt idx="9">
                  <c:v>40643.0</c:v>
                </c:pt>
                <c:pt idx="10">
                  <c:v>40644.0</c:v>
                </c:pt>
                <c:pt idx="11">
                  <c:v>40645.0</c:v>
                </c:pt>
                <c:pt idx="12">
                  <c:v>40646.0</c:v>
                </c:pt>
                <c:pt idx="13">
                  <c:v>40647.0</c:v>
                </c:pt>
                <c:pt idx="14">
                  <c:v>40648.0</c:v>
                </c:pt>
                <c:pt idx="15">
                  <c:v>40649.0</c:v>
                </c:pt>
                <c:pt idx="16">
                  <c:v>40650.0</c:v>
                </c:pt>
                <c:pt idx="17">
                  <c:v>40651.0</c:v>
                </c:pt>
                <c:pt idx="18">
                  <c:v>40652.0</c:v>
                </c:pt>
                <c:pt idx="19">
                  <c:v>40653.0</c:v>
                </c:pt>
                <c:pt idx="20">
                  <c:v>40654.0</c:v>
                </c:pt>
                <c:pt idx="21">
                  <c:v>40655.0</c:v>
                </c:pt>
                <c:pt idx="22">
                  <c:v>40656.0</c:v>
                </c:pt>
                <c:pt idx="23">
                  <c:v>40657.0</c:v>
                </c:pt>
                <c:pt idx="24">
                  <c:v>40658.0</c:v>
                </c:pt>
                <c:pt idx="25">
                  <c:v>40659.0</c:v>
                </c:pt>
                <c:pt idx="26">
                  <c:v>40660.0</c:v>
                </c:pt>
                <c:pt idx="27">
                  <c:v>40661.0</c:v>
                </c:pt>
                <c:pt idx="28">
                  <c:v>40662.0</c:v>
                </c:pt>
                <c:pt idx="29">
                  <c:v>40663.0</c:v>
                </c:pt>
                <c:pt idx="30">
                  <c:v>40664.0</c:v>
                </c:pt>
                <c:pt idx="31">
                  <c:v>40665.0</c:v>
                </c:pt>
                <c:pt idx="32">
                  <c:v>40666.0</c:v>
                </c:pt>
                <c:pt idx="33">
                  <c:v>40667.0</c:v>
                </c:pt>
                <c:pt idx="34">
                  <c:v>40668.0</c:v>
                </c:pt>
                <c:pt idx="35">
                  <c:v>40669.0</c:v>
                </c:pt>
                <c:pt idx="36">
                  <c:v>40670.0</c:v>
                </c:pt>
              </c:numCache>
            </c:numRef>
          </c:cat>
          <c:val>
            <c:numRef>
              <c:f>Plan1!$D$2:$D$38</c:f>
              <c:numCache>
                <c:formatCode>0</c:formatCode>
                <c:ptCount val="37"/>
                <c:pt idx="0">
                  <c:v>7537.432432432433</c:v>
                </c:pt>
                <c:pt idx="1">
                  <c:v>7537.432432432433</c:v>
                </c:pt>
                <c:pt idx="2">
                  <c:v>7537.432432432433</c:v>
                </c:pt>
                <c:pt idx="3">
                  <c:v>7537.432432432433</c:v>
                </c:pt>
                <c:pt idx="4">
                  <c:v>7537.432432432433</c:v>
                </c:pt>
                <c:pt idx="5">
                  <c:v>7537.432432432433</c:v>
                </c:pt>
                <c:pt idx="6">
                  <c:v>7537.432432432433</c:v>
                </c:pt>
                <c:pt idx="7">
                  <c:v>7537.432432432433</c:v>
                </c:pt>
                <c:pt idx="8">
                  <c:v>7537.432432432433</c:v>
                </c:pt>
                <c:pt idx="9">
                  <c:v>7537.432432432433</c:v>
                </c:pt>
                <c:pt idx="10">
                  <c:v>7537.432432432433</c:v>
                </c:pt>
                <c:pt idx="11">
                  <c:v>7537.432432432433</c:v>
                </c:pt>
                <c:pt idx="12">
                  <c:v>7537.432432432433</c:v>
                </c:pt>
                <c:pt idx="13">
                  <c:v>7537.432432432433</c:v>
                </c:pt>
                <c:pt idx="14">
                  <c:v>7537.432432432433</c:v>
                </c:pt>
                <c:pt idx="15">
                  <c:v>7537.432432432433</c:v>
                </c:pt>
                <c:pt idx="16">
                  <c:v>7537.432432432433</c:v>
                </c:pt>
                <c:pt idx="17">
                  <c:v>7537.432432432433</c:v>
                </c:pt>
                <c:pt idx="18">
                  <c:v>7537.432432432433</c:v>
                </c:pt>
                <c:pt idx="19">
                  <c:v>7537.432432432433</c:v>
                </c:pt>
                <c:pt idx="20">
                  <c:v>7537.432432432433</c:v>
                </c:pt>
                <c:pt idx="21">
                  <c:v>7537.432432432433</c:v>
                </c:pt>
                <c:pt idx="22">
                  <c:v>7537.432432432433</c:v>
                </c:pt>
                <c:pt idx="23">
                  <c:v>7537.432432432433</c:v>
                </c:pt>
                <c:pt idx="24">
                  <c:v>7537.432432432433</c:v>
                </c:pt>
                <c:pt idx="25">
                  <c:v>7537.432432432433</c:v>
                </c:pt>
                <c:pt idx="26">
                  <c:v>7537.432432432433</c:v>
                </c:pt>
                <c:pt idx="27">
                  <c:v>7537.432432432433</c:v>
                </c:pt>
                <c:pt idx="28">
                  <c:v>7537.432432432433</c:v>
                </c:pt>
                <c:pt idx="29">
                  <c:v>7537.432432432433</c:v>
                </c:pt>
                <c:pt idx="30">
                  <c:v>7537.432432432433</c:v>
                </c:pt>
                <c:pt idx="31">
                  <c:v>7537.432432432433</c:v>
                </c:pt>
                <c:pt idx="32">
                  <c:v>7537.432432432433</c:v>
                </c:pt>
                <c:pt idx="33">
                  <c:v>7537.432432432433</c:v>
                </c:pt>
                <c:pt idx="34">
                  <c:v>7537.432432432433</c:v>
                </c:pt>
                <c:pt idx="35">
                  <c:v>7537.432432432433</c:v>
                </c:pt>
                <c:pt idx="36">
                  <c:v>7537.432432432433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Plan1!$E$1</c:f>
              <c:strCache>
                <c:ptCount val="1"/>
                <c:pt idx="0">
                  <c:v>Mediana</c:v>
                </c:pt>
              </c:strCache>
            </c:strRef>
          </c:tx>
          <c:spPr>
            <a:ln>
              <a:solidFill>
                <a:schemeClr val="tx1"/>
              </a:solidFill>
              <a:prstDash val="solid"/>
            </a:ln>
          </c:spPr>
          <c:marker>
            <c:symbol val="none"/>
          </c:marker>
          <c:cat>
            <c:numRef>
              <c:f>Plan1!$A$2:$A$38</c:f>
              <c:numCache>
                <c:formatCode>dd/mmm</c:formatCode>
                <c:ptCount val="37"/>
                <c:pt idx="0">
                  <c:v>40634.0</c:v>
                </c:pt>
                <c:pt idx="1">
                  <c:v>40635.0</c:v>
                </c:pt>
                <c:pt idx="2">
                  <c:v>40636.0</c:v>
                </c:pt>
                <c:pt idx="3">
                  <c:v>40637.0</c:v>
                </c:pt>
                <c:pt idx="4">
                  <c:v>40638.0</c:v>
                </c:pt>
                <c:pt idx="5">
                  <c:v>40639.0</c:v>
                </c:pt>
                <c:pt idx="6">
                  <c:v>40640.0</c:v>
                </c:pt>
                <c:pt idx="7">
                  <c:v>40641.0</c:v>
                </c:pt>
                <c:pt idx="8">
                  <c:v>40642.0</c:v>
                </c:pt>
                <c:pt idx="9">
                  <c:v>40643.0</c:v>
                </c:pt>
                <c:pt idx="10">
                  <c:v>40644.0</c:v>
                </c:pt>
                <c:pt idx="11">
                  <c:v>40645.0</c:v>
                </c:pt>
                <c:pt idx="12">
                  <c:v>40646.0</c:v>
                </c:pt>
                <c:pt idx="13">
                  <c:v>40647.0</c:v>
                </c:pt>
                <c:pt idx="14">
                  <c:v>40648.0</c:v>
                </c:pt>
                <c:pt idx="15">
                  <c:v>40649.0</c:v>
                </c:pt>
                <c:pt idx="16">
                  <c:v>40650.0</c:v>
                </c:pt>
                <c:pt idx="17">
                  <c:v>40651.0</c:v>
                </c:pt>
                <c:pt idx="18">
                  <c:v>40652.0</c:v>
                </c:pt>
                <c:pt idx="19">
                  <c:v>40653.0</c:v>
                </c:pt>
                <c:pt idx="20">
                  <c:v>40654.0</c:v>
                </c:pt>
                <c:pt idx="21">
                  <c:v>40655.0</c:v>
                </c:pt>
                <c:pt idx="22">
                  <c:v>40656.0</c:v>
                </c:pt>
                <c:pt idx="23">
                  <c:v>40657.0</c:v>
                </c:pt>
                <c:pt idx="24">
                  <c:v>40658.0</c:v>
                </c:pt>
                <c:pt idx="25">
                  <c:v>40659.0</c:v>
                </c:pt>
                <c:pt idx="26">
                  <c:v>40660.0</c:v>
                </c:pt>
                <c:pt idx="27">
                  <c:v>40661.0</c:v>
                </c:pt>
                <c:pt idx="28">
                  <c:v>40662.0</c:v>
                </c:pt>
                <c:pt idx="29">
                  <c:v>40663.0</c:v>
                </c:pt>
                <c:pt idx="30">
                  <c:v>40664.0</c:v>
                </c:pt>
                <c:pt idx="31">
                  <c:v>40665.0</c:v>
                </c:pt>
                <c:pt idx="32">
                  <c:v>40666.0</c:v>
                </c:pt>
                <c:pt idx="33">
                  <c:v>40667.0</c:v>
                </c:pt>
                <c:pt idx="34">
                  <c:v>40668.0</c:v>
                </c:pt>
                <c:pt idx="35">
                  <c:v>40669.0</c:v>
                </c:pt>
                <c:pt idx="36">
                  <c:v>40670.0</c:v>
                </c:pt>
              </c:numCache>
            </c:numRef>
          </c:cat>
          <c:val>
            <c:numRef>
              <c:f>Plan1!$E$2:$E$38</c:f>
              <c:numCache>
                <c:formatCode>General</c:formatCode>
                <c:ptCount val="37"/>
                <c:pt idx="0">
                  <c:v>3423.0</c:v>
                </c:pt>
                <c:pt idx="1">
                  <c:v>3423.0</c:v>
                </c:pt>
                <c:pt idx="2">
                  <c:v>3423.0</c:v>
                </c:pt>
                <c:pt idx="3">
                  <c:v>3423.0</c:v>
                </c:pt>
                <c:pt idx="4">
                  <c:v>3423.0</c:v>
                </c:pt>
                <c:pt idx="5">
                  <c:v>3423.0</c:v>
                </c:pt>
                <c:pt idx="6">
                  <c:v>3423.0</c:v>
                </c:pt>
                <c:pt idx="7">
                  <c:v>3423.0</c:v>
                </c:pt>
                <c:pt idx="8">
                  <c:v>3423.0</c:v>
                </c:pt>
                <c:pt idx="9">
                  <c:v>3423.0</c:v>
                </c:pt>
                <c:pt idx="10">
                  <c:v>3423.0</c:v>
                </c:pt>
                <c:pt idx="11">
                  <c:v>3423.0</c:v>
                </c:pt>
                <c:pt idx="12">
                  <c:v>3423.0</c:v>
                </c:pt>
                <c:pt idx="13">
                  <c:v>3423.0</c:v>
                </c:pt>
                <c:pt idx="14">
                  <c:v>3423.0</c:v>
                </c:pt>
                <c:pt idx="15">
                  <c:v>3423.0</c:v>
                </c:pt>
                <c:pt idx="16">
                  <c:v>3423.0</c:v>
                </c:pt>
                <c:pt idx="17">
                  <c:v>3423.0</c:v>
                </c:pt>
                <c:pt idx="18">
                  <c:v>3423.0</c:v>
                </c:pt>
                <c:pt idx="19">
                  <c:v>3423.0</c:v>
                </c:pt>
                <c:pt idx="20">
                  <c:v>3423.0</c:v>
                </c:pt>
                <c:pt idx="21">
                  <c:v>3423.0</c:v>
                </c:pt>
                <c:pt idx="22">
                  <c:v>3423.0</c:v>
                </c:pt>
                <c:pt idx="23">
                  <c:v>3423.0</c:v>
                </c:pt>
                <c:pt idx="24">
                  <c:v>3423.0</c:v>
                </c:pt>
                <c:pt idx="25">
                  <c:v>3423.0</c:v>
                </c:pt>
                <c:pt idx="26">
                  <c:v>3423.0</c:v>
                </c:pt>
                <c:pt idx="27">
                  <c:v>3423.0</c:v>
                </c:pt>
                <c:pt idx="28">
                  <c:v>3423.0</c:v>
                </c:pt>
                <c:pt idx="29">
                  <c:v>3423.0</c:v>
                </c:pt>
                <c:pt idx="30">
                  <c:v>3423.0</c:v>
                </c:pt>
                <c:pt idx="31">
                  <c:v>3423.0</c:v>
                </c:pt>
                <c:pt idx="32">
                  <c:v>3423.0</c:v>
                </c:pt>
                <c:pt idx="33">
                  <c:v>3423.0</c:v>
                </c:pt>
                <c:pt idx="34">
                  <c:v>3423.0</c:v>
                </c:pt>
                <c:pt idx="35">
                  <c:v>3423.0</c:v>
                </c:pt>
                <c:pt idx="36">
                  <c:v>3423.0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0639896"/>
        <c:axId val="2110708696"/>
      </c:lineChart>
      <c:dateAx>
        <c:axId val="2110639896"/>
        <c:scaling>
          <c:orientation val="minMax"/>
        </c:scaling>
        <c:delete val="0"/>
        <c:axPos val="b"/>
        <c:numFmt formatCode="dd/mmm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 sz="1300">
                <a:latin typeface="Cambria" pitchFamily="18" charset="0"/>
              </a:defRPr>
            </a:pPr>
            <a:endParaRPr lang="en-US"/>
          </a:p>
        </c:txPr>
        <c:crossAx val="2110708696"/>
        <c:crosses val="autoZero"/>
        <c:auto val="1"/>
        <c:lblOffset val="100"/>
        <c:baseTimeUnit val="days"/>
      </c:dateAx>
      <c:valAx>
        <c:axId val="2110708696"/>
        <c:scaling>
          <c:orientation val="minMax"/>
          <c:max val="30000.0"/>
        </c:scaling>
        <c:delete val="0"/>
        <c:axPos val="l"/>
        <c:numFmt formatCode="#,##0" sourceLinked="0"/>
        <c:majorTickMark val="out"/>
        <c:minorTickMark val="none"/>
        <c:tickLblPos val="nextTo"/>
        <c:spPr>
          <a:ln w="19050">
            <a:solidFill>
              <a:srgbClr val="B7DEE8"/>
            </a:solidFill>
          </a:ln>
        </c:spPr>
        <c:txPr>
          <a:bodyPr/>
          <a:lstStyle/>
          <a:p>
            <a:pPr>
              <a:defRPr sz="1300" b="1">
                <a:solidFill>
                  <a:srgbClr val="B7DEE8"/>
                </a:solidFill>
                <a:latin typeface="Cambria" pitchFamily="18" charset="0"/>
              </a:defRPr>
            </a:pPr>
            <a:endParaRPr lang="en-US"/>
          </a:p>
        </c:txPr>
        <c:crossAx val="2110639896"/>
        <c:crosses val="autoZero"/>
        <c:crossBetween val="between"/>
      </c:valAx>
    </c:plotArea>
    <c:legend>
      <c:legendPos val="b"/>
      <c:legendEntry>
        <c:idx val="0"/>
        <c:delete val="1"/>
      </c:legendEntry>
      <c:layout>
        <c:manualLayout>
          <c:xMode val="edge"/>
          <c:yMode val="edge"/>
          <c:x val="0.258248484025704"/>
          <c:y val="0.918819576432256"/>
          <c:w val="0.483502918816182"/>
          <c:h val="0.0639390442573989"/>
        </c:manualLayout>
      </c:layout>
      <c:overlay val="0"/>
      <c:txPr>
        <a:bodyPr/>
        <a:lstStyle/>
        <a:p>
          <a:pPr>
            <a:defRPr sz="1400">
              <a:latin typeface="Cambria" pitchFamily="18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91470890002386"/>
          <c:y val="0.13205111656125"/>
          <c:w val="0.827415413982343"/>
          <c:h val="0.621459274557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Visitas</c:v>
                </c:pt>
              </c:strCache>
            </c:strRef>
          </c:tx>
          <c:spPr>
            <a:solidFill>
              <a:srgbClr val="B7DEE8"/>
            </a:solidFill>
            <a:ln>
              <a:noFill/>
            </a:ln>
          </c:spPr>
          <c:invertIfNegative val="0"/>
          <c:cat>
            <c:numRef>
              <c:f>Plan1!$A$2:$A$38</c:f>
              <c:numCache>
                <c:formatCode>dd/mmm</c:formatCode>
                <c:ptCount val="37"/>
                <c:pt idx="0">
                  <c:v>40634.0</c:v>
                </c:pt>
                <c:pt idx="1">
                  <c:v>40635.0</c:v>
                </c:pt>
                <c:pt idx="2">
                  <c:v>40636.0</c:v>
                </c:pt>
                <c:pt idx="3">
                  <c:v>40637.0</c:v>
                </c:pt>
                <c:pt idx="4">
                  <c:v>40638.0</c:v>
                </c:pt>
                <c:pt idx="5">
                  <c:v>40639.0</c:v>
                </c:pt>
                <c:pt idx="6">
                  <c:v>40640.0</c:v>
                </c:pt>
                <c:pt idx="7">
                  <c:v>40641.0</c:v>
                </c:pt>
                <c:pt idx="8">
                  <c:v>40642.0</c:v>
                </c:pt>
                <c:pt idx="9">
                  <c:v>40643.0</c:v>
                </c:pt>
                <c:pt idx="10">
                  <c:v>40644.0</c:v>
                </c:pt>
                <c:pt idx="11">
                  <c:v>40645.0</c:v>
                </c:pt>
                <c:pt idx="12">
                  <c:v>40646.0</c:v>
                </c:pt>
                <c:pt idx="13">
                  <c:v>40647.0</c:v>
                </c:pt>
                <c:pt idx="14">
                  <c:v>40648.0</c:v>
                </c:pt>
                <c:pt idx="15">
                  <c:v>40649.0</c:v>
                </c:pt>
                <c:pt idx="16">
                  <c:v>40650.0</c:v>
                </c:pt>
                <c:pt idx="17">
                  <c:v>40651.0</c:v>
                </c:pt>
                <c:pt idx="18">
                  <c:v>40652.0</c:v>
                </c:pt>
                <c:pt idx="19">
                  <c:v>40653.0</c:v>
                </c:pt>
                <c:pt idx="20">
                  <c:v>40654.0</c:v>
                </c:pt>
                <c:pt idx="21">
                  <c:v>40655.0</c:v>
                </c:pt>
                <c:pt idx="22">
                  <c:v>40656.0</c:v>
                </c:pt>
                <c:pt idx="23">
                  <c:v>40657.0</c:v>
                </c:pt>
                <c:pt idx="24">
                  <c:v>40658.0</c:v>
                </c:pt>
                <c:pt idx="25">
                  <c:v>40659.0</c:v>
                </c:pt>
                <c:pt idx="26">
                  <c:v>40660.0</c:v>
                </c:pt>
                <c:pt idx="27">
                  <c:v>40661.0</c:v>
                </c:pt>
                <c:pt idx="28">
                  <c:v>40662.0</c:v>
                </c:pt>
                <c:pt idx="29">
                  <c:v>40663.0</c:v>
                </c:pt>
                <c:pt idx="30">
                  <c:v>40664.0</c:v>
                </c:pt>
                <c:pt idx="31">
                  <c:v>40665.0</c:v>
                </c:pt>
                <c:pt idx="32">
                  <c:v>40666.0</c:v>
                </c:pt>
                <c:pt idx="33">
                  <c:v>40667.0</c:v>
                </c:pt>
                <c:pt idx="34">
                  <c:v>40668.0</c:v>
                </c:pt>
                <c:pt idx="35">
                  <c:v>40669.0</c:v>
                </c:pt>
                <c:pt idx="36">
                  <c:v>40670.0</c:v>
                </c:pt>
              </c:numCache>
            </c:numRef>
          </c:cat>
          <c:val>
            <c:numRef>
              <c:f>Plan1!$B$2:$B$38</c:f>
              <c:numCache>
                <c:formatCode>General</c:formatCode>
                <c:ptCount val="37"/>
                <c:pt idx="0">
                  <c:v>724.0</c:v>
                </c:pt>
                <c:pt idx="1">
                  <c:v>1784.0</c:v>
                </c:pt>
                <c:pt idx="2">
                  <c:v>1433.0</c:v>
                </c:pt>
                <c:pt idx="3">
                  <c:v>28813.0</c:v>
                </c:pt>
                <c:pt idx="4">
                  <c:v>3577.0</c:v>
                </c:pt>
                <c:pt idx="5">
                  <c:v>5574.0</c:v>
                </c:pt>
                <c:pt idx="6">
                  <c:v>12618.0</c:v>
                </c:pt>
                <c:pt idx="7">
                  <c:v>8560.0</c:v>
                </c:pt>
                <c:pt idx="8">
                  <c:v>29583.0</c:v>
                </c:pt>
                <c:pt idx="9">
                  <c:v>638.0</c:v>
                </c:pt>
                <c:pt idx="10">
                  <c:v>1811.0</c:v>
                </c:pt>
                <c:pt idx="11">
                  <c:v>576.0</c:v>
                </c:pt>
                <c:pt idx="12">
                  <c:v>8152.0</c:v>
                </c:pt>
                <c:pt idx="13">
                  <c:v>2559.0</c:v>
                </c:pt>
                <c:pt idx="14">
                  <c:v>2378.0</c:v>
                </c:pt>
                <c:pt idx="15">
                  <c:v>2228.0</c:v>
                </c:pt>
                <c:pt idx="16">
                  <c:v>2672.0</c:v>
                </c:pt>
                <c:pt idx="17">
                  <c:v>29271.0</c:v>
                </c:pt>
                <c:pt idx="18">
                  <c:v>2403.0</c:v>
                </c:pt>
                <c:pt idx="19">
                  <c:v>2532.0</c:v>
                </c:pt>
                <c:pt idx="20">
                  <c:v>2328.0</c:v>
                </c:pt>
                <c:pt idx="21">
                  <c:v>2551.0</c:v>
                </c:pt>
                <c:pt idx="22">
                  <c:v>2142.0</c:v>
                </c:pt>
                <c:pt idx="23">
                  <c:v>2445.0</c:v>
                </c:pt>
                <c:pt idx="24">
                  <c:v>2530.0</c:v>
                </c:pt>
                <c:pt idx="25">
                  <c:v>6025.0</c:v>
                </c:pt>
                <c:pt idx="26">
                  <c:v>8763.0</c:v>
                </c:pt>
                <c:pt idx="27">
                  <c:v>4149.0</c:v>
                </c:pt>
                <c:pt idx="28">
                  <c:v>3423.0</c:v>
                </c:pt>
                <c:pt idx="29">
                  <c:v>3028.0</c:v>
                </c:pt>
                <c:pt idx="30">
                  <c:v>7001.0</c:v>
                </c:pt>
                <c:pt idx="31">
                  <c:v>27190.0</c:v>
                </c:pt>
                <c:pt idx="32">
                  <c:v>7152.0</c:v>
                </c:pt>
                <c:pt idx="33">
                  <c:v>6034.0</c:v>
                </c:pt>
                <c:pt idx="34">
                  <c:v>10261.0</c:v>
                </c:pt>
                <c:pt idx="35">
                  <c:v>9741.0</c:v>
                </c:pt>
                <c:pt idx="36">
                  <c:v>26236.0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0517512"/>
        <c:axId val="2109814456"/>
      </c:barChart>
      <c:lineChart>
        <c:grouping val="standard"/>
        <c:varyColors val="0"/>
        <c:ser>
          <c:idx val="3"/>
          <c:order val="1"/>
          <c:tx>
            <c:strRef>
              <c:f>Plan1!$E$1</c:f>
              <c:strCache>
                <c:ptCount val="1"/>
                <c:pt idx="0">
                  <c:v>1° Quartil</c:v>
                </c:pt>
              </c:strCache>
            </c:strRef>
          </c:tx>
          <c:spPr>
            <a:ln>
              <a:solidFill>
                <a:schemeClr val="tx1"/>
              </a:solidFill>
              <a:prstDash val="solid"/>
            </a:ln>
          </c:spPr>
          <c:marker>
            <c:symbol val="none"/>
          </c:marker>
          <c:cat>
            <c:numRef>
              <c:f>Plan1!$A$2:$A$38</c:f>
              <c:numCache>
                <c:formatCode>dd/mmm</c:formatCode>
                <c:ptCount val="37"/>
                <c:pt idx="0">
                  <c:v>40634.0</c:v>
                </c:pt>
                <c:pt idx="1">
                  <c:v>40635.0</c:v>
                </c:pt>
                <c:pt idx="2">
                  <c:v>40636.0</c:v>
                </c:pt>
                <c:pt idx="3">
                  <c:v>40637.0</c:v>
                </c:pt>
                <c:pt idx="4">
                  <c:v>40638.0</c:v>
                </c:pt>
                <c:pt idx="5">
                  <c:v>40639.0</c:v>
                </c:pt>
                <c:pt idx="6">
                  <c:v>40640.0</c:v>
                </c:pt>
                <c:pt idx="7">
                  <c:v>40641.0</c:v>
                </c:pt>
                <c:pt idx="8">
                  <c:v>40642.0</c:v>
                </c:pt>
                <c:pt idx="9">
                  <c:v>40643.0</c:v>
                </c:pt>
                <c:pt idx="10">
                  <c:v>40644.0</c:v>
                </c:pt>
                <c:pt idx="11">
                  <c:v>40645.0</c:v>
                </c:pt>
                <c:pt idx="12">
                  <c:v>40646.0</c:v>
                </c:pt>
                <c:pt idx="13">
                  <c:v>40647.0</c:v>
                </c:pt>
                <c:pt idx="14">
                  <c:v>40648.0</c:v>
                </c:pt>
                <c:pt idx="15">
                  <c:v>40649.0</c:v>
                </c:pt>
                <c:pt idx="16">
                  <c:v>40650.0</c:v>
                </c:pt>
                <c:pt idx="17">
                  <c:v>40651.0</c:v>
                </c:pt>
                <c:pt idx="18">
                  <c:v>40652.0</c:v>
                </c:pt>
                <c:pt idx="19">
                  <c:v>40653.0</c:v>
                </c:pt>
                <c:pt idx="20">
                  <c:v>40654.0</c:v>
                </c:pt>
                <c:pt idx="21">
                  <c:v>40655.0</c:v>
                </c:pt>
                <c:pt idx="22">
                  <c:v>40656.0</c:v>
                </c:pt>
                <c:pt idx="23">
                  <c:v>40657.0</c:v>
                </c:pt>
                <c:pt idx="24">
                  <c:v>40658.0</c:v>
                </c:pt>
                <c:pt idx="25">
                  <c:v>40659.0</c:v>
                </c:pt>
                <c:pt idx="26">
                  <c:v>40660.0</c:v>
                </c:pt>
                <c:pt idx="27">
                  <c:v>40661.0</c:v>
                </c:pt>
                <c:pt idx="28">
                  <c:v>40662.0</c:v>
                </c:pt>
                <c:pt idx="29">
                  <c:v>40663.0</c:v>
                </c:pt>
                <c:pt idx="30">
                  <c:v>40664.0</c:v>
                </c:pt>
                <c:pt idx="31">
                  <c:v>40665.0</c:v>
                </c:pt>
                <c:pt idx="32">
                  <c:v>40666.0</c:v>
                </c:pt>
                <c:pt idx="33">
                  <c:v>40667.0</c:v>
                </c:pt>
                <c:pt idx="34">
                  <c:v>40668.0</c:v>
                </c:pt>
                <c:pt idx="35">
                  <c:v>40669.0</c:v>
                </c:pt>
                <c:pt idx="36">
                  <c:v>40670.0</c:v>
                </c:pt>
              </c:numCache>
            </c:numRef>
          </c:cat>
          <c:val>
            <c:numRef>
              <c:f>Plan1!$E$2:$E$38</c:f>
              <c:numCache>
                <c:formatCode>0</c:formatCode>
                <c:ptCount val="37"/>
                <c:pt idx="0">
                  <c:v>2353.0</c:v>
                </c:pt>
                <c:pt idx="1">
                  <c:v>2353.0</c:v>
                </c:pt>
                <c:pt idx="2">
                  <c:v>2353.0</c:v>
                </c:pt>
                <c:pt idx="3">
                  <c:v>2353.0</c:v>
                </c:pt>
                <c:pt idx="4">
                  <c:v>2353.0</c:v>
                </c:pt>
                <c:pt idx="5">
                  <c:v>2353.0</c:v>
                </c:pt>
                <c:pt idx="6">
                  <c:v>2353.0</c:v>
                </c:pt>
                <c:pt idx="7">
                  <c:v>2353.0</c:v>
                </c:pt>
                <c:pt idx="8">
                  <c:v>2353.0</c:v>
                </c:pt>
                <c:pt idx="9">
                  <c:v>2353.0</c:v>
                </c:pt>
                <c:pt idx="10">
                  <c:v>2353.0</c:v>
                </c:pt>
                <c:pt idx="11">
                  <c:v>2353.0</c:v>
                </c:pt>
                <c:pt idx="12">
                  <c:v>2353.0</c:v>
                </c:pt>
                <c:pt idx="13">
                  <c:v>2353.0</c:v>
                </c:pt>
                <c:pt idx="14">
                  <c:v>2353.0</c:v>
                </c:pt>
                <c:pt idx="15">
                  <c:v>2353.0</c:v>
                </c:pt>
                <c:pt idx="16">
                  <c:v>2353.0</c:v>
                </c:pt>
                <c:pt idx="17">
                  <c:v>2353.0</c:v>
                </c:pt>
                <c:pt idx="18">
                  <c:v>2353.0</c:v>
                </c:pt>
                <c:pt idx="19">
                  <c:v>2353.0</c:v>
                </c:pt>
                <c:pt idx="20">
                  <c:v>2353.0</c:v>
                </c:pt>
                <c:pt idx="21">
                  <c:v>2353.0</c:v>
                </c:pt>
                <c:pt idx="22">
                  <c:v>2353.0</c:v>
                </c:pt>
                <c:pt idx="23">
                  <c:v>2353.0</c:v>
                </c:pt>
                <c:pt idx="24">
                  <c:v>2353.0</c:v>
                </c:pt>
                <c:pt idx="25">
                  <c:v>2353.0</c:v>
                </c:pt>
                <c:pt idx="26">
                  <c:v>2353.0</c:v>
                </c:pt>
                <c:pt idx="27">
                  <c:v>2353.0</c:v>
                </c:pt>
                <c:pt idx="28">
                  <c:v>2353.0</c:v>
                </c:pt>
                <c:pt idx="29">
                  <c:v>2353.0</c:v>
                </c:pt>
                <c:pt idx="30">
                  <c:v>2353.0</c:v>
                </c:pt>
                <c:pt idx="31">
                  <c:v>2353.0</c:v>
                </c:pt>
                <c:pt idx="32">
                  <c:v>2353.0</c:v>
                </c:pt>
                <c:pt idx="33">
                  <c:v>2353.0</c:v>
                </c:pt>
                <c:pt idx="34">
                  <c:v>2353.0</c:v>
                </c:pt>
                <c:pt idx="35">
                  <c:v>2353.0</c:v>
                </c:pt>
                <c:pt idx="36">
                  <c:v>2353.0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Plan1!$F$1</c:f>
              <c:strCache>
                <c:ptCount val="1"/>
                <c:pt idx="0">
                  <c:v>3° Quartil</c:v>
                </c:pt>
              </c:strCache>
            </c:strRef>
          </c:tx>
          <c:spPr>
            <a:ln>
              <a:solidFill>
                <a:schemeClr val="tx1"/>
              </a:solidFill>
              <a:prstDash val="dash"/>
            </a:ln>
          </c:spPr>
          <c:marker>
            <c:symbol val="none"/>
          </c:marker>
          <c:val>
            <c:numRef>
              <c:f>Plan1!$F$2:$F$38</c:f>
              <c:numCache>
                <c:formatCode>0</c:formatCode>
                <c:ptCount val="37"/>
                <c:pt idx="0">
                  <c:v>8661.5</c:v>
                </c:pt>
                <c:pt idx="1">
                  <c:v>8661.5</c:v>
                </c:pt>
                <c:pt idx="2">
                  <c:v>8661.5</c:v>
                </c:pt>
                <c:pt idx="3">
                  <c:v>8661.5</c:v>
                </c:pt>
                <c:pt idx="4">
                  <c:v>8661.5</c:v>
                </c:pt>
                <c:pt idx="5">
                  <c:v>8661.5</c:v>
                </c:pt>
                <c:pt idx="6">
                  <c:v>8661.5</c:v>
                </c:pt>
                <c:pt idx="7">
                  <c:v>8661.5</c:v>
                </c:pt>
                <c:pt idx="8">
                  <c:v>8661.5</c:v>
                </c:pt>
                <c:pt idx="9">
                  <c:v>8661.5</c:v>
                </c:pt>
                <c:pt idx="10">
                  <c:v>8661.5</c:v>
                </c:pt>
                <c:pt idx="11">
                  <c:v>8661.5</c:v>
                </c:pt>
                <c:pt idx="12">
                  <c:v>8661.5</c:v>
                </c:pt>
                <c:pt idx="13">
                  <c:v>8661.5</c:v>
                </c:pt>
                <c:pt idx="14">
                  <c:v>8661.5</c:v>
                </c:pt>
                <c:pt idx="15">
                  <c:v>8661.5</c:v>
                </c:pt>
                <c:pt idx="16">
                  <c:v>8661.5</c:v>
                </c:pt>
                <c:pt idx="17">
                  <c:v>8661.5</c:v>
                </c:pt>
                <c:pt idx="18">
                  <c:v>8661.5</c:v>
                </c:pt>
                <c:pt idx="19">
                  <c:v>8661.5</c:v>
                </c:pt>
                <c:pt idx="20">
                  <c:v>8661.5</c:v>
                </c:pt>
                <c:pt idx="21">
                  <c:v>8661.5</c:v>
                </c:pt>
                <c:pt idx="22">
                  <c:v>8661.5</c:v>
                </c:pt>
                <c:pt idx="23">
                  <c:v>8661.5</c:v>
                </c:pt>
                <c:pt idx="24">
                  <c:v>8661.5</c:v>
                </c:pt>
                <c:pt idx="25">
                  <c:v>8661.5</c:v>
                </c:pt>
                <c:pt idx="26">
                  <c:v>8661.5</c:v>
                </c:pt>
                <c:pt idx="27">
                  <c:v>8661.5</c:v>
                </c:pt>
                <c:pt idx="28">
                  <c:v>8661.5</c:v>
                </c:pt>
                <c:pt idx="29">
                  <c:v>8661.5</c:v>
                </c:pt>
                <c:pt idx="30">
                  <c:v>8661.5</c:v>
                </c:pt>
                <c:pt idx="31">
                  <c:v>8661.5</c:v>
                </c:pt>
                <c:pt idx="32">
                  <c:v>8661.5</c:v>
                </c:pt>
                <c:pt idx="33">
                  <c:v>8661.5</c:v>
                </c:pt>
                <c:pt idx="34">
                  <c:v>8661.5</c:v>
                </c:pt>
                <c:pt idx="35">
                  <c:v>8661.5</c:v>
                </c:pt>
                <c:pt idx="36">
                  <c:v>8661.5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0517512"/>
        <c:axId val="2109814456"/>
      </c:lineChart>
      <c:dateAx>
        <c:axId val="2110517512"/>
        <c:scaling>
          <c:orientation val="minMax"/>
        </c:scaling>
        <c:delete val="0"/>
        <c:axPos val="b"/>
        <c:numFmt formatCode="dd/mmm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 sz="1300">
                <a:latin typeface="Cambria" pitchFamily="18" charset="0"/>
              </a:defRPr>
            </a:pPr>
            <a:endParaRPr lang="en-US"/>
          </a:p>
        </c:txPr>
        <c:crossAx val="2109814456"/>
        <c:crosses val="autoZero"/>
        <c:auto val="1"/>
        <c:lblOffset val="100"/>
        <c:baseTimeUnit val="days"/>
      </c:dateAx>
      <c:valAx>
        <c:axId val="2109814456"/>
        <c:scaling>
          <c:orientation val="minMax"/>
          <c:max val="30000.0"/>
        </c:scaling>
        <c:delete val="0"/>
        <c:axPos val="l"/>
        <c:numFmt formatCode="#,##0" sourceLinked="0"/>
        <c:majorTickMark val="out"/>
        <c:minorTickMark val="none"/>
        <c:tickLblPos val="nextTo"/>
        <c:spPr>
          <a:ln w="19050">
            <a:solidFill>
              <a:srgbClr val="B7DEE8"/>
            </a:solidFill>
          </a:ln>
        </c:spPr>
        <c:txPr>
          <a:bodyPr/>
          <a:lstStyle/>
          <a:p>
            <a:pPr>
              <a:defRPr sz="1300" b="1">
                <a:solidFill>
                  <a:srgbClr val="B7DEE8"/>
                </a:solidFill>
                <a:latin typeface="Cambria" pitchFamily="18" charset="0"/>
              </a:defRPr>
            </a:pPr>
            <a:endParaRPr lang="en-US"/>
          </a:p>
        </c:txPr>
        <c:crossAx val="2110517512"/>
        <c:crosses val="autoZero"/>
        <c:crossBetween val="between"/>
      </c:valAx>
    </c:plotArea>
    <c:legend>
      <c:legendPos val="b"/>
      <c:legendEntry>
        <c:idx val="0"/>
        <c:delete val="1"/>
      </c:legendEntry>
      <c:layout>
        <c:manualLayout>
          <c:xMode val="edge"/>
          <c:yMode val="edge"/>
          <c:x val="0.258248484025704"/>
          <c:y val="0.918819576432256"/>
          <c:w val="0.4826178839714"/>
          <c:h val="0.0639390442573989"/>
        </c:manualLayout>
      </c:layout>
      <c:overlay val="0"/>
      <c:txPr>
        <a:bodyPr/>
        <a:lstStyle/>
        <a:p>
          <a:pPr>
            <a:defRPr sz="1400">
              <a:latin typeface="Cambria" pitchFamily="18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91470890002386"/>
          <c:y val="0.13205111656125"/>
          <c:w val="0.827415413982343"/>
          <c:h val="0.741677853792867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Impressões banner</c:v>
                </c:pt>
              </c:strCache>
            </c:strRef>
          </c:tx>
          <c:spPr>
            <a:ln>
              <a:solidFill>
                <a:schemeClr val="tx2"/>
              </a:solidFill>
            </a:ln>
          </c:spPr>
          <c:marker>
            <c:symbol val="none"/>
          </c:marker>
          <c:cat>
            <c:numRef>
              <c:f>Plan1!$A$2:$A$11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</c:numCache>
            </c:numRef>
          </c:cat>
          <c:val>
            <c:numRef>
              <c:f>Plan1!$B$2:$B$11</c:f>
              <c:numCache>
                <c:formatCode>#,##0</c:formatCode>
                <c:ptCount val="1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26429.0</c:v>
                </c:pt>
                <c:pt idx="6">
                  <c:v>25736.0</c:v>
                </c:pt>
                <c:pt idx="7">
                  <c:v>29739.0</c:v>
                </c:pt>
                <c:pt idx="8">
                  <c:v>27116.0</c:v>
                </c:pt>
                <c:pt idx="9">
                  <c:v>23910.0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Impressões anúncios Links patrocinados</c:v>
                </c:pt>
              </c:strCache>
            </c:strRef>
          </c:tx>
          <c:spPr>
            <a:ln>
              <a:solidFill>
                <a:schemeClr val="tx2">
                  <a:lumMod val="40000"/>
                  <a:lumOff val="60000"/>
                </a:schemeClr>
              </a:solidFill>
            </a:ln>
          </c:spPr>
          <c:marker>
            <c:symbol val="none"/>
          </c:marker>
          <c:cat>
            <c:numRef>
              <c:f>Plan1!$A$2:$A$11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</c:numCache>
            </c:numRef>
          </c:cat>
          <c:val>
            <c:numRef>
              <c:f>Plan1!$C$2:$C$11</c:f>
              <c:numCache>
                <c:formatCode>#,##0</c:formatCode>
                <c:ptCount val="10"/>
                <c:pt idx="0">
                  <c:v>10209.0</c:v>
                </c:pt>
                <c:pt idx="1">
                  <c:v>13656.0</c:v>
                </c:pt>
                <c:pt idx="2">
                  <c:v>13564.0</c:v>
                </c:pt>
                <c:pt idx="3">
                  <c:v>13399.0</c:v>
                </c:pt>
                <c:pt idx="4">
                  <c:v>10066.0</c:v>
                </c:pt>
                <c:pt idx="5">
                  <c:v>14066.0</c:v>
                </c:pt>
                <c:pt idx="6">
                  <c:v>15998.0</c:v>
                </c:pt>
                <c:pt idx="7">
                  <c:v>14251.0</c:v>
                </c:pt>
                <c:pt idx="8">
                  <c:v>17308.0</c:v>
                </c:pt>
                <c:pt idx="9">
                  <c:v>14743.0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7975016"/>
        <c:axId val="2107978168"/>
      </c:lineChart>
      <c:lineChart>
        <c:grouping val="standard"/>
        <c:varyColors val="0"/>
        <c:ser>
          <c:idx val="2"/>
          <c:order val="2"/>
          <c:tx>
            <c:strRef>
              <c:f>Plan1!$D$1</c:f>
              <c:strCache>
                <c:ptCount val="1"/>
                <c:pt idx="0">
                  <c:v>Conversão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Plan1!$A$2:$A$11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</c:numCache>
            </c:numRef>
          </c:cat>
          <c:val>
            <c:numRef>
              <c:f>Plan1!$D$2:$D$11</c:f>
              <c:numCache>
                <c:formatCode>#,##0</c:formatCode>
                <c:ptCount val="10"/>
                <c:pt idx="0">
                  <c:v>125.0</c:v>
                </c:pt>
                <c:pt idx="1">
                  <c:v>100.0</c:v>
                </c:pt>
                <c:pt idx="2">
                  <c:v>134.0</c:v>
                </c:pt>
                <c:pt idx="3">
                  <c:v>135.0</c:v>
                </c:pt>
                <c:pt idx="4">
                  <c:v>100.0</c:v>
                </c:pt>
                <c:pt idx="5">
                  <c:v>185.0</c:v>
                </c:pt>
                <c:pt idx="6">
                  <c:v>152.0</c:v>
                </c:pt>
                <c:pt idx="7">
                  <c:v>147.0</c:v>
                </c:pt>
                <c:pt idx="8">
                  <c:v>187.0</c:v>
                </c:pt>
                <c:pt idx="9">
                  <c:v>154.0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8008632"/>
        <c:axId val="2108030712"/>
      </c:lineChart>
      <c:catAx>
        <c:axId val="21079750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107978168"/>
        <c:crosses val="autoZero"/>
        <c:auto val="1"/>
        <c:lblAlgn val="ctr"/>
        <c:lblOffset val="100"/>
        <c:noMultiLvlLbl val="0"/>
      </c:catAx>
      <c:valAx>
        <c:axId val="2107978168"/>
        <c:scaling>
          <c:orientation val="minMax"/>
          <c:max val="30000.0"/>
        </c:scaling>
        <c:delete val="0"/>
        <c:axPos val="l"/>
        <c:numFmt formatCode="#,##0" sourceLinked="1"/>
        <c:majorTickMark val="out"/>
        <c:minorTickMark val="none"/>
        <c:tickLblPos val="nextTo"/>
        <c:spPr>
          <a:ln w="12700">
            <a:solidFill>
              <a:schemeClr val="tx2"/>
            </a:solidFill>
          </a:ln>
        </c:spPr>
        <c:txPr>
          <a:bodyPr/>
          <a:lstStyle/>
          <a:p>
            <a:pPr>
              <a:defRPr sz="1400" b="1">
                <a:solidFill>
                  <a:schemeClr val="tx2"/>
                </a:solidFill>
              </a:defRPr>
            </a:pPr>
            <a:endParaRPr lang="en-US"/>
          </a:p>
        </c:txPr>
        <c:crossAx val="2107975016"/>
        <c:crosses val="autoZero"/>
        <c:crossBetween val="between"/>
      </c:valAx>
      <c:valAx>
        <c:axId val="2108030712"/>
        <c:scaling>
          <c:orientation val="minMax"/>
          <c:max val="400.0"/>
        </c:scaling>
        <c:delete val="0"/>
        <c:axPos val="r"/>
        <c:numFmt formatCode="#,##0" sourceLinked="1"/>
        <c:majorTickMark val="out"/>
        <c:minorTickMark val="none"/>
        <c:tickLblPos val="nextTo"/>
        <c:spPr>
          <a:ln w="12700">
            <a:solidFill>
              <a:schemeClr val="accent2"/>
            </a:solidFill>
          </a:ln>
        </c:spPr>
        <c:txPr>
          <a:bodyPr/>
          <a:lstStyle/>
          <a:p>
            <a:pPr>
              <a:defRPr sz="1400" b="1">
                <a:solidFill>
                  <a:schemeClr val="accent2"/>
                </a:solidFill>
              </a:defRPr>
            </a:pPr>
            <a:endParaRPr lang="en-US"/>
          </a:p>
        </c:txPr>
        <c:crossAx val="2108008632"/>
        <c:crosses val="max"/>
        <c:crossBetween val="between"/>
      </c:valAx>
      <c:catAx>
        <c:axId val="21080086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2108030712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90466475781437"/>
          <c:y val="0.0992642313153479"/>
          <c:w val="0.827415413982343"/>
          <c:h val="0.741677853792867"/>
        </c:manualLayout>
      </c:layout>
      <c:scatterChart>
        <c:scatterStyle val="lineMarker"/>
        <c:varyColors val="0"/>
        <c:ser>
          <c:idx val="1"/>
          <c:order val="0"/>
          <c:tx>
            <c:strRef>
              <c:f>Plan1!$B$1</c:f>
              <c:strCache>
                <c:ptCount val="1"/>
                <c:pt idx="0">
                  <c:v>Vendas </c:v>
                </c:pt>
              </c:strCache>
            </c:strRef>
          </c:tx>
          <c:spPr>
            <a:ln w="28575">
              <a:noFill/>
            </a:ln>
          </c:spPr>
          <c:marker>
            <c:symbol val="square"/>
            <c:size val="9"/>
          </c:marker>
          <c:xVal>
            <c:numRef>
              <c:f>Plan1!$A$2:$A$11</c:f>
              <c:numCache>
                <c:formatCode>"R$"#,##0.00_);[Red]\("R$"#,##0.00\)</c:formatCode>
                <c:ptCount val="10"/>
                <c:pt idx="0">
                  <c:v>6714.0</c:v>
                </c:pt>
                <c:pt idx="1">
                  <c:v>5602.0</c:v>
                </c:pt>
                <c:pt idx="2">
                  <c:v>7884.0</c:v>
                </c:pt>
                <c:pt idx="3">
                  <c:v>5821.0</c:v>
                </c:pt>
                <c:pt idx="4">
                  <c:v>9535.0</c:v>
                </c:pt>
                <c:pt idx="5">
                  <c:v>5977.0</c:v>
                </c:pt>
                <c:pt idx="6">
                  <c:v>7356.0</c:v>
                </c:pt>
                <c:pt idx="7">
                  <c:v>9840.0</c:v>
                </c:pt>
                <c:pt idx="8">
                  <c:v>6781.0</c:v>
                </c:pt>
                <c:pt idx="9">
                  <c:v>8772.0</c:v>
                </c:pt>
              </c:numCache>
            </c:numRef>
          </c:xVal>
          <c:yVal>
            <c:numRef>
              <c:f>Plan1!$B$2:$B$11</c:f>
              <c:numCache>
                <c:formatCode>General</c:formatCode>
                <c:ptCount val="10"/>
                <c:pt idx="0">
                  <c:v>327.0</c:v>
                </c:pt>
                <c:pt idx="1">
                  <c:v>207.0</c:v>
                </c:pt>
                <c:pt idx="2">
                  <c:v>316.0</c:v>
                </c:pt>
                <c:pt idx="3">
                  <c:v>194.0</c:v>
                </c:pt>
                <c:pt idx="4">
                  <c:v>478.0</c:v>
                </c:pt>
                <c:pt idx="5">
                  <c:v>308.0</c:v>
                </c:pt>
                <c:pt idx="6">
                  <c:v>423.0</c:v>
                </c:pt>
                <c:pt idx="7">
                  <c:v>501.0</c:v>
                </c:pt>
                <c:pt idx="8">
                  <c:v>337.0</c:v>
                </c:pt>
                <c:pt idx="9">
                  <c:v>447.0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44180536"/>
        <c:axId val="-2144305720"/>
      </c:scatterChart>
      <c:valAx>
        <c:axId val="-2144180536"/>
        <c:scaling>
          <c:orientation val="minMax"/>
          <c:max val="11000.0"/>
          <c:min val="5000.0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" pitchFamily="18" charset="0"/>
                  </a:defRPr>
                </a:pPr>
                <a:r>
                  <a:rPr lang="pt-BR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" pitchFamily="18" charset="0"/>
                  </a:rPr>
                  <a:t>Investimento</a:t>
                </a:r>
                <a:endParaRPr lang="pt-B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" pitchFamily="18" charset="0"/>
                </a:endParaRPr>
              </a:p>
            </c:rich>
          </c:tx>
          <c:layout>
            <c:manualLayout>
              <c:xMode val="edge"/>
              <c:yMode val="edge"/>
              <c:x val="0.435333810546409"/>
              <c:y val="0.931762187513446"/>
            </c:manualLayout>
          </c:layout>
          <c:overlay val="0"/>
        </c:title>
        <c:numFmt formatCode="&quot;R$&quot;#,##0.00_);[Red]\(&quot;R$&quot;#,##0.00\)" sourceLinked="1"/>
        <c:majorTickMark val="out"/>
        <c:minorTickMark val="none"/>
        <c:tickLblPos val="nextTo"/>
        <c:spPr>
          <a:ln>
            <a:solidFill>
              <a:schemeClr val="tx1">
                <a:lumMod val="85000"/>
                <a:lumOff val="15000"/>
              </a:schemeClr>
            </a:solidFill>
          </a:ln>
        </c:spPr>
        <c:txPr>
          <a:bodyPr/>
          <a:lstStyle/>
          <a:p>
            <a: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</a:defRPr>
            </a:pPr>
            <a:endParaRPr lang="en-US"/>
          </a:p>
        </c:txPr>
        <c:crossAx val="-2144305720"/>
        <c:crosses val="autoZero"/>
        <c:crossBetween val="midCat"/>
      </c:valAx>
      <c:valAx>
        <c:axId val="-2144305720"/>
        <c:scaling>
          <c:orientation val="minMax"/>
          <c:max val="60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" pitchFamily="18" charset="0"/>
                  </a:defRPr>
                </a:pPr>
                <a:r>
                  <a:rPr lang="pt-BR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" pitchFamily="18" charset="0"/>
                  </a:rPr>
                  <a:t>Qtd de Vendas</a:t>
                </a:r>
                <a:endParaRPr lang="pt-B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" pitchFamily="18" charset="0"/>
                </a:endParaRPr>
              </a:p>
            </c:rich>
          </c:tx>
          <c:layout>
            <c:manualLayout>
              <c:xMode val="edge"/>
              <c:yMode val="edge"/>
              <c:x val="0.0"/>
              <c:y val="0.30470009896303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 w="12700">
            <a:solidFill>
              <a:schemeClr val="tx1">
                <a:lumMod val="85000"/>
                <a:lumOff val="15000"/>
              </a:schemeClr>
            </a:solidFill>
          </a:ln>
        </c:spPr>
        <c:txPr>
          <a:bodyPr/>
          <a:lstStyle/>
          <a:p>
            <a:pPr>
              <a:defRPr sz="1400" b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</a:defRPr>
            </a:pPr>
            <a:endParaRPr lang="en-US"/>
          </a:p>
        </c:txPr>
        <c:crossAx val="-214418053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90466475781437"/>
          <c:y val="0.0992642313153479"/>
          <c:w val="0.827415413982343"/>
          <c:h val="0.741677853792867"/>
        </c:manualLayout>
      </c:layout>
      <c:scatterChart>
        <c:scatterStyle val="lineMarker"/>
        <c:varyColors val="0"/>
        <c:ser>
          <c:idx val="1"/>
          <c:order val="0"/>
          <c:tx>
            <c:strRef>
              <c:f>Plan1!$B$1</c:f>
              <c:strCache>
                <c:ptCount val="1"/>
                <c:pt idx="0">
                  <c:v>Vendas </c:v>
                </c:pt>
              </c:strCache>
            </c:strRef>
          </c:tx>
          <c:spPr>
            <a:ln w="28575">
              <a:noFill/>
            </a:ln>
          </c:spPr>
          <c:marker>
            <c:symbol val="square"/>
            <c:size val="9"/>
          </c:marker>
          <c:trendline>
            <c:spPr>
              <a:ln w="22225"/>
            </c:spPr>
            <c:trendlineType val="log"/>
            <c:forward val="1500.0"/>
            <c:dispRSqr val="1"/>
            <c:dispEq val="1"/>
            <c:trendlineLbl>
              <c:layout>
                <c:manualLayout>
                  <c:x val="0.209913982343116"/>
                  <c:y val="0.458827072845403"/>
                </c:manualLayout>
              </c:layout>
              <c:numFmt formatCode="General" sourceLinked="0"/>
              <c:txPr>
                <a:bodyPr/>
                <a:lstStyle/>
                <a:p>
                  <a:pPr>
                    <a:defRPr>
                      <a:latin typeface="Cambria" pitchFamily="18" charset="0"/>
                    </a:defRPr>
                  </a:pPr>
                  <a:endParaRPr lang="en-US"/>
                </a:p>
              </c:txPr>
            </c:trendlineLbl>
          </c:trendline>
          <c:xVal>
            <c:numRef>
              <c:f>Plan1!$A$2:$A$11</c:f>
              <c:numCache>
                <c:formatCode>"R$"#,##0.00_);[Red]\("R$"#,##0.00\)</c:formatCode>
                <c:ptCount val="10"/>
                <c:pt idx="0">
                  <c:v>6714.0</c:v>
                </c:pt>
                <c:pt idx="1">
                  <c:v>5602.0</c:v>
                </c:pt>
                <c:pt idx="2">
                  <c:v>7884.0</c:v>
                </c:pt>
                <c:pt idx="3">
                  <c:v>5821.0</c:v>
                </c:pt>
                <c:pt idx="4">
                  <c:v>9535.0</c:v>
                </c:pt>
                <c:pt idx="5">
                  <c:v>5977.0</c:v>
                </c:pt>
                <c:pt idx="6">
                  <c:v>7356.0</c:v>
                </c:pt>
                <c:pt idx="7">
                  <c:v>9840.0</c:v>
                </c:pt>
                <c:pt idx="8">
                  <c:v>6781.0</c:v>
                </c:pt>
                <c:pt idx="9">
                  <c:v>8772.0</c:v>
                </c:pt>
              </c:numCache>
            </c:numRef>
          </c:xVal>
          <c:yVal>
            <c:numRef>
              <c:f>Plan1!$B$2:$B$11</c:f>
              <c:numCache>
                <c:formatCode>General</c:formatCode>
                <c:ptCount val="10"/>
                <c:pt idx="0">
                  <c:v>327.0</c:v>
                </c:pt>
                <c:pt idx="1">
                  <c:v>207.0</c:v>
                </c:pt>
                <c:pt idx="2">
                  <c:v>316.0</c:v>
                </c:pt>
                <c:pt idx="3">
                  <c:v>194.0</c:v>
                </c:pt>
                <c:pt idx="4">
                  <c:v>478.0</c:v>
                </c:pt>
                <c:pt idx="5">
                  <c:v>308.0</c:v>
                </c:pt>
                <c:pt idx="6">
                  <c:v>423.0</c:v>
                </c:pt>
                <c:pt idx="7">
                  <c:v>501.0</c:v>
                </c:pt>
                <c:pt idx="8">
                  <c:v>337.0</c:v>
                </c:pt>
                <c:pt idx="9">
                  <c:v>447.0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8211432"/>
        <c:axId val="-2128205544"/>
      </c:scatterChart>
      <c:valAx>
        <c:axId val="-2128211432"/>
        <c:scaling>
          <c:orientation val="minMax"/>
          <c:max val="11000.0"/>
          <c:min val="5000.0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" pitchFamily="18" charset="0"/>
                  </a:defRPr>
                </a:pPr>
                <a:r>
                  <a:rPr lang="pt-BR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" pitchFamily="18" charset="0"/>
                  </a:rPr>
                  <a:t>Investimento</a:t>
                </a:r>
                <a:endParaRPr lang="pt-B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" pitchFamily="18" charset="0"/>
                </a:endParaRPr>
              </a:p>
            </c:rich>
          </c:tx>
          <c:layout>
            <c:manualLayout>
              <c:xMode val="edge"/>
              <c:yMode val="edge"/>
              <c:x val="0.435333810546409"/>
              <c:y val="0.931762187513446"/>
            </c:manualLayout>
          </c:layout>
          <c:overlay val="0"/>
        </c:title>
        <c:numFmt formatCode="&quot;R$&quot;#,##0.00_);[Red]\(&quot;R$&quot;#,##0.00\)" sourceLinked="1"/>
        <c:majorTickMark val="out"/>
        <c:minorTickMark val="none"/>
        <c:tickLblPos val="nextTo"/>
        <c:spPr>
          <a:ln>
            <a:solidFill>
              <a:schemeClr val="tx1">
                <a:lumMod val="85000"/>
                <a:lumOff val="15000"/>
              </a:schemeClr>
            </a:solidFill>
          </a:ln>
        </c:spPr>
        <c:txPr>
          <a:bodyPr/>
          <a:lstStyle/>
          <a:p>
            <a: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</a:defRPr>
            </a:pPr>
            <a:endParaRPr lang="en-US"/>
          </a:p>
        </c:txPr>
        <c:crossAx val="-2128205544"/>
        <c:crosses val="autoZero"/>
        <c:crossBetween val="midCat"/>
      </c:valAx>
      <c:valAx>
        <c:axId val="-2128205544"/>
        <c:scaling>
          <c:orientation val="minMax"/>
          <c:max val="60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" pitchFamily="18" charset="0"/>
                  </a:defRPr>
                </a:pPr>
                <a:r>
                  <a:rPr lang="pt-BR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" pitchFamily="18" charset="0"/>
                  </a:rPr>
                  <a:t>Qtd de Vendas</a:t>
                </a:r>
                <a:endParaRPr lang="pt-B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" pitchFamily="18" charset="0"/>
                </a:endParaRPr>
              </a:p>
            </c:rich>
          </c:tx>
          <c:layout>
            <c:manualLayout>
              <c:xMode val="edge"/>
              <c:yMode val="edge"/>
              <c:x val="0.0"/>
              <c:y val="0.30470009896303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 w="12700">
            <a:solidFill>
              <a:schemeClr val="tx1">
                <a:lumMod val="85000"/>
                <a:lumOff val="15000"/>
              </a:schemeClr>
            </a:solidFill>
          </a:ln>
        </c:spPr>
        <c:txPr>
          <a:bodyPr/>
          <a:lstStyle/>
          <a:p>
            <a:pPr>
              <a:defRPr sz="1400" b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</a:defRPr>
            </a:pPr>
            <a:endParaRPr lang="en-US"/>
          </a:p>
        </c:txPr>
        <c:crossAx val="-212821143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3EF42-8C3C-488D-9C5F-93EDDDDE7A41}" type="datetimeFigureOut">
              <a:rPr lang="pt-BR" smtClean="0"/>
              <a:t>10/22/11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F433E-7B48-48B3-8714-68F6FCC986D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86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95DBDFCD-206F-4571-8BBC-758E84E439DD}" type="datetimeFigureOut">
              <a:rPr lang="pt-BR" smtClean="0"/>
              <a:pPr/>
              <a:t>10/22/11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B936D383-1A09-4CB1-B52E-4E8A00BECCFA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887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AF92-FFA0-40BF-B4EE-58FE2F991B1D}" type="datetime1">
              <a:rPr lang="pt-BR" smtClean="0"/>
              <a:pPr/>
              <a:t>10/22/11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55B5-D52B-43F5-A1AA-4A37D58623AF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1F61-B3CC-4E43-8234-25DBCEEEF9F9}" type="datetime1">
              <a:rPr lang="pt-BR" smtClean="0"/>
              <a:pPr/>
              <a:t>10/22/11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55B5-D52B-43F5-A1AA-4A37D58623AF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DDA-CC82-445E-8F4F-0CF74F6F825A}" type="datetime1">
              <a:rPr lang="pt-BR" smtClean="0"/>
              <a:pPr/>
              <a:t>10/22/11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55B5-D52B-43F5-A1AA-4A37D58623AF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D35E-2639-40D3-8BA0-2750E67F1468}" type="datetime1">
              <a:rPr lang="pt-BR" smtClean="0"/>
              <a:pPr/>
              <a:t>10/22/11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55B5-D52B-43F5-A1AA-4A37D58623AF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AC51-0962-4C70-A869-39A4DDB57E5E}" type="datetime1">
              <a:rPr lang="pt-BR" smtClean="0"/>
              <a:pPr/>
              <a:t>10/22/11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55B5-D52B-43F5-A1AA-4A37D58623AF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26A5-E564-4359-97F9-D9787BB7336C}" type="datetime1">
              <a:rPr lang="pt-BR" smtClean="0"/>
              <a:pPr/>
              <a:t>10/22/11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55B5-D52B-43F5-A1AA-4A37D58623AF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5D4D-B3B8-4960-A187-711ABC9CB5E9}" type="datetime1">
              <a:rPr lang="pt-BR" smtClean="0"/>
              <a:pPr/>
              <a:t>10/22/11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55B5-D52B-43F5-A1AA-4A37D58623AF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1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457" indent="0">
              <a:buNone/>
              <a:defRPr sz="1300"/>
            </a:lvl2pPr>
            <a:lvl3pPr marL="642915" indent="0">
              <a:buNone/>
              <a:defRPr sz="1100"/>
            </a:lvl3pPr>
            <a:lvl4pPr marL="964372" indent="0">
              <a:buNone/>
              <a:defRPr sz="1000"/>
            </a:lvl4pPr>
            <a:lvl5pPr marL="1285829" indent="0">
              <a:buNone/>
              <a:defRPr sz="1000"/>
            </a:lvl5pPr>
            <a:lvl6pPr marL="1607287" indent="0">
              <a:buNone/>
              <a:defRPr sz="1000"/>
            </a:lvl6pPr>
            <a:lvl7pPr marL="1928744" indent="0">
              <a:buNone/>
              <a:defRPr sz="1000"/>
            </a:lvl7pPr>
            <a:lvl8pPr marL="2250201" indent="0">
              <a:buNone/>
              <a:defRPr sz="1000"/>
            </a:lvl8pPr>
            <a:lvl9pPr marL="2571659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1288124-CA07-4B70-864C-057F04854B50}" type="datetime1">
              <a:rPr lang="pt-BR" smtClean="0"/>
              <a:pPr/>
              <a:t>10/22/11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fld id="{33C555B5-D52B-43F5-A1AA-4A37D58623AF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1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457" indent="0">
              <a:buNone/>
              <a:defRPr sz="1300"/>
            </a:lvl2pPr>
            <a:lvl3pPr marL="642915" indent="0">
              <a:buNone/>
              <a:defRPr sz="1100"/>
            </a:lvl3pPr>
            <a:lvl4pPr marL="964372" indent="0">
              <a:buNone/>
              <a:defRPr sz="1000"/>
            </a:lvl4pPr>
            <a:lvl5pPr marL="1285829" indent="0">
              <a:buNone/>
              <a:defRPr sz="1000"/>
            </a:lvl5pPr>
            <a:lvl6pPr marL="1607287" indent="0">
              <a:buNone/>
              <a:defRPr sz="1000"/>
            </a:lvl6pPr>
            <a:lvl7pPr marL="1928744" indent="0">
              <a:buNone/>
              <a:defRPr sz="1000"/>
            </a:lvl7pPr>
            <a:lvl8pPr marL="2250201" indent="0">
              <a:buNone/>
              <a:defRPr sz="1000"/>
            </a:lvl8pPr>
            <a:lvl9pPr marL="2571659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6E934-D6B3-44AD-8CEE-7E527EA221E3}" type="datetime1">
              <a:rPr lang="pt-BR" smtClean="0"/>
              <a:pPr/>
              <a:t>10/22/11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55B5-D52B-43F5-A1AA-4A37D58623AF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6642000"/>
            <a:ext cx="9144000" cy="216000"/>
          </a:xfrm>
          <a:prstGeom prst="rect">
            <a:avLst/>
          </a:prstGeom>
          <a:solidFill>
            <a:srgbClr val="00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pt-BR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/>
          <p:nvPr userDrawn="1"/>
        </p:nvSpPr>
        <p:spPr>
          <a:xfrm rot="18890596">
            <a:off x="8261191" y="6241295"/>
            <a:ext cx="700899" cy="700015"/>
          </a:xfrm>
          <a:custGeom>
            <a:avLst/>
            <a:gdLst>
              <a:gd name="connsiteX0" fmla="*/ 0 w 306000"/>
              <a:gd name="connsiteY0" fmla="*/ 0 h 304800"/>
              <a:gd name="connsiteX1" fmla="*/ 306000 w 306000"/>
              <a:gd name="connsiteY1" fmla="*/ 0 h 304800"/>
              <a:gd name="connsiteX2" fmla="*/ 306000 w 306000"/>
              <a:gd name="connsiteY2" fmla="*/ 304800 h 304800"/>
              <a:gd name="connsiteX3" fmla="*/ 0 w 306000"/>
              <a:gd name="connsiteY3" fmla="*/ 304800 h 304800"/>
              <a:gd name="connsiteX4" fmla="*/ 0 w 306000"/>
              <a:gd name="connsiteY4" fmla="*/ 0 h 304800"/>
              <a:gd name="connsiteX0" fmla="*/ 0 w 385825"/>
              <a:gd name="connsiteY0" fmla="*/ 0 h 368565"/>
              <a:gd name="connsiteX1" fmla="*/ 306000 w 385825"/>
              <a:gd name="connsiteY1" fmla="*/ 0 h 368565"/>
              <a:gd name="connsiteX2" fmla="*/ 385825 w 385825"/>
              <a:gd name="connsiteY2" fmla="*/ 368565 h 368565"/>
              <a:gd name="connsiteX3" fmla="*/ 0 w 385825"/>
              <a:gd name="connsiteY3" fmla="*/ 304800 h 368565"/>
              <a:gd name="connsiteX4" fmla="*/ 0 w 385825"/>
              <a:gd name="connsiteY4" fmla="*/ 0 h 368565"/>
              <a:gd name="connsiteX0" fmla="*/ 0 w 483606"/>
              <a:gd name="connsiteY0" fmla="*/ 0 h 486258"/>
              <a:gd name="connsiteX1" fmla="*/ 403781 w 483606"/>
              <a:gd name="connsiteY1" fmla="*/ 117693 h 486258"/>
              <a:gd name="connsiteX2" fmla="*/ 483606 w 483606"/>
              <a:gd name="connsiteY2" fmla="*/ 486258 h 486258"/>
              <a:gd name="connsiteX3" fmla="*/ 97781 w 483606"/>
              <a:gd name="connsiteY3" fmla="*/ 422493 h 486258"/>
              <a:gd name="connsiteX4" fmla="*/ 0 w 483606"/>
              <a:gd name="connsiteY4" fmla="*/ 0 h 486258"/>
              <a:gd name="connsiteX0" fmla="*/ 0 w 537340"/>
              <a:gd name="connsiteY0" fmla="*/ 0 h 540287"/>
              <a:gd name="connsiteX1" fmla="*/ 403781 w 537340"/>
              <a:gd name="connsiteY1" fmla="*/ 117693 h 540287"/>
              <a:gd name="connsiteX2" fmla="*/ 537340 w 537340"/>
              <a:gd name="connsiteY2" fmla="*/ 540287 h 540287"/>
              <a:gd name="connsiteX3" fmla="*/ 97781 w 537340"/>
              <a:gd name="connsiteY3" fmla="*/ 422493 h 540287"/>
              <a:gd name="connsiteX4" fmla="*/ 0 w 537340"/>
              <a:gd name="connsiteY4" fmla="*/ 0 h 540287"/>
              <a:gd name="connsiteX0" fmla="*/ 0 w 537340"/>
              <a:gd name="connsiteY0" fmla="*/ 0 h 540287"/>
              <a:gd name="connsiteX1" fmla="*/ 403781 w 537340"/>
              <a:gd name="connsiteY1" fmla="*/ 117693 h 540287"/>
              <a:gd name="connsiteX2" fmla="*/ 537340 w 537340"/>
              <a:gd name="connsiteY2" fmla="*/ 540287 h 540287"/>
              <a:gd name="connsiteX3" fmla="*/ 123136 w 537340"/>
              <a:gd name="connsiteY3" fmla="*/ 414728 h 540287"/>
              <a:gd name="connsiteX4" fmla="*/ 0 w 537340"/>
              <a:gd name="connsiteY4" fmla="*/ 0 h 540287"/>
              <a:gd name="connsiteX0" fmla="*/ 0 w 537340"/>
              <a:gd name="connsiteY0" fmla="*/ 0 h 540287"/>
              <a:gd name="connsiteX1" fmla="*/ 403781 w 537340"/>
              <a:gd name="connsiteY1" fmla="*/ 117693 h 540287"/>
              <a:gd name="connsiteX2" fmla="*/ 537340 w 537340"/>
              <a:gd name="connsiteY2" fmla="*/ 540287 h 540287"/>
              <a:gd name="connsiteX3" fmla="*/ 164557 w 537340"/>
              <a:gd name="connsiteY3" fmla="*/ 373255 h 540287"/>
              <a:gd name="connsiteX4" fmla="*/ 0 w 537340"/>
              <a:gd name="connsiteY4" fmla="*/ 0 h 540287"/>
              <a:gd name="connsiteX0" fmla="*/ 0 w 537340"/>
              <a:gd name="connsiteY0" fmla="*/ 0 h 540287"/>
              <a:gd name="connsiteX1" fmla="*/ 403781 w 537340"/>
              <a:gd name="connsiteY1" fmla="*/ 117693 h 540287"/>
              <a:gd name="connsiteX2" fmla="*/ 537340 w 537340"/>
              <a:gd name="connsiteY2" fmla="*/ 540287 h 540287"/>
              <a:gd name="connsiteX3" fmla="*/ 164557 w 537340"/>
              <a:gd name="connsiteY3" fmla="*/ 373255 h 540287"/>
              <a:gd name="connsiteX4" fmla="*/ 0 w 537340"/>
              <a:gd name="connsiteY4" fmla="*/ 0 h 540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340" h="540287">
                <a:moveTo>
                  <a:pt x="0" y="0"/>
                </a:moveTo>
                <a:lnTo>
                  <a:pt x="403781" y="117693"/>
                </a:lnTo>
                <a:lnTo>
                  <a:pt x="537340" y="540287"/>
                </a:lnTo>
                <a:lnTo>
                  <a:pt x="164557" y="37325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8065-7027-4250-9EDD-242763DC61E4}" type="datetime1">
              <a:rPr lang="pt-BR" smtClean="0"/>
              <a:pPr/>
              <a:t>10/22/11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55B5-D52B-43F5-A1AA-4A37D58623AF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00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2" descr="http://www.bdibbs.com.br/wp-content/uploads/2010/11/imasters_intercon_2010.jp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53400" y="5909932"/>
            <a:ext cx="914400" cy="914400"/>
          </a:xfrm>
          <a:prstGeom prst="rect">
            <a:avLst/>
          </a:prstGeom>
          <a:noFill/>
        </p:spPr>
      </p:pic>
      <p:sp>
        <p:nvSpPr>
          <p:cNvPr id="10" name="CaixaDeTexto 9"/>
          <p:cNvSpPr txBox="1"/>
          <p:nvPr userDrawn="1"/>
        </p:nvSpPr>
        <p:spPr>
          <a:xfrm>
            <a:off x="6578930" y="6321623"/>
            <a:ext cx="1574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chemeClr val="tx2"/>
                </a:solidFill>
              </a:rPr>
              <a:t>#</a:t>
            </a:r>
            <a:r>
              <a:rPr lang="pt-BR" sz="1400" b="1" dirty="0" err="1" smtClean="0">
                <a:solidFill>
                  <a:schemeClr val="tx2"/>
                </a:solidFill>
              </a:rPr>
              <a:t>InterconAnalytics</a:t>
            </a:r>
            <a:endParaRPr lang="pt-BR" sz="1400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4BB9-EC24-493C-88BA-1ED15116CD0F}" type="datetime1">
              <a:rPr lang="pt-BR" smtClean="0"/>
              <a:pPr/>
              <a:t>10/22/11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55B5-D52B-43F5-A1AA-4A37D58623AF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18D0A-0077-4D8F-A3AE-3E5B993F49BB}" type="datetime1">
              <a:rPr lang="pt-BR" smtClean="0"/>
              <a:pPr/>
              <a:t>10/22/11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55B5-D52B-43F5-A1AA-4A37D58623AF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jpe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1.png"/><Relationship Id="rId5" Type="http://schemas.openxmlformats.org/officeDocument/2006/relationships/image" Target="../media/image2.jpe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6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17662" y="340445"/>
            <a:ext cx="8658448" cy="81036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6931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7891" y="1302619"/>
            <a:ext cx="8608219" cy="511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9319" name="Rectangle 7"/>
          <p:cNvSpPr>
            <a:spLocks noChangeArrowheads="1"/>
          </p:cNvSpPr>
          <p:nvPr/>
        </p:nvSpPr>
        <p:spPr bwMode="auto">
          <a:xfrm>
            <a:off x="0" y="0"/>
            <a:ext cx="9144000" cy="257845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64291" tIns="32146" rIns="64291" bIns="32146" anchor="ctr"/>
          <a:lstStyle/>
          <a:p>
            <a:pPr algn="r" defTabSz="914145" fontAlgn="base">
              <a:spcBef>
                <a:spcPct val="0"/>
              </a:spcBef>
              <a:spcAft>
                <a:spcPct val="0"/>
              </a:spcAft>
            </a:pPr>
            <a:endParaRPr lang="pt-BR" sz="100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269320" name="Picture 8" descr="simbolo_directperformance_quadrad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72959" y="-32370"/>
            <a:ext cx="315888" cy="315888"/>
          </a:xfrm>
          <a:prstGeom prst="rect">
            <a:avLst/>
          </a:prstGeom>
          <a:noFill/>
        </p:spPr>
      </p:pic>
      <p:sp>
        <p:nvSpPr>
          <p:cNvPr id="269321" name="Text Box 9"/>
          <p:cNvSpPr txBox="1">
            <a:spLocks noChangeArrowheads="1"/>
          </p:cNvSpPr>
          <p:nvPr/>
        </p:nvSpPr>
        <p:spPr bwMode="auto">
          <a:xfrm>
            <a:off x="217662" y="36835"/>
            <a:ext cx="8405068" cy="218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4291" tIns="32146" rIns="64291" bIns="32146">
            <a:spAutoFit/>
          </a:bodyPr>
          <a:lstStyle/>
          <a:p>
            <a:pPr algn="r" defTabSz="914145" fontAlgn="base">
              <a:spcBef>
                <a:spcPct val="0"/>
              </a:spcBef>
              <a:spcAft>
                <a:spcPct val="0"/>
              </a:spcAft>
            </a:pPr>
            <a:r>
              <a:rPr lang="pt-BR" sz="1000" b="1">
                <a:solidFill>
                  <a:srgbClr val="FFFFFF"/>
                </a:solidFill>
                <a:latin typeface="Arial" charset="0"/>
              </a:rPr>
              <a:t>Direct Performance – Inteligência Otimizando Resultados</a:t>
            </a:r>
            <a:endParaRPr lang="pt-BR" b="1">
              <a:solidFill>
                <a:srgbClr val="40232B"/>
              </a:solidFill>
              <a:latin typeface="Arial" charset="0"/>
            </a:endParaRPr>
          </a:p>
        </p:txBody>
      </p:sp>
      <p:pic>
        <p:nvPicPr>
          <p:cNvPr id="10" name="Picture 2" descr="L:\Leo\Palestras\SearchLabs\searchlabs.jpg"/>
          <p:cNvPicPr>
            <a:picLocks noChangeAspect="1" noChangeArrowheads="1"/>
          </p:cNvPicPr>
          <p:nvPr userDrawn="1"/>
        </p:nvPicPr>
        <p:blipFill>
          <a:blip r:embed="rId6" cstate="print"/>
          <a:srcRect l="18243" t="27027" r="18919" b="29730"/>
          <a:stretch>
            <a:fillRect/>
          </a:stretch>
        </p:blipFill>
        <p:spPr bwMode="auto">
          <a:xfrm>
            <a:off x="7715272" y="6000768"/>
            <a:ext cx="1214446" cy="62681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</p:sldLayoutIdLst>
  <p:hf sldNum="0" hdr="0" ftr="0" dt="0"/>
  <p:txStyles>
    <p:titleStyle>
      <a:lvl1pPr algn="l" defTabSz="914145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folHlink"/>
          </a:solidFill>
          <a:latin typeface="+mj-lt"/>
          <a:ea typeface="+mj-ea"/>
          <a:cs typeface="+mj-cs"/>
        </a:defRPr>
      </a:lvl1pPr>
      <a:lvl2pPr algn="l" defTabSz="914145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folHlink"/>
          </a:solidFill>
          <a:latin typeface="Verdana" pitchFamily="34" charset="0"/>
          <a:cs typeface="Arial" charset="0"/>
        </a:defRPr>
      </a:lvl2pPr>
      <a:lvl3pPr algn="l" defTabSz="914145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folHlink"/>
          </a:solidFill>
          <a:latin typeface="Verdana" pitchFamily="34" charset="0"/>
          <a:cs typeface="Arial" charset="0"/>
        </a:defRPr>
      </a:lvl3pPr>
      <a:lvl4pPr algn="l" defTabSz="914145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folHlink"/>
          </a:solidFill>
          <a:latin typeface="Verdana" pitchFamily="34" charset="0"/>
          <a:cs typeface="Arial" charset="0"/>
        </a:defRPr>
      </a:lvl4pPr>
      <a:lvl5pPr algn="l" defTabSz="914145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folHlink"/>
          </a:solidFill>
          <a:latin typeface="Verdana" pitchFamily="34" charset="0"/>
          <a:cs typeface="Arial" charset="0"/>
        </a:defRPr>
      </a:lvl5pPr>
      <a:lvl6pPr marL="321457" algn="l" defTabSz="914145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folHlink"/>
          </a:solidFill>
          <a:latin typeface="Verdana" pitchFamily="34" charset="0"/>
          <a:cs typeface="Arial" charset="0"/>
        </a:defRPr>
      </a:lvl6pPr>
      <a:lvl7pPr marL="642915" algn="l" defTabSz="914145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folHlink"/>
          </a:solidFill>
          <a:latin typeface="Verdana" pitchFamily="34" charset="0"/>
          <a:cs typeface="Arial" charset="0"/>
        </a:defRPr>
      </a:lvl7pPr>
      <a:lvl8pPr marL="964372" algn="l" defTabSz="914145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folHlink"/>
          </a:solidFill>
          <a:latin typeface="Verdana" pitchFamily="34" charset="0"/>
          <a:cs typeface="Arial" charset="0"/>
        </a:defRPr>
      </a:lvl8pPr>
      <a:lvl9pPr marL="1285829" algn="l" defTabSz="914145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folHlink"/>
          </a:solidFill>
          <a:latin typeface="Verdana" pitchFamily="34" charset="0"/>
          <a:cs typeface="Arial" charset="0"/>
        </a:defRPr>
      </a:lvl9pPr>
    </p:titleStyle>
    <p:bodyStyle>
      <a:lvl1pPr marL="254487" indent="-254487" algn="l" defTabSz="914145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7"/>
        </a:buBlip>
        <a:defRPr sz="1400" b="1">
          <a:solidFill>
            <a:schemeClr val="tx1"/>
          </a:solidFill>
          <a:latin typeface="+mn-lt"/>
          <a:ea typeface="+mn-ea"/>
          <a:cs typeface="+mn-cs"/>
        </a:defRPr>
      </a:lvl1pPr>
      <a:lvl2pPr marL="629521" indent="-248907" algn="l" defTabSz="914145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8"/>
        </a:buBlip>
        <a:defRPr b="1">
          <a:solidFill>
            <a:schemeClr val="tx1"/>
          </a:solidFill>
          <a:latin typeface="+mn-lt"/>
          <a:cs typeface="+mn-cs"/>
        </a:defRPr>
      </a:lvl2pPr>
      <a:lvl3pPr marL="945397" indent="-187517" algn="l" defTabSz="914145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8"/>
        </a:buBlip>
        <a:defRPr sz="1100">
          <a:solidFill>
            <a:schemeClr val="tx1"/>
          </a:solidFill>
          <a:latin typeface="+mn-lt"/>
          <a:cs typeface="+mn-cs"/>
        </a:defRPr>
      </a:lvl3pPr>
      <a:lvl4pPr marL="1387401" indent="-200911" algn="l" defTabSz="914145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8"/>
        </a:buBlip>
        <a:defRPr sz="1000">
          <a:solidFill>
            <a:schemeClr val="tx1"/>
          </a:solidFill>
          <a:latin typeface="+mn-lt"/>
          <a:cs typeface="+mn-cs"/>
        </a:defRPr>
      </a:lvl4pPr>
      <a:lvl5pPr marL="1701045" indent="-187517" algn="l" defTabSz="914145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8"/>
        </a:buBlip>
        <a:defRPr sz="800">
          <a:solidFill>
            <a:schemeClr val="tx1"/>
          </a:solidFill>
          <a:latin typeface="+mn-lt"/>
          <a:cs typeface="+mn-cs"/>
        </a:defRPr>
      </a:lvl5pPr>
      <a:lvl6pPr marL="2022502" indent="-187517" algn="l" defTabSz="914145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8"/>
        </a:buBlip>
        <a:defRPr sz="800">
          <a:solidFill>
            <a:schemeClr val="tx1"/>
          </a:solidFill>
          <a:latin typeface="+mn-lt"/>
          <a:cs typeface="+mn-cs"/>
        </a:defRPr>
      </a:lvl6pPr>
      <a:lvl7pPr marL="2343960" indent="-187517" algn="l" defTabSz="914145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8"/>
        </a:buBlip>
        <a:defRPr sz="800">
          <a:solidFill>
            <a:schemeClr val="tx1"/>
          </a:solidFill>
          <a:latin typeface="+mn-lt"/>
          <a:cs typeface="+mn-cs"/>
        </a:defRPr>
      </a:lvl7pPr>
      <a:lvl8pPr marL="2665417" indent="-187517" algn="l" defTabSz="914145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8"/>
        </a:buBlip>
        <a:defRPr sz="800">
          <a:solidFill>
            <a:schemeClr val="tx1"/>
          </a:solidFill>
          <a:latin typeface="+mn-lt"/>
          <a:cs typeface="+mn-cs"/>
        </a:defRPr>
      </a:lvl8pPr>
      <a:lvl9pPr marL="2986874" indent="-187517" algn="l" defTabSz="914145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8"/>
        </a:buBlip>
        <a:defRPr sz="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17662" y="340445"/>
            <a:ext cx="8658448" cy="81036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6931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7891" y="1302619"/>
            <a:ext cx="8608219" cy="511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9319" name="Rectangle 7"/>
          <p:cNvSpPr>
            <a:spLocks noChangeArrowheads="1"/>
          </p:cNvSpPr>
          <p:nvPr/>
        </p:nvSpPr>
        <p:spPr bwMode="auto">
          <a:xfrm>
            <a:off x="0" y="0"/>
            <a:ext cx="9144000" cy="257845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64291" tIns="32146" rIns="64291" bIns="32146" anchor="ctr"/>
          <a:lstStyle/>
          <a:p>
            <a:pPr algn="r" defTabSz="914145" fontAlgn="base">
              <a:spcBef>
                <a:spcPct val="0"/>
              </a:spcBef>
              <a:spcAft>
                <a:spcPct val="0"/>
              </a:spcAft>
            </a:pPr>
            <a:endParaRPr lang="pt-BR" sz="100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269320" name="Picture 8" descr="simbolo_directperformance_quadrad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2959" y="-32370"/>
            <a:ext cx="315888" cy="315888"/>
          </a:xfrm>
          <a:prstGeom prst="rect">
            <a:avLst/>
          </a:prstGeom>
          <a:noFill/>
        </p:spPr>
      </p:pic>
      <p:sp>
        <p:nvSpPr>
          <p:cNvPr id="269321" name="Text Box 9"/>
          <p:cNvSpPr txBox="1">
            <a:spLocks noChangeArrowheads="1"/>
          </p:cNvSpPr>
          <p:nvPr/>
        </p:nvSpPr>
        <p:spPr bwMode="auto">
          <a:xfrm>
            <a:off x="217662" y="36835"/>
            <a:ext cx="8405068" cy="218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4291" tIns="32146" rIns="64291" bIns="32146">
            <a:spAutoFit/>
          </a:bodyPr>
          <a:lstStyle/>
          <a:p>
            <a:pPr algn="r" defTabSz="914145" fontAlgn="base">
              <a:spcBef>
                <a:spcPct val="0"/>
              </a:spcBef>
              <a:spcAft>
                <a:spcPct val="0"/>
              </a:spcAft>
            </a:pPr>
            <a:r>
              <a:rPr lang="pt-BR" sz="1000" b="1">
                <a:solidFill>
                  <a:srgbClr val="FFFFFF"/>
                </a:solidFill>
                <a:latin typeface="Arial" charset="0"/>
              </a:rPr>
              <a:t>Direct Performance – Inteligência Otimizando Resultados</a:t>
            </a:r>
            <a:endParaRPr lang="pt-BR" b="1">
              <a:solidFill>
                <a:srgbClr val="40232B"/>
              </a:solidFill>
              <a:latin typeface="Arial" charset="0"/>
            </a:endParaRPr>
          </a:p>
        </p:txBody>
      </p:sp>
      <p:pic>
        <p:nvPicPr>
          <p:cNvPr id="10" name="Picture 2" descr="L:\Leo\Palestras\SearchLabs\searchlabs.jpg"/>
          <p:cNvPicPr>
            <a:picLocks noChangeAspect="1" noChangeArrowheads="1"/>
          </p:cNvPicPr>
          <p:nvPr userDrawn="1"/>
        </p:nvPicPr>
        <p:blipFill>
          <a:blip r:embed="rId5" cstate="print"/>
          <a:srcRect l="18243" t="27027" r="18919" b="29730"/>
          <a:stretch>
            <a:fillRect/>
          </a:stretch>
        </p:blipFill>
        <p:spPr bwMode="auto">
          <a:xfrm>
            <a:off x="7715272" y="6000768"/>
            <a:ext cx="1214446" cy="62681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hf sldNum="0" hdr="0" ftr="0" dt="0"/>
  <p:txStyles>
    <p:titleStyle>
      <a:lvl1pPr algn="l" defTabSz="914145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folHlink"/>
          </a:solidFill>
          <a:latin typeface="+mj-lt"/>
          <a:ea typeface="+mj-ea"/>
          <a:cs typeface="+mj-cs"/>
        </a:defRPr>
      </a:lvl1pPr>
      <a:lvl2pPr algn="l" defTabSz="914145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folHlink"/>
          </a:solidFill>
          <a:latin typeface="Verdana" pitchFamily="34" charset="0"/>
          <a:cs typeface="Arial" charset="0"/>
        </a:defRPr>
      </a:lvl2pPr>
      <a:lvl3pPr algn="l" defTabSz="914145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folHlink"/>
          </a:solidFill>
          <a:latin typeface="Verdana" pitchFamily="34" charset="0"/>
          <a:cs typeface="Arial" charset="0"/>
        </a:defRPr>
      </a:lvl3pPr>
      <a:lvl4pPr algn="l" defTabSz="914145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folHlink"/>
          </a:solidFill>
          <a:latin typeface="Verdana" pitchFamily="34" charset="0"/>
          <a:cs typeface="Arial" charset="0"/>
        </a:defRPr>
      </a:lvl4pPr>
      <a:lvl5pPr algn="l" defTabSz="914145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folHlink"/>
          </a:solidFill>
          <a:latin typeface="Verdana" pitchFamily="34" charset="0"/>
          <a:cs typeface="Arial" charset="0"/>
        </a:defRPr>
      </a:lvl5pPr>
      <a:lvl6pPr marL="321457" algn="l" defTabSz="914145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folHlink"/>
          </a:solidFill>
          <a:latin typeface="Verdana" pitchFamily="34" charset="0"/>
          <a:cs typeface="Arial" charset="0"/>
        </a:defRPr>
      </a:lvl6pPr>
      <a:lvl7pPr marL="642915" algn="l" defTabSz="914145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folHlink"/>
          </a:solidFill>
          <a:latin typeface="Verdana" pitchFamily="34" charset="0"/>
          <a:cs typeface="Arial" charset="0"/>
        </a:defRPr>
      </a:lvl7pPr>
      <a:lvl8pPr marL="964372" algn="l" defTabSz="914145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folHlink"/>
          </a:solidFill>
          <a:latin typeface="Verdana" pitchFamily="34" charset="0"/>
          <a:cs typeface="Arial" charset="0"/>
        </a:defRPr>
      </a:lvl8pPr>
      <a:lvl9pPr marL="1285829" algn="l" defTabSz="914145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folHlink"/>
          </a:solidFill>
          <a:latin typeface="Verdana" pitchFamily="34" charset="0"/>
          <a:cs typeface="Arial" charset="0"/>
        </a:defRPr>
      </a:lvl9pPr>
    </p:titleStyle>
    <p:bodyStyle>
      <a:lvl1pPr marL="254487" indent="-254487" algn="l" defTabSz="914145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6"/>
        </a:buBlip>
        <a:defRPr sz="1400" b="1">
          <a:solidFill>
            <a:schemeClr val="tx1"/>
          </a:solidFill>
          <a:latin typeface="+mn-lt"/>
          <a:ea typeface="+mn-ea"/>
          <a:cs typeface="+mn-cs"/>
        </a:defRPr>
      </a:lvl1pPr>
      <a:lvl2pPr marL="629521" indent="-248907" algn="l" defTabSz="914145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7"/>
        </a:buBlip>
        <a:defRPr b="1">
          <a:solidFill>
            <a:schemeClr val="tx1"/>
          </a:solidFill>
          <a:latin typeface="+mn-lt"/>
          <a:cs typeface="+mn-cs"/>
        </a:defRPr>
      </a:lvl2pPr>
      <a:lvl3pPr marL="945397" indent="-187517" algn="l" defTabSz="914145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7"/>
        </a:buBlip>
        <a:defRPr sz="1100">
          <a:solidFill>
            <a:schemeClr val="tx1"/>
          </a:solidFill>
          <a:latin typeface="+mn-lt"/>
          <a:cs typeface="+mn-cs"/>
        </a:defRPr>
      </a:lvl3pPr>
      <a:lvl4pPr marL="1387401" indent="-200911" algn="l" defTabSz="914145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7"/>
        </a:buBlip>
        <a:defRPr sz="1000">
          <a:solidFill>
            <a:schemeClr val="tx1"/>
          </a:solidFill>
          <a:latin typeface="+mn-lt"/>
          <a:cs typeface="+mn-cs"/>
        </a:defRPr>
      </a:lvl4pPr>
      <a:lvl5pPr marL="1701045" indent="-187517" algn="l" defTabSz="914145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7"/>
        </a:buBlip>
        <a:defRPr sz="800">
          <a:solidFill>
            <a:schemeClr val="tx1"/>
          </a:solidFill>
          <a:latin typeface="+mn-lt"/>
          <a:cs typeface="+mn-cs"/>
        </a:defRPr>
      </a:lvl5pPr>
      <a:lvl6pPr marL="2022502" indent="-187517" algn="l" defTabSz="914145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7"/>
        </a:buBlip>
        <a:defRPr sz="800">
          <a:solidFill>
            <a:schemeClr val="tx1"/>
          </a:solidFill>
          <a:latin typeface="+mn-lt"/>
          <a:cs typeface="+mn-cs"/>
        </a:defRPr>
      </a:lvl6pPr>
      <a:lvl7pPr marL="2343960" indent="-187517" algn="l" defTabSz="914145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7"/>
        </a:buBlip>
        <a:defRPr sz="800">
          <a:solidFill>
            <a:schemeClr val="tx1"/>
          </a:solidFill>
          <a:latin typeface="+mn-lt"/>
          <a:cs typeface="+mn-cs"/>
        </a:defRPr>
      </a:lvl7pPr>
      <a:lvl8pPr marL="2665417" indent="-187517" algn="l" defTabSz="914145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7"/>
        </a:buBlip>
        <a:defRPr sz="800">
          <a:solidFill>
            <a:schemeClr val="tx1"/>
          </a:solidFill>
          <a:latin typeface="+mn-lt"/>
          <a:cs typeface="+mn-cs"/>
        </a:defRPr>
      </a:lvl8pPr>
      <a:lvl9pPr marL="2986874" indent="-187517" algn="l" defTabSz="914145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7"/>
        </a:buBlip>
        <a:defRPr sz="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4C22A-EEB5-438A-BBFA-DD727D3A9143}" type="datetime1">
              <a:rPr lang="pt-BR" smtClean="0"/>
              <a:pPr/>
              <a:t>10/22/11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E8738-1564-4E84-926D-3DF1D0A73892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6" Type="http://schemas.openxmlformats.org/officeDocument/2006/relationships/image" Target="../media/image10.gif"/><Relationship Id="rId7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gif"/><Relationship Id="rId3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2.jpeg"/><Relationship Id="rId4" Type="http://schemas.openxmlformats.org/officeDocument/2006/relationships/image" Target="../media/image19.gif"/><Relationship Id="rId5" Type="http://schemas.openxmlformats.org/officeDocument/2006/relationships/image" Target="../media/image23.jpeg"/><Relationship Id="rId6" Type="http://schemas.openxmlformats.org/officeDocument/2006/relationships/image" Target="../media/image24.jpeg"/><Relationship Id="rId7" Type="http://schemas.openxmlformats.org/officeDocument/2006/relationships/image" Target="../media/image25.jpeg"/><Relationship Id="rId8" Type="http://schemas.openxmlformats.org/officeDocument/2006/relationships/image" Target="../media/image26.jpeg"/><Relationship Id="rId9" Type="http://schemas.openxmlformats.org/officeDocument/2006/relationships/image" Target="../media/image27.gif"/><Relationship Id="rId10" Type="http://schemas.openxmlformats.org/officeDocument/2006/relationships/image" Target="../media/image2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gif"/><Relationship Id="rId3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jpeg"/><Relationship Id="rId5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4" Type="http://schemas.openxmlformats.org/officeDocument/2006/relationships/image" Target="../media/image11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gif"/><Relationship Id="rId3" Type="http://schemas.openxmlformats.org/officeDocument/2006/relationships/chart" Target="../charts/char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gif"/><Relationship Id="rId3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gif"/><Relationship Id="rId3" Type="http://schemas.openxmlformats.org/officeDocument/2006/relationships/image" Target="../media/image36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gif"/><Relationship Id="rId3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gif"/><Relationship Id="rId3" Type="http://schemas.openxmlformats.org/officeDocument/2006/relationships/chart" Target="../charts/char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gif"/><Relationship Id="rId3" Type="http://schemas.openxmlformats.org/officeDocument/2006/relationships/chart" Target="../charts/char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gif"/><Relationship Id="rId3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gif"/><Relationship Id="rId3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4" Type="http://schemas.openxmlformats.org/officeDocument/2006/relationships/image" Target="../media/image11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://static.imasters.com.br/eventos/intercon/2011/img/palestrantes/gabrielle_ferreir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2810933"/>
            <a:ext cx="2400300" cy="762000"/>
          </a:xfrm>
          <a:prstGeom prst="rect">
            <a:avLst/>
          </a:prstGeom>
          <a:noFill/>
        </p:spPr>
      </p:pic>
      <p:pic>
        <p:nvPicPr>
          <p:cNvPr id="15" name="Picture 6" descr="http://static.imasters.com.br/eventos/intercon/2011/img/palestrantes/amanda_gasperin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048933"/>
            <a:ext cx="2400300" cy="762000"/>
          </a:xfrm>
          <a:prstGeom prst="rect">
            <a:avLst/>
          </a:prstGeom>
          <a:noFill/>
        </p:spPr>
      </p:pic>
      <p:pic>
        <p:nvPicPr>
          <p:cNvPr id="16" name="Picture 4" descr="http://static.imasters.com.br/eventos/intercon/2011/img/palestrantes/leandro_nasciment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3581400"/>
            <a:ext cx="2400300" cy="762000"/>
          </a:xfrm>
          <a:prstGeom prst="rect">
            <a:avLst/>
          </a:prstGeom>
          <a:noFill/>
        </p:spPr>
      </p:pic>
      <p:sp>
        <p:nvSpPr>
          <p:cNvPr id="17" name="CaixaDeTexto 16"/>
          <p:cNvSpPr txBox="1"/>
          <p:nvPr/>
        </p:nvSpPr>
        <p:spPr>
          <a:xfrm>
            <a:off x="2438400" y="609600"/>
            <a:ext cx="426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Cambria" pitchFamily="18" charset="0"/>
              </a:rPr>
              <a:t>Como usar técnicas práticas de análise de dados e estatística em web </a:t>
            </a:r>
            <a:r>
              <a:rPr lang="pt-BR" sz="2400" b="1" dirty="0" err="1">
                <a:latin typeface="Cambria" pitchFamily="18" charset="0"/>
              </a:rPr>
              <a:t>analytics</a:t>
            </a:r>
            <a:endParaRPr lang="pt-BR" sz="2400" b="1" dirty="0">
              <a:latin typeface="Cambria" pitchFamily="18" charset="0"/>
            </a:endParaRPr>
          </a:p>
          <a:p>
            <a:pPr algn="ctr"/>
            <a:endParaRPr lang="pt-BR" sz="2400" dirty="0">
              <a:latin typeface="Cambria" pitchFamily="18" charset="0"/>
            </a:endParaRPr>
          </a:p>
        </p:txBody>
      </p:sp>
      <p:pic>
        <p:nvPicPr>
          <p:cNvPr id="11" name="Picture 8" descr="http://www.wbresearch.com/uploadedImages/Events/USA/2011/12775_004/Our_Partners/sponsor_logos/iprospect-logo1.jpg?height=125&amp;width=190&amp;frameSize=5"/>
          <p:cNvPicPr>
            <a:picLocks noChangeAspect="1" noChangeArrowheads="1"/>
          </p:cNvPicPr>
          <p:nvPr/>
        </p:nvPicPr>
        <p:blipFill>
          <a:blip r:embed="rId5" cstate="print"/>
          <a:srcRect t="23703" b="22963"/>
          <a:stretch>
            <a:fillRect/>
          </a:stretch>
        </p:blipFill>
        <p:spPr bwMode="auto">
          <a:xfrm>
            <a:off x="228600" y="6096000"/>
            <a:ext cx="1400000" cy="504000"/>
          </a:xfrm>
          <a:prstGeom prst="rect">
            <a:avLst/>
          </a:prstGeom>
          <a:noFill/>
        </p:spPr>
      </p:pic>
      <p:pic>
        <p:nvPicPr>
          <p:cNvPr id="12" name="Picture 12" descr="http://3.bp.blogspot.com/_WvjRQ0XFrQY/SKSSoIjsKcI/AAAAAAAAAMw/E733kr00SkI/s320/lv130647128104429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67000" y="6132000"/>
            <a:ext cx="1131426" cy="432000"/>
          </a:xfrm>
          <a:prstGeom prst="rect">
            <a:avLst/>
          </a:prstGeom>
          <a:noFill/>
        </p:spPr>
      </p:pic>
      <p:pic>
        <p:nvPicPr>
          <p:cNvPr id="13" name="Picture 16" descr="http://3.bp.blogspot.com/_al9jeL7Cx5A/Sx7ZR3x_6YI/AAAAAAAAB5w/QnC_0b-sveQ/s400/202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46004" y="6096000"/>
            <a:ext cx="603592" cy="504000"/>
          </a:xfrm>
          <a:prstGeom prst="rect">
            <a:avLst/>
          </a:prstGeom>
          <a:noFill/>
        </p:spPr>
      </p:pic>
      <p:sp>
        <p:nvSpPr>
          <p:cNvPr id="18" name="CaixaDeTexto 17"/>
          <p:cNvSpPr txBox="1"/>
          <p:nvPr/>
        </p:nvSpPr>
        <p:spPr>
          <a:xfrm>
            <a:off x="3055193" y="5257800"/>
            <a:ext cx="311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C00000"/>
                </a:solidFill>
                <a:latin typeface="Cambria" pitchFamily="18" charset="0"/>
              </a:rPr>
              <a:t>#</a:t>
            </a:r>
            <a:r>
              <a:rPr lang="pt-BR" sz="2800" dirty="0" err="1" smtClean="0">
                <a:solidFill>
                  <a:srgbClr val="C00000"/>
                </a:solidFill>
                <a:latin typeface="Cambria" pitchFamily="18" charset="0"/>
              </a:rPr>
              <a:t>InterconAnalytics</a:t>
            </a:r>
            <a:endParaRPr lang="pt-BR" sz="2800" dirty="0">
              <a:solidFill>
                <a:srgbClr val="C0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33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áfico 6"/>
          <p:cNvGraphicFramePr/>
          <p:nvPr/>
        </p:nvGraphicFramePr>
        <p:xfrm>
          <a:off x="571500" y="1422400"/>
          <a:ext cx="8001000" cy="340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áfico 7"/>
          <p:cNvGraphicFramePr/>
          <p:nvPr/>
        </p:nvGraphicFramePr>
        <p:xfrm>
          <a:off x="571500" y="1422400"/>
          <a:ext cx="8001000" cy="340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tângulo 4"/>
          <p:cNvSpPr/>
          <p:nvPr/>
        </p:nvSpPr>
        <p:spPr>
          <a:xfrm>
            <a:off x="457200" y="5137428"/>
            <a:ext cx="4572000" cy="141577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 smtClean="0">
                <a:solidFill>
                  <a:schemeClr val="accent1"/>
                </a:solidFill>
                <a:latin typeface="Cambria" pitchFamily="18" charset="0"/>
              </a:rPr>
              <a:t>“(…) your average time on site is a </a:t>
            </a:r>
            <a:r>
              <a:rPr lang="en-US" b="1" i="1" dirty="0" smtClean="0">
                <a:solidFill>
                  <a:schemeClr val="accent1"/>
                </a:solidFill>
                <a:latin typeface="Cambria" pitchFamily="18" charset="0"/>
              </a:rPr>
              <a:t>dumb average</a:t>
            </a:r>
            <a:r>
              <a:rPr lang="en-US" i="1" dirty="0" smtClean="0">
                <a:solidFill>
                  <a:schemeClr val="accent1"/>
                </a:solidFill>
                <a:latin typeface="Cambria" pitchFamily="18" charset="0"/>
              </a:rPr>
              <a:t> because it takes into account all these visitors for whom you have no data (…)”</a:t>
            </a:r>
          </a:p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Web Analytics: one hour a day</a:t>
            </a:r>
          </a:p>
          <a:p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Avinash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Kaushik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ambria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914400" y="381000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tx2"/>
                </a:solidFill>
                <a:latin typeface="Cambria" pitchFamily="18" charset="0"/>
              </a:rPr>
              <a:t>Temos que ir além da média</a:t>
            </a:r>
            <a:endParaRPr lang="pt-BR" sz="3200" dirty="0">
              <a:solidFill>
                <a:schemeClr val="tx2"/>
              </a:solidFill>
              <a:latin typeface="Cambria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295400" y="342900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MÉDIA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0" y="6642000"/>
            <a:ext cx="9144000" cy="21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42" name="Picture 2" descr="http://www.bdibbs.com.br/wp-content/uploads/2010/11/imasters_intercon_2010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53400" y="5943600"/>
            <a:ext cx="914400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ular Callout 5"/>
          <p:cNvSpPr/>
          <p:nvPr/>
        </p:nvSpPr>
        <p:spPr>
          <a:xfrm>
            <a:off x="1600200" y="1447801"/>
            <a:ext cx="1302427" cy="671204"/>
          </a:xfrm>
          <a:prstGeom prst="wedgeRoundRectCallout">
            <a:avLst>
              <a:gd name="adj1" fmla="val -6161"/>
              <a:gd name="adj2" fmla="val 293210"/>
              <a:gd name="adj3" fmla="val 16667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Está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acima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 da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média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?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mbria" pitchFamily="18" charset="0"/>
            </a:endParaRPr>
          </a:p>
        </p:txBody>
      </p:sp>
      <p:sp>
        <p:nvSpPr>
          <p:cNvPr id="10" name="Rounded Rectangular Callout 5"/>
          <p:cNvSpPr/>
          <p:nvPr/>
        </p:nvSpPr>
        <p:spPr>
          <a:xfrm>
            <a:off x="1600200" y="1447800"/>
            <a:ext cx="1302427" cy="671204"/>
          </a:xfrm>
          <a:prstGeom prst="wedgeRoundRectCallout">
            <a:avLst>
              <a:gd name="adj1" fmla="val -5947"/>
              <a:gd name="adj2" fmla="val 296027"/>
              <a:gd name="adj3" fmla="val 16667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</a:rPr>
              <a:t>Mas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</a:rPr>
              <a:t> é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</a:rPr>
              <a:t>realmente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</a:rPr>
              <a:t> um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</a:rPr>
              <a:t>pico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</a:rPr>
              <a:t>?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743200" y="6096000"/>
            <a:ext cx="3631707" cy="408623"/>
          </a:xfrm>
          <a:prstGeom prst="roundRect">
            <a:avLst/>
          </a:prstGeom>
          <a:solidFill>
            <a:srgbClr val="005EA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Cambria" pitchFamily="18" charset="0"/>
              </a:rPr>
              <a:t>Desvio padrão</a:t>
            </a:r>
            <a:endParaRPr lang="pt-BR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04800" y="38100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tx2"/>
                </a:solidFill>
                <a:latin typeface="Cambria" pitchFamily="18" charset="0"/>
              </a:rPr>
              <a:t>A média define uma referência, mas qual é a distância da média a partir da qual devemos indicar?</a:t>
            </a:r>
            <a:endParaRPr lang="pt-BR" sz="2400" dirty="0">
              <a:solidFill>
                <a:schemeClr val="tx2"/>
              </a:solidFill>
              <a:latin typeface="Cambria" pitchFamily="18" charset="0"/>
            </a:endParaRPr>
          </a:p>
        </p:txBody>
      </p:sp>
      <p:graphicFrame>
        <p:nvGraphicFramePr>
          <p:cNvPr id="12" name="Gráfico 11"/>
          <p:cNvGraphicFramePr/>
          <p:nvPr/>
        </p:nvGraphicFramePr>
        <p:xfrm>
          <a:off x="152400" y="1600200"/>
          <a:ext cx="88392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228600" y="1669822"/>
            <a:ext cx="6996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b="1" dirty="0" smtClean="0">
                <a:solidFill>
                  <a:srgbClr val="B7DEE8"/>
                </a:solidFill>
                <a:latin typeface="Cambria" pitchFamily="18" charset="0"/>
              </a:rPr>
              <a:t>Visitas</a:t>
            </a:r>
            <a:endParaRPr lang="pt-BR" sz="1300" b="1" dirty="0">
              <a:solidFill>
                <a:srgbClr val="B7DEE8"/>
              </a:solidFill>
              <a:latin typeface="Cambria" pitchFamily="18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343400" y="563880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155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6" grpId="0" animBg="1"/>
      <p:bldGraphic spid="12" grpId="0" uiExpand="1">
        <p:bldSub>
          <a:bldChart bld="series"/>
        </p:bldSub>
      </p:bldGraphic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2743200" y="6096000"/>
            <a:ext cx="3631707" cy="408623"/>
          </a:xfrm>
          <a:prstGeom prst="roundRect">
            <a:avLst/>
          </a:prstGeom>
          <a:solidFill>
            <a:srgbClr val="005EA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Cambria" pitchFamily="18" charset="0"/>
              </a:rPr>
              <a:t>Mediana</a:t>
            </a:r>
            <a:endParaRPr lang="pt-BR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04800" y="3810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tx2"/>
                </a:solidFill>
                <a:latin typeface="Cambria" pitchFamily="18" charset="0"/>
              </a:rPr>
              <a:t>Como eu posso dividir melhor minha amostra, se o desvio-padrão é muito grande?</a:t>
            </a:r>
          </a:p>
          <a:p>
            <a:pPr algn="ctr"/>
            <a:r>
              <a:rPr lang="pt-BR" sz="2400" dirty="0" smtClean="0">
                <a:solidFill>
                  <a:schemeClr val="tx2"/>
                </a:solidFill>
                <a:latin typeface="Cambria" pitchFamily="18" charset="0"/>
              </a:rPr>
              <a:t>A média só me trás o óbvio.  O que mais eu faço?</a:t>
            </a:r>
          </a:p>
        </p:txBody>
      </p:sp>
      <p:graphicFrame>
        <p:nvGraphicFramePr>
          <p:cNvPr id="12" name="Gráfico 11"/>
          <p:cNvGraphicFramePr/>
          <p:nvPr/>
        </p:nvGraphicFramePr>
        <p:xfrm>
          <a:off x="152400" y="1600200"/>
          <a:ext cx="88392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228600" y="1669822"/>
            <a:ext cx="6996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b="1" dirty="0" smtClean="0">
                <a:solidFill>
                  <a:srgbClr val="B7DEE8"/>
                </a:solidFill>
                <a:latin typeface="Cambria" pitchFamily="18" charset="0"/>
              </a:rPr>
              <a:t>Visitas</a:t>
            </a:r>
            <a:endParaRPr lang="pt-BR" sz="1300" b="1" dirty="0">
              <a:solidFill>
                <a:srgbClr val="B7DEE8"/>
              </a:solidFill>
              <a:latin typeface="Cambria" pitchFamily="18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343400" y="563880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155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Graphic spid="12" grpId="0" uiExpand="1">
        <p:bldSub>
          <a:bldChart bld="series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2743200" y="6096000"/>
            <a:ext cx="3631707" cy="408623"/>
          </a:xfrm>
          <a:prstGeom prst="roundRect">
            <a:avLst/>
          </a:prstGeom>
          <a:solidFill>
            <a:srgbClr val="005EA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Cambria" pitchFamily="18" charset="0"/>
              </a:rPr>
              <a:t>Quartil</a:t>
            </a:r>
            <a:endParaRPr lang="pt-BR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04800" y="3810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tx2"/>
                </a:solidFill>
                <a:latin typeface="Cambria" pitchFamily="18" charset="0"/>
              </a:rPr>
              <a:t>Tá, agora sei que com a mediana eu tenho os meus valores divididos 50% pra cima e pra baixo, mas eu perco o intervalo que tinha com o desvio-padrão. Que faço?</a:t>
            </a:r>
          </a:p>
        </p:txBody>
      </p:sp>
      <p:graphicFrame>
        <p:nvGraphicFramePr>
          <p:cNvPr id="12" name="Gráfico 11"/>
          <p:cNvGraphicFramePr/>
          <p:nvPr/>
        </p:nvGraphicFramePr>
        <p:xfrm>
          <a:off x="152400" y="1600200"/>
          <a:ext cx="88392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228600" y="1669822"/>
            <a:ext cx="6996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b="1" dirty="0" smtClean="0">
                <a:solidFill>
                  <a:srgbClr val="B7DEE8"/>
                </a:solidFill>
                <a:latin typeface="Cambria" pitchFamily="18" charset="0"/>
              </a:rPr>
              <a:t>Visitas</a:t>
            </a:r>
            <a:endParaRPr lang="pt-BR" sz="1300" b="1" dirty="0">
              <a:solidFill>
                <a:srgbClr val="B7DEE8"/>
              </a:solidFill>
              <a:latin typeface="Cambria" pitchFamily="18" charset="0"/>
            </a:endParaRPr>
          </a:p>
        </p:txBody>
      </p:sp>
      <p:sp>
        <p:nvSpPr>
          <p:cNvPr id="7" name="Rounded Rectangular Callout 5"/>
          <p:cNvSpPr/>
          <p:nvPr/>
        </p:nvSpPr>
        <p:spPr>
          <a:xfrm>
            <a:off x="2895600" y="2286000"/>
            <a:ext cx="1378627" cy="1052205"/>
          </a:xfrm>
          <a:prstGeom prst="wedgeRoundRectCallout">
            <a:avLst>
              <a:gd name="adj1" fmla="val -12038"/>
              <a:gd name="adj2" fmla="val 127325"/>
              <a:gd name="adj3" fmla="val 16667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</a:rPr>
              <a:t>Está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</a:rPr>
              <a:t>acima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</a:rPr>
              <a:t>da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</a:rPr>
              <a:t>média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</a:rPr>
              <a:t>,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</a:rPr>
              <a:t>mas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</a:rPr>
              <a:t>está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</a:rPr>
              <a:t>dentro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</a:rPr>
              <a:t> dos 50%</a:t>
            </a:r>
          </a:p>
        </p:txBody>
      </p:sp>
    </p:spTree>
    <p:extLst>
      <p:ext uri="{BB962C8B-B14F-4D97-AF65-F5344CB8AC3E}">
        <p14:creationId xmlns:p14="http://schemas.microsoft.com/office/powerpoint/2010/main" val="3539155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nto dobrado 22"/>
          <p:cNvSpPr/>
          <p:nvPr/>
        </p:nvSpPr>
        <p:spPr>
          <a:xfrm>
            <a:off x="990600" y="1219200"/>
            <a:ext cx="7162800" cy="4495800"/>
          </a:xfrm>
          <a:prstGeom prst="foldedCorner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2888" name="Picture 8" descr="Yahoo! Brasi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</p:spPr>
      </p:pic>
      <p:pic>
        <p:nvPicPr>
          <p:cNvPr id="122890" name="Picture 10" descr="Yahoo! Brasi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</p:spPr>
      </p:pic>
      <p:pic>
        <p:nvPicPr>
          <p:cNvPr id="122892" name="Picture 12" descr="Yahoo! Brasi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</p:spPr>
      </p:pic>
      <p:sp>
        <p:nvSpPr>
          <p:cNvPr id="14" name="CaixaDeTexto 13"/>
          <p:cNvSpPr txBox="1"/>
          <p:nvPr/>
        </p:nvSpPr>
        <p:spPr>
          <a:xfrm>
            <a:off x="609600" y="3810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tx2"/>
                </a:solidFill>
                <a:latin typeface="Cambria" pitchFamily="18" charset="0"/>
              </a:rPr>
              <a:t>Definições</a:t>
            </a:r>
            <a:endParaRPr lang="pt-BR" sz="3600" dirty="0">
              <a:solidFill>
                <a:schemeClr val="tx2"/>
              </a:solidFill>
              <a:latin typeface="Cambria" pitchFamily="18" charset="0"/>
            </a:endParaRPr>
          </a:p>
        </p:txBody>
      </p:sp>
      <p:sp>
        <p:nvSpPr>
          <p:cNvPr id="141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1143000" y="1371600"/>
            <a:ext cx="6858000" cy="317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2200" b="1" u="sng" dirty="0" smtClean="0">
                <a:latin typeface="Cambria" pitchFamily="18" charset="0"/>
              </a:rPr>
              <a:t>Média</a:t>
            </a:r>
            <a:r>
              <a:rPr lang="pt-BR" sz="2200" dirty="0" smtClean="0">
                <a:latin typeface="Cambria" pitchFamily="18" charset="0"/>
              </a:rPr>
              <a:t>:</a:t>
            </a:r>
          </a:p>
          <a:p>
            <a:pPr>
              <a:lnSpc>
                <a:spcPct val="130000"/>
              </a:lnSpc>
            </a:pPr>
            <a:endParaRPr lang="pt-BR" sz="2200" dirty="0" smtClean="0">
              <a:latin typeface="Cambria" pitchFamily="18" charset="0"/>
            </a:endParaRPr>
          </a:p>
          <a:p>
            <a:pPr>
              <a:lnSpc>
                <a:spcPct val="130000"/>
              </a:lnSpc>
            </a:pPr>
            <a:endParaRPr lang="pt-BR" sz="2200" dirty="0" smtClean="0">
              <a:latin typeface="Cambria" pitchFamily="18" charset="0"/>
            </a:endParaRPr>
          </a:p>
          <a:p>
            <a:pPr>
              <a:lnSpc>
                <a:spcPct val="130000"/>
              </a:lnSpc>
            </a:pPr>
            <a:endParaRPr lang="pt-BR" sz="2200" dirty="0" smtClean="0">
              <a:latin typeface="Cambria" pitchFamily="18" charset="0"/>
            </a:endParaRPr>
          </a:p>
          <a:p>
            <a:pPr>
              <a:lnSpc>
                <a:spcPct val="130000"/>
              </a:lnSpc>
            </a:pPr>
            <a:r>
              <a:rPr lang="pt-BR" sz="2200" b="1" u="sng" dirty="0" smtClean="0">
                <a:latin typeface="Cambria" pitchFamily="18" charset="0"/>
              </a:rPr>
              <a:t>Desvio-padrão</a:t>
            </a:r>
            <a:r>
              <a:rPr lang="pt-BR" sz="2200" dirty="0" smtClean="0">
                <a:latin typeface="Cambria" pitchFamily="18" charset="0"/>
              </a:rPr>
              <a:t>:Uma medida comum de dispersão estatística, é a raiz quadrada da variância e nos dá uma distância-padrão da média</a:t>
            </a:r>
          </a:p>
        </p:txBody>
      </p:sp>
      <p:pic>
        <p:nvPicPr>
          <p:cNvPr id="1026" name="Picture 2" descr="C:\Users\Amanda\Documents\Comitê IAB\InterCon2011\are you serious.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524000"/>
            <a:ext cx="1238423" cy="12193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nto dobrado 22"/>
          <p:cNvSpPr/>
          <p:nvPr/>
        </p:nvSpPr>
        <p:spPr>
          <a:xfrm>
            <a:off x="990600" y="1219200"/>
            <a:ext cx="7162800" cy="4495800"/>
          </a:xfrm>
          <a:prstGeom prst="foldedCorner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2888" name="Picture 8" descr="Yahoo! Brasi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</p:spPr>
      </p:pic>
      <p:pic>
        <p:nvPicPr>
          <p:cNvPr id="122890" name="Picture 10" descr="Yahoo! Brasi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</p:spPr>
      </p:pic>
      <p:pic>
        <p:nvPicPr>
          <p:cNvPr id="122892" name="Picture 12" descr="Yahoo! Brasi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</p:spPr>
      </p:pic>
      <p:sp>
        <p:nvSpPr>
          <p:cNvPr id="14" name="CaixaDeTexto 13"/>
          <p:cNvSpPr txBox="1"/>
          <p:nvPr/>
        </p:nvSpPr>
        <p:spPr>
          <a:xfrm>
            <a:off x="609600" y="3810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tx2"/>
                </a:solidFill>
                <a:latin typeface="Cambria" pitchFamily="18" charset="0"/>
              </a:rPr>
              <a:t>Definições</a:t>
            </a:r>
            <a:endParaRPr lang="pt-BR" sz="3600" dirty="0">
              <a:solidFill>
                <a:schemeClr val="tx2"/>
              </a:solidFill>
              <a:latin typeface="Cambria" pitchFamily="18" charset="0"/>
            </a:endParaRPr>
          </a:p>
        </p:txBody>
      </p:sp>
      <p:sp>
        <p:nvSpPr>
          <p:cNvPr id="141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1143000" y="1371600"/>
            <a:ext cx="6858000" cy="405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2200" b="1" u="sng" dirty="0" smtClean="0">
                <a:latin typeface="Cambria" pitchFamily="18" charset="0"/>
              </a:rPr>
              <a:t>Mediana</a:t>
            </a:r>
            <a:r>
              <a:rPr lang="pt-BR" sz="2200" dirty="0" smtClean="0">
                <a:latin typeface="Cambria" pitchFamily="18" charset="0"/>
              </a:rPr>
              <a:t>: é a tendência central. Metade dos valores ficam acima e metade abaixo dela. É uma medida que, diferente da média, não é fortemente afetada por grandes picos e/ou quedas</a:t>
            </a:r>
          </a:p>
          <a:p>
            <a:pPr>
              <a:lnSpc>
                <a:spcPct val="130000"/>
              </a:lnSpc>
            </a:pPr>
            <a:endParaRPr lang="pt-BR" sz="2200" dirty="0" smtClean="0">
              <a:latin typeface="Cambria" pitchFamily="18" charset="0"/>
            </a:endParaRPr>
          </a:p>
          <a:p>
            <a:pPr>
              <a:lnSpc>
                <a:spcPct val="130000"/>
              </a:lnSpc>
            </a:pPr>
            <a:r>
              <a:rPr lang="pt-BR" sz="2200" b="1" u="sng" dirty="0" smtClean="0">
                <a:latin typeface="Cambria" pitchFamily="18" charset="0"/>
              </a:rPr>
              <a:t>Quartil</a:t>
            </a:r>
            <a:r>
              <a:rPr lang="pt-BR" sz="2200" dirty="0" smtClean="0">
                <a:latin typeface="Cambria" pitchFamily="18" charset="0"/>
              </a:rPr>
              <a:t>: Divide a mostra em um quarto, sendo o primeiro quartil acima de 25% dos valores, o segundo (que é a mediana) acima de 50% e o terceiro acima de 75%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57200" y="2819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//correlação</a:t>
            </a:r>
            <a:r>
              <a:rPr kumimoji="0" lang="pt-BR" sz="4400" b="0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entre diferentes mídias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6859636">
            <a:off x="2261382" y="3897957"/>
            <a:ext cx="10001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882" name="Picture 2" descr="http://www.veramiti.com/portal/images/stories/pictures/website-maintenan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2025014"/>
            <a:ext cx="2524125" cy="2524126"/>
          </a:xfrm>
          <a:prstGeom prst="rect">
            <a:avLst/>
          </a:prstGeom>
          <a:noFill/>
        </p:spPr>
      </p:pic>
      <p:pic>
        <p:nvPicPr>
          <p:cNvPr id="122888" name="Picture 8" descr="Yahoo! Brasi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</p:spPr>
      </p:pic>
      <p:pic>
        <p:nvPicPr>
          <p:cNvPr id="122890" name="Picture 10" descr="Yahoo! Brasi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</p:spPr>
      </p:pic>
      <p:pic>
        <p:nvPicPr>
          <p:cNvPr id="122892" name="Picture 12" descr="Yahoo! Brasi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</p:spPr>
      </p:pic>
      <p:pic>
        <p:nvPicPr>
          <p:cNvPr id="122886" name="Picture 6" descr="http://www.geekaco.com/wp-content/uploads/2009/12/Google-logo.jpg"/>
          <p:cNvPicPr>
            <a:picLocks noChangeAspect="1" noChangeArrowheads="1"/>
          </p:cNvPicPr>
          <p:nvPr/>
        </p:nvPicPr>
        <p:blipFill>
          <a:blip r:embed="rId5" cstate="print"/>
          <a:srcRect t="24000" b="20000"/>
          <a:stretch>
            <a:fillRect/>
          </a:stretch>
        </p:blipFill>
        <p:spPr bwMode="auto">
          <a:xfrm>
            <a:off x="609600" y="5301614"/>
            <a:ext cx="1157142" cy="4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894" name="Picture 14" descr="http://img.clubic.com/01459962-photo-logo-yahoo-purple.jpg"/>
          <p:cNvPicPr>
            <a:picLocks noChangeAspect="1" noChangeArrowheads="1"/>
          </p:cNvPicPr>
          <p:nvPr/>
        </p:nvPicPr>
        <p:blipFill>
          <a:blip r:embed="rId6" cstate="print"/>
          <a:srcRect t="12800" b="10400"/>
          <a:stretch>
            <a:fillRect/>
          </a:stretch>
        </p:blipFill>
        <p:spPr bwMode="auto">
          <a:xfrm>
            <a:off x="1828800" y="5377814"/>
            <a:ext cx="180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896" name="Picture 16" descr="http://www.geekaco.com/wp-content/uploads/2010/03/bing-logo.jpg"/>
          <p:cNvPicPr>
            <a:picLocks noChangeAspect="1" noChangeArrowheads="1"/>
          </p:cNvPicPr>
          <p:nvPr/>
        </p:nvPicPr>
        <p:blipFill>
          <a:blip r:embed="rId7" cstate="print"/>
          <a:srcRect l="16162" t="33987" r="15152" b="32026"/>
          <a:stretch>
            <a:fillRect/>
          </a:stretch>
        </p:blipFill>
        <p:spPr bwMode="auto">
          <a:xfrm>
            <a:off x="1295400" y="4920614"/>
            <a:ext cx="1129846" cy="4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898" name="Picture 18" descr="http://blog.mycroburst.com/wp-content/uploads/2011/08/website-design-theme1.jp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504" t="2305" r="4065" b="3170"/>
          <a:stretch>
            <a:fillRect/>
          </a:stretch>
        </p:blipFill>
        <p:spPr bwMode="auto">
          <a:xfrm>
            <a:off x="685800" y="1567814"/>
            <a:ext cx="1839951" cy="1371600"/>
          </a:xfrm>
          <a:prstGeom prst="rect">
            <a:avLst/>
          </a:prstGeom>
          <a:noFill/>
        </p:spPr>
      </p:pic>
      <p:pic>
        <p:nvPicPr>
          <p:cNvPr id="122900" name="Picture 20" descr="http://www.educacaofisica.com.br/imagens/midiakit/preview/patro_site.gi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329034" y="3719957"/>
            <a:ext cx="1752600" cy="2387919"/>
          </a:xfrm>
          <a:prstGeom prst="rect">
            <a:avLst/>
          </a:prstGeom>
          <a:noFill/>
        </p:spPr>
      </p:pic>
      <p:pic>
        <p:nvPicPr>
          <p:cNvPr id="122902" name="Picture 22" descr="http://richmondpetlovers.com/blog/wp-content/uploads/2011/08/banner-square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449174" y="4018090"/>
            <a:ext cx="480060" cy="400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</p:pic>
      <p:pic>
        <p:nvPicPr>
          <p:cNvPr id="27" name="Picture 22" descr="http://richmondpetlovers.com/blog/wp-content/uploads/2011/08/banner-square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449174" y="5313490"/>
            <a:ext cx="480060" cy="400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</p:pic>
      <p:pic>
        <p:nvPicPr>
          <p:cNvPr id="122903" name="Picture 2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400800" y="1676400"/>
            <a:ext cx="20002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5" name="Picture 25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934200" y="2133600"/>
            <a:ext cx="8191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CaixaDeTexto 32"/>
          <p:cNvSpPr txBox="1"/>
          <p:nvPr/>
        </p:nvSpPr>
        <p:spPr>
          <a:xfrm>
            <a:off x="609600" y="381000"/>
            <a:ext cx="7924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00" dirty="0" smtClean="0">
                <a:solidFill>
                  <a:schemeClr val="tx2"/>
                </a:solidFill>
                <a:latin typeface="Cambria" pitchFamily="18" charset="0"/>
              </a:rPr>
              <a:t>De onde os usuários vem para seu site?</a:t>
            </a:r>
            <a:endParaRPr lang="pt-BR" sz="3400" dirty="0">
              <a:solidFill>
                <a:schemeClr val="tx2"/>
              </a:solidFill>
              <a:latin typeface="Cambria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590800" y="2133600"/>
            <a:ext cx="10001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5133732" flipV="1">
            <a:off x="5725831" y="3889063"/>
            <a:ext cx="10001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flipH="1">
            <a:off x="5488915" y="2066921"/>
            <a:ext cx="10001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8" name="Picture 8" descr="Yahoo! Brasi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</p:spPr>
      </p:pic>
      <p:pic>
        <p:nvPicPr>
          <p:cNvPr id="122890" name="Picture 10" descr="Yahoo! Brasi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</p:spPr>
      </p:pic>
      <p:pic>
        <p:nvPicPr>
          <p:cNvPr id="122892" name="Picture 12" descr="Yahoo! Brasi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</p:spPr>
      </p:pic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981200"/>
            <a:ext cx="438150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CaixaDeTexto 13"/>
          <p:cNvSpPr txBox="1"/>
          <p:nvPr/>
        </p:nvSpPr>
        <p:spPr>
          <a:xfrm>
            <a:off x="609600" y="381000"/>
            <a:ext cx="7924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00" dirty="0" smtClean="0">
                <a:solidFill>
                  <a:schemeClr val="tx2"/>
                </a:solidFill>
                <a:latin typeface="Cambria" pitchFamily="18" charset="0"/>
              </a:rPr>
              <a:t>Mas não podemos esquecer que o comportamento não é bem assim...</a:t>
            </a:r>
            <a:endParaRPr lang="pt-BR" sz="3400" dirty="0">
              <a:solidFill>
                <a:schemeClr val="tx2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8" name="Picture 8" descr="Yahoo! Brasi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</p:spPr>
      </p:pic>
      <p:pic>
        <p:nvPicPr>
          <p:cNvPr id="122890" name="Picture 10" descr="Yahoo! Brasi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</p:spPr>
      </p:pic>
      <p:pic>
        <p:nvPicPr>
          <p:cNvPr id="122892" name="Picture 12" descr="Yahoo! Brasi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</p:spPr>
      </p:pic>
      <p:sp>
        <p:nvSpPr>
          <p:cNvPr id="14" name="CaixaDeTexto 13"/>
          <p:cNvSpPr txBox="1"/>
          <p:nvPr/>
        </p:nvSpPr>
        <p:spPr>
          <a:xfrm>
            <a:off x="609600" y="381000"/>
            <a:ext cx="7924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00" dirty="0" smtClean="0">
                <a:solidFill>
                  <a:schemeClr val="tx2"/>
                </a:solidFill>
                <a:latin typeface="Cambria" pitchFamily="18" charset="0"/>
              </a:rPr>
              <a:t>E ainda tem o impacto indireto das mídias no interesse do usuário</a:t>
            </a:r>
            <a:endParaRPr lang="pt-BR" sz="3400" dirty="0">
              <a:solidFill>
                <a:schemeClr val="tx2"/>
              </a:solidFill>
              <a:latin typeface="Cambria" pitchFamily="18" charset="0"/>
            </a:endParaRPr>
          </a:p>
        </p:txBody>
      </p:sp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3" cstate="print"/>
          <a:srcRect l="16303" t="2063" r="32059" b="61523"/>
          <a:stretch>
            <a:fillRect/>
          </a:stretch>
        </p:blipFill>
        <p:spPr bwMode="auto">
          <a:xfrm>
            <a:off x="2514600" y="3886200"/>
            <a:ext cx="3200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4932" name="Picture 4" descr="http://lafora.com.br/wp-content/uploads/2008/11/fer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1905000"/>
            <a:ext cx="3810000" cy="1248816"/>
          </a:xfrm>
          <a:prstGeom prst="rect">
            <a:avLst/>
          </a:prstGeom>
          <a:noFill/>
        </p:spPr>
      </p:pic>
      <p:sp>
        <p:nvSpPr>
          <p:cNvPr id="12" name="Seta para a direita 11"/>
          <p:cNvSpPr/>
          <p:nvPr/>
        </p:nvSpPr>
        <p:spPr>
          <a:xfrm rot="3089872">
            <a:off x="2579505" y="3245498"/>
            <a:ext cx="762000" cy="533400"/>
          </a:xfrm>
          <a:prstGeom prst="rightArrow">
            <a:avLst>
              <a:gd name="adj1" fmla="val 38687"/>
              <a:gd name="adj2" fmla="val 59147"/>
            </a:avLst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493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1200" y="1752600"/>
            <a:ext cx="3122554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Seta para a direita 14"/>
          <p:cNvSpPr/>
          <p:nvPr/>
        </p:nvSpPr>
        <p:spPr>
          <a:xfrm rot="19442244">
            <a:off x="5398905" y="3855097"/>
            <a:ext cx="762000" cy="533400"/>
          </a:xfrm>
          <a:prstGeom prst="rightArrow">
            <a:avLst>
              <a:gd name="adj1" fmla="val 38687"/>
              <a:gd name="adj2" fmla="val 59147"/>
            </a:avLst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/>
          <p:cNvSpPr txBox="1"/>
          <p:nvPr/>
        </p:nvSpPr>
        <p:spPr>
          <a:xfrm>
            <a:off x="2438400" y="609600"/>
            <a:ext cx="426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Cambria" pitchFamily="18" charset="0"/>
              </a:rPr>
              <a:t>Como usar técnicas práticas de análise de dados e estatística em web </a:t>
            </a:r>
            <a:r>
              <a:rPr lang="pt-BR" sz="2400" b="1" dirty="0" err="1">
                <a:latin typeface="Cambria" pitchFamily="18" charset="0"/>
              </a:rPr>
              <a:t>analytics</a:t>
            </a:r>
            <a:endParaRPr lang="pt-BR" sz="2400" b="1" dirty="0">
              <a:latin typeface="Cambria" pitchFamily="18" charset="0"/>
            </a:endParaRPr>
          </a:p>
          <a:p>
            <a:pPr algn="ctr"/>
            <a:endParaRPr lang="pt-BR" sz="2400" dirty="0">
              <a:latin typeface="Cambria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514600" y="685800"/>
            <a:ext cx="4038599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55B5-D52B-43F5-A1AA-4A37D58623AF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3055193" y="5257800"/>
            <a:ext cx="311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C00000"/>
                </a:solidFill>
                <a:latin typeface="Cambria" pitchFamily="18" charset="0"/>
              </a:rPr>
              <a:t>#</a:t>
            </a:r>
            <a:r>
              <a:rPr lang="pt-BR" sz="2800" dirty="0" err="1" smtClean="0">
                <a:solidFill>
                  <a:srgbClr val="C00000"/>
                </a:solidFill>
                <a:latin typeface="Cambria" pitchFamily="18" charset="0"/>
              </a:rPr>
              <a:t>InterconAnalytics</a:t>
            </a:r>
            <a:endParaRPr lang="pt-BR" sz="2800" dirty="0">
              <a:solidFill>
                <a:srgbClr val="C00000"/>
              </a:solidFill>
              <a:latin typeface="Cambria" pitchFamily="18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33400" y="2667000"/>
            <a:ext cx="8153400" cy="137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0" tIns="72000" rIns="180000" bIns="72000" rtlCol="0" anchor="t"/>
          <a:lstStyle/>
          <a:p>
            <a:pPr algn="r"/>
            <a:r>
              <a:rPr lang="pt-BR" sz="2000" dirty="0" smtClean="0"/>
              <a:t>Formada em Matemática (UERJ) e amante da </a:t>
            </a:r>
            <a:r>
              <a:rPr lang="pt-BR" sz="2000" dirty="0" err="1" smtClean="0"/>
              <a:t>Webtrends</a:t>
            </a:r>
            <a:r>
              <a:rPr lang="pt-BR" sz="2000" dirty="0" smtClean="0"/>
              <a:t>, trabalhou na CLM, passou pela agência </a:t>
            </a:r>
            <a:r>
              <a:rPr lang="pt-BR" sz="2000" dirty="0" err="1" smtClean="0"/>
              <a:t>F.biz</a:t>
            </a:r>
            <a:r>
              <a:rPr lang="pt-BR" sz="2000" dirty="0" smtClean="0"/>
              <a:t> e agora está em Inteligência de Mercado da </a:t>
            </a:r>
            <a:r>
              <a:rPr lang="pt-BR" sz="2000" dirty="0" err="1" smtClean="0"/>
              <a:t>Globosat</a:t>
            </a:r>
            <a:endParaRPr lang="pt-BR" sz="2000" dirty="0" smtClean="0"/>
          </a:p>
        </p:txBody>
      </p:sp>
      <p:sp>
        <p:nvSpPr>
          <p:cNvPr id="8" name="Retângulo 7"/>
          <p:cNvSpPr/>
          <p:nvPr/>
        </p:nvSpPr>
        <p:spPr>
          <a:xfrm>
            <a:off x="533400" y="1524000"/>
            <a:ext cx="8153400" cy="11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72000" rIns="2412000" rtlCol="0" anchor="t"/>
          <a:lstStyle/>
          <a:p>
            <a:r>
              <a:rPr lang="pt-BR" sz="2000" dirty="0" smtClean="0"/>
              <a:t>Bacharel em Matemática pela USP, apaixonou-se por web </a:t>
            </a:r>
            <a:r>
              <a:rPr lang="pt-BR" sz="2000" dirty="0" err="1" smtClean="0"/>
              <a:t>analytics</a:t>
            </a:r>
            <a:r>
              <a:rPr lang="pt-BR" sz="2000" dirty="0" smtClean="0"/>
              <a:t> há quase 4 anos e atualmente é coordenadora de Business </a:t>
            </a:r>
            <a:r>
              <a:rPr lang="pt-BR" sz="2000" dirty="0" err="1" smtClean="0"/>
              <a:t>Intelligence</a:t>
            </a:r>
            <a:r>
              <a:rPr lang="pt-BR" sz="2000" dirty="0" smtClean="0"/>
              <a:t> da </a:t>
            </a:r>
            <a:r>
              <a:rPr lang="pt-BR" sz="2000" dirty="0" err="1" smtClean="0"/>
              <a:t>iProspect</a:t>
            </a:r>
            <a:endParaRPr lang="pt-BR" sz="2000" dirty="0"/>
          </a:p>
        </p:txBody>
      </p:sp>
      <p:sp>
        <p:nvSpPr>
          <p:cNvPr id="11" name="Retângulo 10"/>
          <p:cNvSpPr/>
          <p:nvPr/>
        </p:nvSpPr>
        <p:spPr>
          <a:xfrm>
            <a:off x="533400" y="4029600"/>
            <a:ext cx="8153400" cy="115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72000" rIns="2412000" rtlCol="0" anchor="t"/>
          <a:lstStyle/>
          <a:p>
            <a:r>
              <a:rPr lang="pt-BR" sz="2000" dirty="0"/>
              <a:t>Bacharel </a:t>
            </a:r>
            <a:r>
              <a:rPr lang="pt-BR" sz="2000" dirty="0" smtClean="0"/>
              <a:t>e </a:t>
            </a:r>
            <a:r>
              <a:rPr lang="pt-BR" sz="2000" dirty="0"/>
              <a:t>Mestre em Psicologia pela USP, </a:t>
            </a:r>
            <a:r>
              <a:rPr lang="pt-BR" sz="2000" dirty="0" smtClean="0"/>
              <a:t>adora matemática e tecnologia. Realizou seu sonho na </a:t>
            </a:r>
            <a:r>
              <a:rPr lang="pt-BR" sz="2000" dirty="0" err="1"/>
              <a:t>Direct</a:t>
            </a:r>
            <a:r>
              <a:rPr lang="pt-BR" sz="2000" dirty="0"/>
              <a:t> Performance, </a:t>
            </a:r>
            <a:r>
              <a:rPr lang="pt-BR" sz="2000" dirty="0" smtClean="0"/>
              <a:t>como </a:t>
            </a:r>
            <a:r>
              <a:rPr lang="pt-BR" sz="2000" dirty="0"/>
              <a:t>Analista de </a:t>
            </a:r>
            <a:r>
              <a:rPr lang="pt-BR" sz="2000" dirty="0" smtClean="0"/>
              <a:t>BI</a:t>
            </a:r>
            <a:endParaRPr lang="pt-BR" sz="20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259343" y="381000"/>
            <a:ext cx="2946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tx2"/>
                </a:solidFill>
                <a:latin typeface="Cambria" pitchFamily="18" charset="0"/>
              </a:rPr>
              <a:t>QUEM SOMOS</a:t>
            </a:r>
            <a:endParaRPr lang="pt-BR" sz="3600" dirty="0">
              <a:solidFill>
                <a:schemeClr val="tx2"/>
              </a:solidFill>
              <a:latin typeface="Cambria" pitchFamily="18" charset="0"/>
            </a:endParaRPr>
          </a:p>
        </p:txBody>
      </p:sp>
      <p:pic>
        <p:nvPicPr>
          <p:cNvPr id="21" name="Picture 8" descr="http://www.wbresearch.com/uploadedImages/Events/USA/2011/12775_004/Our_Partners/sponsor_logos/iprospect-logo1.jpg?height=125&amp;width=190&amp;frameSize=5"/>
          <p:cNvPicPr>
            <a:picLocks noChangeAspect="1" noChangeArrowheads="1"/>
          </p:cNvPicPr>
          <p:nvPr/>
        </p:nvPicPr>
        <p:blipFill>
          <a:blip r:embed="rId2" cstate="print"/>
          <a:srcRect t="23703" b="22963"/>
          <a:stretch>
            <a:fillRect/>
          </a:stretch>
        </p:blipFill>
        <p:spPr bwMode="auto">
          <a:xfrm>
            <a:off x="228600" y="6096000"/>
            <a:ext cx="1400000" cy="504000"/>
          </a:xfrm>
          <a:prstGeom prst="rect">
            <a:avLst/>
          </a:prstGeom>
          <a:noFill/>
        </p:spPr>
      </p:pic>
      <p:pic>
        <p:nvPicPr>
          <p:cNvPr id="22" name="Picture 12" descr="http://3.bp.blogspot.com/_WvjRQ0XFrQY/SKSSoIjsKcI/AAAAAAAAAMw/E733kr00SkI/s320/lv130647128104429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6132000"/>
            <a:ext cx="1131426" cy="432000"/>
          </a:xfrm>
          <a:prstGeom prst="rect">
            <a:avLst/>
          </a:prstGeom>
          <a:noFill/>
        </p:spPr>
      </p:pic>
      <p:pic>
        <p:nvPicPr>
          <p:cNvPr id="23" name="Picture 16" descr="http://3.bp.blogspot.com/_al9jeL7Cx5A/Sx7ZR3x_6YI/AAAAAAAAB5w/QnC_0b-sveQ/s400/20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46004" y="6096000"/>
            <a:ext cx="603592" cy="504000"/>
          </a:xfrm>
          <a:prstGeom prst="rect">
            <a:avLst/>
          </a:prstGeom>
          <a:noFill/>
        </p:spPr>
      </p:pic>
      <p:pic>
        <p:nvPicPr>
          <p:cNvPr id="14" name="Picture 2" descr="http://static.imasters.com.br/eventos/intercon/2011/img/palestrantes/gabrielle_ferreira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2819400"/>
            <a:ext cx="2400300" cy="762000"/>
          </a:xfrm>
          <a:prstGeom prst="rect">
            <a:avLst/>
          </a:prstGeom>
          <a:noFill/>
        </p:spPr>
      </p:pic>
      <p:pic>
        <p:nvPicPr>
          <p:cNvPr id="15" name="Picture 6" descr="http://static.imasters.com.br/eventos/intercon/2011/img/palestrantes/amanda_gasperini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77000" y="1752600"/>
            <a:ext cx="2400300" cy="762000"/>
          </a:xfrm>
          <a:prstGeom prst="rect">
            <a:avLst/>
          </a:prstGeom>
          <a:noFill/>
        </p:spPr>
      </p:pic>
      <p:pic>
        <p:nvPicPr>
          <p:cNvPr id="16" name="Picture 4" descr="http://static.imasters.com.br/eventos/intercon/2011/img/palestrantes/leandro_nascimento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77000" y="4258200"/>
            <a:ext cx="2400300" cy="762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958 -0.06661 L -0.33958 1.71138E-6 " pathEditMode="relative" rAng="0" ptsTypes="AA">
                                      <p:cBhvr>
                                        <p:cTn id="9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958 0.05435 L -0.33958 -3.31175E-6 " pathEditMode="relative" rAng="0" ptsTypes="AA">
                                      <p:cBhvr>
                                        <p:cTn id="11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5 3.33333E-6 L 0 3.33333E-6 " pathEditMode="relative" rAng="0" ptsTypes="AA">
                                      <p:cBhvr>
                                        <p:cTn id="1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50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958 -3.31175E-6 L -0.00416 -3.31175E-6 " pathEditMode="relative" rAng="0" ptsTypes="AA">
                                      <p:cBhvr>
                                        <p:cTn id="15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958 1.71138E-6 L -0.00416 1.71138E-6 " pathEditMode="relative" rAng="0" ptsTypes="AA">
                                      <p:cBhvr>
                                        <p:cTn id="17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8" grpId="0" animBg="1"/>
      <p:bldP spid="11" grpId="0" animBg="1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8" name="Picture 8" descr="Yahoo! Brasi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</p:spPr>
      </p:pic>
      <p:pic>
        <p:nvPicPr>
          <p:cNvPr id="122890" name="Picture 10" descr="Yahoo! Brasi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</p:spPr>
      </p:pic>
      <p:pic>
        <p:nvPicPr>
          <p:cNvPr id="122892" name="Picture 12" descr="Yahoo! Brasi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</p:spPr>
      </p:pic>
      <p:sp>
        <p:nvSpPr>
          <p:cNvPr id="14" name="CaixaDeTexto 13"/>
          <p:cNvSpPr txBox="1"/>
          <p:nvPr/>
        </p:nvSpPr>
        <p:spPr>
          <a:xfrm>
            <a:off x="609600" y="381000"/>
            <a:ext cx="7924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00" dirty="0" smtClean="0">
                <a:solidFill>
                  <a:schemeClr val="tx2"/>
                </a:solidFill>
                <a:latin typeface="Cambria" pitchFamily="18" charset="0"/>
              </a:rPr>
              <a:t>Como mensurar esse impacto indireto?</a:t>
            </a:r>
            <a:endParaRPr lang="pt-BR" sz="3400" dirty="0">
              <a:solidFill>
                <a:schemeClr val="tx2"/>
              </a:solidFill>
              <a:latin typeface="Cambria" pitchFamily="18" charset="0"/>
            </a:endParaRPr>
          </a:p>
        </p:txBody>
      </p:sp>
      <p:graphicFrame>
        <p:nvGraphicFramePr>
          <p:cNvPr id="7" name="Gráfico 6"/>
          <p:cNvGraphicFramePr/>
          <p:nvPr/>
        </p:nvGraphicFramePr>
        <p:xfrm>
          <a:off x="381000" y="1600200"/>
          <a:ext cx="83820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304800" y="1295400"/>
            <a:ext cx="1599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chemeClr val="tx2"/>
                </a:solidFill>
              </a:rPr>
              <a:t>Impressões banner</a:t>
            </a:r>
            <a:endParaRPr lang="pt-BR" sz="1400" b="1" dirty="0">
              <a:solidFill>
                <a:schemeClr val="tx2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04800" y="1524000"/>
            <a:ext cx="1570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Impressões</a:t>
            </a:r>
          </a:p>
          <a:p>
            <a:r>
              <a:rPr lang="pt-BR" sz="1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Links patrocinados</a:t>
            </a:r>
            <a:endParaRPr lang="pt-BR" sz="14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696200" y="1676400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chemeClr val="accent2"/>
                </a:solidFill>
              </a:rPr>
              <a:t>Conversão</a:t>
            </a:r>
            <a:endParaRPr lang="pt-BR" sz="14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8" name="Picture 8" descr="Yahoo! Brasi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</p:spPr>
      </p:pic>
      <p:pic>
        <p:nvPicPr>
          <p:cNvPr id="122890" name="Picture 10" descr="Yahoo! Brasi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</p:spPr>
      </p:pic>
      <p:pic>
        <p:nvPicPr>
          <p:cNvPr id="122892" name="Picture 12" descr="Yahoo! Brasi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</p:spPr>
      </p:pic>
      <p:sp>
        <p:nvSpPr>
          <p:cNvPr id="14" name="CaixaDeTexto 13"/>
          <p:cNvSpPr txBox="1"/>
          <p:nvPr/>
        </p:nvSpPr>
        <p:spPr>
          <a:xfrm>
            <a:off x="609600" y="381000"/>
            <a:ext cx="7924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00" dirty="0" smtClean="0">
                <a:solidFill>
                  <a:schemeClr val="tx2"/>
                </a:solidFill>
                <a:latin typeface="Cambria" pitchFamily="18" charset="0"/>
              </a:rPr>
              <a:t>Correlação</a:t>
            </a:r>
            <a:endParaRPr lang="pt-BR" sz="3400" dirty="0">
              <a:solidFill>
                <a:schemeClr val="tx2"/>
              </a:solidFill>
              <a:latin typeface="Cambria" pitchFamily="18" charset="0"/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457200" y="1295400"/>
          <a:ext cx="3600000" cy="4609800"/>
        </p:xfrm>
        <a:graphic>
          <a:graphicData uri="http://schemas.openxmlformats.org/drawingml/2006/table">
            <a:tbl>
              <a:tblPr/>
              <a:tblGrid>
                <a:gridCol w="540000"/>
                <a:gridCol w="1044000"/>
                <a:gridCol w="1044000"/>
                <a:gridCol w="972000"/>
              </a:tblGrid>
              <a:tr h="3240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Dados utilizados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5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5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5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Dias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Impressões </a:t>
                      </a:r>
                      <a:endParaRPr lang="pt-BR" sz="1400" b="1" i="0" u="none" strike="noStrike" dirty="0" smtClean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banner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Impressões</a:t>
                      </a:r>
                    </a:p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LP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Conversão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</a:rPr>
                        <a:t>10.209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</a:rPr>
                        <a:t>125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</a:rPr>
                        <a:t>13.656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</a:rPr>
                        <a:t>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</a:rPr>
                        <a:t>13.564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</a:rPr>
                        <a:t>134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</a:rPr>
                        <a:t>13.399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</a:rPr>
                        <a:t>135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</a:rPr>
                        <a:t>10.066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</a:rPr>
                        <a:t>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</a:rPr>
                        <a:t>26.429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</a:rPr>
                        <a:t>14.066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</a:rPr>
                        <a:t>185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</a:rPr>
                        <a:t>25.736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</a:rPr>
                        <a:t>15.998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</a:rPr>
                        <a:t>152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</a:rPr>
                        <a:t>29.739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</a:rPr>
                        <a:t>14.251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</a:rPr>
                        <a:t>147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</a:rPr>
                        <a:t>27.116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</a:rPr>
                        <a:t>17.308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</a:rPr>
                        <a:t>187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</a:rPr>
                        <a:t>23.910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</a:rPr>
                        <a:t>14.743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</a:rPr>
                        <a:t>154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ela 16"/>
          <p:cNvGraphicFramePr>
            <a:graphicFrameLocks noGrp="1"/>
          </p:cNvGraphicFramePr>
          <p:nvPr/>
        </p:nvGraphicFramePr>
        <p:xfrm>
          <a:off x="5410200" y="1371600"/>
          <a:ext cx="3081504" cy="1721400"/>
        </p:xfrm>
        <a:graphic>
          <a:graphicData uri="http://schemas.openxmlformats.org/drawingml/2006/table">
            <a:tbl>
              <a:tblPr/>
              <a:tblGrid>
                <a:gridCol w="1763386"/>
                <a:gridCol w="1318118"/>
              </a:tblGrid>
              <a:tr h="533400">
                <a:tc>
                  <a:txBody>
                    <a:bodyPr/>
                    <a:lstStyle/>
                    <a:p>
                      <a:pPr algn="ctr" fontAlgn="ctr"/>
                      <a:endParaRPr lang="pt-BR" sz="15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i="0" u="none" strike="noStrike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Correlação</a:t>
                      </a:r>
                      <a:endParaRPr lang="pt-BR" sz="1500" b="1" i="0" u="none" strike="noStrike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Banner x LP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0,719017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Banner x Conversão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0,806832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LP x Conversão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0,7165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1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41319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715000" y="4267200"/>
            <a:ext cx="3048000" cy="685800"/>
          </a:xfrm>
          <a:prstGeom prst="rect">
            <a:avLst/>
          </a:prstGeom>
          <a:noFill/>
        </p:spPr>
      </p:pic>
      <p:sp>
        <p:nvSpPr>
          <p:cNvPr id="23" name="CaixaDeTexto 22"/>
          <p:cNvSpPr txBox="1"/>
          <p:nvPr/>
        </p:nvSpPr>
        <p:spPr>
          <a:xfrm>
            <a:off x="4267495" y="4292025"/>
            <a:ext cx="1456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Cambria Math" pitchFamily="18" charset="0"/>
                <a:ea typeface="Cambria Math" pitchFamily="18" charset="0"/>
              </a:rPr>
              <a:t>Coeficiente de</a:t>
            </a:r>
          </a:p>
          <a:p>
            <a:pPr algn="r"/>
            <a:r>
              <a:rPr lang="pt-BR" sz="1600" dirty="0" smtClean="0">
                <a:latin typeface="Cambria Math" pitchFamily="18" charset="0"/>
                <a:ea typeface="Cambria Math" pitchFamily="18" charset="0"/>
              </a:rPr>
              <a:t>Correlação (</a:t>
            </a:r>
            <a:r>
              <a:rPr lang="el-GR" sz="1600" dirty="0" smtClean="0">
                <a:latin typeface="Cambria Math" pitchFamily="18" charset="0"/>
                <a:ea typeface="Cambria Math" pitchFamily="18" charset="0"/>
              </a:rPr>
              <a:t>ρ</a:t>
            </a:r>
            <a:r>
              <a:rPr lang="pt-BR" sz="1600" dirty="0" smtClean="0">
                <a:latin typeface="Cambria Math" pitchFamily="18" charset="0"/>
                <a:ea typeface="Cambria Math" pitchFamily="18" charset="0"/>
              </a:rPr>
              <a:t>)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4267200" y="4038600"/>
            <a:ext cx="4648200" cy="18288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4267200" y="3733800"/>
            <a:ext cx="4648200" cy="3048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latin typeface="Cambria" pitchFamily="18" charset="0"/>
              </a:rPr>
              <a:t>Fórmula utilizada</a:t>
            </a:r>
            <a:endParaRPr lang="pt-BR" sz="1600" b="1" dirty="0">
              <a:latin typeface="Cambria" pitchFamily="18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4419600" y="5105400"/>
            <a:ext cx="4191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u="sng" dirty="0" smtClean="0">
                <a:latin typeface="Cambria Math" pitchFamily="18" charset="0"/>
                <a:ea typeface="Cambria Math" pitchFamily="18" charset="0"/>
              </a:rPr>
              <a:t>OU</a:t>
            </a:r>
          </a:p>
          <a:p>
            <a:pPr algn="ctr"/>
            <a:r>
              <a:rPr lang="pt-BR" sz="700" dirty="0" smtClean="0">
                <a:latin typeface="Cambria Math" pitchFamily="18" charset="0"/>
                <a:ea typeface="Cambria Math" pitchFamily="18" charset="0"/>
              </a:rPr>
              <a:t> </a:t>
            </a:r>
          </a:p>
          <a:p>
            <a:pPr algn="ctr"/>
            <a:r>
              <a:rPr lang="pt-BR" sz="1500" dirty="0" smtClean="0">
                <a:latin typeface="Cambria Math" pitchFamily="18" charset="0"/>
                <a:ea typeface="Cambria Math" pitchFamily="18" charset="0"/>
              </a:rPr>
              <a:t>função </a:t>
            </a:r>
            <a:r>
              <a:rPr lang="pt-BR" sz="1500" b="1" i="1" dirty="0" smtClean="0">
                <a:latin typeface="Cambria Math" pitchFamily="18" charset="0"/>
                <a:ea typeface="Cambria Math" pitchFamily="18" charset="0"/>
              </a:rPr>
              <a:t>CORREL(Matriz1;Matriz2)</a:t>
            </a:r>
            <a:r>
              <a:rPr lang="pt-BR" sz="1500" i="1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pt-BR" sz="1500" dirty="0" smtClean="0">
                <a:latin typeface="Cambria Math" pitchFamily="18" charset="0"/>
                <a:ea typeface="Cambria Math" pitchFamily="18" charset="0"/>
              </a:rPr>
              <a:t>no Excel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5" grpId="0" animBg="1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8" name="Picture 8" descr="Yahoo! Brasi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</p:spPr>
      </p:pic>
      <p:pic>
        <p:nvPicPr>
          <p:cNvPr id="122890" name="Picture 10" descr="Yahoo! Brasi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</p:spPr>
      </p:pic>
      <p:pic>
        <p:nvPicPr>
          <p:cNvPr id="122892" name="Picture 12" descr="Yahoo! Brasi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</p:spPr>
      </p:pic>
      <p:sp>
        <p:nvSpPr>
          <p:cNvPr id="14" name="CaixaDeTexto 13"/>
          <p:cNvSpPr txBox="1"/>
          <p:nvPr/>
        </p:nvSpPr>
        <p:spPr>
          <a:xfrm>
            <a:off x="609600" y="381000"/>
            <a:ext cx="7924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00" dirty="0" smtClean="0">
                <a:solidFill>
                  <a:schemeClr val="tx2"/>
                </a:solidFill>
                <a:latin typeface="Cambria" pitchFamily="18" charset="0"/>
              </a:rPr>
              <a:t>Mas o que isso quer dizer?</a:t>
            </a:r>
            <a:endParaRPr lang="pt-BR" sz="3400" dirty="0">
              <a:solidFill>
                <a:schemeClr val="tx2"/>
              </a:solidFill>
              <a:latin typeface="Cambria" pitchFamily="18" charset="0"/>
            </a:endParaRPr>
          </a:p>
        </p:txBody>
      </p:sp>
      <p:sp>
        <p:nvSpPr>
          <p:cNvPr id="141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19" name="Tabela 18"/>
          <p:cNvGraphicFramePr>
            <a:graphicFrameLocks noGrp="1"/>
          </p:cNvGraphicFramePr>
          <p:nvPr/>
        </p:nvGraphicFramePr>
        <p:xfrm>
          <a:off x="1219200" y="1371603"/>
          <a:ext cx="6695513" cy="4495801"/>
        </p:xfrm>
        <a:graphic>
          <a:graphicData uri="http://schemas.openxmlformats.org/drawingml/2006/table">
            <a:tbl>
              <a:tblPr/>
              <a:tblGrid>
                <a:gridCol w="1763513"/>
                <a:gridCol w="4932000"/>
              </a:tblGrid>
              <a:tr h="47420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1" i="0" u="none" strike="noStrike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Valor de </a:t>
                      </a:r>
                      <a:r>
                        <a:rPr lang="el-GR" sz="1500" b="1" i="0" u="none" strike="noStrike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ρ</a:t>
                      </a:r>
                      <a:r>
                        <a:rPr lang="pt-BR" sz="1500" b="1" i="0" u="none" strike="noStrike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 (+ ou -)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i="0" u="none" strike="noStrike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Interpretação</a:t>
                      </a:r>
                      <a:endParaRPr lang="pt-BR" sz="1500" b="1" i="0" u="none" strike="noStrike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50270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0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0,00</a:t>
                      </a:r>
                      <a:endParaRPr lang="pt-BR" sz="15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0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As duas variáveis não dependem linearmente uma da outra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0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(instigar outros meios)</a:t>
                      </a:r>
                      <a:endParaRPr lang="pt-BR" sz="15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270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0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0,00 &lt; </a:t>
                      </a:r>
                      <a:r>
                        <a:rPr lang="el-GR" sz="1500" b="0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ρ</a:t>
                      </a:r>
                      <a:r>
                        <a:rPr lang="pt-BR" sz="1500" b="0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&lt; </a:t>
                      </a:r>
                      <a:r>
                        <a:rPr lang="pt-BR" sz="1500" b="0" i="0" u="none" strike="noStrike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0,19</a:t>
                      </a:r>
                      <a:endParaRPr lang="pt-BR" sz="15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Correlação</a:t>
                      </a:r>
                      <a:r>
                        <a:rPr lang="pt-BR" sz="1500" b="0" i="0" u="none" strike="noStrike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bem fraca</a:t>
                      </a:r>
                      <a:endParaRPr lang="pt-BR" sz="15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270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0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0,20 &lt; </a:t>
                      </a:r>
                      <a:r>
                        <a:rPr lang="el-GR" sz="1500" b="0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ρ</a:t>
                      </a:r>
                      <a:r>
                        <a:rPr lang="pt-BR" sz="1500" b="0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&lt; </a:t>
                      </a:r>
                      <a:r>
                        <a:rPr lang="pt-BR" sz="1500" b="0" i="0" u="none" strike="noStrike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0,39</a:t>
                      </a:r>
                      <a:endParaRPr lang="pt-BR" sz="15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Correlação</a:t>
                      </a:r>
                      <a:r>
                        <a:rPr lang="pt-BR" sz="1500" b="0" i="0" u="none" strike="noStrike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fraca</a:t>
                      </a:r>
                      <a:endParaRPr lang="pt-BR" sz="15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270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0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0,40 &lt; </a:t>
                      </a:r>
                      <a:r>
                        <a:rPr lang="el-GR" sz="1500" b="0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ρ</a:t>
                      </a:r>
                      <a:r>
                        <a:rPr lang="pt-BR" sz="1500" b="0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&lt; </a:t>
                      </a:r>
                      <a:r>
                        <a:rPr lang="pt-BR" sz="1500" b="0" i="0" u="none" strike="noStrike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0,69</a:t>
                      </a:r>
                      <a:endParaRPr lang="pt-BR" sz="15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Correlação</a:t>
                      </a:r>
                      <a:r>
                        <a:rPr lang="pt-BR" sz="1500" b="0" i="0" u="none" strike="noStrike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moderada</a:t>
                      </a:r>
                      <a:endParaRPr lang="pt-BR" sz="15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270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0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0,70 &lt; </a:t>
                      </a:r>
                      <a:r>
                        <a:rPr lang="el-GR" sz="1500" b="0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ρ</a:t>
                      </a:r>
                      <a:r>
                        <a:rPr lang="pt-BR" sz="1500" b="0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&lt; </a:t>
                      </a:r>
                      <a:r>
                        <a:rPr lang="pt-BR" sz="1500" b="0" i="0" u="none" strike="noStrike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0,89</a:t>
                      </a:r>
                      <a:endParaRPr lang="pt-BR" sz="1500" b="0" i="0" u="none" strike="noStrike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0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Correlação</a:t>
                      </a:r>
                      <a:r>
                        <a:rPr lang="pt-BR" sz="1500" b="0" i="0" u="none" strike="noStrike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forte</a:t>
                      </a:r>
                      <a:endParaRPr lang="pt-BR" sz="1500" b="0" i="0" u="none" strike="noStrike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270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0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0,90 &lt; </a:t>
                      </a:r>
                      <a:r>
                        <a:rPr lang="el-GR" sz="1500" b="0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ρ</a:t>
                      </a:r>
                      <a:r>
                        <a:rPr lang="pt-BR" sz="1500" b="0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&lt; </a:t>
                      </a:r>
                      <a:r>
                        <a:rPr lang="pt-BR" sz="1500" b="0" i="0" u="none" strike="noStrike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1,00</a:t>
                      </a:r>
                      <a:endParaRPr lang="pt-BR" sz="1500" b="0" i="0" u="none" strike="noStrike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0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Correlação</a:t>
                      </a:r>
                      <a:r>
                        <a:rPr lang="pt-BR" sz="1500" b="0" i="0" u="none" strike="noStrike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bem forte</a:t>
                      </a:r>
                      <a:endParaRPr lang="pt-BR" sz="1500" b="0" i="0" u="none" strike="noStrike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270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0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1,00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0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Correlação perfeita positiva entre as duas variáveis</a:t>
                      </a:r>
                      <a:endParaRPr lang="pt-BR" sz="15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270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0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-1,00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0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Correlação negativa perfeita entre as duas variáveis 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0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(se uma aumenta, a outra sempre diminui)</a:t>
                      </a:r>
                      <a:endParaRPr lang="pt-BR" sz="15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8" name="Picture 8" descr="Yahoo! Brasi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</p:spPr>
      </p:pic>
      <p:pic>
        <p:nvPicPr>
          <p:cNvPr id="122890" name="Picture 10" descr="Yahoo! Brasi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</p:spPr>
      </p:pic>
      <p:pic>
        <p:nvPicPr>
          <p:cNvPr id="122892" name="Picture 12" descr="Yahoo! Brasi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</p:spPr>
      </p:pic>
      <p:sp>
        <p:nvSpPr>
          <p:cNvPr id="14" name="CaixaDeTexto 13"/>
          <p:cNvSpPr txBox="1"/>
          <p:nvPr/>
        </p:nvSpPr>
        <p:spPr>
          <a:xfrm>
            <a:off x="609600" y="3810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tx2"/>
                </a:solidFill>
                <a:latin typeface="Cambria" pitchFamily="18" charset="0"/>
              </a:rPr>
              <a:t>Então...</a:t>
            </a:r>
            <a:endParaRPr lang="pt-BR" sz="3600" dirty="0">
              <a:solidFill>
                <a:schemeClr val="tx2"/>
              </a:solidFill>
              <a:latin typeface="Cambria" pitchFamily="18" charset="0"/>
            </a:endParaRPr>
          </a:p>
        </p:txBody>
      </p:sp>
      <p:graphicFrame>
        <p:nvGraphicFramePr>
          <p:cNvPr id="17" name="Tabela 16"/>
          <p:cNvGraphicFramePr>
            <a:graphicFrameLocks noGrp="1"/>
          </p:cNvGraphicFramePr>
          <p:nvPr/>
        </p:nvGraphicFramePr>
        <p:xfrm>
          <a:off x="1033296" y="1447800"/>
          <a:ext cx="3081504" cy="1721400"/>
        </p:xfrm>
        <a:graphic>
          <a:graphicData uri="http://schemas.openxmlformats.org/drawingml/2006/table">
            <a:tbl>
              <a:tblPr/>
              <a:tblGrid>
                <a:gridCol w="1763386"/>
                <a:gridCol w="1318118"/>
              </a:tblGrid>
              <a:tr h="533400">
                <a:tc>
                  <a:txBody>
                    <a:bodyPr/>
                    <a:lstStyle/>
                    <a:p>
                      <a:pPr algn="ctr" fontAlgn="ctr"/>
                      <a:endParaRPr lang="pt-BR" sz="1500" b="1" i="0" u="none" strike="noStrike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i="0" u="none" strike="noStrike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Correlação</a:t>
                      </a:r>
                      <a:endParaRPr lang="pt-BR" sz="1500" b="1" i="0" u="none" strike="noStrike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Banner x LP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0,719017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Banner x Conversão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0,806832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LP x Conversão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0,7165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1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cxnSp>
        <p:nvCxnSpPr>
          <p:cNvPr id="20" name="Conector reto 19"/>
          <p:cNvCxnSpPr>
            <a:endCxn id="26" idx="1"/>
          </p:cNvCxnSpPr>
          <p:nvPr/>
        </p:nvCxnSpPr>
        <p:spPr>
          <a:xfrm>
            <a:off x="4114800" y="2209800"/>
            <a:ext cx="457200" cy="33706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4114800" y="2546866"/>
            <a:ext cx="45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endCxn id="26" idx="1"/>
          </p:cNvCxnSpPr>
          <p:nvPr/>
        </p:nvCxnSpPr>
        <p:spPr>
          <a:xfrm flipV="1">
            <a:off x="4114800" y="2546866"/>
            <a:ext cx="457200" cy="42493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4572000" y="2362200"/>
            <a:ext cx="177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</a:rPr>
              <a:t>Correlação forte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609600" y="4114800"/>
            <a:ext cx="7924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2"/>
                </a:solidFill>
                <a:latin typeface="Cambria" pitchFamily="18" charset="0"/>
              </a:rPr>
              <a:t>... podemos dizer que há uma relação direta entre impressões de banners e links patrocinados, assim como nas conversões</a:t>
            </a:r>
            <a:endParaRPr lang="pt-BR" sz="2800" dirty="0">
              <a:solidFill>
                <a:schemeClr val="tx2"/>
              </a:solidFill>
              <a:latin typeface="Cambria" pitchFamily="18" charset="0"/>
            </a:endParaRPr>
          </a:p>
        </p:txBody>
      </p:sp>
      <p:pic>
        <p:nvPicPr>
          <p:cNvPr id="34" name="Picture 2" descr="http://jornale.com.br/mirian/wp-content/uploads/2011/02/planejamento-tributario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flipH="1">
            <a:off x="7010400" y="2133600"/>
            <a:ext cx="1440000" cy="144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007 -2.7197E-6 L 5.55112E-17 -2.719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nto dobrado 22"/>
          <p:cNvSpPr/>
          <p:nvPr/>
        </p:nvSpPr>
        <p:spPr>
          <a:xfrm>
            <a:off x="990600" y="1600200"/>
            <a:ext cx="7162800" cy="4114800"/>
          </a:xfrm>
          <a:prstGeom prst="foldedCorner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2888" name="Picture 8" descr="Yahoo! Brasi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</p:spPr>
      </p:pic>
      <p:pic>
        <p:nvPicPr>
          <p:cNvPr id="122890" name="Picture 10" descr="Yahoo! Brasi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</p:spPr>
      </p:pic>
      <p:pic>
        <p:nvPicPr>
          <p:cNvPr id="122892" name="Picture 12" descr="Yahoo! Brasi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</p:spPr>
      </p:pic>
      <p:sp>
        <p:nvSpPr>
          <p:cNvPr id="14" name="CaixaDeTexto 13"/>
          <p:cNvSpPr txBox="1"/>
          <p:nvPr/>
        </p:nvSpPr>
        <p:spPr>
          <a:xfrm>
            <a:off x="609600" y="3810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tx2"/>
                </a:solidFill>
                <a:latin typeface="Cambria" pitchFamily="18" charset="0"/>
              </a:rPr>
              <a:t>Definição</a:t>
            </a:r>
            <a:endParaRPr lang="pt-BR" sz="3600" dirty="0">
              <a:solidFill>
                <a:schemeClr val="tx2"/>
              </a:solidFill>
              <a:latin typeface="Cambria" pitchFamily="18" charset="0"/>
            </a:endParaRPr>
          </a:p>
        </p:txBody>
      </p:sp>
      <p:sp>
        <p:nvSpPr>
          <p:cNvPr id="141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1143000" y="2035314"/>
            <a:ext cx="6858000" cy="926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pt-BR" sz="2200" b="1" dirty="0" smtClean="0">
                <a:latin typeface="Cambria" pitchFamily="18" charset="0"/>
              </a:rPr>
              <a:t>Correlação</a:t>
            </a:r>
            <a:r>
              <a:rPr lang="pt-BR" sz="2200" dirty="0" smtClean="0">
                <a:latin typeface="Cambria" pitchFamily="18" charset="0"/>
              </a:rPr>
              <a:t> indica a força e a direção do relacionamento linear entre duas variáveis aleatórias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1143000" y="3581400"/>
            <a:ext cx="685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t-BR" sz="2000" u="sng" dirty="0" smtClean="0">
                <a:solidFill>
                  <a:srgbClr val="C00000"/>
                </a:solidFill>
                <a:latin typeface="Cambria" pitchFamily="18" charset="0"/>
              </a:rPr>
              <a:t>Atenção</a:t>
            </a:r>
            <a:r>
              <a:rPr lang="pt-BR" sz="2000" dirty="0" smtClean="0">
                <a:solidFill>
                  <a:srgbClr val="C00000"/>
                </a:solidFill>
                <a:latin typeface="Cambria" pitchFamily="18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pt-BR" sz="2000" dirty="0" smtClean="0">
                <a:solidFill>
                  <a:srgbClr val="C00000"/>
                </a:solidFill>
                <a:latin typeface="Cambria" pitchFamily="18" charset="0"/>
              </a:rPr>
              <a:t>Apesar de se referir a medida da relação entre duas variáveis, correlação não implica causalidade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57200" y="2819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//planejamento final 2011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469232" y="1003280"/>
            <a:ext cx="3048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Cambria" pitchFamily="18" charset="0"/>
              </a:rPr>
              <a:t>Aumentando o investimento, consigo bater minha meta até final de 2011?</a:t>
            </a:r>
            <a:endParaRPr lang="pt-BR" sz="3600" dirty="0">
              <a:latin typeface="Cambria" pitchFamily="18" charset="0"/>
            </a:endParaRPr>
          </a:p>
        </p:txBody>
      </p:sp>
      <p:pic>
        <p:nvPicPr>
          <p:cNvPr id="45058" name="Picture 2" descr="http://1.bp.blogspot.com/_pVvEiRPrzo8/Sw8YiqpBRQI/AAAAAAAAAGg/iH3WG1fb0J0/s1600/chess-poster.jpg"/>
          <p:cNvPicPr>
            <a:picLocks noChangeAspect="1" noChangeArrowheads="1"/>
          </p:cNvPicPr>
          <p:nvPr/>
        </p:nvPicPr>
        <p:blipFill>
          <a:blip r:embed="rId2" cstate="print"/>
          <a:srcRect l="801" t="2169" b="2222"/>
          <a:stretch>
            <a:fillRect/>
          </a:stretch>
        </p:blipFill>
        <p:spPr bwMode="auto">
          <a:xfrm>
            <a:off x="3810000" y="0"/>
            <a:ext cx="5334000" cy="68707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13666" name="Picture 2" descr="http://2.bp.blogspot.com/-TIsjRVE4m2Y/TihPv9esoII/AAAAAAAADOU/JvmxZEVhHws/s1600/bola-de-cristal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55194"/>
            <a:ext cx="9144001" cy="6102806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609600" y="609600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prstClr val="white"/>
                </a:solidFill>
                <a:latin typeface="Cambria" pitchFamily="18" charset="0"/>
              </a:rPr>
              <a:t>Você trouxe sua bola de cristal?</a:t>
            </a:r>
            <a:endParaRPr lang="pt-BR" sz="3600" dirty="0">
              <a:solidFill>
                <a:prstClr val="white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8" name="Picture 8" descr="Yahoo! Brasi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</p:spPr>
      </p:pic>
      <p:pic>
        <p:nvPicPr>
          <p:cNvPr id="122890" name="Picture 10" descr="Yahoo! Brasi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</p:spPr>
      </p:pic>
      <p:pic>
        <p:nvPicPr>
          <p:cNvPr id="122892" name="Picture 12" descr="Yahoo! Brasi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</p:spPr>
      </p:pic>
      <p:sp>
        <p:nvSpPr>
          <p:cNvPr id="14" name="CaixaDeTexto 13"/>
          <p:cNvSpPr txBox="1"/>
          <p:nvPr/>
        </p:nvSpPr>
        <p:spPr>
          <a:xfrm>
            <a:off x="228600" y="381000"/>
            <a:ext cx="8686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00" dirty="0" smtClean="0">
                <a:solidFill>
                  <a:schemeClr val="tx2"/>
                </a:solidFill>
                <a:latin typeface="Cambria" pitchFamily="18" charset="0"/>
              </a:rPr>
              <a:t>Antes de tudo vamos entender o histórico</a:t>
            </a:r>
            <a:endParaRPr lang="pt-BR" sz="3400" dirty="0">
              <a:solidFill>
                <a:schemeClr val="tx2"/>
              </a:solidFill>
              <a:latin typeface="Cambria" pitchFamily="18" charset="0"/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990600" y="1295400"/>
          <a:ext cx="2808000" cy="5005800"/>
        </p:xfrm>
        <a:graphic>
          <a:graphicData uri="http://schemas.openxmlformats.org/drawingml/2006/table">
            <a:tbl>
              <a:tblPr/>
              <a:tblGrid>
                <a:gridCol w="540000"/>
                <a:gridCol w="1224000"/>
                <a:gridCol w="1044000"/>
              </a:tblGrid>
              <a:tr h="6858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Mês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Investimento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Vendas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JAN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R$ 6.714,00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327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FEV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R$ 5.602,00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MAR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R$ 7.884,00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316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ABR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R$ 5.821,00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194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MAI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R$ 9.535,00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478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JUN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R$ 5.977,00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308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JUL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R$ 7.356,00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423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AGO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R$ 9.840,00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501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SET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R$ 6.781,00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337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OUT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R$ 8.772,00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447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b="0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NOV</a:t>
                      </a:r>
                      <a:endParaRPr lang="pt-BR" sz="14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R$ </a:t>
                      </a:r>
                      <a:r>
                        <a:rPr lang="pt-BR" sz="1400" b="0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9.772,00</a:t>
                      </a:r>
                      <a:endParaRPr lang="pt-BR" sz="14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3200" b="1" i="0" u="none" strike="noStrike" kern="1200" dirty="0" smtClean="0">
                          <a:solidFill>
                            <a:srgbClr val="C00000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?</a:t>
                      </a:r>
                      <a:endParaRPr lang="pt-BR" sz="1800" b="1" i="0" u="none" strike="noStrike" kern="1200" dirty="0">
                        <a:solidFill>
                          <a:srgbClr val="C00000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b="0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DEZ</a:t>
                      </a:r>
                      <a:endParaRPr lang="pt-BR" sz="14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R$ </a:t>
                      </a:r>
                      <a:r>
                        <a:rPr lang="pt-BR" sz="1400" b="0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11.000,00</a:t>
                      </a:r>
                      <a:endParaRPr lang="pt-BR" sz="14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4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2" name="Grupo 11"/>
          <p:cNvGrpSpPr/>
          <p:nvPr/>
        </p:nvGrpSpPr>
        <p:grpSpPr>
          <a:xfrm>
            <a:off x="5164666" y="2362200"/>
            <a:ext cx="3064934" cy="2057400"/>
            <a:chOff x="5164666" y="1828800"/>
            <a:chExt cx="3064934" cy="2057400"/>
          </a:xfrm>
        </p:grpSpPr>
        <p:pic>
          <p:nvPicPr>
            <p:cNvPr id="46082" name="Picture 2" descr="C:\Users\Amanda\Downloads\1319166153_FAQ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b="15625"/>
            <a:stretch>
              <a:fillRect/>
            </a:stretch>
          </p:blipFill>
          <p:spPr bwMode="auto">
            <a:xfrm>
              <a:off x="5410200" y="1828800"/>
              <a:ext cx="2438400" cy="2057400"/>
            </a:xfrm>
            <a:prstGeom prst="rect">
              <a:avLst/>
            </a:prstGeom>
            <a:noFill/>
            <a:scene3d>
              <a:camera prst="perspectiveHeroicExtremeRightFacing"/>
              <a:lightRig rig="threePt" dir="t"/>
            </a:scene3d>
          </p:spPr>
        </p:pic>
        <p:sp>
          <p:nvSpPr>
            <p:cNvPr id="11" name="CaixaDeTexto 10"/>
            <p:cNvSpPr txBox="1"/>
            <p:nvPr/>
          </p:nvSpPr>
          <p:spPr>
            <a:xfrm>
              <a:off x="5164666" y="2514600"/>
              <a:ext cx="3064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 smtClean="0">
                  <a:latin typeface="Cambria" pitchFamily="18" charset="0"/>
                </a:rPr>
                <a:t>Consigo passar de 530 vendas</a:t>
              </a:r>
              <a:endParaRPr lang="pt-BR" sz="2400" dirty="0">
                <a:latin typeface="Cambria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8" name="Picture 8" descr="Yahoo! Brasi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</p:spPr>
      </p:pic>
      <p:pic>
        <p:nvPicPr>
          <p:cNvPr id="122890" name="Picture 10" descr="Yahoo! Brasi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</p:spPr>
      </p:pic>
      <p:pic>
        <p:nvPicPr>
          <p:cNvPr id="122892" name="Picture 12" descr="Yahoo! Brasi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</p:spPr>
      </p:pic>
      <p:sp>
        <p:nvSpPr>
          <p:cNvPr id="14" name="CaixaDeTexto 13"/>
          <p:cNvSpPr txBox="1"/>
          <p:nvPr/>
        </p:nvSpPr>
        <p:spPr>
          <a:xfrm>
            <a:off x="609600" y="381000"/>
            <a:ext cx="7924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00" dirty="0" smtClean="0">
                <a:solidFill>
                  <a:schemeClr val="tx2"/>
                </a:solidFill>
                <a:latin typeface="Cambria" pitchFamily="18" charset="0"/>
              </a:rPr>
              <a:t>Gráfico de dispersão nos ajuda a traçar a linha de tendência</a:t>
            </a:r>
            <a:endParaRPr lang="pt-BR" sz="3400" dirty="0">
              <a:solidFill>
                <a:schemeClr val="tx2"/>
              </a:solidFill>
              <a:latin typeface="Cambria" pitchFamily="18" charset="0"/>
            </a:endParaRPr>
          </a:p>
        </p:txBody>
      </p:sp>
      <p:graphicFrame>
        <p:nvGraphicFramePr>
          <p:cNvPr id="7" name="Gráfico 6"/>
          <p:cNvGraphicFramePr/>
          <p:nvPr/>
        </p:nvGraphicFramePr>
        <p:xfrm>
          <a:off x="381000" y="1600200"/>
          <a:ext cx="83820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3427412"/>
            <a:ext cx="2057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40639" bIns="0">
            <a:spAutoFit/>
          </a:bodyPr>
          <a:lstStyle/>
          <a:p>
            <a:pPr marL="39688" algn="r"/>
            <a:r>
              <a:rPr lang="pt-BR" b="1" dirty="0" smtClean="0">
                <a:solidFill>
                  <a:srgbClr val="1D5BA1"/>
                </a:solidFill>
                <a:latin typeface="Cambria" pitchFamily="18" charset="0"/>
                <a:cs typeface="Arial" pitchFamily="34" charset="0"/>
                <a:sym typeface="Arial" pitchFamily="34" charset="0"/>
              </a:rPr>
              <a:t>Minha campanha display gerou um impacto positivo?</a:t>
            </a:r>
            <a:endParaRPr lang="pt-BR" b="1" dirty="0">
              <a:solidFill>
                <a:srgbClr val="1D5BA1"/>
              </a:solidFill>
              <a:latin typeface="Cambria" pitchFamily="18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rot="10800000" flipH="1">
            <a:off x="2835275" y="3363912"/>
            <a:ext cx="931863" cy="388938"/>
          </a:xfrm>
          <a:prstGeom prst="line">
            <a:avLst/>
          </a:prstGeom>
          <a:noFill/>
          <a:ln w="25400">
            <a:solidFill>
              <a:srgbClr val="1D5BA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943600" y="3429000"/>
            <a:ext cx="2667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40639" bIns="0">
            <a:spAutoFit/>
          </a:bodyPr>
          <a:lstStyle/>
          <a:p>
            <a:pPr marL="39688"/>
            <a:r>
              <a:rPr lang="pt-BR" b="1" dirty="0" smtClean="0">
                <a:solidFill>
                  <a:srgbClr val="1D5BA1"/>
                </a:solidFill>
                <a:latin typeface="Cambria" pitchFamily="18" charset="0"/>
                <a:cs typeface="Arial" pitchFamily="34" charset="0"/>
                <a:sym typeface="Arial" pitchFamily="34" charset="0"/>
              </a:rPr>
              <a:t>Quanto preciso investir para atingir minha meta?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81000" y="1921557"/>
            <a:ext cx="25542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40639" bIns="0">
            <a:spAutoFit/>
          </a:bodyPr>
          <a:lstStyle/>
          <a:p>
            <a:pPr marL="39688" algn="r"/>
            <a:r>
              <a:rPr lang="pt-BR" b="1" dirty="0" smtClean="0">
                <a:solidFill>
                  <a:srgbClr val="1D5BA1"/>
                </a:solidFill>
                <a:latin typeface="Cambria" pitchFamily="18" charset="0"/>
                <a:cs typeface="Arial" pitchFamily="34" charset="0"/>
                <a:sym typeface="Arial" pitchFamily="34" charset="0"/>
              </a:rPr>
              <a:t>O tempo médio do meu site é de 3 minutos. </a:t>
            </a:r>
          </a:p>
          <a:p>
            <a:pPr marL="39688" algn="r"/>
            <a:r>
              <a:rPr lang="pt-BR" b="1" dirty="0" smtClean="0">
                <a:solidFill>
                  <a:srgbClr val="1D5BA1"/>
                </a:solidFill>
                <a:latin typeface="Cambria" pitchFamily="18" charset="0"/>
                <a:cs typeface="Arial" pitchFamily="34" charset="0"/>
                <a:sym typeface="Arial" pitchFamily="34" charset="0"/>
              </a:rPr>
              <a:t>Isso é ruim ?</a:t>
            </a:r>
            <a:endParaRPr lang="pt-BR" b="1" dirty="0">
              <a:solidFill>
                <a:srgbClr val="1D5BA1"/>
              </a:solidFill>
              <a:latin typeface="Cambria" pitchFamily="18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3062288" y="2297795"/>
            <a:ext cx="766762" cy="409575"/>
          </a:xfrm>
          <a:prstGeom prst="line">
            <a:avLst/>
          </a:prstGeom>
          <a:noFill/>
          <a:ln w="25400">
            <a:solidFill>
              <a:srgbClr val="1D5BA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 rot="10800000">
            <a:off x="5080000" y="3352800"/>
            <a:ext cx="725488" cy="319087"/>
          </a:xfrm>
          <a:prstGeom prst="line">
            <a:avLst/>
          </a:prstGeom>
          <a:noFill/>
          <a:ln w="25400">
            <a:solidFill>
              <a:srgbClr val="1D5BA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5895975" y="1905000"/>
            <a:ext cx="25622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40639" bIns="0">
            <a:spAutoFit/>
          </a:bodyPr>
          <a:lstStyle/>
          <a:p>
            <a:pPr marL="39688"/>
            <a:r>
              <a:rPr lang="pt-BR" b="1" dirty="0" smtClean="0">
                <a:solidFill>
                  <a:srgbClr val="1D5BA1"/>
                </a:solidFill>
                <a:latin typeface="Cambria" pitchFamily="18" charset="0"/>
                <a:cs typeface="Arial" pitchFamily="34" charset="0"/>
                <a:sym typeface="Arial" pitchFamily="34" charset="0"/>
              </a:rPr>
              <a:t>O volume de visitas no meu site oscila muito, como posso analisar?</a:t>
            </a:r>
            <a:endParaRPr lang="pt-BR" b="1" dirty="0">
              <a:solidFill>
                <a:srgbClr val="1D5BA1"/>
              </a:solidFill>
              <a:latin typeface="Cambria" pitchFamily="18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 flipH="1">
            <a:off x="5081588" y="2226357"/>
            <a:ext cx="623887" cy="463550"/>
          </a:xfrm>
          <a:prstGeom prst="line">
            <a:avLst/>
          </a:prstGeom>
          <a:noFill/>
          <a:ln w="25400">
            <a:solidFill>
              <a:srgbClr val="1D5BA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17" name="Picture 2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3000" y="2043795"/>
            <a:ext cx="1312863" cy="411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CaixaDeTexto 17"/>
          <p:cNvSpPr txBox="1"/>
          <p:nvPr/>
        </p:nvSpPr>
        <p:spPr>
          <a:xfrm>
            <a:off x="609600" y="3810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tx2"/>
                </a:solidFill>
                <a:latin typeface="Cambria" pitchFamily="18" charset="0"/>
              </a:rPr>
              <a:t>Perguntas </a:t>
            </a:r>
            <a:r>
              <a:rPr lang="pt-BR" sz="3600" dirty="0" err="1" smtClean="0">
                <a:solidFill>
                  <a:schemeClr val="tx2"/>
                </a:solidFill>
                <a:latin typeface="Cambria" pitchFamily="18" charset="0"/>
              </a:rPr>
              <a:t>frequentes</a:t>
            </a:r>
            <a:endParaRPr lang="pt-BR" sz="3600" dirty="0">
              <a:solidFill>
                <a:schemeClr val="tx2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9" grpId="0"/>
      <p:bldP spid="10" grpId="0" animBg="1"/>
      <p:bldP spid="12" grpId="0" animBg="1"/>
      <p:bldP spid="15" grpId="0"/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8" name="Picture 8" descr="Yahoo! Brasi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</p:spPr>
      </p:pic>
      <p:pic>
        <p:nvPicPr>
          <p:cNvPr id="122890" name="Picture 10" descr="Yahoo! Brasi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</p:spPr>
      </p:pic>
      <p:pic>
        <p:nvPicPr>
          <p:cNvPr id="122892" name="Picture 12" descr="Yahoo! Brasi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</p:spPr>
      </p:pic>
      <p:sp>
        <p:nvSpPr>
          <p:cNvPr id="14" name="CaixaDeTexto 13"/>
          <p:cNvSpPr txBox="1"/>
          <p:nvPr/>
        </p:nvSpPr>
        <p:spPr>
          <a:xfrm>
            <a:off x="609600" y="381000"/>
            <a:ext cx="7924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00" dirty="0" smtClean="0">
                <a:solidFill>
                  <a:schemeClr val="tx2"/>
                </a:solidFill>
                <a:latin typeface="Cambria" pitchFamily="18" charset="0"/>
              </a:rPr>
              <a:t>Gráfico de dispersão nos ajuda a traçar a linha de tendência</a:t>
            </a:r>
            <a:endParaRPr lang="pt-BR" sz="3400" dirty="0">
              <a:solidFill>
                <a:schemeClr val="tx2"/>
              </a:solidFill>
              <a:latin typeface="Cambria" pitchFamily="18" charset="0"/>
            </a:endParaRPr>
          </a:p>
        </p:txBody>
      </p:sp>
      <p:graphicFrame>
        <p:nvGraphicFramePr>
          <p:cNvPr id="7" name="Gráfico 6"/>
          <p:cNvGraphicFramePr/>
          <p:nvPr/>
        </p:nvGraphicFramePr>
        <p:xfrm>
          <a:off x="381000" y="1600200"/>
          <a:ext cx="83820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Elipse 7"/>
          <p:cNvSpPr/>
          <p:nvPr/>
        </p:nvSpPr>
        <p:spPr>
          <a:xfrm>
            <a:off x="6224336" y="4010528"/>
            <a:ext cx="2667000" cy="990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8" name="Picture 8" descr="Yahoo! Brasi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</p:spPr>
      </p:pic>
      <p:pic>
        <p:nvPicPr>
          <p:cNvPr id="122890" name="Picture 10" descr="Yahoo! Brasi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</p:spPr>
      </p:pic>
      <p:pic>
        <p:nvPicPr>
          <p:cNvPr id="122892" name="Picture 12" descr="Yahoo! Brasi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</p:spPr>
      </p:pic>
      <p:sp>
        <p:nvSpPr>
          <p:cNvPr id="14" name="CaixaDeTexto 13"/>
          <p:cNvSpPr txBox="1"/>
          <p:nvPr/>
        </p:nvSpPr>
        <p:spPr>
          <a:xfrm>
            <a:off x="609600" y="381000"/>
            <a:ext cx="7924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00" dirty="0" smtClean="0">
                <a:solidFill>
                  <a:schemeClr val="tx2"/>
                </a:solidFill>
                <a:latin typeface="Cambria" pitchFamily="18" charset="0"/>
              </a:rPr>
              <a:t>Mas o que é essa equação? E o R</a:t>
            </a:r>
            <a:r>
              <a:rPr lang="pt-BR" sz="3400" baseline="30000" dirty="0" smtClean="0">
                <a:solidFill>
                  <a:schemeClr val="tx2"/>
                </a:solidFill>
                <a:latin typeface="Cambria" pitchFamily="18" charset="0"/>
              </a:rPr>
              <a:t>2</a:t>
            </a:r>
            <a:r>
              <a:rPr lang="pt-BR" sz="3400" dirty="0" smtClean="0">
                <a:solidFill>
                  <a:schemeClr val="tx2"/>
                </a:solidFill>
                <a:latin typeface="Cambria" pitchFamily="18" charset="0"/>
              </a:rPr>
              <a:t>?</a:t>
            </a:r>
            <a:endParaRPr lang="pt-BR" sz="3400" dirty="0">
              <a:solidFill>
                <a:schemeClr val="tx2"/>
              </a:solidFill>
              <a:latin typeface="Cambria" pitchFamily="18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112040" y="4267200"/>
            <a:ext cx="289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0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s-ES" dirty="0" smtClean="0">
                <a:latin typeface="Cambria" pitchFamily="18" charset="0"/>
              </a:rPr>
              <a:t>y = 480,12ln(x) - 3916,4
R² = 0,8436</a:t>
            </a:r>
            <a:endParaRPr lang="es-ES" dirty="0">
              <a:latin typeface="Cambria" pitchFamily="18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6224336" y="4010528"/>
            <a:ext cx="2667000" cy="990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/>
          <p:cNvCxnSpPr>
            <a:stCxn id="18" idx="2"/>
          </p:cNvCxnSpPr>
          <p:nvPr/>
        </p:nvCxnSpPr>
        <p:spPr>
          <a:xfrm>
            <a:off x="5334000" y="3679686"/>
            <a:ext cx="838200" cy="6637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V="1">
            <a:off x="5181600" y="4724400"/>
            <a:ext cx="152400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609600" y="4236184"/>
            <a:ext cx="457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latin typeface="Cambria" pitchFamily="18" charset="0"/>
              </a:rPr>
              <a:t>Coeficiente entre 0 e 1 que mede quão bem os dados se ajustam à linha, sendo que, quanto mais aproximado do número 1, mais assertivo será a sua tendência</a:t>
            </a:r>
            <a:endParaRPr lang="pt-BR" sz="2000" dirty="0">
              <a:latin typeface="Cambria" pitchFamily="18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3886200" y="29718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latin typeface="Cambria" pitchFamily="18" charset="0"/>
              </a:rPr>
              <a:t>Equação da linha de tendência/regressão</a:t>
            </a:r>
            <a:endParaRPr lang="pt-BR" sz="2000" dirty="0">
              <a:latin typeface="Cambria" pitchFamily="18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240632" y="1257578"/>
            <a:ext cx="6858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600" u="sng" dirty="0" smtClean="0">
                <a:solidFill>
                  <a:srgbClr val="C00000"/>
                </a:solidFill>
                <a:latin typeface="Cambria" pitchFamily="18" charset="0"/>
              </a:rPr>
              <a:t>Atenção</a:t>
            </a:r>
            <a:r>
              <a:rPr lang="pt-BR" sz="1600" dirty="0" smtClean="0">
                <a:solidFill>
                  <a:srgbClr val="C00000"/>
                </a:solidFill>
                <a:latin typeface="Cambria" pitchFamily="18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pt-BR" sz="1600" dirty="0" smtClean="0">
                <a:solidFill>
                  <a:srgbClr val="C00000"/>
                </a:solidFill>
                <a:latin typeface="Cambria" pitchFamily="18" charset="0"/>
              </a:rPr>
              <a:t>É importante a escolha da equação visualizando a curvatura e o R-quadrado, pois um R-quadrado pode estar muito próximo ao 1, mas apresentar uma curvatura com crescimento ou queda muito grande, fugindo da realidade estudada</a:t>
            </a:r>
          </a:p>
        </p:txBody>
      </p:sp>
      <p:sp>
        <p:nvSpPr>
          <p:cNvPr id="21" name="Texto explicativo retangular com cantos arredondados 20"/>
          <p:cNvSpPr/>
          <p:nvPr/>
        </p:nvSpPr>
        <p:spPr>
          <a:xfrm>
            <a:off x="228600" y="1219200"/>
            <a:ext cx="6781800" cy="1600200"/>
          </a:xfrm>
          <a:prstGeom prst="wedgeRoundRectCallout">
            <a:avLst>
              <a:gd name="adj1" fmla="val 55276"/>
              <a:gd name="adj2" fmla="val -5921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7106" name="Picture 2" descr="C:\Users\Amanda\Downloads\1319168091_persona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160020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8" name="Picture 8" descr="Yahoo! Brasi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</p:spPr>
      </p:pic>
      <p:pic>
        <p:nvPicPr>
          <p:cNvPr id="122890" name="Picture 10" descr="Yahoo! Brasi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</p:spPr>
      </p:pic>
      <p:pic>
        <p:nvPicPr>
          <p:cNvPr id="122892" name="Picture 12" descr="Yahoo! Brasi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</p:spPr>
      </p:pic>
      <p:sp>
        <p:nvSpPr>
          <p:cNvPr id="14" name="CaixaDeTexto 13"/>
          <p:cNvSpPr txBox="1"/>
          <p:nvPr/>
        </p:nvSpPr>
        <p:spPr>
          <a:xfrm>
            <a:off x="228600" y="381000"/>
            <a:ext cx="8686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00" dirty="0" smtClean="0">
                <a:solidFill>
                  <a:schemeClr val="tx2"/>
                </a:solidFill>
                <a:latin typeface="Cambria" pitchFamily="18" charset="0"/>
              </a:rPr>
              <a:t>Aplicando a equação nos próximos meses</a:t>
            </a:r>
            <a:endParaRPr lang="pt-BR" sz="3400" dirty="0">
              <a:solidFill>
                <a:schemeClr val="tx2"/>
              </a:solidFill>
              <a:latin typeface="Cambria" pitchFamily="18" charset="0"/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990600" y="1295400"/>
          <a:ext cx="2808000" cy="5005800"/>
        </p:xfrm>
        <a:graphic>
          <a:graphicData uri="http://schemas.openxmlformats.org/drawingml/2006/table">
            <a:tbl>
              <a:tblPr/>
              <a:tblGrid>
                <a:gridCol w="540000"/>
                <a:gridCol w="1224000"/>
                <a:gridCol w="1044000"/>
              </a:tblGrid>
              <a:tr h="6858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Mês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Investimento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Vendas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JAN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R$ 6.714,00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327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FEV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R$ 5.602,00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MAR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R$ 7.884,00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316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ABR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R$ 5.821,00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194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MAI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R$ 9.535,00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478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JUN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R$ 5.977,00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308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JUL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R$ 7.356,00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423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AGO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R$ 9.840,00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501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SET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R$ 6.781,00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337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OUT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R$ 8.772,00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447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b="0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NOV</a:t>
                      </a:r>
                      <a:endParaRPr lang="pt-BR" sz="14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R$ </a:t>
                      </a:r>
                      <a:r>
                        <a:rPr lang="pt-BR" sz="1400" b="0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9.772,00</a:t>
                      </a:r>
                      <a:endParaRPr lang="pt-BR" sz="14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b="1" i="0" u="none" strike="noStrike" kern="1200" dirty="0" smtClean="0">
                          <a:solidFill>
                            <a:srgbClr val="C00000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495</a:t>
                      </a:r>
                      <a:endParaRPr lang="pt-BR" sz="1600" b="1" i="0" u="none" strike="noStrike" kern="1200" dirty="0">
                        <a:solidFill>
                          <a:srgbClr val="C00000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b="0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DEZ</a:t>
                      </a:r>
                      <a:endParaRPr lang="pt-BR" sz="14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R$ </a:t>
                      </a:r>
                      <a:r>
                        <a:rPr lang="pt-BR" sz="1400" b="0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11.000,00</a:t>
                      </a:r>
                      <a:endParaRPr lang="pt-BR" sz="14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b="1" i="0" u="none" strike="noStrike" kern="1200" dirty="0" smtClean="0">
                          <a:solidFill>
                            <a:srgbClr val="C00000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551</a:t>
                      </a:r>
                      <a:endParaRPr lang="pt-BR" sz="1600" b="1" i="0" u="none" strike="noStrike" kern="1200" dirty="0">
                        <a:solidFill>
                          <a:srgbClr val="C00000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6082" name="Picture 2" descr="C:\Users\Amanda\Downloads\1319166153_FAQ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5625"/>
          <a:stretch>
            <a:fillRect/>
          </a:stretch>
        </p:blipFill>
        <p:spPr bwMode="auto">
          <a:xfrm>
            <a:off x="5410200" y="2362200"/>
            <a:ext cx="2438400" cy="2057400"/>
          </a:xfrm>
          <a:prstGeom prst="rect">
            <a:avLst/>
          </a:prstGeom>
          <a:noFill/>
          <a:scene3d>
            <a:camera prst="perspectiveHeroicExtremeRightFacing"/>
            <a:lightRig rig="threePt" dir="t"/>
          </a:scene3d>
        </p:spPr>
      </p:pic>
      <p:sp>
        <p:nvSpPr>
          <p:cNvPr id="11" name="CaixaDeTexto 10"/>
          <p:cNvSpPr txBox="1"/>
          <p:nvPr/>
        </p:nvSpPr>
        <p:spPr>
          <a:xfrm>
            <a:off x="5164666" y="3048000"/>
            <a:ext cx="3064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Cambria" pitchFamily="18" charset="0"/>
              </a:rPr>
              <a:t>Consigo passar de 530 vendas</a:t>
            </a:r>
            <a:endParaRPr lang="pt-BR" sz="2400" dirty="0">
              <a:latin typeface="Cambria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360334" y="4495800"/>
            <a:ext cx="45550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Cambria" pitchFamily="18" charset="0"/>
              </a:rPr>
              <a:t>Provável!</a:t>
            </a:r>
          </a:p>
          <a:p>
            <a:pPr algn="ctr"/>
            <a:r>
              <a:rPr lang="pt-BR" sz="2000" dirty="0" smtClean="0">
                <a:latin typeface="Cambria" pitchFamily="18" charset="0"/>
              </a:rPr>
              <a:t>Só tome cuidado, podem existir muitas outras variáveis que não estão sendo consideradas aqui!</a:t>
            </a:r>
            <a:endParaRPr lang="pt-BR" sz="2000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8" name="Picture 8" descr="Yahoo! Brasi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</p:spPr>
      </p:pic>
      <p:pic>
        <p:nvPicPr>
          <p:cNvPr id="122890" name="Picture 10" descr="Yahoo! Brasi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</p:spPr>
      </p:pic>
      <p:pic>
        <p:nvPicPr>
          <p:cNvPr id="122892" name="Picture 12" descr="Yahoo! Brasi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</p:spPr>
      </p:pic>
      <p:sp>
        <p:nvSpPr>
          <p:cNvPr id="14" name="CaixaDeTexto 13"/>
          <p:cNvSpPr txBox="1"/>
          <p:nvPr/>
        </p:nvSpPr>
        <p:spPr>
          <a:xfrm>
            <a:off x="609600" y="8382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tx2"/>
                </a:solidFill>
                <a:latin typeface="Cambria" pitchFamily="18" charset="0"/>
              </a:rPr>
              <a:t>Fizemos uma planilha com mais detalhes de uma regressão linear </a:t>
            </a:r>
            <a:endParaRPr lang="pt-BR" sz="3600" dirty="0">
              <a:solidFill>
                <a:schemeClr val="tx2"/>
              </a:solidFill>
              <a:latin typeface="Cambria" pitchFamily="18" charset="0"/>
            </a:endParaRPr>
          </a:p>
        </p:txBody>
      </p:sp>
      <p:sp>
        <p:nvSpPr>
          <p:cNvPr id="141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143000" y="2819400"/>
            <a:ext cx="685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pt-BR" sz="2000" u="sng" dirty="0" smtClean="0">
                <a:solidFill>
                  <a:srgbClr val="C00000"/>
                </a:solidFill>
                <a:latin typeface="Cambria" pitchFamily="18" charset="0"/>
              </a:rPr>
              <a:t>http://bit.ly/InterconAnalytics2011</a:t>
            </a:r>
          </a:p>
          <a:p>
            <a:pPr algn="ctr">
              <a:lnSpc>
                <a:spcPct val="120000"/>
              </a:lnSpc>
            </a:pPr>
            <a:r>
              <a:rPr lang="pt-BR" sz="2000" dirty="0" smtClean="0">
                <a:solidFill>
                  <a:srgbClr val="C00000"/>
                </a:solidFill>
                <a:latin typeface="Cambria" pitchFamily="18" charset="0"/>
              </a:rPr>
              <a:t> Pasta "torturando números"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609600" y="40386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tx2"/>
                </a:solidFill>
                <a:latin typeface="Cambria" pitchFamily="18" charset="0"/>
              </a:rPr>
              <a:t>É só baixar e testar! ;)</a:t>
            </a:r>
            <a:endParaRPr lang="pt-BR" sz="3600" dirty="0">
              <a:solidFill>
                <a:schemeClr val="tx2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533400" y="2667000"/>
            <a:ext cx="8153400" cy="11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12000" tIns="72000" rIns="180000" bIns="72000" rtlCol="0" anchor="t"/>
          <a:lstStyle/>
          <a:p>
            <a:pPr algn="r"/>
            <a:r>
              <a:rPr lang="pt-BR" sz="2000" dirty="0" smtClean="0"/>
              <a:t>@</a:t>
            </a:r>
            <a:r>
              <a:rPr lang="pt-BR" sz="2000" dirty="0" err="1" smtClean="0"/>
              <a:t>bia_ferreira</a:t>
            </a:r>
            <a:endParaRPr lang="pt-BR" sz="2000" dirty="0" smtClean="0"/>
          </a:p>
          <a:p>
            <a:pPr algn="r"/>
            <a:r>
              <a:rPr lang="pt-BR" sz="2000" dirty="0" smtClean="0"/>
              <a:t>gabriellef@globosat.com.br</a:t>
            </a:r>
          </a:p>
        </p:txBody>
      </p:sp>
      <p:sp>
        <p:nvSpPr>
          <p:cNvPr id="8" name="Retângulo 7"/>
          <p:cNvSpPr/>
          <p:nvPr/>
        </p:nvSpPr>
        <p:spPr>
          <a:xfrm>
            <a:off x="533400" y="1524000"/>
            <a:ext cx="8153400" cy="11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72000" rIns="2412000" rtlCol="0" anchor="t"/>
          <a:lstStyle/>
          <a:p>
            <a:r>
              <a:rPr lang="pt-BR" sz="2000" dirty="0" smtClean="0"/>
              <a:t>@</a:t>
            </a:r>
            <a:r>
              <a:rPr lang="pt-BR" sz="2000" dirty="0" err="1" smtClean="0"/>
              <a:t>amandazdias</a:t>
            </a:r>
            <a:endParaRPr lang="pt-BR" sz="2000" dirty="0" smtClean="0"/>
          </a:p>
          <a:p>
            <a:r>
              <a:rPr lang="pt-BR" sz="2000" dirty="0" smtClean="0"/>
              <a:t>amanda.gasperini@iprospect.com.br</a:t>
            </a:r>
            <a:endParaRPr lang="pt-BR" sz="2000" dirty="0"/>
          </a:p>
        </p:txBody>
      </p:sp>
      <p:sp>
        <p:nvSpPr>
          <p:cNvPr id="11" name="Retângulo 10"/>
          <p:cNvSpPr/>
          <p:nvPr/>
        </p:nvSpPr>
        <p:spPr>
          <a:xfrm>
            <a:off x="533400" y="3810000"/>
            <a:ext cx="8153400" cy="1152000"/>
          </a:xfrm>
          <a:prstGeom prst="rect">
            <a:avLst/>
          </a:prstGeom>
          <a:solidFill>
            <a:srgbClr val="933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72000" rIns="2412000" rtlCol="0" anchor="t"/>
          <a:lstStyle/>
          <a:p>
            <a:r>
              <a:rPr lang="pt-BR" sz="2000" dirty="0" smtClean="0"/>
              <a:t>@</a:t>
            </a:r>
            <a:r>
              <a:rPr lang="pt-BR" sz="2000" dirty="0" err="1" smtClean="0"/>
              <a:t>leandrosn</a:t>
            </a:r>
            <a:r>
              <a:rPr lang="pt-BR" sz="2000" dirty="0" smtClean="0"/>
              <a:t> leandro.nascimento@directperformance.com.br</a:t>
            </a:r>
            <a:endParaRPr lang="pt-BR" sz="20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306371" y="533400"/>
            <a:ext cx="250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dirty="0" smtClean="0">
                <a:latin typeface="Cambria" pitchFamily="18" charset="0"/>
              </a:rPr>
              <a:t>OBRIGADO!</a:t>
            </a:r>
          </a:p>
        </p:txBody>
      </p:sp>
      <p:pic>
        <p:nvPicPr>
          <p:cNvPr id="99336" name="Picture 8" descr="http://www.wbresearch.com/uploadedImages/Events/USA/2011/12775_004/Our_Partners/sponsor_logos/iprospect-logo1.jpg?height=125&amp;width=190&amp;frameSize=5"/>
          <p:cNvPicPr>
            <a:picLocks noChangeAspect="1" noChangeArrowheads="1"/>
          </p:cNvPicPr>
          <p:nvPr/>
        </p:nvPicPr>
        <p:blipFill>
          <a:blip r:embed="rId2" cstate="print"/>
          <a:srcRect t="23703" b="22963"/>
          <a:stretch>
            <a:fillRect/>
          </a:stretch>
        </p:blipFill>
        <p:spPr bwMode="auto">
          <a:xfrm>
            <a:off x="228600" y="6096000"/>
            <a:ext cx="1400000" cy="504000"/>
          </a:xfrm>
          <a:prstGeom prst="rect">
            <a:avLst/>
          </a:prstGeom>
          <a:noFill/>
        </p:spPr>
      </p:pic>
      <p:pic>
        <p:nvPicPr>
          <p:cNvPr id="99340" name="Picture 12" descr="http://3.bp.blogspot.com/_WvjRQ0XFrQY/SKSSoIjsKcI/AAAAAAAAAMw/E733kr00SkI/s320/lv130647128104429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6132000"/>
            <a:ext cx="1131426" cy="432000"/>
          </a:xfrm>
          <a:prstGeom prst="rect">
            <a:avLst/>
          </a:prstGeom>
          <a:noFill/>
        </p:spPr>
      </p:pic>
      <p:pic>
        <p:nvPicPr>
          <p:cNvPr id="99344" name="Picture 16" descr="http://3.bp.blogspot.com/_al9jeL7Cx5A/Sx7ZR3x_6YI/AAAAAAAAB5w/QnC_0b-sveQ/s400/20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46004" y="6096000"/>
            <a:ext cx="603592" cy="504000"/>
          </a:xfrm>
          <a:prstGeom prst="rect">
            <a:avLst/>
          </a:prstGeom>
          <a:noFill/>
        </p:spPr>
      </p:pic>
      <p:sp>
        <p:nvSpPr>
          <p:cNvPr id="18" name="CaixaDeTexto 17"/>
          <p:cNvSpPr txBox="1"/>
          <p:nvPr/>
        </p:nvSpPr>
        <p:spPr>
          <a:xfrm>
            <a:off x="3198694" y="5257800"/>
            <a:ext cx="2830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tx2"/>
                </a:solidFill>
                <a:latin typeface="Cambria" pitchFamily="18" charset="0"/>
              </a:rPr>
              <a:t>PERGUNTAS?</a:t>
            </a:r>
            <a:endParaRPr lang="pt-BR" sz="3600" dirty="0">
              <a:solidFill>
                <a:schemeClr val="tx2"/>
              </a:solidFill>
              <a:latin typeface="Cambria" pitchFamily="18" charset="0"/>
            </a:endParaRPr>
          </a:p>
        </p:txBody>
      </p:sp>
      <p:pic>
        <p:nvPicPr>
          <p:cNvPr id="16" name="Picture 2" descr="http://static.imasters.com.br/eventos/intercon/2011/img/palestrantes/gabrielle_ferreira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2862000"/>
            <a:ext cx="2400300" cy="762000"/>
          </a:xfrm>
          <a:prstGeom prst="rect">
            <a:avLst/>
          </a:prstGeom>
          <a:noFill/>
        </p:spPr>
      </p:pic>
      <p:pic>
        <p:nvPicPr>
          <p:cNvPr id="17" name="Picture 6" descr="http://static.imasters.com.br/eventos/intercon/2011/img/palestrantes/amanda_gasperini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38900" y="1719000"/>
            <a:ext cx="2400300" cy="762000"/>
          </a:xfrm>
          <a:prstGeom prst="rect">
            <a:avLst/>
          </a:prstGeom>
          <a:noFill/>
        </p:spPr>
      </p:pic>
      <p:pic>
        <p:nvPicPr>
          <p:cNvPr id="19" name="Picture 4" descr="http://static.imasters.com.br/eventos/intercon/2011/img/palestrantes/leandro_nascimento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38900" y="4005000"/>
            <a:ext cx="2400300" cy="76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t="11719" r="2500" b="2344"/>
          <a:stretch/>
        </p:blipFill>
        <p:spPr bwMode="auto">
          <a:xfrm>
            <a:off x="285000" y="609600"/>
            <a:ext cx="6192000" cy="5629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tângulo 5"/>
          <p:cNvSpPr/>
          <p:nvPr/>
        </p:nvSpPr>
        <p:spPr>
          <a:xfrm>
            <a:off x="304800" y="685800"/>
            <a:ext cx="6248400" cy="5562600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2000">
                <a:schemeClr val="bg1"/>
              </a:gs>
              <a:gs pos="59000">
                <a:schemeClr val="bg1">
                  <a:shade val="100000"/>
                  <a:satMod val="115000"/>
                  <a:alpha val="33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4953000" y="1349276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tx2"/>
                </a:solidFill>
                <a:latin typeface="Cambria" pitchFamily="18" charset="0"/>
              </a:rPr>
              <a:t>Para respondê-las,</a:t>
            </a:r>
          </a:p>
          <a:p>
            <a:pPr algn="ctr"/>
            <a:r>
              <a:rPr lang="pt-BR" sz="3600" dirty="0" smtClean="0">
                <a:solidFill>
                  <a:schemeClr val="tx2"/>
                </a:solidFill>
                <a:latin typeface="Cambria" pitchFamily="18" charset="0"/>
              </a:rPr>
              <a:t> precisamos ir além do </a:t>
            </a:r>
            <a:r>
              <a:rPr lang="pt-BR" sz="3600" dirty="0" err="1" smtClean="0">
                <a:solidFill>
                  <a:schemeClr val="tx2"/>
                </a:solidFill>
                <a:latin typeface="Cambria" pitchFamily="18" charset="0"/>
              </a:rPr>
              <a:t>Dashboard</a:t>
            </a:r>
            <a:r>
              <a:rPr lang="pt-BR" sz="3600" dirty="0" smtClean="0">
                <a:solidFill>
                  <a:schemeClr val="tx2"/>
                </a:solidFill>
                <a:latin typeface="Cambria" pitchFamily="18" charset="0"/>
              </a:rPr>
              <a:t>...</a:t>
            </a:r>
            <a:endParaRPr lang="pt-BR" sz="3600" dirty="0">
              <a:solidFill>
                <a:schemeClr val="tx2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9812" name="Picture 4" descr="http://nicksworldofsynthesizers.com/images/beastinsid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276350"/>
            <a:ext cx="5715000" cy="4286250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914400" y="3810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Cambria" pitchFamily="18" charset="0"/>
              </a:rPr>
              <a:t>Mas sempre tomando cuidado, pois</a:t>
            </a:r>
            <a:endParaRPr lang="pt-BR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914400" y="57150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Cambria" pitchFamily="18" charset="0"/>
              </a:rPr>
              <a:t>muitos dados não geram informação</a:t>
            </a:r>
            <a:endParaRPr lang="pt-BR" sz="3600" dirty="0">
              <a:solidFill>
                <a:schemeClr val="bg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4192" y="5562600"/>
            <a:ext cx="74716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</a:rPr>
              <a:t>Distância entre São Paulo e </a:t>
            </a:r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</a:rPr>
              <a:t>Recife: 2.672.000m</a:t>
            </a: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  <a:latin typeface="Cambria" pitchFamily="18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44518" y="4855660"/>
            <a:ext cx="3733800" cy="487362"/>
          </a:xfrm>
          <a:prstGeom prst="rect">
            <a:avLst/>
          </a:prstGeom>
          <a:solidFill>
            <a:schemeClr val="accent1"/>
          </a:solidFill>
          <a:ln w="571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GB" dirty="0" err="1">
                <a:solidFill>
                  <a:schemeClr val="bg1"/>
                </a:solidFill>
                <a:latin typeface="+mj-lt"/>
              </a:rPr>
              <a:t>Looooooonge</a:t>
            </a:r>
            <a:r>
              <a:rPr lang="en-GB" dirty="0">
                <a:solidFill>
                  <a:schemeClr val="bg1"/>
                </a:solidFill>
                <a:latin typeface="+mj-lt"/>
              </a:rPr>
              <a:t>…….</a:t>
            </a:r>
          </a:p>
        </p:txBody>
      </p:sp>
      <p:grpSp>
        <p:nvGrpSpPr>
          <p:cNvPr id="9" name="Grupo 11"/>
          <p:cNvGrpSpPr>
            <a:grpSpLocks noChangeAspect="1"/>
          </p:cNvGrpSpPr>
          <p:nvPr/>
        </p:nvGrpSpPr>
        <p:grpSpPr bwMode="auto">
          <a:xfrm>
            <a:off x="639488" y="1247272"/>
            <a:ext cx="3743860" cy="3379787"/>
            <a:chOff x="800100" y="1268413"/>
            <a:chExt cx="4783138" cy="4318000"/>
          </a:xfrm>
        </p:grpSpPr>
        <p:pic>
          <p:nvPicPr>
            <p:cNvPr id="10" name="Picture 4" descr="Ma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0100" y="1268413"/>
              <a:ext cx="4783138" cy="431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" name="Line 5"/>
            <p:cNvSpPr>
              <a:spLocks noChangeShapeType="1"/>
            </p:cNvSpPr>
            <p:nvPr/>
          </p:nvSpPr>
          <p:spPr bwMode="auto">
            <a:xfrm flipV="1">
              <a:off x="1763713" y="2000250"/>
              <a:ext cx="2379662" cy="3294063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2" name="Grupo 10"/>
          <p:cNvGrpSpPr>
            <a:grpSpLocks/>
          </p:cNvGrpSpPr>
          <p:nvPr/>
        </p:nvGrpSpPr>
        <p:grpSpPr bwMode="auto">
          <a:xfrm>
            <a:off x="4714200" y="1247272"/>
            <a:ext cx="3744000" cy="3380400"/>
            <a:chOff x="1000125" y="1285875"/>
            <a:chExt cx="6119813" cy="4056063"/>
          </a:xfrm>
        </p:grpSpPr>
        <p:pic>
          <p:nvPicPr>
            <p:cNvPr id="13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 b="22844"/>
            <a:stretch>
              <a:fillRect/>
            </a:stretch>
          </p:blipFill>
          <p:spPr bwMode="auto">
            <a:xfrm>
              <a:off x="1000125" y="1285875"/>
              <a:ext cx="6119813" cy="405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Line 6"/>
            <p:cNvSpPr>
              <a:spLocks noChangeShapeType="1"/>
            </p:cNvSpPr>
            <p:nvPr/>
          </p:nvSpPr>
          <p:spPr bwMode="auto">
            <a:xfrm flipV="1">
              <a:off x="3038475" y="2835275"/>
              <a:ext cx="257175" cy="33020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 flipH="1" flipV="1">
              <a:off x="2730500" y="2990850"/>
              <a:ext cx="315913" cy="15875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3136900" y="2500313"/>
              <a:ext cx="1292225" cy="366712"/>
            </a:xfrm>
            <a:prstGeom prst="rect">
              <a:avLst/>
            </a:prstGeom>
            <a:noFill/>
            <a:ln w="571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GB" dirty="0">
                  <a:solidFill>
                    <a:srgbClr val="FFFF00"/>
                  </a:solidFill>
                  <a:latin typeface="+mj-lt"/>
                </a:rPr>
                <a:t>Recife</a:t>
              </a:r>
            </a:p>
          </p:txBody>
        </p:sp>
        <p:sp>
          <p:nvSpPr>
            <p:cNvPr id="17" name="Text Box 9"/>
            <p:cNvSpPr txBox="1">
              <a:spLocks noChangeArrowheads="1"/>
            </p:cNvSpPr>
            <p:nvPr/>
          </p:nvSpPr>
          <p:spPr bwMode="auto">
            <a:xfrm>
              <a:off x="1698625" y="2722563"/>
              <a:ext cx="1292225" cy="366712"/>
            </a:xfrm>
            <a:prstGeom prst="rect">
              <a:avLst/>
            </a:prstGeom>
            <a:noFill/>
            <a:ln w="571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GB" dirty="0">
                  <a:solidFill>
                    <a:srgbClr val="FFFF00"/>
                  </a:solidFill>
                  <a:latin typeface="+mj-lt"/>
                </a:rPr>
                <a:t>São Paulo</a:t>
              </a:r>
            </a:p>
          </p:txBody>
        </p:sp>
      </p:grp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4714200" y="4840704"/>
            <a:ext cx="3733800" cy="487362"/>
          </a:xfrm>
          <a:prstGeom prst="rect">
            <a:avLst/>
          </a:prstGeom>
          <a:solidFill>
            <a:schemeClr val="accent1"/>
          </a:solidFill>
          <a:ln w="571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GB" dirty="0" err="1">
                <a:solidFill>
                  <a:schemeClr val="bg1"/>
                </a:solidFill>
                <a:latin typeface="+mj-lt"/>
              </a:rPr>
              <a:t>Peeeeeeerto</a:t>
            </a:r>
            <a:r>
              <a:rPr lang="en-GB" dirty="0">
                <a:solidFill>
                  <a:schemeClr val="bg1"/>
                </a:solidFill>
                <a:latin typeface="+mj-lt"/>
              </a:rPr>
              <a:t>…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609600" y="3810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tx2"/>
                </a:solidFill>
                <a:latin typeface="Cambria" pitchFamily="18" charset="0"/>
              </a:rPr>
              <a:t>E as métricas...</a:t>
            </a:r>
            <a:endParaRPr lang="pt-BR" sz="3600" dirty="0">
              <a:solidFill>
                <a:schemeClr val="tx2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38488" y="2081213"/>
            <a:ext cx="2843212" cy="3287712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</p:pic>
      <p:sp>
        <p:nvSpPr>
          <p:cNvPr id="12" name="CaixaDeTexto 11"/>
          <p:cNvSpPr txBox="1"/>
          <p:nvPr/>
        </p:nvSpPr>
        <p:spPr>
          <a:xfrm>
            <a:off x="609600" y="3810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tx2"/>
                </a:solidFill>
                <a:latin typeface="Cambria" pitchFamily="18" charset="0"/>
              </a:rPr>
              <a:t>... dependem do ponto de vista</a:t>
            </a:r>
            <a:endParaRPr lang="pt-BR" sz="3600" dirty="0">
              <a:solidFill>
                <a:schemeClr val="tx2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17762" name="Picture 2" descr="http://businessinteligente.zip.net/images/b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914400" y="381000"/>
            <a:ext cx="7315200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Cambria" pitchFamily="18" charset="0"/>
              </a:rPr>
              <a:t>Então vamos queimar alguns neurônios...</a:t>
            </a:r>
            <a:endParaRPr lang="pt-BR" sz="3600" dirty="0">
              <a:solidFill>
                <a:schemeClr val="bg1"/>
              </a:solidFill>
              <a:effectLst>
                <a:glow rad="63500">
                  <a:schemeClr val="tx1">
                    <a:alpha val="40000"/>
                  </a:schemeClr>
                </a:glow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57200" y="2819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//gráficos de linha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irect Performance  - tequila sunrise 2010">
  <a:themeElements>
    <a:clrScheme name="Direct Performance - Tequila Sunrise 2010 14">
      <a:dk1>
        <a:srgbClr val="40232B"/>
      </a:dk1>
      <a:lt1>
        <a:srgbClr val="FFFFFF"/>
      </a:lt1>
      <a:dk2>
        <a:srgbClr val="F8F8F8"/>
      </a:dk2>
      <a:lt2>
        <a:srgbClr val="8EAB99"/>
      </a:lt2>
      <a:accent1>
        <a:srgbClr val="DEC085"/>
      </a:accent1>
      <a:accent2>
        <a:srgbClr val="F99D1E"/>
      </a:accent2>
      <a:accent3>
        <a:srgbClr val="FFFFFF"/>
      </a:accent3>
      <a:accent4>
        <a:srgbClr val="351C23"/>
      </a:accent4>
      <a:accent5>
        <a:srgbClr val="ECDCC2"/>
      </a:accent5>
      <a:accent6>
        <a:srgbClr val="E28E1A"/>
      </a:accent6>
      <a:hlink>
        <a:srgbClr val="E7702C"/>
      </a:hlink>
      <a:folHlink>
        <a:srgbClr val="A63412"/>
      </a:folHlink>
    </a:clrScheme>
    <a:fontScheme name="Direct Performance - Tequila Sunrise 2010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Direct Performance - Tequila Sunrise 20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 Performance - Tequila Sunrise 201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 Performance - Tequila Sunrise 201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 Performance - Tequila Sunrise 201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 Performance - Tequila Sunrise 201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 Performance - Tequila Sunrise 201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 Performance - Tequila Sunrise 201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 Performance - Tequila Sunrise 201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 Performance - Tequila Sunrise 201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 Performance - Tequila Sunrise 201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 Performance - Tequila Sunrise 201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 Performance - Tequila Sunrise 201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 Performance - Tequila Sunrise 2010 13">
        <a:dk1>
          <a:srgbClr val="939598"/>
        </a:dk1>
        <a:lt1>
          <a:srgbClr val="FFFFFF"/>
        </a:lt1>
        <a:dk2>
          <a:srgbClr val="F8F8F8"/>
        </a:dk2>
        <a:lt2>
          <a:srgbClr val="E0D7C8"/>
        </a:lt2>
        <a:accent1>
          <a:srgbClr val="F99D1E"/>
        </a:accent1>
        <a:accent2>
          <a:srgbClr val="E7702C"/>
        </a:accent2>
        <a:accent3>
          <a:srgbClr val="FFFFFF"/>
        </a:accent3>
        <a:accent4>
          <a:srgbClr val="7D7E81"/>
        </a:accent4>
        <a:accent5>
          <a:srgbClr val="FBCCAB"/>
        </a:accent5>
        <a:accent6>
          <a:srgbClr val="D16527"/>
        </a:accent6>
        <a:hlink>
          <a:srgbClr val="A63412"/>
        </a:hlink>
        <a:folHlink>
          <a:srgbClr val="AB936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 Performance - Tequila Sunrise 2010 14">
        <a:dk1>
          <a:srgbClr val="40232B"/>
        </a:dk1>
        <a:lt1>
          <a:srgbClr val="FFFFFF"/>
        </a:lt1>
        <a:dk2>
          <a:srgbClr val="F8F8F8"/>
        </a:dk2>
        <a:lt2>
          <a:srgbClr val="8EAB99"/>
        </a:lt2>
        <a:accent1>
          <a:srgbClr val="DEC085"/>
        </a:accent1>
        <a:accent2>
          <a:srgbClr val="F99D1E"/>
        </a:accent2>
        <a:accent3>
          <a:srgbClr val="FFFFFF"/>
        </a:accent3>
        <a:accent4>
          <a:srgbClr val="351C23"/>
        </a:accent4>
        <a:accent5>
          <a:srgbClr val="ECDCC2"/>
        </a:accent5>
        <a:accent6>
          <a:srgbClr val="E28E1A"/>
        </a:accent6>
        <a:hlink>
          <a:srgbClr val="E7702C"/>
        </a:hlink>
        <a:folHlink>
          <a:srgbClr val="A634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irect Performance  - tequila sunrise 2010">
  <a:themeElements>
    <a:clrScheme name="Direct Performance - Tequila Sunrise 2010 14">
      <a:dk1>
        <a:srgbClr val="40232B"/>
      </a:dk1>
      <a:lt1>
        <a:srgbClr val="FFFFFF"/>
      </a:lt1>
      <a:dk2>
        <a:srgbClr val="F8F8F8"/>
      </a:dk2>
      <a:lt2>
        <a:srgbClr val="8EAB99"/>
      </a:lt2>
      <a:accent1>
        <a:srgbClr val="DEC085"/>
      </a:accent1>
      <a:accent2>
        <a:srgbClr val="F99D1E"/>
      </a:accent2>
      <a:accent3>
        <a:srgbClr val="FFFFFF"/>
      </a:accent3>
      <a:accent4>
        <a:srgbClr val="351C23"/>
      </a:accent4>
      <a:accent5>
        <a:srgbClr val="ECDCC2"/>
      </a:accent5>
      <a:accent6>
        <a:srgbClr val="E28E1A"/>
      </a:accent6>
      <a:hlink>
        <a:srgbClr val="E7702C"/>
      </a:hlink>
      <a:folHlink>
        <a:srgbClr val="A63412"/>
      </a:folHlink>
    </a:clrScheme>
    <a:fontScheme name="Direct Performance - Tequila Sunrise 2010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Direct Performance - Tequila Sunrise 20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 Performance - Tequila Sunrise 201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 Performance - Tequila Sunrise 201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 Performance - Tequila Sunrise 201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 Performance - Tequila Sunrise 201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 Performance - Tequila Sunrise 201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 Performance - Tequila Sunrise 201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 Performance - Tequila Sunrise 201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 Performance - Tequila Sunrise 201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 Performance - Tequila Sunrise 201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 Performance - Tequila Sunrise 201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 Performance - Tequila Sunrise 201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 Performance - Tequila Sunrise 2010 13">
        <a:dk1>
          <a:srgbClr val="939598"/>
        </a:dk1>
        <a:lt1>
          <a:srgbClr val="FFFFFF"/>
        </a:lt1>
        <a:dk2>
          <a:srgbClr val="F8F8F8"/>
        </a:dk2>
        <a:lt2>
          <a:srgbClr val="E0D7C8"/>
        </a:lt2>
        <a:accent1>
          <a:srgbClr val="F99D1E"/>
        </a:accent1>
        <a:accent2>
          <a:srgbClr val="E7702C"/>
        </a:accent2>
        <a:accent3>
          <a:srgbClr val="FFFFFF"/>
        </a:accent3>
        <a:accent4>
          <a:srgbClr val="7D7E81"/>
        </a:accent4>
        <a:accent5>
          <a:srgbClr val="FBCCAB"/>
        </a:accent5>
        <a:accent6>
          <a:srgbClr val="D16527"/>
        </a:accent6>
        <a:hlink>
          <a:srgbClr val="A63412"/>
        </a:hlink>
        <a:folHlink>
          <a:srgbClr val="AB936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 Performance - Tequila Sunrise 2010 14">
        <a:dk1>
          <a:srgbClr val="40232B"/>
        </a:dk1>
        <a:lt1>
          <a:srgbClr val="FFFFFF"/>
        </a:lt1>
        <a:dk2>
          <a:srgbClr val="F8F8F8"/>
        </a:dk2>
        <a:lt2>
          <a:srgbClr val="8EAB99"/>
        </a:lt2>
        <a:accent1>
          <a:srgbClr val="DEC085"/>
        </a:accent1>
        <a:accent2>
          <a:srgbClr val="F99D1E"/>
        </a:accent2>
        <a:accent3>
          <a:srgbClr val="FFFFFF"/>
        </a:accent3>
        <a:accent4>
          <a:srgbClr val="351C23"/>
        </a:accent4>
        <a:accent5>
          <a:srgbClr val="ECDCC2"/>
        </a:accent5>
        <a:accent6>
          <a:srgbClr val="E28E1A"/>
        </a:accent6>
        <a:hlink>
          <a:srgbClr val="E7702C"/>
        </a:hlink>
        <a:folHlink>
          <a:srgbClr val="A634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1012</TotalTime>
  <Words>1162</Words>
  <Application>Microsoft Macintosh PowerPoint</Application>
  <PresentationFormat>On-screen Show (4:3)</PresentationFormat>
  <Paragraphs>270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Direct Performance  - tequila sunrise 2010</vt:lpstr>
      <vt:lpstr>1_Direct Performance  - tequila sunrise 2010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click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amanda.gasperini</dc:creator>
  <cp:lastModifiedBy>Leonardo Naressi</cp:lastModifiedBy>
  <cp:revision>425</cp:revision>
  <dcterms:created xsi:type="dcterms:W3CDTF">2011-10-11T21:47:29Z</dcterms:created>
  <dcterms:modified xsi:type="dcterms:W3CDTF">2011-10-22T03:23:22Z</dcterms:modified>
</cp:coreProperties>
</file>