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84" r:id="rId12"/>
    <p:sldId id="265" r:id="rId13"/>
    <p:sldId id="266" r:id="rId14"/>
    <p:sldId id="285" r:id="rId15"/>
    <p:sldId id="267" r:id="rId16"/>
    <p:sldId id="272" r:id="rId17"/>
    <p:sldId id="268" r:id="rId18"/>
    <p:sldId id="269" r:id="rId19"/>
    <p:sldId id="270" r:id="rId20"/>
    <p:sldId id="283" r:id="rId21"/>
    <p:sldId id="275" r:id="rId22"/>
    <p:sldId id="273" r:id="rId23"/>
    <p:sldId id="277" r:id="rId24"/>
    <p:sldId id="279" r:id="rId25"/>
    <p:sldId id="280" r:id="rId26"/>
    <p:sldId id="278" r:id="rId27"/>
    <p:sldId id="286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76E86-55ED-D84E-A2B2-291CD23EBA4E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672D1-2BA6-964A-B774-51FD5BEAEF35}">
      <dgm:prSet phldrT="[Text]"/>
      <dgm:spPr/>
      <dgm:t>
        <a:bodyPr/>
        <a:lstStyle/>
        <a:p>
          <a:r>
            <a:rPr lang="en-US" dirty="0" err="1" smtClean="0"/>
            <a:t>Autenticação</a:t>
          </a:r>
          <a:endParaRPr lang="en-US" dirty="0"/>
        </a:p>
      </dgm:t>
    </dgm:pt>
    <dgm:pt modelId="{6822AC47-A610-BE46-96CD-7C06FB967B74}" type="parTrans" cxnId="{291FB599-C71C-1E4F-B5F6-97A449FDE3CE}">
      <dgm:prSet/>
      <dgm:spPr/>
      <dgm:t>
        <a:bodyPr/>
        <a:lstStyle/>
        <a:p>
          <a:endParaRPr lang="en-US"/>
        </a:p>
      </dgm:t>
    </dgm:pt>
    <dgm:pt modelId="{40BDF7E5-5B72-8D47-8381-0710703CEA67}" type="sibTrans" cxnId="{291FB599-C71C-1E4F-B5F6-97A449FDE3CE}">
      <dgm:prSet/>
      <dgm:spPr/>
      <dgm:t>
        <a:bodyPr/>
        <a:lstStyle/>
        <a:p>
          <a:endParaRPr lang="en-US"/>
        </a:p>
      </dgm:t>
    </dgm:pt>
    <dgm:pt modelId="{90065822-0568-F741-BA46-651B52D782DB}">
      <dgm:prSet phldrT="[Text]" custT="1"/>
      <dgm:spPr/>
      <dgm:t>
        <a:bodyPr/>
        <a:lstStyle/>
        <a:p>
          <a:r>
            <a:rPr lang="en-US" sz="3600" dirty="0" err="1" smtClean="0"/>
            <a:t>Conta</a:t>
          </a:r>
          <a:endParaRPr lang="en-US" sz="3600" dirty="0"/>
        </a:p>
      </dgm:t>
    </dgm:pt>
    <dgm:pt modelId="{4278F33C-1520-804B-BA82-10F76F081FC5}" type="parTrans" cxnId="{A838D920-5824-7841-9D2D-8E5A561781AE}">
      <dgm:prSet/>
      <dgm:spPr/>
      <dgm:t>
        <a:bodyPr/>
        <a:lstStyle/>
        <a:p>
          <a:endParaRPr lang="en-US"/>
        </a:p>
      </dgm:t>
    </dgm:pt>
    <dgm:pt modelId="{CF303BBE-6E28-754B-A10D-A3B3283598E8}" type="sibTrans" cxnId="{A838D920-5824-7841-9D2D-8E5A561781AE}">
      <dgm:prSet/>
      <dgm:spPr/>
      <dgm:t>
        <a:bodyPr/>
        <a:lstStyle/>
        <a:p>
          <a:endParaRPr lang="en-US"/>
        </a:p>
      </dgm:t>
    </dgm:pt>
    <dgm:pt modelId="{4CD9C2B6-7E97-6447-AE9C-8A846E6F10C9}" type="pres">
      <dgm:prSet presAssocID="{DA876E86-55ED-D84E-A2B2-291CD23EBA4E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4DDF44-102D-3142-B163-B6FC588738F6}" type="pres">
      <dgm:prSet presAssocID="{B24672D1-2BA6-964A-B774-51FD5BEAEF35}" presName="centerShape" presStyleLbl="node0" presStyleIdx="0" presStyleCnt="1" custScaleX="183956" custScaleY="78246" custLinFactNeighborX="-2662" custLinFactNeighborY="-49239"/>
      <dgm:spPr/>
      <dgm:t>
        <a:bodyPr/>
        <a:lstStyle/>
        <a:p>
          <a:endParaRPr lang="en-US"/>
        </a:p>
      </dgm:t>
    </dgm:pt>
    <dgm:pt modelId="{7CB4C355-01B9-8E41-8533-E5D27F01CAE9}" type="pres">
      <dgm:prSet presAssocID="{4278F33C-1520-804B-BA82-10F76F081FC5}" presName="parTrans" presStyleLbl="bgSibTrans2D1" presStyleIdx="0" presStyleCnt="1" custAng="10844905" custScaleX="55391" custScaleY="94297" custLinFactNeighborX="-1096" custLinFactNeighborY="-50177" custRadScaleRad="156462"/>
      <dgm:spPr/>
      <dgm:t>
        <a:bodyPr/>
        <a:lstStyle/>
        <a:p>
          <a:endParaRPr lang="en-US"/>
        </a:p>
      </dgm:t>
    </dgm:pt>
    <dgm:pt modelId="{7ABD2A83-964A-ED42-AA7E-18F73F1D1DE8}" type="pres">
      <dgm:prSet presAssocID="{90065822-0568-F741-BA46-651B52D782DB}" presName="node" presStyleLbl="node1" presStyleIdx="0" presStyleCnt="1" custScaleX="137990" custScaleY="68126" custRadScaleRad="9976" custRadScaleInc="-13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FB599-C71C-1E4F-B5F6-97A449FDE3CE}" srcId="{DA876E86-55ED-D84E-A2B2-291CD23EBA4E}" destId="{B24672D1-2BA6-964A-B774-51FD5BEAEF35}" srcOrd="0" destOrd="0" parTransId="{6822AC47-A610-BE46-96CD-7C06FB967B74}" sibTransId="{40BDF7E5-5B72-8D47-8381-0710703CEA67}"/>
    <dgm:cxn modelId="{FE356C40-53DA-4AC2-B368-6F4FF95C421C}" type="presOf" srcId="{90065822-0568-F741-BA46-651B52D782DB}" destId="{7ABD2A83-964A-ED42-AA7E-18F73F1D1DE8}" srcOrd="0" destOrd="0" presId="urn:microsoft.com/office/officeart/2005/8/layout/radial4"/>
    <dgm:cxn modelId="{A838D920-5824-7841-9D2D-8E5A561781AE}" srcId="{B24672D1-2BA6-964A-B774-51FD5BEAEF35}" destId="{90065822-0568-F741-BA46-651B52D782DB}" srcOrd="0" destOrd="0" parTransId="{4278F33C-1520-804B-BA82-10F76F081FC5}" sibTransId="{CF303BBE-6E28-754B-A10D-A3B3283598E8}"/>
    <dgm:cxn modelId="{FE57ADAC-46A1-4A84-8F71-0A372D21CE7B}" type="presOf" srcId="{B24672D1-2BA6-964A-B774-51FD5BEAEF35}" destId="{904DDF44-102D-3142-B163-B6FC588738F6}" srcOrd="0" destOrd="0" presId="urn:microsoft.com/office/officeart/2005/8/layout/radial4"/>
    <dgm:cxn modelId="{3375016B-8D53-004E-B78F-43ADF0AD4C2C}" type="presOf" srcId="{DA876E86-55ED-D84E-A2B2-291CD23EBA4E}" destId="{4CD9C2B6-7E97-6447-AE9C-8A846E6F10C9}" srcOrd="0" destOrd="0" presId="urn:microsoft.com/office/officeart/2005/8/layout/radial4"/>
    <dgm:cxn modelId="{8E0A4AAE-3CBC-445A-83C8-4A8930E1CDB9}" type="presOf" srcId="{4278F33C-1520-804B-BA82-10F76F081FC5}" destId="{7CB4C355-01B9-8E41-8533-E5D27F01CAE9}" srcOrd="0" destOrd="0" presId="urn:microsoft.com/office/officeart/2005/8/layout/radial4"/>
    <dgm:cxn modelId="{ABA5A196-997F-4651-A0C6-C6DDF66DBAF9}" type="presParOf" srcId="{4CD9C2B6-7E97-6447-AE9C-8A846E6F10C9}" destId="{904DDF44-102D-3142-B163-B6FC588738F6}" srcOrd="0" destOrd="0" presId="urn:microsoft.com/office/officeart/2005/8/layout/radial4"/>
    <dgm:cxn modelId="{FDF408D1-D9DD-47A0-AFE7-0045AEC8BEAC}" type="presParOf" srcId="{4CD9C2B6-7E97-6447-AE9C-8A846E6F10C9}" destId="{7CB4C355-01B9-8E41-8533-E5D27F01CAE9}" srcOrd="1" destOrd="0" presId="urn:microsoft.com/office/officeart/2005/8/layout/radial4"/>
    <dgm:cxn modelId="{C1A63475-676A-45DD-8623-6E25974BC883}" type="presParOf" srcId="{4CD9C2B6-7E97-6447-AE9C-8A846E6F10C9}" destId="{7ABD2A83-964A-ED42-AA7E-18F73F1D1DE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76E86-55ED-D84E-A2B2-291CD23EBA4E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672D1-2BA6-964A-B774-51FD5BEAEF35}">
      <dgm:prSet phldrT="[Text]"/>
      <dgm:spPr/>
      <dgm:t>
        <a:bodyPr/>
        <a:lstStyle/>
        <a:p>
          <a:r>
            <a:rPr lang="en-US" dirty="0" err="1" smtClean="0"/>
            <a:t>Autenticação</a:t>
          </a:r>
          <a:endParaRPr lang="en-US" dirty="0"/>
        </a:p>
      </dgm:t>
    </dgm:pt>
    <dgm:pt modelId="{6822AC47-A610-BE46-96CD-7C06FB967B74}" type="parTrans" cxnId="{291FB599-C71C-1E4F-B5F6-97A449FDE3CE}">
      <dgm:prSet/>
      <dgm:spPr/>
      <dgm:t>
        <a:bodyPr/>
        <a:lstStyle/>
        <a:p>
          <a:endParaRPr lang="en-US"/>
        </a:p>
      </dgm:t>
    </dgm:pt>
    <dgm:pt modelId="{40BDF7E5-5B72-8D47-8381-0710703CEA67}" type="sibTrans" cxnId="{291FB599-C71C-1E4F-B5F6-97A449FDE3CE}">
      <dgm:prSet/>
      <dgm:spPr/>
      <dgm:t>
        <a:bodyPr/>
        <a:lstStyle/>
        <a:p>
          <a:endParaRPr lang="en-US"/>
        </a:p>
      </dgm:t>
    </dgm:pt>
    <dgm:pt modelId="{90065822-0568-F741-BA46-651B52D782DB}">
      <dgm:prSet phldrT="[Text]" custT="1"/>
      <dgm:spPr/>
      <dgm:t>
        <a:bodyPr/>
        <a:lstStyle/>
        <a:p>
          <a:r>
            <a:rPr lang="en-US" sz="3600" dirty="0" err="1" smtClean="0"/>
            <a:t>Conta</a:t>
          </a:r>
          <a:endParaRPr lang="en-US" sz="3600" dirty="0"/>
        </a:p>
      </dgm:t>
    </dgm:pt>
    <dgm:pt modelId="{4278F33C-1520-804B-BA82-10F76F081FC5}" type="parTrans" cxnId="{A838D920-5824-7841-9D2D-8E5A561781AE}">
      <dgm:prSet/>
      <dgm:spPr/>
      <dgm:t>
        <a:bodyPr/>
        <a:lstStyle/>
        <a:p>
          <a:endParaRPr lang="en-US"/>
        </a:p>
      </dgm:t>
    </dgm:pt>
    <dgm:pt modelId="{CF303BBE-6E28-754B-A10D-A3B3283598E8}" type="sibTrans" cxnId="{A838D920-5824-7841-9D2D-8E5A561781AE}">
      <dgm:prSet/>
      <dgm:spPr/>
      <dgm:t>
        <a:bodyPr/>
        <a:lstStyle/>
        <a:p>
          <a:endParaRPr lang="en-US"/>
        </a:p>
      </dgm:t>
    </dgm:pt>
    <dgm:pt modelId="{4CD9C2B6-7E97-6447-AE9C-8A846E6F10C9}" type="pres">
      <dgm:prSet presAssocID="{DA876E86-55ED-D84E-A2B2-291CD23EBA4E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4DDF44-102D-3142-B163-B6FC588738F6}" type="pres">
      <dgm:prSet presAssocID="{B24672D1-2BA6-964A-B774-51FD5BEAEF35}" presName="centerShape" presStyleLbl="node0" presStyleIdx="0" presStyleCnt="1" custScaleX="183956" custScaleY="78246" custLinFactNeighborX="-2662" custLinFactNeighborY="-49239"/>
      <dgm:spPr/>
      <dgm:t>
        <a:bodyPr/>
        <a:lstStyle/>
        <a:p>
          <a:endParaRPr lang="en-US"/>
        </a:p>
      </dgm:t>
    </dgm:pt>
    <dgm:pt modelId="{7CB4C355-01B9-8E41-8533-E5D27F01CAE9}" type="pres">
      <dgm:prSet presAssocID="{4278F33C-1520-804B-BA82-10F76F081FC5}" presName="parTrans" presStyleLbl="bgSibTrans2D1" presStyleIdx="0" presStyleCnt="1" custAng="10844905" custScaleX="55391" custScaleY="94297" custLinFactNeighborX="-1096" custLinFactNeighborY="-50177" custRadScaleRad="156462"/>
      <dgm:spPr/>
      <dgm:t>
        <a:bodyPr/>
        <a:lstStyle/>
        <a:p>
          <a:endParaRPr lang="en-US"/>
        </a:p>
      </dgm:t>
    </dgm:pt>
    <dgm:pt modelId="{7ABD2A83-964A-ED42-AA7E-18F73F1D1DE8}" type="pres">
      <dgm:prSet presAssocID="{90065822-0568-F741-BA46-651B52D782DB}" presName="node" presStyleLbl="node1" presStyleIdx="0" presStyleCnt="1" custScaleX="137990" custScaleY="68126" custRadScaleRad="9976" custRadScaleInc="-13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FB599-C71C-1E4F-B5F6-97A449FDE3CE}" srcId="{DA876E86-55ED-D84E-A2B2-291CD23EBA4E}" destId="{B24672D1-2BA6-964A-B774-51FD5BEAEF35}" srcOrd="0" destOrd="0" parTransId="{6822AC47-A610-BE46-96CD-7C06FB967B74}" sibTransId="{40BDF7E5-5B72-8D47-8381-0710703CEA67}"/>
    <dgm:cxn modelId="{922953BE-0CA4-4214-BAD8-08935983F595}" type="presOf" srcId="{90065822-0568-F741-BA46-651B52D782DB}" destId="{7ABD2A83-964A-ED42-AA7E-18F73F1D1DE8}" srcOrd="0" destOrd="0" presId="urn:microsoft.com/office/officeart/2005/8/layout/radial4"/>
    <dgm:cxn modelId="{20EE6419-BF71-4B5B-8411-FD5B3EB6B9DD}" type="presOf" srcId="{DA876E86-55ED-D84E-A2B2-291CD23EBA4E}" destId="{4CD9C2B6-7E97-6447-AE9C-8A846E6F10C9}" srcOrd="0" destOrd="0" presId="urn:microsoft.com/office/officeart/2005/8/layout/radial4"/>
    <dgm:cxn modelId="{46DF0338-69A5-49BE-B791-F02163B89DCF}" type="presOf" srcId="{B24672D1-2BA6-964A-B774-51FD5BEAEF35}" destId="{904DDF44-102D-3142-B163-B6FC588738F6}" srcOrd="0" destOrd="0" presId="urn:microsoft.com/office/officeart/2005/8/layout/radial4"/>
    <dgm:cxn modelId="{25DE046C-D78C-4B60-8FF9-E17AA596CC1A}" type="presOf" srcId="{4278F33C-1520-804B-BA82-10F76F081FC5}" destId="{7CB4C355-01B9-8E41-8533-E5D27F01CAE9}" srcOrd="0" destOrd="0" presId="urn:microsoft.com/office/officeart/2005/8/layout/radial4"/>
    <dgm:cxn modelId="{A838D920-5824-7841-9D2D-8E5A561781AE}" srcId="{B24672D1-2BA6-964A-B774-51FD5BEAEF35}" destId="{90065822-0568-F741-BA46-651B52D782DB}" srcOrd="0" destOrd="0" parTransId="{4278F33C-1520-804B-BA82-10F76F081FC5}" sibTransId="{CF303BBE-6E28-754B-A10D-A3B3283598E8}"/>
    <dgm:cxn modelId="{D1A9F2E4-4013-47C7-A929-046E7D73CF5B}" type="presParOf" srcId="{4CD9C2B6-7E97-6447-AE9C-8A846E6F10C9}" destId="{904DDF44-102D-3142-B163-B6FC588738F6}" srcOrd="0" destOrd="0" presId="urn:microsoft.com/office/officeart/2005/8/layout/radial4"/>
    <dgm:cxn modelId="{86EB3B66-2CE4-4D07-A29F-CDA2AF01F409}" type="presParOf" srcId="{4CD9C2B6-7E97-6447-AE9C-8A846E6F10C9}" destId="{7CB4C355-01B9-8E41-8533-E5D27F01CAE9}" srcOrd="1" destOrd="0" presId="urn:microsoft.com/office/officeart/2005/8/layout/radial4"/>
    <dgm:cxn modelId="{180AA327-76B0-4EF1-9A81-1CDCC457359E}" type="presParOf" srcId="{4CD9C2B6-7E97-6447-AE9C-8A846E6F10C9}" destId="{7ABD2A83-964A-ED42-AA7E-18F73F1D1DE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DDF44-102D-3142-B163-B6FC588738F6}">
      <dsp:nvSpPr>
        <dsp:cNvPr id="0" name=""/>
        <dsp:cNvSpPr/>
      </dsp:nvSpPr>
      <dsp:spPr>
        <a:xfrm>
          <a:off x="2001887" y="18"/>
          <a:ext cx="3388692" cy="1441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Autenticação</a:t>
          </a:r>
          <a:endParaRPr lang="en-US" sz="2700" kern="1200" dirty="0"/>
        </a:p>
      </dsp:txBody>
      <dsp:txXfrm>
        <a:off x="2498149" y="211104"/>
        <a:ext cx="2396168" cy="1019214"/>
      </dsp:txXfrm>
    </dsp:sp>
    <dsp:sp modelId="{7CB4C355-01B9-8E41-8533-E5D27F01CAE9}">
      <dsp:nvSpPr>
        <dsp:cNvPr id="0" name=""/>
        <dsp:cNvSpPr/>
      </dsp:nvSpPr>
      <dsp:spPr>
        <a:xfrm rot="16200000">
          <a:off x="3411298" y="1515886"/>
          <a:ext cx="581004" cy="4950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D2A83-964A-ED42-AA7E-18F73F1D1DE8}">
      <dsp:nvSpPr>
        <dsp:cNvPr id="0" name=""/>
        <dsp:cNvSpPr/>
      </dsp:nvSpPr>
      <dsp:spPr>
        <a:xfrm>
          <a:off x="2512723" y="2074376"/>
          <a:ext cx="2414846" cy="95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Conta</a:t>
          </a:r>
          <a:endParaRPr lang="en-US" sz="3600" kern="1200" dirty="0"/>
        </a:p>
      </dsp:txBody>
      <dsp:txXfrm>
        <a:off x="2540658" y="2102311"/>
        <a:ext cx="2358976" cy="897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DDF44-102D-3142-B163-B6FC588738F6}">
      <dsp:nvSpPr>
        <dsp:cNvPr id="0" name=""/>
        <dsp:cNvSpPr/>
      </dsp:nvSpPr>
      <dsp:spPr>
        <a:xfrm>
          <a:off x="2001887" y="18"/>
          <a:ext cx="3388692" cy="1441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Autenticação</a:t>
          </a:r>
          <a:endParaRPr lang="en-US" sz="2700" kern="1200" dirty="0"/>
        </a:p>
      </dsp:txBody>
      <dsp:txXfrm>
        <a:off x="2498149" y="211104"/>
        <a:ext cx="2396168" cy="1019214"/>
      </dsp:txXfrm>
    </dsp:sp>
    <dsp:sp modelId="{7CB4C355-01B9-8E41-8533-E5D27F01CAE9}">
      <dsp:nvSpPr>
        <dsp:cNvPr id="0" name=""/>
        <dsp:cNvSpPr/>
      </dsp:nvSpPr>
      <dsp:spPr>
        <a:xfrm rot="16200000">
          <a:off x="3411298" y="1515886"/>
          <a:ext cx="581004" cy="4950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D2A83-964A-ED42-AA7E-18F73F1D1DE8}">
      <dsp:nvSpPr>
        <dsp:cNvPr id="0" name=""/>
        <dsp:cNvSpPr/>
      </dsp:nvSpPr>
      <dsp:spPr>
        <a:xfrm>
          <a:off x="2512723" y="2074376"/>
          <a:ext cx="2414846" cy="95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Conta</a:t>
          </a:r>
          <a:endParaRPr lang="en-US" sz="3600" kern="1200" dirty="0"/>
        </a:p>
      </dsp:txBody>
      <dsp:txXfrm>
        <a:off x="2540658" y="2102311"/>
        <a:ext cx="2358976" cy="89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20D9C-6918-384E-820C-3E68F96CF700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639B1-29A6-2A44-8A77-A77EE6F2D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639B1-29A6-2A44-8A77-A77EE6F2D5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008000">
            <a:normAutofit fontScale="90000"/>
          </a:bodyPr>
          <a:lstStyle/>
          <a:p>
            <a:r>
              <a:rPr lang="pt-BR" dirty="0" smtClean="0"/>
              <a:t>Explorando</a:t>
            </a:r>
            <a:r>
              <a:rPr lang="en-US" dirty="0" smtClean="0"/>
              <a:t> </a:t>
            </a:r>
            <a:r>
              <a:rPr lang="en-US" dirty="0"/>
              <a:t>a API do Google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 smtClean="0"/>
              <a:t>Johann </a:t>
            </a:r>
            <a:r>
              <a:rPr lang="en-US" dirty="0" err="1" smtClean="0"/>
              <a:t>Vivot</a:t>
            </a:r>
            <a:r>
              <a:rPr lang="en-US" dirty="0"/>
              <a:t>, Direct </a:t>
            </a:r>
            <a:r>
              <a:rPr lang="en-US" dirty="0" smtClean="0"/>
              <a:t>Performance</a:t>
            </a:r>
          </a:p>
          <a:p>
            <a:pPr>
              <a:lnSpc>
                <a:spcPct val="50000"/>
              </a:lnSpc>
            </a:pPr>
            <a:r>
              <a:rPr lang="en-US" dirty="0"/>
              <a:t>@</a:t>
            </a:r>
            <a:r>
              <a:rPr lang="en-US" dirty="0" err="1" smtClean="0"/>
              <a:t>johannvivot</a:t>
            </a:r>
            <a:endParaRPr lang="en-US" dirty="0" smtClean="0"/>
          </a:p>
          <a:p>
            <a:pPr>
              <a:lnSpc>
                <a:spcPct val="50000"/>
              </a:lnSpc>
            </a:pPr>
            <a:endParaRPr lang="en-US" dirty="0"/>
          </a:p>
          <a:p>
            <a:pPr>
              <a:lnSpc>
                <a:spcPct val="50000"/>
              </a:lnSpc>
            </a:pPr>
            <a:r>
              <a:rPr lang="en-US" dirty="0"/>
              <a:t>Vanessa Sabino, </a:t>
            </a:r>
            <a:r>
              <a:rPr lang="en-US" dirty="0" err="1" smtClean="0"/>
              <a:t>Dafiti</a:t>
            </a:r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weureka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Sobre</a:t>
            </a:r>
            <a:r>
              <a:rPr lang="en-US" dirty="0" smtClean="0"/>
              <a:t> a Data Export API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470153"/>
              </p:ext>
            </p:extLst>
          </p:nvPr>
        </p:nvGraphicFramePr>
        <p:xfrm>
          <a:off x="873389" y="2194730"/>
          <a:ext cx="7610475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1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Sobre</a:t>
            </a:r>
            <a:r>
              <a:rPr lang="en-US" dirty="0" smtClean="0"/>
              <a:t> a Data Export API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09013"/>
              </p:ext>
            </p:extLst>
          </p:nvPr>
        </p:nvGraphicFramePr>
        <p:xfrm>
          <a:off x="873389" y="2194730"/>
          <a:ext cx="7610475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3377103" y="5388144"/>
            <a:ext cx="2414846" cy="953772"/>
            <a:chOff x="2512723" y="2074376"/>
            <a:chExt cx="2414846" cy="953772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2512723" y="2074376"/>
              <a:ext cx="2414846" cy="95377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tângulo 11"/>
            <p:cNvSpPr/>
            <p:nvPr/>
          </p:nvSpPr>
          <p:spPr>
            <a:xfrm>
              <a:off x="2540658" y="2102311"/>
              <a:ext cx="2358976" cy="897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err="1" smtClean="0"/>
                <a:t>Relatórios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91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ClientLogin</a:t>
            </a:r>
            <a:r>
              <a:rPr lang="en-US" dirty="0" smtClean="0"/>
              <a:t> (</a:t>
            </a:r>
            <a:r>
              <a:rPr lang="en-US" dirty="0" err="1" smtClean="0"/>
              <a:t>usuário</a:t>
            </a:r>
            <a:r>
              <a:rPr lang="en-US" dirty="0" smtClean="0"/>
              <a:t> e </a:t>
            </a:r>
            <a:r>
              <a:rPr lang="en-US" dirty="0" err="1" smtClean="0"/>
              <a:t>senha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Simples, mas </a:t>
            </a:r>
            <a:r>
              <a:rPr lang="en-US" dirty="0" err="1" smtClean="0"/>
              <a:t>pouca</a:t>
            </a:r>
            <a:r>
              <a:rPr lang="en-US" dirty="0" smtClean="0"/>
              <a:t> </a:t>
            </a:r>
            <a:r>
              <a:rPr lang="en-US" dirty="0" err="1" smtClean="0"/>
              <a:t>privacidade</a:t>
            </a:r>
            <a:endParaRPr lang="en-US" dirty="0" smtClean="0"/>
          </a:p>
          <a:p>
            <a:r>
              <a:rPr lang="en-US" dirty="0" err="1" smtClean="0"/>
              <a:t>AuthSub</a:t>
            </a:r>
            <a:endParaRPr lang="en-US" dirty="0" smtClean="0"/>
          </a:p>
          <a:p>
            <a:pPr lvl="1"/>
            <a:r>
              <a:rPr lang="en-US" dirty="0" smtClean="0"/>
              <a:t>Proxy </a:t>
            </a:r>
            <a:r>
              <a:rPr lang="en-US" dirty="0" err="1" smtClean="0"/>
              <a:t>para</a:t>
            </a:r>
            <a:r>
              <a:rPr lang="en-US" dirty="0" smtClean="0"/>
              <a:t> web </a:t>
            </a:r>
            <a:r>
              <a:rPr lang="en-US" dirty="0" smtClean="0"/>
              <a:t>apps</a:t>
            </a:r>
            <a:endParaRPr lang="en-US" dirty="0" smtClean="0"/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 de </a:t>
            </a:r>
            <a:r>
              <a:rPr lang="en-US" dirty="0" err="1" smtClean="0"/>
              <a:t>autorização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07" y="2765114"/>
            <a:ext cx="3173074" cy="3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ClientLogin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2782530"/>
            <a:ext cx="7949310" cy="3697407"/>
          </a:xfrm>
        </p:spPr>
      </p:pic>
    </p:spTree>
    <p:extLst>
      <p:ext uri="{BB962C8B-B14F-4D97-AF65-F5344CB8AC3E}">
        <p14:creationId xmlns:p14="http://schemas.microsoft.com/office/powerpoint/2010/main" val="35066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3200"/>
            <a:ext cx="7610476" cy="1588131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/>
                <a:cs typeface="Courier New"/>
              </a:rPr>
              <a:t>curl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 https://www.google.com/accounts/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ClientLogin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-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d Email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=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login@gmail.com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-d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Passwd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=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senha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-d 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accountType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=GOOGLE -d source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=intercon-v1 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-d service=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analytics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1949" y="4429944"/>
            <a:ext cx="7610476" cy="144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dirty="0"/>
              <a:t>SID=</a:t>
            </a:r>
            <a:r>
              <a:rPr lang="en-US" dirty="0" err="1"/>
              <a:t>DQAAANsBAA</a:t>
            </a:r>
            <a:r>
              <a:rPr lang="en-US" dirty="0"/>
              <a:t>…Roor230g1U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LSID=DQAAAN0BAA…nkLJxeY84Q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DQAAANwBAA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…BwjtFX8OF8</a:t>
            </a:r>
          </a:p>
        </p:txBody>
      </p:sp>
    </p:spTree>
    <p:extLst>
      <p:ext uri="{BB962C8B-B14F-4D97-AF65-F5344CB8AC3E}">
        <p14:creationId xmlns:p14="http://schemas.microsoft.com/office/powerpoint/2010/main" val="18325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2620"/>
            <a:ext cx="7610476" cy="1563079"/>
          </a:xfrm>
          <a:solidFill>
            <a:schemeClr val="tx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/>
                <a:cs typeface="Courier New"/>
              </a:rPr>
              <a:t>curl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https://</a:t>
            </a:r>
            <a:r>
              <a:rPr lang="en-US" b="1" dirty="0" err="1">
                <a:solidFill>
                  <a:schemeClr val="bg1"/>
                </a:solidFill>
                <a:latin typeface="Courier New"/>
              </a:rPr>
              <a:t>www.google.com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/analytics/feeds/accounts/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</a:rPr>
              <a:t>default?</a:t>
            </a:r>
            <a:r>
              <a:rPr lang="en-US" b="1" dirty="0" err="1">
                <a:solidFill>
                  <a:schemeClr val="bg1"/>
                </a:solidFill>
                <a:latin typeface="Courier New"/>
              </a:rPr>
              <a:t>prettyprint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=true --header "Authorization: </a:t>
            </a:r>
            <a:r>
              <a:rPr lang="en-US" b="1" dirty="0" err="1">
                <a:solidFill>
                  <a:schemeClr val="bg1"/>
                </a:solidFill>
                <a:latin typeface="Courier New"/>
              </a:rPr>
              <a:t>GoogleLogin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/>
              </a:rPr>
              <a:t>Auth</a:t>
            </a:r>
            <a:r>
              <a:rPr lang="en-US" b="1" dirty="0">
                <a:solidFill>
                  <a:schemeClr val="accent2"/>
                </a:solidFill>
                <a:latin typeface="Courier New"/>
              </a:rPr>
              <a:t>=</a:t>
            </a:r>
            <a:r>
              <a:rPr lang="en-US" b="1" dirty="0" err="1">
                <a:solidFill>
                  <a:schemeClr val="accent2"/>
                </a:solidFill>
                <a:latin typeface="Courier New"/>
              </a:rPr>
              <a:t>DQAAANwBAA</a:t>
            </a:r>
            <a:r>
              <a:rPr lang="en-US" b="1" dirty="0">
                <a:solidFill>
                  <a:schemeClr val="accent2"/>
                </a:solidFill>
                <a:latin typeface="Courier New"/>
              </a:rPr>
              <a:t>…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</a:rPr>
              <a:t>BwjtFX8OF8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--header "</a:t>
            </a:r>
            <a:r>
              <a:rPr lang="en-US" b="1" dirty="0" err="1">
                <a:solidFill>
                  <a:schemeClr val="bg1"/>
                </a:solidFill>
                <a:latin typeface="Courier New"/>
              </a:rPr>
              <a:t>GData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-Version: 2"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63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3200"/>
            <a:ext cx="7610476" cy="4401855"/>
          </a:xfrm>
          <a:solidFill>
            <a:schemeClr val="tx2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request 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 urllib2.Request("https://www.google.com/accounts/ClientLogin", </a:t>
            </a:r>
            <a:r>
              <a:rPr lang="en-US" sz="18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urllib.urlencode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{"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accountType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": "GOOGLE", "Email": "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login@gmail.com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", "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Passwd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": "</a:t>
            </a:r>
            <a:r>
              <a:rPr lang="en-US" sz="1800" b="1" dirty="0" err="1">
                <a:solidFill>
                  <a:schemeClr val="accent4"/>
                </a:solidFill>
                <a:latin typeface="Courier New"/>
                <a:cs typeface="Courier New"/>
              </a:rPr>
              <a:t>senha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", "service": "analytics", "source": "intercon-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v1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}))</a:t>
            </a:r>
            <a:endParaRPr lang="en-US" sz="18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contents 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 urllib2.urlopen(request).read()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auth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 contents[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contents.index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("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Auth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="):]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urllib2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.Request("https://www.google.com/analytics/feeds/accounts/default", headers={"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GData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-Version": "2", "Authorization": "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GoogleLogin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%s" % </a:t>
            </a:r>
            <a:r>
              <a:rPr lang="en-US" sz="1800" b="1" dirty="0" err="1">
                <a:solidFill>
                  <a:srgbClr val="E4C402"/>
                </a:solidFill>
                <a:latin typeface="Courier New"/>
                <a:cs typeface="Courier New"/>
              </a:rPr>
              <a:t>auth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64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AuthSub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1641" y="2839515"/>
            <a:ext cx="1412807" cy="35814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Aplicação</a:t>
            </a:r>
            <a:endParaRPr lang="en-US" dirty="0" smtClean="0"/>
          </a:p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86735" y="2839515"/>
            <a:ext cx="1427078" cy="1426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6644" y="2839515"/>
            <a:ext cx="1782100" cy="14268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Autorização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6644" y="4994122"/>
            <a:ext cx="1782100" cy="14268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Acesso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12-goog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48" y="3069238"/>
            <a:ext cx="1556186" cy="537592"/>
          </a:xfrm>
          <a:prstGeom prst="rect">
            <a:avLst/>
          </a:prstGeom>
        </p:spPr>
      </p:pic>
      <p:pic>
        <p:nvPicPr>
          <p:cNvPr id="11" name="Picture 10" descr="12-goog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48" y="5212210"/>
            <a:ext cx="1556186" cy="53759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828744" y="3279429"/>
            <a:ext cx="1657991" cy="0"/>
          </a:xfrm>
          <a:prstGeom prst="straightConnector1">
            <a:avLst/>
          </a:prstGeom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28744" y="3826493"/>
            <a:ext cx="16579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88653" y="3279429"/>
            <a:ext cx="1657991" cy="0"/>
          </a:xfrm>
          <a:prstGeom prst="straightConnector1">
            <a:avLst/>
          </a:prstGeom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88653" y="3826493"/>
            <a:ext cx="16579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88653" y="5379814"/>
            <a:ext cx="1657991" cy="0"/>
          </a:xfrm>
          <a:prstGeom prst="straightConnector1">
            <a:avLst/>
          </a:prstGeom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88653" y="5926878"/>
            <a:ext cx="16579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8653" y="2946080"/>
            <a:ext cx="169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Pede</a:t>
            </a:r>
            <a:r>
              <a:rPr lang="en-US" dirty="0" smtClean="0"/>
              <a:t> o token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52920" y="2763871"/>
            <a:ext cx="1821908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algn="ctr">
              <a:lnSpc>
                <a:spcPct val="80000"/>
              </a:lnSpc>
            </a:pPr>
            <a:r>
              <a:rPr lang="en-US" dirty="0" err="1" smtClean="0"/>
              <a:t>autorização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31616" y="3488242"/>
            <a:ext cx="180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Devolve token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24778" y="3488239"/>
            <a:ext cx="188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0133" y="4891121"/>
            <a:ext cx="1401608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 smtClean="0"/>
              <a:t>Acesso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smtClean="0"/>
              <a:t>com token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86566" y="5611521"/>
            <a:ext cx="9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AuthSub</a:t>
            </a:r>
            <a:endParaRPr lang="en-US" dirty="0"/>
          </a:p>
        </p:txBody>
      </p:sp>
      <p:pic>
        <p:nvPicPr>
          <p:cNvPr id="4" name="Content Placeholder 3" descr="13-authsu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" b="-548"/>
          <a:stretch>
            <a:fillRect/>
          </a:stretch>
        </p:blipFill>
        <p:spPr>
          <a:xfrm>
            <a:off x="1114424" y="2180152"/>
            <a:ext cx="7610476" cy="4398219"/>
          </a:xfrm>
        </p:spPr>
      </p:pic>
      <p:sp>
        <p:nvSpPr>
          <p:cNvPr id="3" name="Left Arrow 2"/>
          <p:cNvSpPr/>
          <p:nvPr/>
        </p:nvSpPr>
        <p:spPr>
          <a:xfrm rot="18948040">
            <a:off x="1524001" y="4902200"/>
            <a:ext cx="1917700" cy="1054100"/>
          </a:xfrm>
          <a:prstGeom prst="leftArrow">
            <a:avLst>
              <a:gd name="adj1" fmla="val 50000"/>
              <a:gd name="adj2" fmla="val 722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r>
              <a:rPr lang="en-US" dirty="0" smtClean="0"/>
              <a:t>, desktop e web apps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/>
              <a:t>http://oauth.net</a:t>
            </a:r>
            <a:r>
              <a:rPr lang="en-US" dirty="0" smtClean="0"/>
              <a:t>/</a:t>
            </a:r>
            <a:endParaRPr lang="en-US" dirty="0" smtClean="0">
              <a:sym typeface="Wingdings"/>
            </a:endParaRPr>
          </a:p>
          <a:p>
            <a:r>
              <a:rPr lang="en-US" dirty="0"/>
              <a:t>http://googlecodesamples.com/oauth_playground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008000"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API do Google Analytics?</a:t>
            </a:r>
            <a:endParaRPr lang="en-US" dirty="0"/>
          </a:p>
        </p:txBody>
      </p:sp>
      <p:pic>
        <p:nvPicPr>
          <p:cNvPr id="5" name="Content Placeholder 4" descr="1-gadashboard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03" b="-23203"/>
          <a:stretch>
            <a:fillRect/>
          </a:stretch>
        </p:blipFill>
        <p:spPr>
          <a:xfrm>
            <a:off x="619381" y="2576025"/>
            <a:ext cx="3565525" cy="3681412"/>
          </a:xfrm>
        </p:spPr>
      </p:pic>
      <p:pic>
        <p:nvPicPr>
          <p:cNvPr id="6" name="Content Placeholder 5" descr="1-source.pn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/>
      </p:pic>
      <p:pic>
        <p:nvPicPr>
          <p:cNvPr id="3" name="Picture 2" descr="BU00525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4" y="3407044"/>
            <a:ext cx="2500105" cy="223398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20731" y="3768392"/>
            <a:ext cx="2084929" cy="1398423"/>
          </a:xfrm>
          <a:prstGeom prst="rightArrow">
            <a:avLst>
              <a:gd name="adj1" fmla="val 50000"/>
              <a:gd name="adj2" fmla="val 625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/>
              <a:t>read-only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8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Feed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0588" y="2108199"/>
            <a:ext cx="7593106" cy="876301"/>
          </a:xfrm>
          <a:solidFill>
            <a:schemeClr val="accent5"/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</a:rPr>
              <a:t>https://</a:t>
            </a:r>
            <a:r>
              <a:rPr lang="en-US" b="1" dirty="0" err="1">
                <a:solidFill>
                  <a:schemeClr val="bg1"/>
                </a:solidFill>
              </a:rPr>
              <a:t>www.google.com</a:t>
            </a:r>
            <a:r>
              <a:rPr lang="en-US" b="1" dirty="0">
                <a:solidFill>
                  <a:schemeClr val="bg1"/>
                </a:solidFill>
              </a:rPr>
              <a:t>/analytics/feeds/accounts/default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4530912" cy="3211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?</a:t>
            </a:r>
            <a:r>
              <a:rPr lang="en-US" b="1" dirty="0" smtClean="0"/>
              <a:t>start</a:t>
            </a:r>
            <a:r>
              <a:rPr lang="en-US" b="1" dirty="0"/>
              <a:t>-index</a:t>
            </a:r>
            <a:r>
              <a:rPr lang="en-US" dirty="0"/>
              <a:t>=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max-results</a:t>
            </a:r>
            <a:r>
              <a:rPr lang="en-US" dirty="0" smtClean="0"/>
              <a:t>=50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v</a:t>
            </a:r>
            <a:r>
              <a:rPr lang="en-US" dirty="0"/>
              <a:t>=2</a:t>
            </a: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 err="1"/>
              <a:t>prettyprint</a:t>
            </a:r>
            <a:r>
              <a:rPr lang="en-US" dirty="0"/>
              <a:t>=</a:t>
            </a:r>
            <a:r>
              <a:rPr lang="en-US" dirty="0" smtClean="0"/>
              <a:t>true</a:t>
            </a:r>
            <a:endParaRPr lang="en-US" dirty="0"/>
          </a:p>
        </p:txBody>
      </p:sp>
      <p:pic>
        <p:nvPicPr>
          <p:cNvPr id="3" name="Content Placeholder 2" descr="17-accountfeedxml.png"/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9" r="-5899"/>
          <a:stretch>
            <a:fillRect/>
          </a:stretch>
        </p:blipFill>
        <p:spPr>
          <a:xfrm>
            <a:off x="3263900" y="3065463"/>
            <a:ext cx="5740400" cy="3475037"/>
          </a:xfrm>
        </p:spPr>
      </p:pic>
    </p:spTree>
    <p:extLst>
      <p:ext uri="{BB962C8B-B14F-4D97-AF65-F5344CB8AC3E}">
        <p14:creationId xmlns:p14="http://schemas.microsoft.com/office/powerpoint/2010/main" val="40827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0588" y="2108199"/>
            <a:ext cx="7593106" cy="876301"/>
          </a:xfrm>
          <a:solidFill>
            <a:schemeClr val="accent5"/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</a:rPr>
              <a:t>https://</a:t>
            </a:r>
            <a:r>
              <a:rPr lang="en-US" b="1" dirty="0" err="1">
                <a:solidFill>
                  <a:schemeClr val="bg1"/>
                </a:solidFill>
              </a:rPr>
              <a:t>www.google.com</a:t>
            </a:r>
            <a:r>
              <a:rPr lang="en-US" b="1" dirty="0">
                <a:solidFill>
                  <a:schemeClr val="bg1"/>
                </a:solidFill>
              </a:rPr>
              <a:t>/analytics/feeds/data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4530912" cy="3211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b="1" dirty="0"/>
              <a:t>ids</a:t>
            </a:r>
            <a:r>
              <a:rPr lang="en-US" dirty="0"/>
              <a:t>=ga:</a:t>
            </a:r>
            <a:r>
              <a:rPr lang="en-US" dirty="0" smtClean="0"/>
              <a:t>12345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dimensions</a:t>
            </a:r>
            <a:r>
              <a:rPr lang="en-US" dirty="0"/>
              <a:t>=</a:t>
            </a:r>
            <a:r>
              <a:rPr lang="en-US" dirty="0" err="1"/>
              <a:t>ga:source,ga:medium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metrics</a:t>
            </a:r>
            <a:r>
              <a:rPr lang="en-US" dirty="0"/>
              <a:t>=</a:t>
            </a:r>
            <a:r>
              <a:rPr lang="en-US" dirty="0" err="1"/>
              <a:t>ga:visits,</a:t>
            </a:r>
            <a:r>
              <a:rPr lang="en-US" dirty="0" err="1" smtClean="0"/>
              <a:t>ga:bounces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sort</a:t>
            </a:r>
            <a:r>
              <a:rPr lang="en-US" dirty="0"/>
              <a:t>=-</a:t>
            </a:r>
            <a:r>
              <a:rPr lang="en-US" dirty="0" err="1"/>
              <a:t>ga:visits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filters</a:t>
            </a:r>
            <a:r>
              <a:rPr lang="en-US" dirty="0"/>
              <a:t>=ga:medium%3D%3Dreferral</a:t>
            </a: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segment</a:t>
            </a:r>
            <a:r>
              <a:rPr lang="en-US" dirty="0"/>
              <a:t>=</a:t>
            </a:r>
            <a:r>
              <a:rPr lang="en-US" dirty="0" err="1"/>
              <a:t>gaid</a:t>
            </a:r>
            <a:r>
              <a:rPr lang="en-US" dirty="0"/>
              <a:t>::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651500" y="3065929"/>
            <a:ext cx="3352800" cy="3211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start-date</a:t>
            </a:r>
            <a:r>
              <a:rPr lang="en-US" dirty="0"/>
              <a:t>=</a:t>
            </a:r>
            <a:r>
              <a:rPr lang="en-US" dirty="0" smtClean="0"/>
              <a:t>2011-</a:t>
            </a:r>
            <a:r>
              <a:rPr lang="en-US" dirty="0"/>
              <a:t>10-</a:t>
            </a:r>
            <a:r>
              <a:rPr lang="en-US" dirty="0" smtClean="0"/>
              <a:t>01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end-date</a:t>
            </a:r>
            <a:r>
              <a:rPr lang="en-US" dirty="0"/>
              <a:t>=</a:t>
            </a:r>
            <a:r>
              <a:rPr lang="en-US" dirty="0" smtClean="0"/>
              <a:t>2011-</a:t>
            </a:r>
            <a:r>
              <a:rPr lang="en-US" dirty="0"/>
              <a:t>10-</a:t>
            </a:r>
            <a:r>
              <a:rPr lang="en-US" dirty="0" smtClean="0"/>
              <a:t>31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start-index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max-results</a:t>
            </a:r>
            <a:r>
              <a:rPr lang="en-US" dirty="0"/>
              <a:t>=100</a:t>
            </a: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/>
              <a:t>v</a:t>
            </a:r>
            <a:r>
              <a:rPr lang="en-US" dirty="0"/>
              <a:t>=2</a:t>
            </a:r>
          </a:p>
          <a:p>
            <a:pPr marL="0" indent="0">
              <a:buNone/>
            </a:pPr>
            <a:r>
              <a:rPr lang="en-US" dirty="0">
                <a:solidFill>
                  <a:srgbClr val="A2C816"/>
                </a:solidFill>
              </a:rPr>
              <a:t>&amp;</a:t>
            </a:r>
            <a:r>
              <a:rPr lang="en-US" b="1" dirty="0" err="1"/>
              <a:t>prettyprint</a:t>
            </a:r>
            <a:r>
              <a:rPr lang="en-US" dirty="0"/>
              <a:t>=true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6994" y="6315075"/>
            <a:ext cx="178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 smtClean="0"/>
              <a:t> = </a:t>
            </a:r>
            <a:r>
              <a:rPr lang="en-US" dirty="0" err="1" smtClean="0"/>
              <a:t>obrigatório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Feed – Table ID</a:t>
            </a:r>
            <a:endParaRPr lang="en-US" dirty="0"/>
          </a:p>
        </p:txBody>
      </p:sp>
      <p:pic>
        <p:nvPicPr>
          <p:cNvPr id="4" name="Content Placeholder 3" descr="17-table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3" r="-3883"/>
          <a:stretch>
            <a:fillRect/>
          </a:stretch>
        </p:blipFill>
        <p:spPr/>
      </p:pic>
      <p:sp>
        <p:nvSpPr>
          <p:cNvPr id="6" name="Bent-Up Arrow 5"/>
          <p:cNvSpPr/>
          <p:nvPr/>
        </p:nvSpPr>
        <p:spPr>
          <a:xfrm rot="5400000">
            <a:off x="2152650" y="3194050"/>
            <a:ext cx="1549400" cy="1790700"/>
          </a:xfrm>
          <a:prstGeom prst="bentUpArrow">
            <a:avLst>
              <a:gd name="adj1" fmla="val 25000"/>
              <a:gd name="adj2" fmla="val 25000"/>
              <a:gd name="adj3" fmla="val 396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3987800" y="3771900"/>
            <a:ext cx="3098800" cy="1435100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ids=ga:33702370</a:t>
            </a:r>
          </a:p>
        </p:txBody>
      </p:sp>
    </p:spTree>
    <p:extLst>
      <p:ext uri="{BB962C8B-B14F-4D97-AF65-F5344CB8AC3E}">
        <p14:creationId xmlns:p14="http://schemas.microsoft.com/office/powerpoint/2010/main" val="8532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Feed Query Explorer</a:t>
            </a:r>
            <a:endParaRPr lang="en-US" dirty="0"/>
          </a:p>
        </p:txBody>
      </p:sp>
      <p:pic>
        <p:nvPicPr>
          <p:cNvPr id="4" name="Content Placeholder 3" descr="20-dataexplorer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40" r="-9140"/>
          <a:stretch>
            <a:fillRect/>
          </a:stretch>
        </p:blipFill>
        <p:spPr>
          <a:xfrm>
            <a:off x="1114424" y="2887662"/>
            <a:ext cx="7610476" cy="3670767"/>
          </a:xfrm>
        </p:spPr>
      </p:pic>
      <p:sp>
        <p:nvSpPr>
          <p:cNvPr id="5" name="TextBox 4"/>
          <p:cNvSpPr txBox="1"/>
          <p:nvPr/>
        </p:nvSpPr>
        <p:spPr>
          <a:xfrm>
            <a:off x="1905000" y="2247900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http://</a:t>
            </a:r>
            <a:r>
              <a:rPr lang="en-US" sz="2800" dirty="0" err="1"/>
              <a:t>tinyurl.com</a:t>
            </a:r>
            <a:r>
              <a:rPr lang="en-US" sz="2800" dirty="0"/>
              <a:t>/</a:t>
            </a:r>
            <a:r>
              <a:rPr lang="en-US" sz="2800" dirty="0" err="1"/>
              <a:t>gdata</a:t>
            </a:r>
            <a:r>
              <a:rPr lang="en-US" sz="2800" dirty="0"/>
              <a:t>-explorer</a:t>
            </a:r>
          </a:p>
        </p:txBody>
      </p:sp>
    </p:spTree>
    <p:extLst>
      <p:ext uri="{BB962C8B-B14F-4D97-AF65-F5344CB8AC3E}">
        <p14:creationId xmlns:p14="http://schemas.microsoft.com/office/powerpoint/2010/main" val="37871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Feed – </a:t>
            </a:r>
            <a:r>
              <a:rPr lang="en-US" dirty="0" err="1" smtClean="0"/>
              <a:t>Filtros</a:t>
            </a:r>
            <a:r>
              <a:rPr lang="en-US" dirty="0" smtClean="0"/>
              <a:t> / </a:t>
            </a:r>
            <a:r>
              <a:rPr lang="en-US" dirty="0" err="1" smtClean="0"/>
              <a:t>Segmentos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== </a:t>
            </a:r>
            <a:r>
              <a:rPr lang="en-US" sz="2000" dirty="0" err="1" smtClean="0"/>
              <a:t>Igual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!= </a:t>
            </a:r>
            <a:r>
              <a:rPr lang="en-US" sz="2000" dirty="0" err="1" smtClean="0"/>
              <a:t>Diferente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&gt;</a:t>
            </a:r>
            <a:r>
              <a:rPr lang="en-US" sz="2000" dirty="0" smtClean="0"/>
              <a:t> </a:t>
            </a:r>
            <a:r>
              <a:rPr lang="en-US" sz="2000" dirty="0" err="1" smtClean="0"/>
              <a:t>Maior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&lt; </a:t>
            </a:r>
            <a:r>
              <a:rPr lang="en-US" sz="2000" dirty="0" err="1" smtClean="0"/>
              <a:t>Menor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&gt;= </a:t>
            </a:r>
            <a:r>
              <a:rPr lang="en-US" sz="2000" dirty="0" err="1" smtClean="0"/>
              <a:t>Maior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igual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&lt;= </a:t>
            </a:r>
            <a:r>
              <a:rPr lang="en-US" sz="2000" dirty="0" err="1" smtClean="0"/>
              <a:t>Menor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igual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Dimensões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== </a:t>
            </a:r>
            <a:r>
              <a:rPr lang="en-US" sz="2000" dirty="0" err="1" smtClean="0"/>
              <a:t>Correspondência</a:t>
            </a:r>
            <a:r>
              <a:rPr lang="en-US" sz="2000" dirty="0" smtClean="0"/>
              <a:t> </a:t>
            </a:r>
            <a:r>
              <a:rPr lang="en-US" sz="2000" dirty="0" err="1" smtClean="0"/>
              <a:t>exata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!=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=@ </a:t>
            </a:r>
            <a:r>
              <a:rPr lang="en-US" sz="2000" dirty="0" err="1" smtClean="0"/>
              <a:t>Contém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!@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=~ </a:t>
            </a:r>
            <a:r>
              <a:rPr lang="en-US" sz="2000" dirty="0" err="1" smtClean="0"/>
              <a:t>RegExp</a:t>
            </a:r>
            <a:r>
              <a:rPr lang="en-US" sz="2000" dirty="0" smtClean="0"/>
              <a:t> </a:t>
            </a:r>
            <a:r>
              <a:rPr lang="en-US" sz="2000" dirty="0" err="1" smtClean="0"/>
              <a:t>correspondente</a:t>
            </a:r>
            <a:endParaRPr lang="en-US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7A9610"/>
                </a:solidFill>
              </a:rPr>
              <a:t>!~</a:t>
            </a:r>
            <a:endParaRPr lang="en-US" sz="2000" dirty="0">
              <a:solidFill>
                <a:srgbClr val="7A961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848" y="5467081"/>
            <a:ext cx="809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A961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Ou</a:t>
            </a:r>
            <a:endParaRPr lang="en-US" sz="2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rgbClr val="7A9610"/>
                </a:solidFill>
              </a:rPr>
              <a:t>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666666"/>
                </a:solidFill>
              </a:rPr>
              <a:t>E</a:t>
            </a:r>
            <a:endParaRPr lang="en-US" sz="240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0653" y="6629640"/>
            <a:ext cx="6455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code.google.com</a:t>
            </a:r>
            <a:r>
              <a:rPr lang="en-US" sz="1100" dirty="0"/>
              <a:t>/</a:t>
            </a:r>
            <a:r>
              <a:rPr lang="en-US" sz="1100" dirty="0" err="1"/>
              <a:t>apis</a:t>
            </a:r>
            <a:r>
              <a:rPr lang="en-US" sz="1100" dirty="0"/>
              <a:t>/analytics/docs/</a:t>
            </a:r>
            <a:r>
              <a:rPr lang="en-US" sz="1100" dirty="0" err="1"/>
              <a:t>gdata</a:t>
            </a:r>
            <a:r>
              <a:rPr lang="en-US" sz="1100" dirty="0"/>
              <a:t>/</a:t>
            </a:r>
            <a:r>
              <a:rPr lang="en-US" sz="1100" dirty="0" err="1"/>
              <a:t>gdataReferenceDataFeed.html#filters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3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62200"/>
            <a:ext cx="7610476" cy="4152900"/>
          </a:xfrm>
          <a:solidFill>
            <a:schemeClr val="tx2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feed&gt; (…)</a:t>
            </a:r>
            <a:endParaRPr lang="en-US" sz="18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dxp:aggregates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dxp:metric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confidenceInterval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'0.0'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cs typeface="Courier New"/>
              </a:rPr>
              <a:t>name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>
                <a:solidFill>
                  <a:srgbClr val="E4C402"/>
                </a:solidFill>
                <a:latin typeface="Courier New"/>
                <a:cs typeface="Courier New"/>
              </a:rPr>
              <a:t>ga:visits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cs typeface="Courier New"/>
              </a:rPr>
              <a:t>type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'integer'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cs typeface="Courier New"/>
              </a:rPr>
              <a:t>value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'2423'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dxp:aggregates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(…)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&lt;entry&gt; (…)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dxp:dimension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A2C816"/>
                </a:solidFill>
                <a:latin typeface="Courier New"/>
                <a:cs typeface="Courier New"/>
              </a:rPr>
              <a:t>name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>
                <a:solidFill>
                  <a:srgbClr val="E4C402"/>
                </a:solidFill>
                <a:latin typeface="Courier New"/>
                <a:cs typeface="Courier New"/>
              </a:rPr>
              <a:t>ga:date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 </a:t>
            </a:r>
            <a:r>
              <a:rPr lang="en-US" sz="1800" b="1" dirty="0">
                <a:solidFill>
                  <a:srgbClr val="A2C816"/>
                </a:solidFill>
                <a:latin typeface="Courier New"/>
                <a:cs typeface="Courier New"/>
              </a:rPr>
              <a:t>value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'20111016'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dxp:metric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confidenceInterval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'0.0' </a:t>
            </a:r>
            <a:r>
              <a:rPr lang="en-US" sz="1800" b="1" dirty="0">
                <a:solidFill>
                  <a:srgbClr val="A2C816"/>
                </a:solidFill>
                <a:latin typeface="Courier New"/>
                <a:cs typeface="Courier New"/>
              </a:rPr>
              <a:t>name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>
                <a:solidFill>
                  <a:srgbClr val="E4C402"/>
                </a:solidFill>
                <a:latin typeface="Courier New"/>
                <a:cs typeface="Courier New"/>
              </a:rPr>
              <a:t>ga:visits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 </a:t>
            </a:r>
            <a:r>
              <a:rPr lang="en-US" sz="1800" b="1" dirty="0">
                <a:solidFill>
                  <a:srgbClr val="A2C816"/>
                </a:solidFill>
                <a:latin typeface="Courier New"/>
                <a:cs typeface="Courier New"/>
              </a:rPr>
              <a:t>type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'integer' </a:t>
            </a:r>
            <a:r>
              <a:rPr lang="en-US" sz="1800" b="1" dirty="0">
                <a:solidFill>
                  <a:srgbClr val="A2C816"/>
                </a:solidFill>
                <a:latin typeface="Courier New"/>
                <a:cs typeface="Courier New"/>
              </a:rPr>
              <a:t>value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1800" b="1" dirty="0">
                <a:solidFill>
                  <a:srgbClr val="E4C402"/>
                </a:solidFill>
                <a:latin typeface="Courier New"/>
                <a:cs typeface="Courier New"/>
              </a:rPr>
              <a:t>'1849'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/entry</a:t>
            </a:r>
            <a:r>
              <a:rPr lang="en-US" sz="18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endParaRPr lang="en-US" sz="18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&lt;/feed&gt;</a:t>
            </a:r>
          </a:p>
        </p:txBody>
      </p:sp>
    </p:spTree>
    <p:extLst>
      <p:ext uri="{BB962C8B-B14F-4D97-AF65-F5344CB8AC3E}">
        <p14:creationId xmlns:p14="http://schemas.microsoft.com/office/powerpoint/2010/main" val="41790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Cotas</a:t>
            </a:r>
            <a:endParaRPr lang="en-US" dirty="0" smtClean="0"/>
          </a:p>
          <a:p>
            <a:pPr lvl="1"/>
            <a:r>
              <a:rPr lang="en-US" dirty="0" smtClean="0"/>
              <a:t>10.000 </a:t>
            </a:r>
            <a:r>
              <a:rPr lang="en-US" dirty="0"/>
              <a:t>requests </a:t>
            </a:r>
            <a:r>
              <a:rPr lang="en-US" dirty="0" smtClean="0"/>
              <a:t>/ </a:t>
            </a:r>
            <a:r>
              <a:rPr lang="en-US" dirty="0" err="1" smtClean="0"/>
              <a:t>dia</a:t>
            </a:r>
            <a:r>
              <a:rPr lang="en-US" dirty="0" smtClean="0"/>
              <a:t> / </a:t>
            </a:r>
            <a:r>
              <a:rPr lang="en-US" dirty="0" err="1" smtClean="0"/>
              <a:t>conta</a:t>
            </a:r>
            <a:r>
              <a:rPr lang="en-US" dirty="0"/>
              <a:t> (UA-</a:t>
            </a:r>
            <a:r>
              <a:rPr lang="en-US" dirty="0" err="1"/>
              <a:t>xxxxx</a:t>
            </a:r>
            <a:r>
              <a:rPr lang="en-US" dirty="0"/>
              <a:t>-</a:t>
            </a:r>
            <a:r>
              <a:rPr lang="en-US" dirty="0" err="1"/>
              <a:t>yy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10 requests / </a:t>
            </a:r>
            <a:r>
              <a:rPr lang="en-US" dirty="0" err="1" smtClean="0"/>
              <a:t>segundo</a:t>
            </a:r>
            <a:r>
              <a:rPr lang="en-US" dirty="0" smtClean="0"/>
              <a:t> / IP</a:t>
            </a:r>
          </a:p>
          <a:p>
            <a:pPr lvl="1"/>
            <a:r>
              <a:rPr lang="en-US" dirty="0" smtClean="0"/>
              <a:t>4 requests </a:t>
            </a:r>
            <a:r>
              <a:rPr lang="en-US" dirty="0" err="1" smtClean="0"/>
              <a:t>simultâneos</a:t>
            </a:r>
            <a:endParaRPr lang="en-US" dirty="0" smtClean="0"/>
          </a:p>
          <a:p>
            <a:r>
              <a:rPr lang="en-US" dirty="0" err="1" smtClean="0"/>
              <a:t>Dimensões</a:t>
            </a:r>
            <a:r>
              <a:rPr lang="en-US" dirty="0" smtClean="0"/>
              <a:t> e </a:t>
            </a:r>
            <a:r>
              <a:rPr lang="en-US" dirty="0" err="1" smtClean="0"/>
              <a:t>métricas</a:t>
            </a:r>
            <a:endParaRPr lang="en-US" dirty="0" smtClean="0"/>
          </a:p>
          <a:p>
            <a:pPr lvl="1"/>
            <a:r>
              <a:rPr lang="en-US" dirty="0" smtClean="0"/>
              <a:t>7 </a:t>
            </a:r>
            <a:r>
              <a:rPr lang="en-US" dirty="0" err="1" smtClean="0"/>
              <a:t>dimensões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métricas</a:t>
            </a:r>
            <a:endParaRPr lang="en-US" dirty="0" smtClean="0"/>
          </a:p>
          <a:p>
            <a:pPr lvl="1"/>
            <a:r>
              <a:rPr lang="en-US" dirty="0" err="1" smtClean="0"/>
              <a:t>Disponibilidade</a:t>
            </a:r>
            <a:endParaRPr lang="en-US" dirty="0" smtClean="0"/>
          </a:p>
          <a:p>
            <a:pPr lvl="1"/>
            <a:r>
              <a:rPr lang="en-US" dirty="0" err="1" smtClean="0"/>
              <a:t>Combinações</a:t>
            </a:r>
            <a:r>
              <a:rPr lang="en-US" dirty="0" smtClean="0"/>
              <a:t> </a:t>
            </a:r>
            <a:r>
              <a:rPr lang="en-US" dirty="0" err="1" smtClean="0"/>
              <a:t>válidas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7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Hackathon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http://tinyurl.com/python-googleanalytics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/InterconAnalytics2011/</a:t>
            </a:r>
          </a:p>
        </p:txBody>
      </p:sp>
    </p:spTree>
    <p:extLst>
      <p:ext uri="{BB962C8B-B14F-4D97-AF65-F5344CB8AC3E}">
        <p14:creationId xmlns:p14="http://schemas.microsoft.com/office/powerpoint/2010/main" val="16379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Duas possibilidades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Management API</a:t>
            </a:r>
            <a:endParaRPr lang="en-US" dirty="0"/>
          </a:p>
        </p:txBody>
      </p:sp>
      <p:pic>
        <p:nvPicPr>
          <p:cNvPr id="13" name="Content Placeholder 12" descr="2-managementapi.p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26" b="-1682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Export API</a:t>
            </a:r>
            <a:endParaRPr lang="en-US" dirty="0"/>
          </a:p>
        </p:txBody>
      </p:sp>
      <p:pic>
        <p:nvPicPr>
          <p:cNvPr id="14" name="Content Placeholder 13" descr="2-dataexportapi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46" b="-6946"/>
          <a:stretch>
            <a:fillRect/>
          </a:stretch>
        </p:blipFill>
        <p:spPr/>
      </p:pic>
      <p:sp>
        <p:nvSpPr>
          <p:cNvPr id="17" name="Rounded Rectangular Callout 16"/>
          <p:cNvSpPr/>
          <p:nvPr/>
        </p:nvSpPr>
        <p:spPr>
          <a:xfrm>
            <a:off x="771769" y="5294916"/>
            <a:ext cx="2569308" cy="1275129"/>
          </a:xfrm>
          <a:prstGeom prst="wedgeRoundRectCallout">
            <a:avLst>
              <a:gd name="adj1" fmla="val -1061"/>
              <a:gd name="adj2" fmla="val -6927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Contas</a:t>
            </a:r>
            <a:endParaRPr lang="en-US" dirty="0" smtClean="0"/>
          </a:p>
          <a:p>
            <a:pPr algn="ctr"/>
            <a:r>
              <a:rPr lang="en-US" dirty="0" err="1" smtClean="0"/>
              <a:t>Perfis</a:t>
            </a:r>
            <a:endParaRPr lang="en-US" dirty="0" smtClean="0"/>
          </a:p>
          <a:p>
            <a:pPr algn="ctr"/>
            <a:r>
              <a:rPr lang="en-US" dirty="0" err="1" smtClean="0"/>
              <a:t>Metas</a:t>
            </a:r>
            <a:endParaRPr lang="en-US" dirty="0" smtClean="0"/>
          </a:p>
          <a:p>
            <a:pPr algn="ctr"/>
            <a:r>
              <a:rPr lang="en-US" dirty="0" err="1" smtClean="0"/>
              <a:t>Segmentos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316789" y="5294916"/>
            <a:ext cx="2569308" cy="1275129"/>
          </a:xfrm>
          <a:prstGeom prst="wedgeRoundRectCallout">
            <a:avLst>
              <a:gd name="adj1" fmla="val 840"/>
              <a:gd name="adj2" fmla="val -70808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Contas</a:t>
            </a:r>
            <a:r>
              <a:rPr lang="en-US" dirty="0" smtClean="0"/>
              <a:t> e</a:t>
            </a:r>
          </a:p>
          <a:p>
            <a:pPr algn="ctr"/>
            <a:r>
              <a:rPr lang="en-US" dirty="0" err="1" smtClean="0"/>
              <a:t>Relatórios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API?</a:t>
            </a:r>
            <a:endParaRPr lang="en-US" dirty="0"/>
          </a:p>
        </p:txBody>
      </p:sp>
      <p:pic>
        <p:nvPicPr>
          <p:cNvPr id="4" name="Content Placeholder 3" descr="3-compiling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3" r="-2473"/>
          <a:stretch>
            <a:fillRect/>
          </a:stretch>
        </p:blipFill>
        <p:spPr>
          <a:xfrm>
            <a:off x="3851191" y="2048256"/>
            <a:ext cx="5064209" cy="420624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399" y="2039112"/>
            <a:ext cx="2740619" cy="4224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 err="1" smtClean="0"/>
              <a:t>Produtividade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689026" y="2052276"/>
            <a:ext cx="1440971" cy="243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Black"/>
              </a:rPr>
              <a:t>Loading…</a:t>
            </a:r>
            <a:endParaRPr lang="en-US" sz="1400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118" y="6340371"/>
            <a:ext cx="1798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http://</a:t>
            </a:r>
            <a:r>
              <a:rPr lang="en-US" sz="1200" dirty="0" err="1"/>
              <a:t>xkcd.com</a:t>
            </a:r>
            <a:r>
              <a:rPr lang="en-US" sz="1200" dirty="0"/>
              <a:t>/303/</a:t>
            </a:r>
          </a:p>
        </p:txBody>
      </p:sp>
    </p:spTree>
    <p:extLst>
      <p:ext uri="{BB962C8B-B14F-4D97-AF65-F5344CB8AC3E}">
        <p14:creationId xmlns:p14="http://schemas.microsoft.com/office/powerpoint/2010/main" val="3880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399" y="2039112"/>
            <a:ext cx="2740619" cy="4224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Produtividade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Mais</a:t>
            </a:r>
            <a:r>
              <a:rPr lang="en-US" b="1" dirty="0" smtClean="0"/>
              <a:t> </a:t>
            </a:r>
            <a:r>
              <a:rPr lang="en-US" b="1" dirty="0" err="1" smtClean="0"/>
              <a:t>resultados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10" name="Picture Placeholder 9" descr="4-rowlimit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24" b="-32024"/>
          <a:stretch>
            <a:fillRect/>
          </a:stretch>
        </p:blipFill>
        <p:spPr>
          <a:xfrm>
            <a:off x="3913143" y="2048256"/>
            <a:ext cx="5002258" cy="4206240"/>
          </a:xfrm>
        </p:spPr>
      </p:pic>
      <p:sp>
        <p:nvSpPr>
          <p:cNvPr id="11" name="TextBox 10"/>
          <p:cNvSpPr txBox="1"/>
          <p:nvPr/>
        </p:nvSpPr>
        <p:spPr>
          <a:xfrm>
            <a:off x="4524356" y="5731276"/>
            <a:ext cx="340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max-</a:t>
            </a:r>
            <a:r>
              <a:rPr lang="en-US" sz="2800" dirty="0" smtClean="0"/>
              <a:t>results=10.000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6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399" y="2039112"/>
            <a:ext cx="2740619" cy="4224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Produtividade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Mais</a:t>
            </a:r>
            <a:r>
              <a:rPr lang="en-US" b="1" dirty="0" smtClean="0"/>
              <a:t> </a:t>
            </a:r>
            <a:r>
              <a:rPr lang="en-US" b="1" dirty="0" err="1" smtClean="0"/>
              <a:t>dimensões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4" name="Picture Placeholder 3" descr="5-drilldown.pn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87" b="-28787"/>
          <a:stretch>
            <a:fillRect/>
          </a:stretch>
        </p:blipFill>
        <p:spPr>
          <a:xfrm>
            <a:off x="3913143" y="3142600"/>
            <a:ext cx="5002258" cy="2928117"/>
          </a:xfrm>
        </p:spPr>
      </p:pic>
      <p:pic>
        <p:nvPicPr>
          <p:cNvPr id="6" name="Picture 5" descr="5-secondarydimen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393300"/>
            <a:ext cx="2679700" cy="74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800" y="5740420"/>
            <a:ext cx="314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até</a:t>
            </a:r>
            <a:r>
              <a:rPr lang="en-US" sz="2800" dirty="0" smtClean="0"/>
              <a:t> 7 </a:t>
            </a:r>
            <a:r>
              <a:rPr lang="en-US" sz="2800" dirty="0" err="1" smtClean="0"/>
              <a:t>dimensões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24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399" y="2039112"/>
            <a:ext cx="2740619" cy="4224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Produtividade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Visualização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80434" y="6308447"/>
            <a:ext cx="325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tinyurl.com</a:t>
            </a:r>
            <a:r>
              <a:rPr lang="en-US" dirty="0"/>
              <a:t>/GA-Apps</a:t>
            </a:r>
          </a:p>
        </p:txBody>
      </p:sp>
      <p:pic>
        <p:nvPicPr>
          <p:cNvPr id="10" name="Picture Placeholder 9" descr="6-visualization.pn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" b="-73"/>
          <a:stretch>
            <a:fillRect/>
          </a:stretch>
        </p:blipFill>
        <p:spPr>
          <a:xfrm>
            <a:off x="3923467" y="2048256"/>
            <a:ext cx="4991934" cy="4206240"/>
          </a:xfrm>
        </p:spPr>
      </p:pic>
    </p:spTree>
    <p:extLst>
      <p:ext uri="{BB962C8B-B14F-4D97-AF65-F5344CB8AC3E}">
        <p14:creationId xmlns:p14="http://schemas.microsoft.com/office/powerpoint/2010/main" val="10394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399" y="2039112"/>
            <a:ext cx="2740619" cy="4224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Produtividade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Visualização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Serviços</a:t>
            </a:r>
            <a:r>
              <a:rPr lang="en-US" b="1" dirty="0" smtClean="0"/>
              <a:t> Web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79857" y="6267121"/>
            <a:ext cx="267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paditrack.com</a:t>
            </a:r>
            <a:r>
              <a:rPr lang="en-US" dirty="0"/>
              <a:t>/</a:t>
            </a:r>
          </a:p>
        </p:txBody>
      </p:sp>
      <p:pic>
        <p:nvPicPr>
          <p:cNvPr id="4" name="Picture Placeholder 3" descr="7-webservices.pn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7" b="-1327"/>
          <a:stretch>
            <a:fillRect/>
          </a:stretch>
        </p:blipFill>
        <p:spPr>
          <a:xfrm>
            <a:off x="3923467" y="2048256"/>
            <a:ext cx="4991934" cy="4206240"/>
          </a:xfrm>
        </p:spPr>
      </p:pic>
    </p:spTree>
    <p:extLst>
      <p:ext uri="{BB962C8B-B14F-4D97-AF65-F5344CB8AC3E}">
        <p14:creationId xmlns:p14="http://schemas.microsoft.com/office/powerpoint/2010/main" val="32671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399" y="2039112"/>
            <a:ext cx="2740619" cy="4224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Produtividade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Visualização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Serviços</a:t>
            </a:r>
            <a:r>
              <a:rPr lang="en-US" dirty="0" smtClean="0"/>
              <a:t> Web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Armazenagem</a:t>
            </a:r>
            <a:r>
              <a:rPr lang="en-US" b="1" dirty="0" smtClean="0"/>
              <a:t> de dados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6" name="Picture Placeholder 5" descr="8-database.pn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4" r="-6004"/>
          <a:stretch>
            <a:fillRect/>
          </a:stretch>
        </p:blipFill>
        <p:spPr>
          <a:xfrm>
            <a:off x="4076701" y="2286000"/>
            <a:ext cx="4445000" cy="3968496"/>
          </a:xfrm>
        </p:spPr>
      </p:pic>
    </p:spTree>
    <p:extLst>
      <p:ext uri="{BB962C8B-B14F-4D97-AF65-F5344CB8AC3E}">
        <p14:creationId xmlns:p14="http://schemas.microsoft.com/office/powerpoint/2010/main" val="1147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736</TotalTime>
  <Words>555</Words>
  <Application>Microsoft Office PowerPoint</Application>
  <PresentationFormat>Apresentação na tela (4:3)</PresentationFormat>
  <Paragraphs>170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Perception</vt:lpstr>
      <vt:lpstr>Explorando a API do Google Analytics</vt:lpstr>
      <vt:lpstr>O que faz a API do Google Analytics?</vt:lpstr>
      <vt:lpstr>Duas possibilidades</vt:lpstr>
      <vt:lpstr>Por que usar a API?</vt:lpstr>
      <vt:lpstr>Por que usar a API?</vt:lpstr>
      <vt:lpstr>Por que usar a API?</vt:lpstr>
      <vt:lpstr>Por que usar a API?</vt:lpstr>
      <vt:lpstr>Por que usar a API?</vt:lpstr>
      <vt:lpstr>Por que usar a API?</vt:lpstr>
      <vt:lpstr>Sobre a Data Export API</vt:lpstr>
      <vt:lpstr>Sobre a Data Export API</vt:lpstr>
      <vt:lpstr>Autenticação</vt:lpstr>
      <vt:lpstr>ClientLogin</vt:lpstr>
      <vt:lpstr>ClientLogin</vt:lpstr>
      <vt:lpstr>ClientLogin</vt:lpstr>
      <vt:lpstr>ClientLogin</vt:lpstr>
      <vt:lpstr>AuthSub</vt:lpstr>
      <vt:lpstr>AuthSub</vt:lpstr>
      <vt:lpstr>oAuth</vt:lpstr>
      <vt:lpstr>Account Feed</vt:lpstr>
      <vt:lpstr>Data Feed</vt:lpstr>
      <vt:lpstr>Data Feed – Table ID</vt:lpstr>
      <vt:lpstr>Data Feed Query Explorer</vt:lpstr>
      <vt:lpstr>Data Feed – Filtros / Segmentos</vt:lpstr>
      <vt:lpstr>XML</vt:lpstr>
      <vt:lpstr>Limitações</vt:lpstr>
      <vt:lpstr>Hackathon</vt:lpstr>
      <vt:lpstr>Exemplos</vt:lpstr>
      <vt:lpstr>Perguntas?</vt:lpstr>
    </vt:vector>
  </TitlesOfParts>
  <Manager>Leonardo Naressi</Manager>
  <Company>Intercon 2011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API do Google Analytics</dc:title>
  <dc:subject>Conferência de Métricas</dc:subject>
  <dc:creator>Vanessa Sabino</dc:creator>
  <cp:keywords/>
  <dc:description/>
  <cp:lastModifiedBy>Johann Vivot</cp:lastModifiedBy>
  <cp:revision>66</cp:revision>
  <dcterms:created xsi:type="dcterms:W3CDTF">2011-10-16T04:09:15Z</dcterms:created>
  <dcterms:modified xsi:type="dcterms:W3CDTF">2011-10-22T06:33:59Z</dcterms:modified>
  <cp:category/>
</cp:coreProperties>
</file>