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90" r:id="rId2"/>
    <p:sldId id="293" r:id="rId3"/>
    <p:sldId id="294" r:id="rId4"/>
    <p:sldId id="291" r:id="rId5"/>
    <p:sldId id="305" r:id="rId6"/>
    <p:sldId id="300" r:id="rId7"/>
    <p:sldId id="275" r:id="rId8"/>
    <p:sldId id="296" r:id="rId9"/>
    <p:sldId id="297" r:id="rId10"/>
    <p:sldId id="299" r:id="rId11"/>
    <p:sldId id="295" r:id="rId12"/>
    <p:sldId id="292" r:id="rId13"/>
    <p:sldId id="298" r:id="rId14"/>
    <p:sldId id="306" r:id="rId15"/>
    <p:sldId id="271" r:id="rId16"/>
    <p:sldId id="272" r:id="rId17"/>
    <p:sldId id="273" r:id="rId18"/>
    <p:sldId id="274" r:id="rId19"/>
    <p:sldId id="276" r:id="rId20"/>
    <p:sldId id="281" r:id="rId21"/>
    <p:sldId id="282" r:id="rId22"/>
    <p:sldId id="277" r:id="rId23"/>
    <p:sldId id="278" r:id="rId24"/>
    <p:sldId id="279" r:id="rId25"/>
    <p:sldId id="280" r:id="rId26"/>
    <p:sldId id="269" r:id="rId27"/>
    <p:sldId id="270" r:id="rId28"/>
    <p:sldId id="286" r:id="rId29"/>
    <p:sldId id="287" r:id="rId30"/>
    <p:sldId id="288" r:id="rId31"/>
    <p:sldId id="289" r:id="rId32"/>
    <p:sldId id="283" r:id="rId33"/>
    <p:sldId id="284" r:id="rId34"/>
    <p:sldId id="285" r:id="rId35"/>
    <p:sldId id="301" r:id="rId36"/>
    <p:sldId id="302" r:id="rId37"/>
    <p:sldId id="303" r:id="rId38"/>
    <p:sldId id="304" r:id="rId3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3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500" autoAdjust="0"/>
    <p:restoredTop sz="94618" autoAdjust="0"/>
  </p:normalViewPr>
  <p:slideViewPr>
    <p:cSldViewPr snapToObjects="1">
      <p:cViewPr varScale="1">
        <p:scale>
          <a:sx n="108" d="100"/>
          <a:sy n="108" d="100"/>
        </p:scale>
        <p:origin x="200" y="600"/>
      </p:cViewPr>
      <p:guideLst>
        <p:guide orient="horz" pos="4319"/>
        <p:guide pos="539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A9ACC-0CD2-4945-9894-66EAD83B6F00}" type="datetimeFigureOut">
              <a:rPr lang="es-CO" smtClean="0"/>
              <a:t>1/07/17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8EBA9-8F8E-4F4B-A6D6-5556C4453088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1037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1/7/17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1/7/17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1/7/17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1/7/17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1/7/17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1/7/17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1/7/17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1/7/17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1/7/17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1/7/17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1/7/17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1/7/17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0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0.png"/><Relationship Id="rId12" Type="http://schemas.openxmlformats.org/officeDocument/2006/relationships/image" Target="../media/image41.png"/><Relationship Id="rId13" Type="http://schemas.openxmlformats.org/officeDocument/2006/relationships/image" Target="../media/image42.png"/><Relationship Id="rId14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4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260.png"/><Relationship Id="rId16" Type="http://schemas.openxmlformats.org/officeDocument/2006/relationships/image" Target="../media/image3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0.png"/><Relationship Id="rId3" Type="http://schemas.openxmlformats.org/officeDocument/2006/relationships/image" Target="../media/image341.png"/></Relationships>
</file>

<file path=ppt/slides/_rels/slide22.xml.rels><?xml version="1.0" encoding="UTF-8" standalone="yes"?>
<Relationships xmlns="http://schemas.openxmlformats.org/package/2006/relationships"><Relationship Id="rId20" Type="http://schemas.openxmlformats.org/officeDocument/2006/relationships/image" Target="../media/image300.png"/><Relationship Id="rId21" Type="http://schemas.openxmlformats.org/officeDocument/2006/relationships/image" Target="../media/image310.png"/><Relationship Id="rId22" Type="http://schemas.openxmlformats.org/officeDocument/2006/relationships/image" Target="../media/image230.png"/><Relationship Id="rId23" Type="http://schemas.openxmlformats.org/officeDocument/2006/relationships/image" Target="../media/image411.png"/><Relationship Id="rId24" Type="http://schemas.openxmlformats.org/officeDocument/2006/relationships/image" Target="../media/image421.png"/><Relationship Id="rId25" Type="http://schemas.openxmlformats.org/officeDocument/2006/relationships/image" Target="../media/image431.png"/><Relationship Id="rId26" Type="http://schemas.openxmlformats.org/officeDocument/2006/relationships/image" Target="../media/image44.png"/><Relationship Id="rId27" Type="http://schemas.openxmlformats.org/officeDocument/2006/relationships/image" Target="../media/image45.png"/><Relationship Id="rId10" Type="http://schemas.openxmlformats.org/officeDocument/2006/relationships/image" Target="../media/image380.png"/><Relationship Id="rId11" Type="http://schemas.openxmlformats.org/officeDocument/2006/relationships/image" Target="../media/image390.png"/><Relationship Id="rId12" Type="http://schemas.openxmlformats.org/officeDocument/2006/relationships/image" Target="../media/image400.png"/><Relationship Id="rId13" Type="http://schemas.openxmlformats.org/officeDocument/2006/relationships/image" Target="../media/image180.png"/><Relationship Id="rId14" Type="http://schemas.openxmlformats.org/officeDocument/2006/relationships/image" Target="../media/image190.png"/><Relationship Id="rId15" Type="http://schemas.openxmlformats.org/officeDocument/2006/relationships/image" Target="../media/image211.png"/><Relationship Id="rId16" Type="http://schemas.openxmlformats.org/officeDocument/2006/relationships/image" Target="../media/image250.png"/><Relationship Id="rId17" Type="http://schemas.openxmlformats.org/officeDocument/2006/relationships/image" Target="../media/image270.png"/><Relationship Id="rId18" Type="http://schemas.openxmlformats.org/officeDocument/2006/relationships/image" Target="../media/image280.png"/><Relationship Id="rId19" Type="http://schemas.openxmlformats.org/officeDocument/2006/relationships/image" Target="../media/image29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0.png"/><Relationship Id="rId3" Type="http://schemas.openxmlformats.org/officeDocument/2006/relationships/image" Target="../media/image190.png"/><Relationship Id="rId5" Type="http://schemas.openxmlformats.org/officeDocument/2006/relationships/image" Target="../media/image330.png"/><Relationship Id="rId6" Type="http://schemas.openxmlformats.org/officeDocument/2006/relationships/image" Target="../media/image340.png"/><Relationship Id="rId8" Type="http://schemas.openxmlformats.org/officeDocument/2006/relationships/image" Target="../media/image360.png"/><Relationship Id="rId9" Type="http://schemas.openxmlformats.org/officeDocument/2006/relationships/image" Target="../media/image37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4" Type="http://schemas.openxmlformats.org/officeDocument/2006/relationships/image" Target="../media/image43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60.png"/><Relationship Id="rId5" Type="http://schemas.openxmlformats.org/officeDocument/2006/relationships/image" Target="../media/image470.png"/><Relationship Id="rId6" Type="http://schemas.openxmlformats.org/officeDocument/2006/relationships/image" Target="../media/image48.png"/><Relationship Id="rId7" Type="http://schemas.openxmlformats.org/officeDocument/2006/relationships/oleObject" Target="../embeddings/oleObject1.bin"/><Relationship Id="rId8" Type="http://schemas.openxmlformats.org/officeDocument/2006/relationships/image" Target="../media/image4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4" Type="http://schemas.openxmlformats.org/officeDocument/2006/relationships/image" Target="../media/image50.png"/><Relationship Id="rId5" Type="http://schemas.openxmlformats.org/officeDocument/2006/relationships/image" Target="../media/image460.png"/><Relationship Id="rId6" Type="http://schemas.openxmlformats.org/officeDocument/2006/relationships/image" Target="../media/image470.png"/><Relationship Id="rId7" Type="http://schemas.openxmlformats.org/officeDocument/2006/relationships/image" Target="../media/image410.png"/><Relationship Id="rId8" Type="http://schemas.openxmlformats.org/officeDocument/2006/relationships/image" Target="../media/image320.png"/><Relationship Id="rId9" Type="http://schemas.openxmlformats.org/officeDocument/2006/relationships/image" Target="../media/image51.png"/><Relationship Id="rId10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4" Type="http://schemas.openxmlformats.org/officeDocument/2006/relationships/image" Target="../media/image131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Conector recto de flecha 33"/>
          <p:cNvCxnSpPr/>
          <p:nvPr/>
        </p:nvCxnSpPr>
        <p:spPr>
          <a:xfrm flipH="1">
            <a:off x="5283696" y="1944125"/>
            <a:ext cx="8384" cy="1087008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 flipV="1">
            <a:off x="3122839" y="863715"/>
            <a:ext cx="0" cy="1067462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13 Conector recto de flecha"/>
          <p:cNvCxnSpPr/>
          <p:nvPr/>
        </p:nvCxnSpPr>
        <p:spPr>
          <a:xfrm>
            <a:off x="2402759" y="1931177"/>
            <a:ext cx="4914546" cy="126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16 Conector recto"/>
          <p:cNvCxnSpPr/>
          <p:nvPr/>
        </p:nvCxnSpPr>
        <p:spPr>
          <a:xfrm flipV="1">
            <a:off x="2402759" y="1797851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24 Conector recto"/>
          <p:cNvCxnSpPr/>
          <p:nvPr/>
        </p:nvCxnSpPr>
        <p:spPr>
          <a:xfrm flipV="1">
            <a:off x="3122839" y="1797851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27 Conector recto"/>
          <p:cNvCxnSpPr/>
          <p:nvPr/>
        </p:nvCxnSpPr>
        <p:spPr>
          <a:xfrm flipV="1">
            <a:off x="6003159" y="1797851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28 Conector recto"/>
          <p:cNvCxnSpPr/>
          <p:nvPr/>
        </p:nvCxnSpPr>
        <p:spPr>
          <a:xfrm flipV="1">
            <a:off x="3842919" y="1795178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31 Conector recto"/>
          <p:cNvCxnSpPr/>
          <p:nvPr/>
        </p:nvCxnSpPr>
        <p:spPr>
          <a:xfrm flipV="1">
            <a:off x="4562999" y="1797851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32 Conector recto"/>
          <p:cNvCxnSpPr/>
          <p:nvPr/>
        </p:nvCxnSpPr>
        <p:spPr>
          <a:xfrm flipV="1">
            <a:off x="5283079" y="1797851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2793333" y="19438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1</a:t>
            </a:r>
            <a:endParaRPr lang="es-ES_tradnl" sz="20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3513413" y="19438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2</a:t>
            </a:r>
            <a:endParaRPr lang="es-ES_tradnl" sz="20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290487" y="194412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smtClean="0"/>
              <a:t>3</a:t>
            </a:r>
            <a:endParaRPr lang="es-ES_tradnl" sz="20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4953573" y="19438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smtClean="0"/>
              <a:t>4</a:t>
            </a:r>
            <a:endParaRPr lang="es-ES_tradnl" sz="20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5673653" y="194412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5</a:t>
            </a:r>
            <a:endParaRPr lang="es-ES_tradnl" sz="2000" dirty="0"/>
          </a:p>
        </p:txBody>
      </p:sp>
      <p:cxnSp>
        <p:nvCxnSpPr>
          <p:cNvPr id="24" name="27 Conector recto"/>
          <p:cNvCxnSpPr/>
          <p:nvPr/>
        </p:nvCxnSpPr>
        <p:spPr>
          <a:xfrm flipV="1">
            <a:off x="6732240" y="1808820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6417730" y="19438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smtClean="0"/>
              <a:t>6</a:t>
            </a:r>
            <a:endParaRPr lang="es-ES_tradnl" sz="2000" dirty="0"/>
          </a:p>
        </p:txBody>
      </p:sp>
      <p:sp>
        <p:nvSpPr>
          <p:cNvPr id="27" name="CuadroTexto 26"/>
          <p:cNvSpPr txBox="1"/>
          <p:nvPr/>
        </p:nvSpPr>
        <p:spPr>
          <a:xfrm>
            <a:off x="2006715" y="1403775"/>
            <a:ext cx="553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smtClean="0"/>
              <a:t>Hoy</a:t>
            </a:r>
            <a:endParaRPr lang="es-ES_tradnl"/>
          </a:p>
        </p:txBody>
      </p:sp>
      <p:sp>
        <p:nvSpPr>
          <p:cNvPr id="36" name="CuadroTexto 35"/>
          <p:cNvSpPr txBox="1"/>
          <p:nvPr/>
        </p:nvSpPr>
        <p:spPr>
          <a:xfrm>
            <a:off x="3224842" y="797281"/>
            <a:ext cx="2131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Dinero recibido (+)</a:t>
            </a:r>
            <a:endParaRPr lang="es-ES_tradnl" sz="2000" dirty="0"/>
          </a:p>
        </p:txBody>
      </p:sp>
      <p:sp>
        <p:nvSpPr>
          <p:cNvPr id="37" name="CuadroTexto 36"/>
          <p:cNvSpPr txBox="1"/>
          <p:nvPr/>
        </p:nvSpPr>
        <p:spPr>
          <a:xfrm>
            <a:off x="5414870" y="2631023"/>
            <a:ext cx="2053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Dinero pagado (⎼)</a:t>
            </a:r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240181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12 Conector recto de flecha"/>
          <p:cNvCxnSpPr/>
          <p:nvPr/>
        </p:nvCxnSpPr>
        <p:spPr>
          <a:xfrm>
            <a:off x="4301970" y="4239260"/>
            <a:ext cx="0" cy="9465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12 Conector recto de flecha"/>
          <p:cNvCxnSpPr/>
          <p:nvPr/>
        </p:nvCxnSpPr>
        <p:spPr>
          <a:xfrm>
            <a:off x="3397576" y="4250298"/>
            <a:ext cx="0" cy="9465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12 Conector recto de flecha"/>
          <p:cNvCxnSpPr/>
          <p:nvPr/>
        </p:nvCxnSpPr>
        <p:spPr>
          <a:xfrm>
            <a:off x="2690776" y="4260604"/>
            <a:ext cx="0" cy="9465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12 Conector recto de flecha"/>
          <p:cNvCxnSpPr/>
          <p:nvPr/>
        </p:nvCxnSpPr>
        <p:spPr>
          <a:xfrm flipV="1">
            <a:off x="1940843" y="2965764"/>
            <a:ext cx="0" cy="1260140"/>
          </a:xfrm>
          <a:prstGeom prst="straightConnector1">
            <a:avLst/>
          </a:prstGeom>
          <a:ln w="50800">
            <a:solidFill>
              <a:srgbClr val="0070C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2 Conector recto de flecha"/>
          <p:cNvCxnSpPr/>
          <p:nvPr/>
        </p:nvCxnSpPr>
        <p:spPr>
          <a:xfrm flipH="1">
            <a:off x="5378388" y="4260604"/>
            <a:ext cx="1104" cy="1242999"/>
          </a:xfrm>
          <a:prstGeom prst="straightConnector1">
            <a:avLst/>
          </a:prstGeom>
          <a:ln w="50800">
            <a:solidFill>
              <a:srgbClr val="00B05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2 Conector recto de flecha"/>
          <p:cNvCxnSpPr/>
          <p:nvPr/>
        </p:nvCxnSpPr>
        <p:spPr>
          <a:xfrm>
            <a:off x="1940843" y="4239260"/>
            <a:ext cx="0" cy="9465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0 CuadroTexto"/>
          <p:cNvSpPr txBox="1"/>
          <p:nvPr/>
        </p:nvSpPr>
        <p:spPr>
          <a:xfrm>
            <a:off x="2321750" y="424256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1</a:t>
            </a:r>
            <a:endParaRPr lang="es-CO" sz="2400" dirty="0"/>
          </a:p>
        </p:txBody>
      </p:sp>
      <p:cxnSp>
        <p:nvCxnSpPr>
          <p:cNvPr id="20" name="5 Conector recto de flecha"/>
          <p:cNvCxnSpPr/>
          <p:nvPr/>
        </p:nvCxnSpPr>
        <p:spPr>
          <a:xfrm>
            <a:off x="1916705" y="4239260"/>
            <a:ext cx="3465385" cy="1103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9 Conector recto"/>
          <p:cNvCxnSpPr/>
          <p:nvPr/>
        </p:nvCxnSpPr>
        <p:spPr>
          <a:xfrm flipH="1" flipV="1">
            <a:off x="1940843" y="410953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9 Conector recto"/>
          <p:cNvCxnSpPr/>
          <p:nvPr/>
        </p:nvCxnSpPr>
        <p:spPr>
          <a:xfrm flipH="1" flipV="1">
            <a:off x="2681790" y="410424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9 Conector recto"/>
          <p:cNvCxnSpPr/>
          <p:nvPr/>
        </p:nvCxnSpPr>
        <p:spPr>
          <a:xfrm flipH="1" flipV="1">
            <a:off x="3401870" y="410424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9 Conector recto"/>
          <p:cNvCxnSpPr/>
          <p:nvPr/>
        </p:nvCxnSpPr>
        <p:spPr>
          <a:xfrm flipH="1" flipV="1">
            <a:off x="4301970" y="410119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9 Conector recto"/>
          <p:cNvCxnSpPr/>
          <p:nvPr/>
        </p:nvCxnSpPr>
        <p:spPr>
          <a:xfrm flipH="1" flipV="1">
            <a:off x="4842030" y="410424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6 CuadroTexto"/>
          <p:cNvSpPr txBox="1"/>
          <p:nvPr/>
        </p:nvSpPr>
        <p:spPr>
          <a:xfrm>
            <a:off x="3626895" y="4084028"/>
            <a:ext cx="49244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1600" dirty="0" smtClean="0"/>
              <a:t>•••</a:t>
            </a:r>
            <a:endParaRPr lang="es-CO" sz="1600" dirty="0"/>
          </a:p>
        </p:txBody>
      </p:sp>
      <p:sp>
        <p:nvSpPr>
          <p:cNvPr id="27" name="10 CuadroTexto"/>
          <p:cNvSpPr txBox="1"/>
          <p:nvPr/>
        </p:nvSpPr>
        <p:spPr>
          <a:xfrm>
            <a:off x="3057418" y="424256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2</a:t>
            </a:r>
            <a:endParaRPr lang="es-CO" sz="2400" dirty="0"/>
          </a:p>
        </p:txBody>
      </p:sp>
      <p:sp>
        <p:nvSpPr>
          <p:cNvPr id="28" name="10 CuadroTexto"/>
          <p:cNvSpPr txBox="1"/>
          <p:nvPr/>
        </p:nvSpPr>
        <p:spPr>
          <a:xfrm>
            <a:off x="4342680" y="426060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47</a:t>
            </a:r>
            <a:endParaRPr lang="es-CO" sz="2400" dirty="0"/>
          </a:p>
        </p:txBody>
      </p:sp>
      <p:sp>
        <p:nvSpPr>
          <p:cNvPr id="29" name="10 CuadroTexto"/>
          <p:cNvSpPr txBox="1"/>
          <p:nvPr/>
        </p:nvSpPr>
        <p:spPr>
          <a:xfrm>
            <a:off x="2021289" y="3041979"/>
            <a:ext cx="882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PV =?</a:t>
            </a:r>
            <a:endParaRPr lang="es-CO" sz="2400" dirty="0"/>
          </a:p>
        </p:txBody>
      </p:sp>
      <p:sp>
        <p:nvSpPr>
          <p:cNvPr id="30" name="10 CuadroTexto"/>
          <p:cNvSpPr txBox="1"/>
          <p:nvPr/>
        </p:nvSpPr>
        <p:spPr>
          <a:xfrm>
            <a:off x="5517105" y="5041938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FV= -15000</a:t>
            </a:r>
            <a:endParaRPr lang="es-CO" sz="2400" dirty="0"/>
          </a:p>
        </p:txBody>
      </p:sp>
      <p:sp>
        <p:nvSpPr>
          <p:cNvPr id="31" name="10 CuadroTexto"/>
          <p:cNvSpPr txBox="1"/>
          <p:nvPr/>
        </p:nvSpPr>
        <p:spPr>
          <a:xfrm>
            <a:off x="4931446" y="426060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48</a:t>
            </a:r>
            <a:endParaRPr lang="es-CO" sz="2400" dirty="0"/>
          </a:p>
        </p:txBody>
      </p:sp>
      <p:cxnSp>
        <p:nvCxnSpPr>
          <p:cNvPr id="33" name="9 Conector recto"/>
          <p:cNvCxnSpPr/>
          <p:nvPr/>
        </p:nvCxnSpPr>
        <p:spPr>
          <a:xfrm flipH="1" flipV="1">
            <a:off x="5382090" y="412558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12 Conector recto de flecha"/>
          <p:cNvCxnSpPr/>
          <p:nvPr/>
        </p:nvCxnSpPr>
        <p:spPr>
          <a:xfrm>
            <a:off x="1945336" y="5272770"/>
            <a:ext cx="0" cy="9465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10 CuadroTexto"/>
          <p:cNvSpPr txBox="1"/>
          <p:nvPr/>
        </p:nvSpPr>
        <p:spPr>
          <a:xfrm>
            <a:off x="2712132" y="5233527"/>
            <a:ext cx="1370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A = </a:t>
            </a:r>
            <a:r>
              <a:rPr lang="es-CO" sz="2400" smtClean="0"/>
              <a:t>-2400</a:t>
            </a:r>
            <a:endParaRPr lang="es-CO" sz="2400" dirty="0"/>
          </a:p>
        </p:txBody>
      </p:sp>
      <p:cxnSp>
        <p:nvCxnSpPr>
          <p:cNvPr id="2" name="12 Conector recto de flecha"/>
          <p:cNvCxnSpPr/>
          <p:nvPr/>
        </p:nvCxnSpPr>
        <p:spPr>
          <a:xfrm flipV="1">
            <a:off x="4868850" y="565821"/>
            <a:ext cx="0" cy="9001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12 Conector recto de flecha"/>
          <p:cNvCxnSpPr/>
          <p:nvPr/>
        </p:nvCxnSpPr>
        <p:spPr>
          <a:xfrm>
            <a:off x="1970260" y="1462619"/>
            <a:ext cx="0" cy="9465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10 CuadroTexto"/>
          <p:cNvSpPr txBox="1"/>
          <p:nvPr/>
        </p:nvSpPr>
        <p:spPr>
          <a:xfrm>
            <a:off x="2351167" y="146592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1</a:t>
            </a:r>
            <a:endParaRPr lang="es-CO" sz="2400" dirty="0"/>
          </a:p>
        </p:txBody>
      </p:sp>
      <p:cxnSp>
        <p:nvCxnSpPr>
          <p:cNvPr id="5" name="5 Conector recto de flecha"/>
          <p:cNvCxnSpPr/>
          <p:nvPr/>
        </p:nvCxnSpPr>
        <p:spPr>
          <a:xfrm flipV="1">
            <a:off x="1946122" y="1462619"/>
            <a:ext cx="292532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9 Conector recto"/>
          <p:cNvCxnSpPr/>
          <p:nvPr/>
        </p:nvCxnSpPr>
        <p:spPr>
          <a:xfrm flipH="1" flipV="1">
            <a:off x="1970260" y="133289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9 Conector recto"/>
          <p:cNvCxnSpPr/>
          <p:nvPr/>
        </p:nvCxnSpPr>
        <p:spPr>
          <a:xfrm flipH="1" flipV="1">
            <a:off x="2711207" y="132760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9 Conector recto"/>
          <p:cNvCxnSpPr/>
          <p:nvPr/>
        </p:nvCxnSpPr>
        <p:spPr>
          <a:xfrm flipH="1" flipV="1">
            <a:off x="3431287" y="132760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9 Conector recto"/>
          <p:cNvCxnSpPr/>
          <p:nvPr/>
        </p:nvCxnSpPr>
        <p:spPr>
          <a:xfrm flipH="1" flipV="1">
            <a:off x="4331387" y="134821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H="1" flipV="1">
            <a:off x="4871447" y="132760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6 CuadroTexto"/>
          <p:cNvSpPr txBox="1"/>
          <p:nvPr/>
        </p:nvSpPr>
        <p:spPr>
          <a:xfrm>
            <a:off x="3656312" y="1307387"/>
            <a:ext cx="49244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1600" dirty="0" smtClean="0"/>
              <a:t>•••</a:t>
            </a:r>
            <a:endParaRPr lang="es-CO" sz="1600" dirty="0"/>
          </a:p>
        </p:txBody>
      </p:sp>
      <p:sp>
        <p:nvSpPr>
          <p:cNvPr id="12" name="10 CuadroTexto"/>
          <p:cNvSpPr txBox="1"/>
          <p:nvPr/>
        </p:nvSpPr>
        <p:spPr>
          <a:xfrm>
            <a:off x="3086835" y="146592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2</a:t>
            </a:r>
            <a:endParaRPr lang="es-CO" sz="2400" dirty="0"/>
          </a:p>
        </p:txBody>
      </p:sp>
      <p:sp>
        <p:nvSpPr>
          <p:cNvPr id="13" name="10 CuadroTexto"/>
          <p:cNvSpPr txBox="1"/>
          <p:nvPr/>
        </p:nvSpPr>
        <p:spPr>
          <a:xfrm>
            <a:off x="4346975" y="1527175"/>
            <a:ext cx="643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smtClean="0"/>
              <a:t>n=?</a:t>
            </a:r>
            <a:endParaRPr lang="es-CO" sz="2400" dirty="0"/>
          </a:p>
        </p:txBody>
      </p:sp>
      <p:sp>
        <p:nvSpPr>
          <p:cNvPr id="14" name="10 CuadroTexto"/>
          <p:cNvSpPr txBox="1"/>
          <p:nvPr/>
        </p:nvSpPr>
        <p:spPr>
          <a:xfrm>
            <a:off x="2072467" y="1967403"/>
            <a:ext cx="1525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PV = -2000</a:t>
            </a:r>
            <a:endParaRPr lang="es-CO" sz="2400" dirty="0"/>
          </a:p>
        </p:txBody>
      </p:sp>
      <p:sp>
        <p:nvSpPr>
          <p:cNvPr id="15" name="10 CuadroTexto"/>
          <p:cNvSpPr txBox="1"/>
          <p:nvPr/>
        </p:nvSpPr>
        <p:spPr>
          <a:xfrm>
            <a:off x="5022050" y="548680"/>
            <a:ext cx="1345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FV= 3000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427146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24 Conector recto de flecha"/>
          <p:cNvCxnSpPr/>
          <p:nvPr/>
        </p:nvCxnSpPr>
        <p:spPr>
          <a:xfrm>
            <a:off x="4931560" y="1632102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24 Conector recto de flecha"/>
          <p:cNvCxnSpPr/>
          <p:nvPr/>
        </p:nvCxnSpPr>
        <p:spPr>
          <a:xfrm>
            <a:off x="4391980" y="1628800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24 Conector recto de flecha"/>
          <p:cNvCxnSpPr/>
          <p:nvPr/>
        </p:nvCxnSpPr>
        <p:spPr>
          <a:xfrm>
            <a:off x="3851920" y="1628800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24 Conector recto de flecha"/>
          <p:cNvCxnSpPr/>
          <p:nvPr/>
        </p:nvCxnSpPr>
        <p:spPr>
          <a:xfrm>
            <a:off x="410193" y="1632102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5 Conector recto de flecha"/>
          <p:cNvCxnSpPr/>
          <p:nvPr/>
        </p:nvCxnSpPr>
        <p:spPr>
          <a:xfrm>
            <a:off x="386535" y="1632102"/>
            <a:ext cx="220524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9 Conector recto"/>
          <p:cNvCxnSpPr/>
          <p:nvPr/>
        </p:nvCxnSpPr>
        <p:spPr>
          <a:xfrm flipH="1" flipV="1">
            <a:off x="410673" y="149907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9 Conector recto"/>
          <p:cNvCxnSpPr/>
          <p:nvPr/>
        </p:nvCxnSpPr>
        <p:spPr>
          <a:xfrm flipH="1" flipV="1">
            <a:off x="971600" y="149378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H="1" flipV="1">
            <a:off x="1511660" y="149378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2 Conector recto de flecha"/>
          <p:cNvCxnSpPr/>
          <p:nvPr/>
        </p:nvCxnSpPr>
        <p:spPr>
          <a:xfrm flipV="1">
            <a:off x="2591780" y="863715"/>
            <a:ext cx="0" cy="768388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9 Conector recto"/>
          <p:cNvCxnSpPr/>
          <p:nvPr/>
        </p:nvCxnSpPr>
        <p:spPr>
          <a:xfrm flipH="1" flipV="1">
            <a:off x="2051720" y="1514396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9 Conector recto"/>
          <p:cNvCxnSpPr/>
          <p:nvPr/>
        </p:nvCxnSpPr>
        <p:spPr>
          <a:xfrm flipH="1" flipV="1">
            <a:off x="2591780" y="149378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411857" y="2303875"/>
            <a:ext cx="2179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 smtClean="0"/>
              <a:t>Crecimiento compuesto</a:t>
            </a:r>
          </a:p>
          <a:p>
            <a:pPr algn="ctr"/>
            <a:r>
              <a:rPr lang="es-ES_tradnl" sz="1400" dirty="0" smtClean="0"/>
              <a:t>Cuenta de ahorros</a:t>
            </a:r>
          </a:p>
          <a:p>
            <a:pPr algn="ctr"/>
            <a:r>
              <a:rPr lang="es-ES_tradnl" sz="1400" dirty="0" smtClean="0"/>
              <a:t>Apreciación</a:t>
            </a:r>
            <a:endParaRPr lang="es-ES_tradnl" sz="1400" dirty="0"/>
          </a:p>
        </p:txBody>
      </p:sp>
      <p:cxnSp>
        <p:nvCxnSpPr>
          <p:cNvPr id="26" name="24 Conector recto de flecha"/>
          <p:cNvCxnSpPr/>
          <p:nvPr/>
        </p:nvCxnSpPr>
        <p:spPr>
          <a:xfrm>
            <a:off x="3290513" y="1632102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5 Conector recto de flecha"/>
          <p:cNvCxnSpPr/>
          <p:nvPr/>
        </p:nvCxnSpPr>
        <p:spPr>
          <a:xfrm>
            <a:off x="3266855" y="1632102"/>
            <a:ext cx="220524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9 Conector recto"/>
          <p:cNvCxnSpPr/>
          <p:nvPr/>
        </p:nvCxnSpPr>
        <p:spPr>
          <a:xfrm flipH="1" flipV="1">
            <a:off x="3290993" y="149907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9 Conector recto"/>
          <p:cNvCxnSpPr/>
          <p:nvPr/>
        </p:nvCxnSpPr>
        <p:spPr>
          <a:xfrm flipH="1" flipV="1">
            <a:off x="3851920" y="149378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9 Conector recto"/>
          <p:cNvCxnSpPr/>
          <p:nvPr/>
        </p:nvCxnSpPr>
        <p:spPr>
          <a:xfrm flipH="1" flipV="1">
            <a:off x="4391980" y="149378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12 Conector recto de flecha"/>
          <p:cNvCxnSpPr/>
          <p:nvPr/>
        </p:nvCxnSpPr>
        <p:spPr>
          <a:xfrm flipV="1">
            <a:off x="5472100" y="863715"/>
            <a:ext cx="0" cy="768388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9 Conector recto"/>
          <p:cNvCxnSpPr/>
          <p:nvPr/>
        </p:nvCxnSpPr>
        <p:spPr>
          <a:xfrm flipH="1" flipV="1">
            <a:off x="4932040" y="1514396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9 Conector recto"/>
          <p:cNvCxnSpPr/>
          <p:nvPr/>
        </p:nvCxnSpPr>
        <p:spPr>
          <a:xfrm flipH="1" flipV="1">
            <a:off x="5472100" y="149378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3292177" y="2303875"/>
            <a:ext cx="2179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 smtClean="0"/>
              <a:t>Plan de ahorros</a:t>
            </a:r>
          </a:p>
          <a:p>
            <a:pPr algn="ctr"/>
            <a:r>
              <a:rPr lang="es-ES_tradnl" sz="1400" dirty="0" smtClean="0"/>
              <a:t>Plan de pensiones</a:t>
            </a:r>
          </a:p>
          <a:p>
            <a:pPr algn="ctr"/>
            <a:r>
              <a:rPr lang="es-ES_tradnl" sz="1400" dirty="0" smtClean="0"/>
              <a:t>Anualidad anticipada</a:t>
            </a:r>
            <a:endParaRPr lang="es-ES_tradnl" sz="1400" dirty="0"/>
          </a:p>
        </p:txBody>
      </p:sp>
      <p:cxnSp>
        <p:nvCxnSpPr>
          <p:cNvPr id="38" name="24 Conector recto de flecha"/>
          <p:cNvCxnSpPr/>
          <p:nvPr/>
        </p:nvCxnSpPr>
        <p:spPr>
          <a:xfrm>
            <a:off x="7811880" y="1613518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24 Conector recto de flecha"/>
          <p:cNvCxnSpPr/>
          <p:nvPr/>
        </p:nvCxnSpPr>
        <p:spPr>
          <a:xfrm>
            <a:off x="7272300" y="1610216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24 Conector recto de flecha"/>
          <p:cNvCxnSpPr/>
          <p:nvPr/>
        </p:nvCxnSpPr>
        <p:spPr>
          <a:xfrm>
            <a:off x="6732240" y="1610216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24 Conector recto de flecha"/>
          <p:cNvCxnSpPr/>
          <p:nvPr/>
        </p:nvCxnSpPr>
        <p:spPr>
          <a:xfrm>
            <a:off x="8350980" y="1599910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5 Conector recto de flecha"/>
          <p:cNvCxnSpPr/>
          <p:nvPr/>
        </p:nvCxnSpPr>
        <p:spPr>
          <a:xfrm>
            <a:off x="6147175" y="1613518"/>
            <a:ext cx="220524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9 Conector recto"/>
          <p:cNvCxnSpPr/>
          <p:nvPr/>
        </p:nvCxnSpPr>
        <p:spPr>
          <a:xfrm flipH="1" flipV="1">
            <a:off x="6171313" y="148048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9 Conector recto"/>
          <p:cNvCxnSpPr/>
          <p:nvPr/>
        </p:nvCxnSpPr>
        <p:spPr>
          <a:xfrm flipH="1" flipV="1">
            <a:off x="6732240" y="147520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9 Conector recto"/>
          <p:cNvCxnSpPr/>
          <p:nvPr/>
        </p:nvCxnSpPr>
        <p:spPr>
          <a:xfrm flipH="1" flipV="1">
            <a:off x="7272300" y="147520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12 Conector recto de flecha"/>
          <p:cNvCxnSpPr/>
          <p:nvPr/>
        </p:nvCxnSpPr>
        <p:spPr>
          <a:xfrm flipV="1">
            <a:off x="6171313" y="841828"/>
            <a:ext cx="0" cy="768388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9 Conector recto"/>
          <p:cNvCxnSpPr/>
          <p:nvPr/>
        </p:nvCxnSpPr>
        <p:spPr>
          <a:xfrm flipH="1" flipV="1">
            <a:off x="7812360" y="149581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9 Conector recto"/>
          <p:cNvCxnSpPr/>
          <p:nvPr/>
        </p:nvCxnSpPr>
        <p:spPr>
          <a:xfrm flipH="1" flipV="1">
            <a:off x="8352420" y="147520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Texto 48"/>
          <p:cNvSpPr txBox="1"/>
          <p:nvPr/>
        </p:nvSpPr>
        <p:spPr>
          <a:xfrm>
            <a:off x="6172497" y="2285291"/>
            <a:ext cx="2179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 smtClean="0"/>
              <a:t>Hipoteca</a:t>
            </a:r>
          </a:p>
          <a:p>
            <a:pPr algn="ctr"/>
            <a:r>
              <a:rPr lang="es-ES_tradnl" sz="1400" dirty="0" smtClean="0"/>
              <a:t>Préstamo</a:t>
            </a:r>
          </a:p>
          <a:p>
            <a:pPr algn="ctr"/>
            <a:r>
              <a:rPr lang="es-ES_tradnl" sz="1400" dirty="0" smtClean="0"/>
              <a:t>Anualidad ordinaria</a:t>
            </a:r>
            <a:endParaRPr lang="es-ES_tradnl" sz="1400" dirty="0"/>
          </a:p>
        </p:txBody>
      </p:sp>
      <p:cxnSp>
        <p:nvCxnSpPr>
          <p:cNvPr id="50" name="24 Conector recto de flecha"/>
          <p:cNvCxnSpPr/>
          <p:nvPr/>
        </p:nvCxnSpPr>
        <p:spPr>
          <a:xfrm>
            <a:off x="2032062" y="4107377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24 Conector recto de flecha"/>
          <p:cNvCxnSpPr/>
          <p:nvPr/>
        </p:nvCxnSpPr>
        <p:spPr>
          <a:xfrm>
            <a:off x="1492482" y="4104075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24 Conector recto de flecha"/>
          <p:cNvCxnSpPr/>
          <p:nvPr/>
        </p:nvCxnSpPr>
        <p:spPr>
          <a:xfrm>
            <a:off x="952422" y="4104075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24 Conector recto de flecha"/>
          <p:cNvCxnSpPr/>
          <p:nvPr/>
        </p:nvCxnSpPr>
        <p:spPr>
          <a:xfrm>
            <a:off x="2571162" y="4093769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 Conector recto de flecha"/>
          <p:cNvCxnSpPr/>
          <p:nvPr/>
        </p:nvCxnSpPr>
        <p:spPr>
          <a:xfrm>
            <a:off x="367357" y="4107377"/>
            <a:ext cx="220524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9 Conector recto"/>
          <p:cNvCxnSpPr/>
          <p:nvPr/>
        </p:nvCxnSpPr>
        <p:spPr>
          <a:xfrm flipH="1" flipV="1">
            <a:off x="391495" y="397434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9 Conector recto"/>
          <p:cNvCxnSpPr/>
          <p:nvPr/>
        </p:nvCxnSpPr>
        <p:spPr>
          <a:xfrm flipH="1" flipV="1">
            <a:off x="952422" y="396906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9 Conector recto"/>
          <p:cNvCxnSpPr/>
          <p:nvPr/>
        </p:nvCxnSpPr>
        <p:spPr>
          <a:xfrm flipH="1" flipV="1">
            <a:off x="1492482" y="396906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12 Conector recto de flecha"/>
          <p:cNvCxnSpPr/>
          <p:nvPr/>
        </p:nvCxnSpPr>
        <p:spPr>
          <a:xfrm flipV="1">
            <a:off x="391495" y="3335687"/>
            <a:ext cx="0" cy="768388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9 Conector recto"/>
          <p:cNvCxnSpPr/>
          <p:nvPr/>
        </p:nvCxnSpPr>
        <p:spPr>
          <a:xfrm flipH="1" flipV="1">
            <a:off x="2032542" y="398967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9 Conector recto"/>
          <p:cNvCxnSpPr/>
          <p:nvPr/>
        </p:nvCxnSpPr>
        <p:spPr>
          <a:xfrm flipH="1" flipV="1">
            <a:off x="2572602" y="396906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60"/>
          <p:cNvSpPr txBox="1"/>
          <p:nvPr/>
        </p:nvSpPr>
        <p:spPr>
          <a:xfrm>
            <a:off x="392679" y="4779150"/>
            <a:ext cx="2179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 smtClean="0"/>
              <a:t>Hipoteca con pago global</a:t>
            </a:r>
          </a:p>
          <a:p>
            <a:pPr algn="ctr"/>
            <a:r>
              <a:rPr lang="es-ES_tradnl" sz="1400" dirty="0" smtClean="0"/>
              <a:t>Amortización</a:t>
            </a:r>
          </a:p>
          <a:p>
            <a:pPr algn="ctr"/>
            <a:r>
              <a:rPr lang="es-ES_tradnl" sz="1400" dirty="0" smtClean="0"/>
              <a:t>Anualidad ordinaria</a:t>
            </a:r>
            <a:endParaRPr lang="es-ES_tradnl" sz="1400" dirty="0"/>
          </a:p>
        </p:txBody>
      </p:sp>
      <p:cxnSp>
        <p:nvCxnSpPr>
          <p:cNvPr id="62" name="24 Conector recto de flecha"/>
          <p:cNvCxnSpPr/>
          <p:nvPr/>
        </p:nvCxnSpPr>
        <p:spPr>
          <a:xfrm flipH="1">
            <a:off x="2571162" y="4779150"/>
            <a:ext cx="2753" cy="318812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24 Conector recto de flecha"/>
          <p:cNvCxnSpPr/>
          <p:nvPr/>
        </p:nvCxnSpPr>
        <p:spPr>
          <a:xfrm>
            <a:off x="4929896" y="4093769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24 Conector recto de flecha"/>
          <p:cNvCxnSpPr/>
          <p:nvPr/>
        </p:nvCxnSpPr>
        <p:spPr>
          <a:xfrm>
            <a:off x="4390316" y="4090467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24 Conector recto de flecha"/>
          <p:cNvCxnSpPr/>
          <p:nvPr/>
        </p:nvCxnSpPr>
        <p:spPr>
          <a:xfrm>
            <a:off x="3850256" y="4090467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24 Conector recto de flecha"/>
          <p:cNvCxnSpPr/>
          <p:nvPr/>
        </p:nvCxnSpPr>
        <p:spPr>
          <a:xfrm>
            <a:off x="3296367" y="4120732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5 Conector recto de flecha"/>
          <p:cNvCxnSpPr/>
          <p:nvPr/>
        </p:nvCxnSpPr>
        <p:spPr>
          <a:xfrm>
            <a:off x="3265191" y="4093769"/>
            <a:ext cx="220524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9 Conector recto"/>
          <p:cNvCxnSpPr/>
          <p:nvPr/>
        </p:nvCxnSpPr>
        <p:spPr>
          <a:xfrm flipH="1" flipV="1">
            <a:off x="3289329" y="396073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9 Conector recto"/>
          <p:cNvCxnSpPr/>
          <p:nvPr/>
        </p:nvCxnSpPr>
        <p:spPr>
          <a:xfrm flipH="1" flipV="1">
            <a:off x="3850256" y="395545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9 Conector recto"/>
          <p:cNvCxnSpPr/>
          <p:nvPr/>
        </p:nvCxnSpPr>
        <p:spPr>
          <a:xfrm flipH="1" flipV="1">
            <a:off x="4390316" y="395545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12 Conector recto de flecha"/>
          <p:cNvCxnSpPr/>
          <p:nvPr/>
        </p:nvCxnSpPr>
        <p:spPr>
          <a:xfrm flipV="1">
            <a:off x="3289329" y="3322079"/>
            <a:ext cx="0" cy="768388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9 Conector recto"/>
          <p:cNvCxnSpPr/>
          <p:nvPr/>
        </p:nvCxnSpPr>
        <p:spPr>
          <a:xfrm flipH="1" flipV="1">
            <a:off x="4930376" y="3976063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9 Conector recto"/>
          <p:cNvCxnSpPr/>
          <p:nvPr/>
        </p:nvCxnSpPr>
        <p:spPr>
          <a:xfrm flipH="1" flipV="1">
            <a:off x="5470436" y="395545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uadroTexto 74"/>
          <p:cNvSpPr txBox="1"/>
          <p:nvPr/>
        </p:nvSpPr>
        <p:spPr>
          <a:xfrm>
            <a:off x="3290513" y="4765542"/>
            <a:ext cx="2179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 err="1" smtClean="0"/>
              <a:t>Lease</a:t>
            </a:r>
            <a:endParaRPr lang="es-ES_tradnl" sz="1400" dirty="0" smtClean="0"/>
          </a:p>
          <a:p>
            <a:pPr algn="ctr"/>
            <a:r>
              <a:rPr lang="es-ES_tradnl" sz="1400" dirty="0" smtClean="0"/>
              <a:t>Amortización</a:t>
            </a:r>
          </a:p>
          <a:p>
            <a:pPr algn="ctr"/>
            <a:r>
              <a:rPr lang="es-ES_tradnl" sz="1400" dirty="0" smtClean="0"/>
              <a:t>Anualidad anticipada</a:t>
            </a:r>
            <a:endParaRPr lang="es-ES_tradnl" sz="1400" dirty="0"/>
          </a:p>
        </p:txBody>
      </p:sp>
      <p:cxnSp>
        <p:nvCxnSpPr>
          <p:cNvPr id="76" name="24 Conector recto de flecha"/>
          <p:cNvCxnSpPr/>
          <p:nvPr/>
        </p:nvCxnSpPr>
        <p:spPr>
          <a:xfrm>
            <a:off x="7833583" y="4089417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24 Conector recto de flecha"/>
          <p:cNvCxnSpPr/>
          <p:nvPr/>
        </p:nvCxnSpPr>
        <p:spPr>
          <a:xfrm>
            <a:off x="7294003" y="4086115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24 Conector recto de flecha"/>
          <p:cNvCxnSpPr/>
          <p:nvPr/>
        </p:nvCxnSpPr>
        <p:spPr>
          <a:xfrm>
            <a:off x="6753943" y="4086115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24 Conector recto de flecha"/>
          <p:cNvCxnSpPr/>
          <p:nvPr/>
        </p:nvCxnSpPr>
        <p:spPr>
          <a:xfrm>
            <a:off x="6200054" y="4116380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5 Conector recto de flecha"/>
          <p:cNvCxnSpPr/>
          <p:nvPr/>
        </p:nvCxnSpPr>
        <p:spPr>
          <a:xfrm>
            <a:off x="6168878" y="4089417"/>
            <a:ext cx="220524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9 Conector recto"/>
          <p:cNvCxnSpPr/>
          <p:nvPr/>
        </p:nvCxnSpPr>
        <p:spPr>
          <a:xfrm flipH="1" flipV="1">
            <a:off x="6193016" y="395638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9 Conector recto"/>
          <p:cNvCxnSpPr/>
          <p:nvPr/>
        </p:nvCxnSpPr>
        <p:spPr>
          <a:xfrm flipH="1" flipV="1">
            <a:off x="6753943" y="395110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9 Conector recto"/>
          <p:cNvCxnSpPr/>
          <p:nvPr/>
        </p:nvCxnSpPr>
        <p:spPr>
          <a:xfrm flipH="1" flipV="1">
            <a:off x="7294003" y="395110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12 Conector recto de flecha"/>
          <p:cNvCxnSpPr/>
          <p:nvPr/>
        </p:nvCxnSpPr>
        <p:spPr>
          <a:xfrm flipV="1">
            <a:off x="6193016" y="3317727"/>
            <a:ext cx="0" cy="768388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9 Conector recto"/>
          <p:cNvCxnSpPr/>
          <p:nvPr/>
        </p:nvCxnSpPr>
        <p:spPr>
          <a:xfrm flipH="1" flipV="1">
            <a:off x="7834063" y="397171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9 Conector recto"/>
          <p:cNvCxnSpPr/>
          <p:nvPr/>
        </p:nvCxnSpPr>
        <p:spPr>
          <a:xfrm flipH="1" flipV="1">
            <a:off x="8374123" y="395110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uadroTexto 86"/>
          <p:cNvSpPr txBox="1"/>
          <p:nvPr/>
        </p:nvSpPr>
        <p:spPr>
          <a:xfrm>
            <a:off x="6194200" y="4761190"/>
            <a:ext cx="2179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 err="1" smtClean="0"/>
              <a:t>Lease</a:t>
            </a:r>
            <a:r>
              <a:rPr lang="es-ES_tradnl" sz="1400" dirty="0" smtClean="0"/>
              <a:t> con pago final</a:t>
            </a:r>
          </a:p>
          <a:p>
            <a:pPr algn="ctr"/>
            <a:r>
              <a:rPr lang="es-ES_tradnl" sz="1400" dirty="0" smtClean="0"/>
              <a:t>Amortización</a:t>
            </a:r>
          </a:p>
          <a:p>
            <a:pPr algn="ctr"/>
            <a:r>
              <a:rPr lang="es-ES_tradnl" sz="1400" dirty="0" smtClean="0"/>
              <a:t>Anualidad anticipada</a:t>
            </a:r>
            <a:endParaRPr lang="es-ES_tradnl" sz="1400" dirty="0"/>
          </a:p>
        </p:txBody>
      </p:sp>
      <p:cxnSp>
        <p:nvCxnSpPr>
          <p:cNvPr id="88" name="24 Conector recto de flecha"/>
          <p:cNvCxnSpPr/>
          <p:nvPr/>
        </p:nvCxnSpPr>
        <p:spPr>
          <a:xfrm>
            <a:off x="8396945" y="4059070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040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12 Conector recto de flecha"/>
          <p:cNvCxnSpPr/>
          <p:nvPr/>
        </p:nvCxnSpPr>
        <p:spPr>
          <a:xfrm flipV="1">
            <a:off x="5793528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12 Conector recto de flecha"/>
          <p:cNvCxnSpPr/>
          <p:nvPr/>
        </p:nvCxnSpPr>
        <p:spPr>
          <a:xfrm flipV="1">
            <a:off x="2456765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12 Conector recto de flecha"/>
          <p:cNvCxnSpPr/>
          <p:nvPr/>
        </p:nvCxnSpPr>
        <p:spPr>
          <a:xfrm>
            <a:off x="5081978" y="3823065"/>
            <a:ext cx="0" cy="670044"/>
          </a:xfrm>
          <a:prstGeom prst="straightConnector1">
            <a:avLst/>
          </a:prstGeom>
          <a:ln w="603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12 Conector recto de flecha"/>
          <p:cNvCxnSpPr/>
          <p:nvPr/>
        </p:nvCxnSpPr>
        <p:spPr>
          <a:xfrm>
            <a:off x="5793943" y="3838296"/>
            <a:ext cx="0" cy="670044"/>
          </a:xfrm>
          <a:prstGeom prst="straightConnector1">
            <a:avLst/>
          </a:prstGeom>
          <a:ln w="603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V="1">
            <a:off x="1736685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>
            <a:off x="1016606" y="2213865"/>
            <a:ext cx="0" cy="1395155"/>
          </a:xfrm>
          <a:prstGeom prst="straightConnector1">
            <a:avLst/>
          </a:prstGeom>
          <a:ln w="60325">
            <a:solidFill>
              <a:srgbClr val="00B05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CuadroTexto"/>
          <p:cNvSpPr txBox="1"/>
          <p:nvPr/>
        </p:nvSpPr>
        <p:spPr>
          <a:xfrm>
            <a:off x="1409876" y="22155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992947" y="2217167"/>
            <a:ext cx="276896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H="1" flipV="1">
            <a:off x="1017085" y="208413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2161612" y="22138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-1427078" y="440909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/>
          </a:p>
        </p:txBody>
      </p:sp>
      <p:cxnSp>
        <p:nvCxnSpPr>
          <p:cNvPr id="29" name="9 Conector recto"/>
          <p:cNvCxnSpPr/>
          <p:nvPr/>
        </p:nvCxnSpPr>
        <p:spPr>
          <a:xfrm flipH="1" flipV="1">
            <a:off x="173668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9 Conector recto"/>
          <p:cNvCxnSpPr/>
          <p:nvPr/>
        </p:nvCxnSpPr>
        <p:spPr>
          <a:xfrm flipH="1" flipV="1">
            <a:off x="245676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10 CuadroTexto"/>
          <p:cNvSpPr txBox="1"/>
          <p:nvPr/>
        </p:nvSpPr>
        <p:spPr>
          <a:xfrm>
            <a:off x="2881692" y="2229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3</a:t>
            </a:r>
            <a:endParaRPr lang="es-CO" dirty="0"/>
          </a:p>
        </p:txBody>
      </p:sp>
      <p:cxnSp>
        <p:nvCxnSpPr>
          <p:cNvPr id="38" name="12 Conector recto de flecha"/>
          <p:cNvCxnSpPr/>
          <p:nvPr/>
        </p:nvCxnSpPr>
        <p:spPr>
          <a:xfrm flipV="1">
            <a:off x="3176845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9 Conector recto"/>
          <p:cNvCxnSpPr/>
          <p:nvPr/>
        </p:nvCxnSpPr>
        <p:spPr>
          <a:xfrm flipH="1" flipV="1">
            <a:off x="3176845" y="209946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6 CuadroTexto"/>
          <p:cNvSpPr txBox="1"/>
          <p:nvPr/>
        </p:nvSpPr>
        <p:spPr>
          <a:xfrm>
            <a:off x="3611303" y="2033845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22 Rectángulo"/>
              <p:cNvSpPr/>
              <p:nvPr/>
            </p:nvSpPr>
            <p:spPr>
              <a:xfrm>
                <a:off x="1548539" y="1147973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2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539" y="1147973"/>
                <a:ext cx="406778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22 Rectángulo"/>
              <p:cNvSpPr/>
              <p:nvPr/>
            </p:nvSpPr>
            <p:spPr>
              <a:xfrm>
                <a:off x="2268619" y="1147973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619" y="1147973"/>
                <a:ext cx="406778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22 Rectángulo"/>
              <p:cNvSpPr/>
              <p:nvPr/>
            </p:nvSpPr>
            <p:spPr>
              <a:xfrm>
                <a:off x="2988699" y="1143038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4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99" y="1143038"/>
                <a:ext cx="406778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24 Conector recto de flecha"/>
          <p:cNvCxnSpPr/>
          <p:nvPr/>
        </p:nvCxnSpPr>
        <p:spPr>
          <a:xfrm flipH="1" flipV="1">
            <a:off x="4352284" y="2418742"/>
            <a:ext cx="1084" cy="1396800"/>
          </a:xfrm>
          <a:prstGeom prst="straightConnector1">
            <a:avLst/>
          </a:prstGeom>
          <a:ln w="60325">
            <a:solidFill>
              <a:srgbClr val="FFC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5 Conector recto de flecha"/>
          <p:cNvCxnSpPr/>
          <p:nvPr/>
        </p:nvCxnSpPr>
        <p:spPr>
          <a:xfrm>
            <a:off x="4329710" y="3823065"/>
            <a:ext cx="276896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9 Conector recto"/>
          <p:cNvCxnSpPr/>
          <p:nvPr/>
        </p:nvCxnSpPr>
        <p:spPr>
          <a:xfrm flipH="1" flipV="1">
            <a:off x="4353848" y="369003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9 Conector recto"/>
          <p:cNvCxnSpPr/>
          <p:nvPr/>
        </p:nvCxnSpPr>
        <p:spPr>
          <a:xfrm flipH="1" flipV="1">
            <a:off x="5073448" y="368474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9 Conector recto"/>
          <p:cNvCxnSpPr/>
          <p:nvPr/>
        </p:nvCxnSpPr>
        <p:spPr>
          <a:xfrm flipH="1" flipV="1">
            <a:off x="5793528" y="368474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12 Conector recto de flecha"/>
          <p:cNvCxnSpPr/>
          <p:nvPr/>
        </p:nvCxnSpPr>
        <p:spPr>
          <a:xfrm>
            <a:off x="6513608" y="3809457"/>
            <a:ext cx="0" cy="670044"/>
          </a:xfrm>
          <a:prstGeom prst="straightConnector1">
            <a:avLst/>
          </a:prstGeom>
          <a:ln w="603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9 Conector recto"/>
          <p:cNvCxnSpPr/>
          <p:nvPr/>
        </p:nvCxnSpPr>
        <p:spPr>
          <a:xfrm flipH="1" flipV="1">
            <a:off x="6513608" y="370535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6 CuadroTexto"/>
          <p:cNvSpPr txBox="1"/>
          <p:nvPr/>
        </p:nvSpPr>
        <p:spPr>
          <a:xfrm>
            <a:off x="6948066" y="3639743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22 Rectángulo"/>
              <p:cNvSpPr/>
              <p:nvPr/>
            </p:nvSpPr>
            <p:spPr>
              <a:xfrm>
                <a:off x="4662010" y="4469050"/>
                <a:ext cx="59913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−</m:t>
                      </m:r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6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2010" y="4469050"/>
                <a:ext cx="599138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22 Rectángulo"/>
              <p:cNvSpPr/>
              <p:nvPr/>
            </p:nvSpPr>
            <p:spPr>
              <a:xfrm>
                <a:off x="5382090" y="4469050"/>
                <a:ext cx="59913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−</m:t>
                      </m:r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7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090" y="4469050"/>
                <a:ext cx="599138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22 Rectángulo"/>
              <p:cNvSpPr/>
              <p:nvPr/>
            </p:nvSpPr>
            <p:spPr>
              <a:xfrm>
                <a:off x="6102170" y="4464115"/>
                <a:ext cx="59913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−</m:t>
                      </m:r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8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170" y="4464115"/>
                <a:ext cx="599138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12 Conector recto de flecha"/>
          <p:cNvCxnSpPr/>
          <p:nvPr/>
        </p:nvCxnSpPr>
        <p:spPr>
          <a:xfrm flipV="1">
            <a:off x="5073448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 Conector recto de flecha"/>
          <p:cNvCxnSpPr>
            <a:stCxn id="41" idx="3"/>
          </p:cNvCxnSpPr>
          <p:nvPr/>
        </p:nvCxnSpPr>
        <p:spPr>
          <a:xfrm flipV="1">
            <a:off x="4142218" y="2207874"/>
            <a:ext cx="2956455" cy="1063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9 Conector recto"/>
          <p:cNvCxnSpPr/>
          <p:nvPr/>
        </p:nvCxnSpPr>
        <p:spPr>
          <a:xfrm flipH="1" flipV="1">
            <a:off x="5073448" y="206955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9 Conector recto"/>
          <p:cNvCxnSpPr/>
          <p:nvPr/>
        </p:nvCxnSpPr>
        <p:spPr>
          <a:xfrm flipH="1" flipV="1">
            <a:off x="5793528" y="206955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12 Conector recto de flecha"/>
          <p:cNvCxnSpPr/>
          <p:nvPr/>
        </p:nvCxnSpPr>
        <p:spPr>
          <a:xfrm flipV="1">
            <a:off x="6513608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9 Conector recto"/>
          <p:cNvCxnSpPr/>
          <p:nvPr/>
        </p:nvCxnSpPr>
        <p:spPr>
          <a:xfrm flipH="1" flipV="1">
            <a:off x="6513608" y="209016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6 CuadroTexto"/>
          <p:cNvSpPr txBox="1"/>
          <p:nvPr/>
        </p:nvSpPr>
        <p:spPr>
          <a:xfrm>
            <a:off x="6948066" y="2024552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22 Rectángulo"/>
              <p:cNvSpPr/>
              <p:nvPr/>
            </p:nvSpPr>
            <p:spPr>
              <a:xfrm>
                <a:off x="4885302" y="1138680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62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302" y="1138680"/>
                <a:ext cx="406778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22 Rectángulo"/>
              <p:cNvSpPr/>
              <p:nvPr/>
            </p:nvSpPr>
            <p:spPr>
              <a:xfrm>
                <a:off x="5605382" y="1138680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6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382" y="1138680"/>
                <a:ext cx="406778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22 Rectángulo"/>
              <p:cNvSpPr/>
              <p:nvPr/>
            </p:nvSpPr>
            <p:spPr>
              <a:xfrm>
                <a:off x="6325462" y="1133745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64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462" y="1133745"/>
                <a:ext cx="406778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12 Conector recto de flecha"/>
          <p:cNvCxnSpPr/>
          <p:nvPr/>
        </p:nvCxnSpPr>
        <p:spPr>
          <a:xfrm flipH="1" flipV="1">
            <a:off x="4352284" y="1513996"/>
            <a:ext cx="1084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9 Conector recto"/>
          <p:cNvCxnSpPr/>
          <p:nvPr/>
        </p:nvCxnSpPr>
        <p:spPr>
          <a:xfrm flipH="1" flipV="1">
            <a:off x="4353368" y="209575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22 Rectángulo"/>
              <p:cNvSpPr/>
              <p:nvPr/>
            </p:nvSpPr>
            <p:spPr>
              <a:xfrm>
                <a:off x="4165222" y="1164882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67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222" y="1164882"/>
                <a:ext cx="406778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Abrir llave 89"/>
          <p:cNvSpPr/>
          <p:nvPr/>
        </p:nvSpPr>
        <p:spPr>
          <a:xfrm rot="5400000">
            <a:off x="2899496" y="-466315"/>
            <a:ext cx="321549" cy="3023462"/>
          </a:xfrm>
          <a:prstGeom prst="leftBrace">
            <a:avLst>
              <a:gd name="adj1" fmla="val 6402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22 Rectángulo"/>
              <p:cNvSpPr/>
              <p:nvPr/>
            </p:nvSpPr>
            <p:spPr>
              <a:xfrm>
                <a:off x="2546775" y="508610"/>
                <a:ext cx="1003352" cy="392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s-CO" dirty="0" smtClean="0">
                    <a:latin typeface="Arial" charset="0"/>
                    <a:ea typeface="Arial" charset="0"/>
                    <a:cs typeface="Arial" charset="0"/>
                  </a:rPr>
                  <a:t> veces</a:t>
                </a:r>
                <a:endParaRPr lang="es-CO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91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775" y="508610"/>
                <a:ext cx="1003352" cy="392993"/>
              </a:xfrm>
              <a:prstGeom prst="rect">
                <a:avLst/>
              </a:prstGeom>
              <a:blipFill rotWithShape="0">
                <a:blip r:embed="rId8"/>
                <a:stretch>
                  <a:fillRect t="-1538" r="-4878" b="-2307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22 Rectángulo"/>
              <p:cNvSpPr/>
              <p:nvPr/>
            </p:nvSpPr>
            <p:spPr>
              <a:xfrm>
                <a:off x="4411703" y="2616567"/>
                <a:ext cx="142058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𝑃</m:t>
                      </m:r>
                      <m:r>
                        <a:rPr lang="es-ES" sz="2000" b="0" i="1" baseline="30000" smtClean="0">
                          <a:latin typeface="Cambria Math" charset="0"/>
                        </a:rPr>
                        <m:t>∗</m:t>
                      </m:r>
                      <m:r>
                        <a:rPr lang="es-ES" sz="2000" b="0" i="1" smtClean="0">
                          <a:latin typeface="Cambria Math" charset="0"/>
                        </a:rPr>
                        <m:t>=−</m:t>
                      </m:r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  <m:r>
                        <a:rPr lang="es-ES" sz="2000" b="0" i="1" smtClean="0">
                          <a:latin typeface="Cambria Math" charset="0"/>
                        </a:rPr>
                        <m:t>/</m:t>
                      </m:r>
                      <m:r>
                        <a:rPr lang="es-ES" sz="2000" b="0" i="1" smtClean="0">
                          <a:latin typeface="Cambria Math" charset="0"/>
                        </a:rPr>
                        <m:t>𝑟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52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703" y="2616567"/>
                <a:ext cx="1420582" cy="400110"/>
              </a:xfrm>
              <a:prstGeom prst="rect">
                <a:avLst/>
              </a:prstGeom>
              <a:blipFill rotWithShape="0">
                <a:blip r:embed="rId9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22 Rectángulo"/>
              <p:cNvSpPr/>
              <p:nvPr/>
            </p:nvSpPr>
            <p:spPr>
              <a:xfrm>
                <a:off x="1102240" y="3299462"/>
                <a:ext cx="115909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𝑃</m:t>
                      </m:r>
                      <m:r>
                        <a:rPr lang="es-ES" sz="2000" b="0" i="1" smtClean="0">
                          <a:latin typeface="Cambria Math" charset="0"/>
                        </a:rPr>
                        <m:t>=</m:t>
                      </m:r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  <m:r>
                        <a:rPr lang="es-ES" sz="2000" b="0" i="1" smtClean="0">
                          <a:latin typeface="Cambria Math" charset="0"/>
                        </a:rPr>
                        <m:t>/</m:t>
                      </m:r>
                      <m:r>
                        <a:rPr lang="es-ES" sz="2000" b="0" i="1" smtClean="0">
                          <a:latin typeface="Cambria Math" charset="0"/>
                        </a:rPr>
                        <m:t>𝑟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69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240" y="3299462"/>
                <a:ext cx="1159099" cy="400110"/>
              </a:xfrm>
              <a:prstGeom prst="rect">
                <a:avLst/>
              </a:prstGeom>
              <a:blipFill rotWithShape="0">
                <a:blip r:embed="rId10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21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24 Conector recto de flecha"/>
          <p:cNvCxnSpPr/>
          <p:nvPr/>
        </p:nvCxnSpPr>
        <p:spPr>
          <a:xfrm>
            <a:off x="5073448" y="2229367"/>
            <a:ext cx="0" cy="1395155"/>
          </a:xfrm>
          <a:prstGeom prst="straightConnector1">
            <a:avLst/>
          </a:prstGeom>
          <a:ln w="603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12 Conector recto de flecha"/>
          <p:cNvCxnSpPr/>
          <p:nvPr/>
        </p:nvCxnSpPr>
        <p:spPr>
          <a:xfrm flipV="1">
            <a:off x="1016605" y="1509367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12 Conector recto de flecha"/>
          <p:cNvCxnSpPr/>
          <p:nvPr/>
        </p:nvCxnSpPr>
        <p:spPr>
          <a:xfrm flipV="1">
            <a:off x="2456765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V="1">
            <a:off x="1736685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>
            <a:off x="5067055" y="2213865"/>
            <a:ext cx="0" cy="1395155"/>
          </a:xfrm>
          <a:prstGeom prst="straightConnector1">
            <a:avLst/>
          </a:prstGeom>
          <a:ln w="603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CuadroTexto"/>
          <p:cNvSpPr txBox="1"/>
          <p:nvPr/>
        </p:nvSpPr>
        <p:spPr>
          <a:xfrm>
            <a:off x="1409876" y="22155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992947" y="2217167"/>
            <a:ext cx="276896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H="1" flipV="1">
            <a:off x="1017085" y="208413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2161612" y="22138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-1427078" y="440909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/>
          </a:p>
        </p:txBody>
      </p:sp>
      <p:cxnSp>
        <p:nvCxnSpPr>
          <p:cNvPr id="29" name="9 Conector recto"/>
          <p:cNvCxnSpPr/>
          <p:nvPr/>
        </p:nvCxnSpPr>
        <p:spPr>
          <a:xfrm flipH="1" flipV="1">
            <a:off x="173668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9 Conector recto"/>
          <p:cNvCxnSpPr/>
          <p:nvPr/>
        </p:nvCxnSpPr>
        <p:spPr>
          <a:xfrm flipH="1" flipV="1">
            <a:off x="245676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10 CuadroTexto"/>
          <p:cNvSpPr txBox="1"/>
          <p:nvPr/>
        </p:nvSpPr>
        <p:spPr>
          <a:xfrm>
            <a:off x="2881692" y="2229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3</a:t>
            </a:r>
            <a:endParaRPr lang="es-CO" dirty="0"/>
          </a:p>
        </p:txBody>
      </p:sp>
      <p:cxnSp>
        <p:nvCxnSpPr>
          <p:cNvPr id="38" name="12 Conector recto de flecha"/>
          <p:cNvCxnSpPr/>
          <p:nvPr/>
        </p:nvCxnSpPr>
        <p:spPr>
          <a:xfrm flipV="1">
            <a:off x="3176845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9 Conector recto"/>
          <p:cNvCxnSpPr/>
          <p:nvPr/>
        </p:nvCxnSpPr>
        <p:spPr>
          <a:xfrm flipH="1" flipV="1">
            <a:off x="3176845" y="209946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6 CuadroTexto"/>
          <p:cNvSpPr txBox="1"/>
          <p:nvPr/>
        </p:nvSpPr>
        <p:spPr>
          <a:xfrm>
            <a:off x="3611303" y="2033845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p:sp>
        <p:nvSpPr>
          <p:cNvPr id="42" name="22 Rectángulo"/>
          <p:cNvSpPr/>
          <p:nvPr/>
        </p:nvSpPr>
        <p:spPr>
          <a:xfrm>
            <a:off x="1421650" y="1147973"/>
            <a:ext cx="6039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i="1" dirty="0" smtClean="0"/>
              <a:t>pmt</a:t>
            </a:r>
            <a:endParaRPr lang="es-CO" sz="20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22 Rectángulo"/>
              <p:cNvSpPr/>
              <p:nvPr/>
            </p:nvSpPr>
            <p:spPr>
              <a:xfrm>
                <a:off x="2096725" y="1147973"/>
                <a:ext cx="7071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𝑝𝑚𝑡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725" y="1147973"/>
                <a:ext cx="707117" cy="400110"/>
              </a:xfrm>
              <a:prstGeom prst="rect">
                <a:avLst/>
              </a:prstGeom>
              <a:blipFill rotWithShape="0">
                <a:blip r:embed="rId2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22 Rectángulo"/>
              <p:cNvSpPr/>
              <p:nvPr/>
            </p:nvSpPr>
            <p:spPr>
              <a:xfrm>
                <a:off x="2816805" y="1143038"/>
                <a:ext cx="7071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𝑝𝑚𝑡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4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805" y="1143038"/>
                <a:ext cx="707117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5 Conector recto de flecha"/>
          <p:cNvCxnSpPr>
            <a:stCxn id="41" idx="3"/>
          </p:cNvCxnSpPr>
          <p:nvPr/>
        </p:nvCxnSpPr>
        <p:spPr>
          <a:xfrm>
            <a:off x="4142218" y="2218511"/>
            <a:ext cx="931230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9 Conector recto"/>
          <p:cNvCxnSpPr/>
          <p:nvPr/>
        </p:nvCxnSpPr>
        <p:spPr>
          <a:xfrm flipH="1" flipV="1">
            <a:off x="5073448" y="206955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12 Conector recto de flecha"/>
          <p:cNvCxnSpPr/>
          <p:nvPr/>
        </p:nvCxnSpPr>
        <p:spPr>
          <a:xfrm flipH="1" flipV="1">
            <a:off x="4352284" y="1513996"/>
            <a:ext cx="1084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9 Conector recto"/>
          <p:cNvCxnSpPr/>
          <p:nvPr/>
        </p:nvCxnSpPr>
        <p:spPr>
          <a:xfrm flipH="1" flipV="1">
            <a:off x="4353368" y="209575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22 Rectángulo"/>
              <p:cNvSpPr/>
              <p:nvPr/>
            </p:nvSpPr>
            <p:spPr>
              <a:xfrm>
                <a:off x="3986935" y="1164882"/>
                <a:ext cx="7071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𝑝𝑚𝑡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67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935" y="1164882"/>
                <a:ext cx="707117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22 Rectángulo"/>
              <p:cNvSpPr/>
              <p:nvPr/>
            </p:nvSpPr>
            <p:spPr>
              <a:xfrm>
                <a:off x="4301970" y="2198476"/>
                <a:ext cx="79945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𝑛𝑝𝑒𝑟</m:t>
                      </m:r>
                    </m:oMath>
                  </m:oMathPara>
                </a14:m>
                <a:endParaRPr lang="es-CO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91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970" y="2198476"/>
                <a:ext cx="799450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22 Rectángulo"/>
              <p:cNvSpPr/>
              <p:nvPr/>
            </p:nvSpPr>
            <p:spPr>
              <a:xfrm>
                <a:off x="4256965" y="3208910"/>
                <a:ext cx="75546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𝑓𝑣𝑎𝑙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69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965" y="3208910"/>
                <a:ext cx="755463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22 Rectángulo"/>
              <p:cNvSpPr/>
              <p:nvPr/>
            </p:nvSpPr>
            <p:spPr>
              <a:xfrm>
                <a:off x="656565" y="1152199"/>
                <a:ext cx="7071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𝑝𝑚𝑡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5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5" y="1152199"/>
                <a:ext cx="707117" cy="400110"/>
              </a:xfrm>
              <a:prstGeom prst="rect">
                <a:avLst/>
              </a:prstGeom>
              <a:blipFill rotWithShape="0">
                <a:blip r:embed="rId2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096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12 Conector recto de flecha"/>
          <p:cNvCxnSpPr/>
          <p:nvPr/>
        </p:nvCxnSpPr>
        <p:spPr>
          <a:xfrm flipV="1">
            <a:off x="5080018" y="14994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12 Conector recto de flecha"/>
          <p:cNvCxnSpPr/>
          <p:nvPr/>
        </p:nvCxnSpPr>
        <p:spPr>
          <a:xfrm flipV="1">
            <a:off x="2456765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V="1">
            <a:off x="1736685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>
            <a:off x="1016605" y="2229367"/>
            <a:ext cx="0" cy="1395155"/>
          </a:xfrm>
          <a:prstGeom prst="straightConnector1">
            <a:avLst/>
          </a:prstGeom>
          <a:ln w="603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CuadroTexto"/>
          <p:cNvSpPr txBox="1"/>
          <p:nvPr/>
        </p:nvSpPr>
        <p:spPr>
          <a:xfrm>
            <a:off x="1409876" y="22155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992947" y="2217167"/>
            <a:ext cx="276896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H="1" flipV="1">
            <a:off x="1017085" y="208413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2161612" y="22138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-1427078" y="440909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/>
          </a:p>
        </p:txBody>
      </p:sp>
      <p:cxnSp>
        <p:nvCxnSpPr>
          <p:cNvPr id="29" name="9 Conector recto"/>
          <p:cNvCxnSpPr/>
          <p:nvPr/>
        </p:nvCxnSpPr>
        <p:spPr>
          <a:xfrm flipH="1" flipV="1">
            <a:off x="173668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9 Conector recto"/>
          <p:cNvCxnSpPr/>
          <p:nvPr/>
        </p:nvCxnSpPr>
        <p:spPr>
          <a:xfrm flipH="1" flipV="1">
            <a:off x="245676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10 CuadroTexto"/>
          <p:cNvSpPr txBox="1"/>
          <p:nvPr/>
        </p:nvSpPr>
        <p:spPr>
          <a:xfrm>
            <a:off x="2881692" y="2229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3</a:t>
            </a:r>
            <a:endParaRPr lang="es-CO" dirty="0"/>
          </a:p>
        </p:txBody>
      </p:sp>
      <p:cxnSp>
        <p:nvCxnSpPr>
          <p:cNvPr id="38" name="12 Conector recto de flecha"/>
          <p:cNvCxnSpPr/>
          <p:nvPr/>
        </p:nvCxnSpPr>
        <p:spPr>
          <a:xfrm flipV="1">
            <a:off x="3176845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9 Conector recto"/>
          <p:cNvCxnSpPr/>
          <p:nvPr/>
        </p:nvCxnSpPr>
        <p:spPr>
          <a:xfrm flipH="1" flipV="1">
            <a:off x="3176845" y="209946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6 CuadroTexto"/>
          <p:cNvSpPr txBox="1"/>
          <p:nvPr/>
        </p:nvSpPr>
        <p:spPr>
          <a:xfrm>
            <a:off x="3611303" y="2033845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p:sp>
        <p:nvSpPr>
          <p:cNvPr id="42" name="22 Rectángulo"/>
          <p:cNvSpPr/>
          <p:nvPr/>
        </p:nvSpPr>
        <p:spPr>
          <a:xfrm>
            <a:off x="1421650" y="1147973"/>
            <a:ext cx="6039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i="1" dirty="0" smtClean="0"/>
              <a:t>pmt</a:t>
            </a:r>
            <a:endParaRPr lang="es-CO" sz="20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22 Rectángulo"/>
              <p:cNvSpPr/>
              <p:nvPr/>
            </p:nvSpPr>
            <p:spPr>
              <a:xfrm>
                <a:off x="2096725" y="1147973"/>
                <a:ext cx="7071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𝑝𝑚𝑡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725" y="1147973"/>
                <a:ext cx="707117" cy="400110"/>
              </a:xfrm>
              <a:prstGeom prst="rect">
                <a:avLst/>
              </a:prstGeom>
              <a:blipFill rotWithShape="0">
                <a:blip r:embed="rId2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22 Rectángulo"/>
              <p:cNvSpPr/>
              <p:nvPr/>
            </p:nvSpPr>
            <p:spPr>
              <a:xfrm>
                <a:off x="2816805" y="1143038"/>
                <a:ext cx="7071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𝑝𝑚𝑡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4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805" y="1143038"/>
                <a:ext cx="707117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5 Conector recto de flecha"/>
          <p:cNvCxnSpPr>
            <a:stCxn id="41" idx="3"/>
          </p:cNvCxnSpPr>
          <p:nvPr/>
        </p:nvCxnSpPr>
        <p:spPr>
          <a:xfrm>
            <a:off x="4142218" y="2218511"/>
            <a:ext cx="931230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9 Conector recto"/>
          <p:cNvCxnSpPr/>
          <p:nvPr/>
        </p:nvCxnSpPr>
        <p:spPr>
          <a:xfrm flipH="1" flipV="1">
            <a:off x="5073448" y="206955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12 Conector recto de flecha"/>
          <p:cNvCxnSpPr/>
          <p:nvPr/>
        </p:nvCxnSpPr>
        <p:spPr>
          <a:xfrm flipH="1" flipV="1">
            <a:off x="4352284" y="1513996"/>
            <a:ext cx="1084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9 Conector recto"/>
          <p:cNvCxnSpPr/>
          <p:nvPr/>
        </p:nvCxnSpPr>
        <p:spPr>
          <a:xfrm flipH="1" flipV="1">
            <a:off x="4353368" y="209575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22 Rectángulo"/>
              <p:cNvSpPr/>
              <p:nvPr/>
            </p:nvSpPr>
            <p:spPr>
              <a:xfrm>
                <a:off x="3986935" y="1164882"/>
                <a:ext cx="7071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𝑝𝑚𝑡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67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935" y="1164882"/>
                <a:ext cx="707117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22 Rectángulo"/>
              <p:cNvSpPr/>
              <p:nvPr/>
            </p:nvSpPr>
            <p:spPr>
              <a:xfrm>
                <a:off x="4301970" y="2198476"/>
                <a:ext cx="79945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𝑛𝑝𝑒𝑟</m:t>
                      </m:r>
                    </m:oMath>
                  </m:oMathPara>
                </a14:m>
                <a:endParaRPr lang="es-CO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91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970" y="2198476"/>
                <a:ext cx="799450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22 Rectángulo"/>
              <p:cNvSpPr/>
              <p:nvPr/>
            </p:nvSpPr>
            <p:spPr>
              <a:xfrm>
                <a:off x="1016605" y="3224412"/>
                <a:ext cx="75546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𝑝𝑣𝑎𝑙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69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605" y="3224412"/>
                <a:ext cx="755463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22 Rectángulo"/>
              <p:cNvSpPr/>
              <p:nvPr/>
            </p:nvSpPr>
            <p:spPr>
              <a:xfrm>
                <a:off x="4719978" y="1142317"/>
                <a:ext cx="7071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𝑝𝑚𝑡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5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978" y="1142317"/>
                <a:ext cx="707117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12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1 Conector recto de flecha"/>
          <p:cNvCxnSpPr/>
          <p:nvPr/>
        </p:nvCxnSpPr>
        <p:spPr>
          <a:xfrm flipV="1">
            <a:off x="5796136" y="1926124"/>
            <a:ext cx="2808312" cy="53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2 Conector recto de flecha"/>
          <p:cNvCxnSpPr/>
          <p:nvPr/>
        </p:nvCxnSpPr>
        <p:spPr>
          <a:xfrm flipV="1">
            <a:off x="6099900" y="1525888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3 Conector recto"/>
          <p:cNvCxnSpPr/>
          <p:nvPr/>
        </p:nvCxnSpPr>
        <p:spPr>
          <a:xfrm flipV="1">
            <a:off x="5796136" y="1926124"/>
            <a:ext cx="0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CuadroTexto"/>
          <p:cNvSpPr txBox="1"/>
          <p:nvPr/>
        </p:nvSpPr>
        <p:spPr>
          <a:xfrm>
            <a:off x="5517629" y="2108240"/>
            <a:ext cx="55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Hoy</a:t>
            </a:r>
            <a:endParaRPr lang="es-CO" dirty="0"/>
          </a:p>
        </p:txBody>
      </p:sp>
      <p:cxnSp>
        <p:nvCxnSpPr>
          <p:cNvPr id="6" name="5 Conector recto de flecha"/>
          <p:cNvCxnSpPr/>
          <p:nvPr/>
        </p:nvCxnSpPr>
        <p:spPr>
          <a:xfrm flipV="1">
            <a:off x="6372200" y="1525888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 flipV="1">
            <a:off x="6660232" y="1525888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 flipV="1">
            <a:off x="7380312" y="1525888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6892932" y="149407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…</a:t>
            </a:r>
            <a:endParaRPr lang="es-CO" dirty="0"/>
          </a:p>
        </p:txBody>
      </p:sp>
      <p:cxnSp>
        <p:nvCxnSpPr>
          <p:cNvPr id="10" name="9 Conector recto de flecha"/>
          <p:cNvCxnSpPr/>
          <p:nvPr/>
        </p:nvCxnSpPr>
        <p:spPr>
          <a:xfrm flipV="1">
            <a:off x="7380312" y="557972"/>
            <a:ext cx="0" cy="688268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5890467" y="918012"/>
            <a:ext cx="1039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Intereses</a:t>
            </a:r>
            <a:endParaRPr lang="es-CO" dirty="0"/>
          </a:p>
        </p:txBody>
      </p:sp>
      <p:sp>
        <p:nvSpPr>
          <p:cNvPr id="12" name="11 Cerrar llave"/>
          <p:cNvSpPr/>
          <p:nvPr/>
        </p:nvSpPr>
        <p:spPr>
          <a:xfrm rot="16200000">
            <a:off x="6602365" y="628797"/>
            <a:ext cx="238801" cy="146110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CuadroTexto"/>
          <p:cNvSpPr txBox="1"/>
          <p:nvPr/>
        </p:nvSpPr>
        <p:spPr>
          <a:xfrm>
            <a:off x="7380312" y="773996"/>
            <a:ext cx="831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rgbClr val="C00000"/>
                </a:solidFill>
              </a:rPr>
              <a:t>Capital</a:t>
            </a:r>
            <a:endParaRPr lang="es-CO" dirty="0">
              <a:solidFill>
                <a:srgbClr val="C00000"/>
              </a:solidFill>
            </a:endParaRPr>
          </a:p>
        </p:txBody>
      </p:sp>
      <p:cxnSp>
        <p:nvCxnSpPr>
          <p:cNvPr id="14" name="13 Conector recto de flecha"/>
          <p:cNvCxnSpPr/>
          <p:nvPr/>
        </p:nvCxnSpPr>
        <p:spPr>
          <a:xfrm>
            <a:off x="467544" y="2426232"/>
            <a:ext cx="4752528" cy="267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 flipV="1">
            <a:off x="5948536" y="2078524"/>
            <a:ext cx="2808312" cy="53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 flipV="1">
            <a:off x="46754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/>
          <p:nvPr/>
        </p:nvCxnSpPr>
        <p:spPr>
          <a:xfrm flipV="1">
            <a:off x="478802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/>
          <p:nvPr/>
        </p:nvCxnSpPr>
        <p:spPr>
          <a:xfrm flipV="1">
            <a:off x="82758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/>
          <p:nvPr/>
        </p:nvCxnSpPr>
        <p:spPr>
          <a:xfrm flipV="1">
            <a:off x="118762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/>
          <p:nvPr/>
        </p:nvCxnSpPr>
        <p:spPr>
          <a:xfrm flipV="1">
            <a:off x="442798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/>
          <p:nvPr/>
        </p:nvCxnSpPr>
        <p:spPr>
          <a:xfrm flipV="1">
            <a:off x="154766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/>
          <p:nvPr/>
        </p:nvCxnSpPr>
        <p:spPr>
          <a:xfrm flipV="1">
            <a:off x="406794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"/>
          <p:cNvCxnSpPr/>
          <p:nvPr/>
        </p:nvCxnSpPr>
        <p:spPr>
          <a:xfrm flipV="1">
            <a:off x="1907704" y="2290233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"/>
          <p:cNvCxnSpPr/>
          <p:nvPr/>
        </p:nvCxnSpPr>
        <p:spPr>
          <a:xfrm flipV="1">
            <a:off x="370790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"/>
          <p:cNvCxnSpPr/>
          <p:nvPr/>
        </p:nvCxnSpPr>
        <p:spPr>
          <a:xfrm flipV="1">
            <a:off x="226774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"/>
          <p:cNvCxnSpPr/>
          <p:nvPr/>
        </p:nvCxnSpPr>
        <p:spPr>
          <a:xfrm flipV="1">
            <a:off x="262778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"/>
          <p:cNvCxnSpPr/>
          <p:nvPr/>
        </p:nvCxnSpPr>
        <p:spPr>
          <a:xfrm flipV="1">
            <a:off x="334786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"/>
          <p:cNvCxnSpPr/>
          <p:nvPr/>
        </p:nvCxnSpPr>
        <p:spPr>
          <a:xfrm flipV="1">
            <a:off x="298782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CuadroTexto"/>
          <p:cNvSpPr txBox="1"/>
          <p:nvPr/>
        </p:nvSpPr>
        <p:spPr>
          <a:xfrm>
            <a:off x="755576" y="13991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cxnSp>
        <p:nvCxnSpPr>
          <p:cNvPr id="39" name="38 Conector recto de flecha"/>
          <p:cNvCxnSpPr/>
          <p:nvPr/>
        </p:nvCxnSpPr>
        <p:spPr>
          <a:xfrm>
            <a:off x="467544" y="4914700"/>
            <a:ext cx="33843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 flipV="1">
            <a:off x="467544" y="4781374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"/>
          <p:cNvCxnSpPr/>
          <p:nvPr/>
        </p:nvCxnSpPr>
        <p:spPr>
          <a:xfrm flipV="1">
            <a:off x="827584" y="4781374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"/>
          <p:cNvCxnSpPr/>
          <p:nvPr/>
        </p:nvCxnSpPr>
        <p:spPr>
          <a:xfrm flipV="1">
            <a:off x="1187624" y="4781374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/>
          <p:nvPr/>
        </p:nvCxnSpPr>
        <p:spPr>
          <a:xfrm flipV="1">
            <a:off x="1547664" y="4781374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/>
          <p:nvPr/>
        </p:nvCxnSpPr>
        <p:spPr>
          <a:xfrm flipV="1">
            <a:off x="1907704" y="4778701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"/>
          <p:cNvCxnSpPr/>
          <p:nvPr/>
        </p:nvCxnSpPr>
        <p:spPr>
          <a:xfrm flipV="1">
            <a:off x="2267744" y="4781374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"/>
          <p:cNvCxnSpPr/>
          <p:nvPr/>
        </p:nvCxnSpPr>
        <p:spPr>
          <a:xfrm flipV="1">
            <a:off x="2627784" y="4781374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"/>
          <p:cNvCxnSpPr/>
          <p:nvPr/>
        </p:nvCxnSpPr>
        <p:spPr>
          <a:xfrm flipV="1">
            <a:off x="2987824" y="4781374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 de flecha"/>
          <p:cNvCxnSpPr>
            <a:stCxn id="55" idx="2"/>
          </p:cNvCxnSpPr>
          <p:nvPr/>
        </p:nvCxnSpPr>
        <p:spPr>
          <a:xfrm>
            <a:off x="474371" y="5413412"/>
            <a:ext cx="0" cy="89590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54 CuadroTexto"/>
          <p:cNvSpPr txBox="1"/>
          <p:nvPr/>
        </p:nvSpPr>
        <p:spPr>
          <a:xfrm>
            <a:off x="323528" y="50440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57" name="56 CuadroTexto"/>
          <p:cNvSpPr txBox="1"/>
          <p:nvPr/>
        </p:nvSpPr>
        <p:spPr>
          <a:xfrm>
            <a:off x="676264" y="5053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58" name="57 CuadroTexto"/>
          <p:cNvSpPr txBox="1"/>
          <p:nvPr/>
        </p:nvSpPr>
        <p:spPr>
          <a:xfrm>
            <a:off x="1037258" y="5053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sp>
        <p:nvSpPr>
          <p:cNvPr id="59" name="58 CuadroTexto"/>
          <p:cNvSpPr txBox="1"/>
          <p:nvPr/>
        </p:nvSpPr>
        <p:spPr>
          <a:xfrm>
            <a:off x="1403648" y="5053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3</a:t>
            </a:r>
          </a:p>
        </p:txBody>
      </p:sp>
      <p:sp>
        <p:nvSpPr>
          <p:cNvPr id="60" name="59 CuadroTexto"/>
          <p:cNvSpPr txBox="1"/>
          <p:nvPr/>
        </p:nvSpPr>
        <p:spPr>
          <a:xfrm>
            <a:off x="1763688" y="5053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4</a:t>
            </a:r>
            <a:endParaRPr lang="es-CO" dirty="0"/>
          </a:p>
        </p:txBody>
      </p:sp>
      <p:sp>
        <p:nvSpPr>
          <p:cNvPr id="61" name="60 CuadroTexto"/>
          <p:cNvSpPr txBox="1"/>
          <p:nvPr/>
        </p:nvSpPr>
        <p:spPr>
          <a:xfrm>
            <a:off x="2110074" y="5053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5</a:t>
            </a:r>
            <a:endParaRPr lang="es-CO" dirty="0"/>
          </a:p>
        </p:txBody>
      </p:sp>
      <p:sp>
        <p:nvSpPr>
          <p:cNvPr id="62" name="61 CuadroTexto"/>
          <p:cNvSpPr txBox="1"/>
          <p:nvPr/>
        </p:nvSpPr>
        <p:spPr>
          <a:xfrm>
            <a:off x="2843808" y="505337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…</a:t>
            </a:r>
            <a:endParaRPr lang="es-CO" dirty="0"/>
          </a:p>
        </p:txBody>
      </p:sp>
      <p:sp>
        <p:nvSpPr>
          <p:cNvPr id="63" name="62 CuadroTexto"/>
          <p:cNvSpPr txBox="1"/>
          <p:nvPr/>
        </p:nvSpPr>
        <p:spPr>
          <a:xfrm>
            <a:off x="3203848" y="505337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dirty="0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s-CO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6" name="75 Conector recto de flecha"/>
          <p:cNvCxnSpPr/>
          <p:nvPr/>
        </p:nvCxnSpPr>
        <p:spPr>
          <a:xfrm flipV="1">
            <a:off x="1187624" y="4261284"/>
            <a:ext cx="0" cy="4638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77 Conector recto de flecha"/>
          <p:cNvCxnSpPr/>
          <p:nvPr/>
        </p:nvCxnSpPr>
        <p:spPr>
          <a:xfrm flipV="1">
            <a:off x="1907704" y="4261284"/>
            <a:ext cx="0" cy="4638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recto de flecha"/>
          <p:cNvCxnSpPr/>
          <p:nvPr/>
        </p:nvCxnSpPr>
        <p:spPr>
          <a:xfrm flipV="1">
            <a:off x="2618141" y="4261284"/>
            <a:ext cx="0" cy="4638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recto de flecha"/>
          <p:cNvCxnSpPr/>
          <p:nvPr/>
        </p:nvCxnSpPr>
        <p:spPr>
          <a:xfrm flipV="1">
            <a:off x="3354363" y="4261284"/>
            <a:ext cx="0" cy="4638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80 CuadroTexto"/>
          <p:cNvSpPr txBox="1"/>
          <p:nvPr/>
        </p:nvSpPr>
        <p:spPr>
          <a:xfrm>
            <a:off x="2784630" y="429271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…</a:t>
            </a:r>
            <a:endParaRPr lang="es-CO" dirty="0"/>
          </a:p>
        </p:txBody>
      </p:sp>
      <p:cxnSp>
        <p:nvCxnSpPr>
          <p:cNvPr id="84" name="83 Conector recto"/>
          <p:cNvCxnSpPr/>
          <p:nvPr/>
        </p:nvCxnSpPr>
        <p:spPr>
          <a:xfrm flipV="1">
            <a:off x="3347864" y="4797152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84 Conector recto de flecha"/>
          <p:cNvCxnSpPr/>
          <p:nvPr/>
        </p:nvCxnSpPr>
        <p:spPr>
          <a:xfrm flipV="1">
            <a:off x="3355926" y="3140968"/>
            <a:ext cx="0" cy="10399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85 Cerrar llave"/>
          <p:cNvSpPr/>
          <p:nvPr/>
        </p:nvSpPr>
        <p:spPr>
          <a:xfrm rot="16200000">
            <a:off x="698997" y="3677075"/>
            <a:ext cx="256220" cy="720556"/>
          </a:xfrm>
          <a:prstGeom prst="rightBrace">
            <a:avLst>
              <a:gd name="adj1" fmla="val 2320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7" name="86 CuadroTexto"/>
          <p:cNvSpPr txBox="1"/>
          <p:nvPr/>
        </p:nvSpPr>
        <p:spPr>
          <a:xfrm>
            <a:off x="338828" y="2985913"/>
            <a:ext cx="14368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Periodo para</a:t>
            </a:r>
          </a:p>
          <a:p>
            <a:r>
              <a:rPr lang="es-CO" dirty="0" smtClean="0"/>
              <a:t>liquidación </a:t>
            </a:r>
          </a:p>
          <a:p>
            <a:r>
              <a:rPr lang="es-CO" dirty="0" smtClean="0"/>
              <a:t>del interés</a:t>
            </a:r>
            <a:endParaRPr lang="es-CO" dirty="0"/>
          </a:p>
        </p:txBody>
      </p:sp>
      <p:sp>
        <p:nvSpPr>
          <p:cNvPr id="90" name="89 CuadroTexto"/>
          <p:cNvSpPr txBox="1"/>
          <p:nvPr/>
        </p:nvSpPr>
        <p:spPr>
          <a:xfrm>
            <a:off x="2477429" y="50612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6</a:t>
            </a:r>
            <a:endParaRPr lang="es-CO" dirty="0"/>
          </a:p>
        </p:txBody>
      </p:sp>
      <p:sp>
        <p:nvSpPr>
          <p:cNvPr id="91" name="90 CuadroTexto"/>
          <p:cNvSpPr txBox="1"/>
          <p:nvPr/>
        </p:nvSpPr>
        <p:spPr>
          <a:xfrm>
            <a:off x="3837290" y="4279346"/>
            <a:ext cx="1026628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s-CO" dirty="0" smtClean="0"/>
              <a:t>: Interés</a:t>
            </a:r>
            <a:endParaRPr lang="es-CO" dirty="0"/>
          </a:p>
        </p:txBody>
      </p:sp>
      <p:sp>
        <p:nvSpPr>
          <p:cNvPr id="92" name="91 Cerrar llave"/>
          <p:cNvSpPr/>
          <p:nvPr/>
        </p:nvSpPr>
        <p:spPr>
          <a:xfrm>
            <a:off x="3579794" y="4261284"/>
            <a:ext cx="256220" cy="454806"/>
          </a:xfrm>
          <a:prstGeom prst="rightBrace">
            <a:avLst>
              <a:gd name="adj1" fmla="val 2320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3" name="92 CuadroTexto"/>
          <p:cNvSpPr txBox="1"/>
          <p:nvPr/>
        </p:nvSpPr>
        <p:spPr>
          <a:xfrm>
            <a:off x="467544" y="5939988"/>
            <a:ext cx="1876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s-CO" dirty="0" smtClean="0"/>
              <a:t>: Depósito inicial</a:t>
            </a:r>
            <a:endParaRPr lang="es-CO" dirty="0"/>
          </a:p>
        </p:txBody>
      </p:sp>
      <p:sp>
        <p:nvSpPr>
          <p:cNvPr id="94" name="93 CuadroTexto"/>
          <p:cNvSpPr txBox="1"/>
          <p:nvPr/>
        </p:nvSpPr>
        <p:spPr>
          <a:xfrm>
            <a:off x="3388827" y="3161740"/>
            <a:ext cx="135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s-CO" dirty="0" smtClean="0"/>
              <a:t>: Pago final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6913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CuadroTexto"/>
          <p:cNvSpPr txBox="1"/>
          <p:nvPr/>
        </p:nvSpPr>
        <p:spPr>
          <a:xfrm>
            <a:off x="7080865" y="22857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3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7440905" y="22857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4</a:t>
            </a:r>
            <a:endParaRPr lang="es-CO" dirty="0"/>
          </a:p>
        </p:txBody>
      </p:sp>
      <p:sp>
        <p:nvSpPr>
          <p:cNvPr id="17" name="16 CuadroTexto"/>
          <p:cNvSpPr txBox="1"/>
          <p:nvPr/>
        </p:nvSpPr>
        <p:spPr>
          <a:xfrm>
            <a:off x="7787291" y="22857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5</a:t>
            </a:r>
            <a:endParaRPr lang="es-CO" dirty="0"/>
          </a:p>
        </p:txBody>
      </p:sp>
      <p:sp>
        <p:nvSpPr>
          <p:cNvPr id="18" name="17 CuadroTexto"/>
          <p:cNvSpPr txBox="1"/>
          <p:nvPr/>
        </p:nvSpPr>
        <p:spPr>
          <a:xfrm>
            <a:off x="5921422" y="228571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…</a:t>
            </a:r>
            <a:endParaRPr lang="es-CO" dirty="0"/>
          </a:p>
        </p:txBody>
      </p:sp>
      <p:cxnSp>
        <p:nvCxnSpPr>
          <p:cNvPr id="26" name="25 Conector recto de flecha"/>
          <p:cNvCxnSpPr/>
          <p:nvPr/>
        </p:nvCxnSpPr>
        <p:spPr>
          <a:xfrm flipV="1">
            <a:off x="5864044" y="1106274"/>
            <a:ext cx="0" cy="8344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Cerrar llave"/>
          <p:cNvSpPr/>
          <p:nvPr/>
        </p:nvSpPr>
        <p:spPr>
          <a:xfrm rot="16200000">
            <a:off x="3355411" y="1042581"/>
            <a:ext cx="256220" cy="454220"/>
          </a:xfrm>
          <a:prstGeom prst="rightBrace">
            <a:avLst>
              <a:gd name="adj1" fmla="val 23203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27 CuadroTexto"/>
          <p:cNvSpPr txBox="1"/>
          <p:nvPr/>
        </p:nvSpPr>
        <p:spPr>
          <a:xfrm>
            <a:off x="3128410" y="218251"/>
            <a:ext cx="14368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Periodo para</a:t>
            </a:r>
          </a:p>
          <a:p>
            <a:r>
              <a:rPr lang="es-CO" dirty="0" smtClean="0"/>
              <a:t>liquidación </a:t>
            </a:r>
          </a:p>
          <a:p>
            <a:r>
              <a:rPr lang="es-CO" dirty="0" smtClean="0"/>
              <a:t>del interés</a:t>
            </a:r>
            <a:endParaRPr lang="es-CO" dirty="0"/>
          </a:p>
        </p:txBody>
      </p:sp>
      <p:sp>
        <p:nvSpPr>
          <p:cNvPr id="29" name="28 CuadroTexto"/>
          <p:cNvSpPr txBox="1"/>
          <p:nvPr/>
        </p:nvSpPr>
        <p:spPr>
          <a:xfrm>
            <a:off x="8154646" y="2293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6</a:t>
            </a:r>
            <a:endParaRPr lang="es-CO" dirty="0"/>
          </a:p>
        </p:txBody>
      </p:sp>
      <p:sp>
        <p:nvSpPr>
          <p:cNvPr id="30" name="29 CuadroTexto"/>
          <p:cNvSpPr txBox="1"/>
          <p:nvPr/>
        </p:nvSpPr>
        <p:spPr>
          <a:xfrm>
            <a:off x="6648463" y="1366236"/>
            <a:ext cx="1026628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s-CO" dirty="0" smtClean="0"/>
              <a:t>: Interés</a:t>
            </a:r>
            <a:endParaRPr lang="es-CO" dirty="0"/>
          </a:p>
        </p:txBody>
      </p:sp>
      <p:sp>
        <p:nvSpPr>
          <p:cNvPr id="33" name="32 CuadroTexto"/>
          <p:cNvSpPr txBox="1"/>
          <p:nvPr/>
        </p:nvSpPr>
        <p:spPr>
          <a:xfrm>
            <a:off x="7448220" y="626655"/>
            <a:ext cx="135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s-CO" dirty="0" smtClean="0"/>
              <a:t>: Pago final</a:t>
            </a:r>
            <a:endParaRPr lang="es-CO" dirty="0"/>
          </a:p>
        </p:txBody>
      </p:sp>
      <p:cxnSp>
        <p:nvCxnSpPr>
          <p:cNvPr id="79" name="78 Conector recto"/>
          <p:cNvCxnSpPr/>
          <p:nvPr/>
        </p:nvCxnSpPr>
        <p:spPr>
          <a:xfrm flipV="1">
            <a:off x="5720028" y="2012768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recto"/>
          <p:cNvCxnSpPr/>
          <p:nvPr/>
        </p:nvCxnSpPr>
        <p:spPr>
          <a:xfrm flipV="1">
            <a:off x="6152076" y="2012768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134 Conector recto"/>
          <p:cNvCxnSpPr/>
          <p:nvPr/>
        </p:nvCxnSpPr>
        <p:spPr>
          <a:xfrm flipV="1">
            <a:off x="4844424" y="2746717"/>
            <a:ext cx="0" cy="1446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135 Conector recto"/>
          <p:cNvCxnSpPr/>
          <p:nvPr/>
        </p:nvCxnSpPr>
        <p:spPr>
          <a:xfrm flipV="1">
            <a:off x="5924544" y="2748609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136 Conector recto"/>
          <p:cNvCxnSpPr/>
          <p:nvPr/>
        </p:nvCxnSpPr>
        <p:spPr>
          <a:xfrm flipV="1">
            <a:off x="7859759" y="2746717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137 Conector recto de flecha"/>
          <p:cNvCxnSpPr/>
          <p:nvPr/>
        </p:nvCxnSpPr>
        <p:spPr>
          <a:xfrm>
            <a:off x="4304364" y="2896072"/>
            <a:ext cx="3577480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138 CuadroTexto"/>
          <p:cNvSpPr txBox="1"/>
          <p:nvPr/>
        </p:nvSpPr>
        <p:spPr>
          <a:xfrm>
            <a:off x="6044484" y="2708920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p:cxnSp>
        <p:nvCxnSpPr>
          <p:cNvPr id="140" name="139 Conector recto"/>
          <p:cNvCxnSpPr/>
          <p:nvPr/>
        </p:nvCxnSpPr>
        <p:spPr>
          <a:xfrm flipV="1">
            <a:off x="7319699" y="274633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140 Conector recto"/>
          <p:cNvCxnSpPr/>
          <p:nvPr/>
        </p:nvCxnSpPr>
        <p:spPr>
          <a:xfrm flipV="1">
            <a:off x="5384484" y="2746717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141 Conector recto"/>
          <p:cNvCxnSpPr/>
          <p:nvPr/>
        </p:nvCxnSpPr>
        <p:spPr>
          <a:xfrm flipV="1">
            <a:off x="4304364" y="2750501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42 Conector recto"/>
          <p:cNvCxnSpPr/>
          <p:nvPr/>
        </p:nvCxnSpPr>
        <p:spPr>
          <a:xfrm flipV="1">
            <a:off x="6779639" y="274122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83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24 Conector recto de flecha"/>
          <p:cNvCxnSpPr/>
          <p:nvPr/>
        </p:nvCxnSpPr>
        <p:spPr>
          <a:xfrm flipV="1">
            <a:off x="8111270" y="323655"/>
            <a:ext cx="0" cy="1035115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24 Conector recto de flecha"/>
          <p:cNvCxnSpPr/>
          <p:nvPr/>
        </p:nvCxnSpPr>
        <p:spPr>
          <a:xfrm flipV="1">
            <a:off x="8111270" y="1447347"/>
            <a:ext cx="0" cy="855096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24 Conector recto de flecha"/>
          <p:cNvCxnSpPr/>
          <p:nvPr/>
        </p:nvCxnSpPr>
        <p:spPr>
          <a:xfrm>
            <a:off x="4570277" y="2247682"/>
            <a:ext cx="0" cy="99475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24 Conector recto de flecha"/>
          <p:cNvCxnSpPr/>
          <p:nvPr/>
        </p:nvCxnSpPr>
        <p:spPr>
          <a:xfrm>
            <a:off x="249063" y="2293149"/>
            <a:ext cx="0" cy="99475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CuadroTexto"/>
          <p:cNvSpPr txBox="1"/>
          <p:nvPr/>
        </p:nvSpPr>
        <p:spPr>
          <a:xfrm>
            <a:off x="640735" y="23381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1180795" y="2336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sp>
        <p:nvSpPr>
          <p:cNvPr id="6" name="5 Cerrar llave"/>
          <p:cNvSpPr/>
          <p:nvPr/>
        </p:nvSpPr>
        <p:spPr>
          <a:xfrm rot="5400000">
            <a:off x="1899878" y="1137390"/>
            <a:ext cx="256220" cy="3557849"/>
          </a:xfrm>
          <a:prstGeom prst="rightBrace">
            <a:avLst>
              <a:gd name="adj1" fmla="val 23203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6 Conector recto de flecha"/>
          <p:cNvCxnSpPr/>
          <p:nvPr/>
        </p:nvCxnSpPr>
        <p:spPr>
          <a:xfrm>
            <a:off x="251518" y="2319788"/>
            <a:ext cx="355539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1991638" y="2135122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8 Rectángulo"/>
              <p:cNvSpPr/>
              <p:nvPr/>
            </p:nvSpPr>
            <p:spPr>
              <a:xfrm>
                <a:off x="2861934" y="2338155"/>
                <a:ext cx="7785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9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934" y="2338155"/>
                <a:ext cx="778546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9 Rectángulo"/>
              <p:cNvSpPr/>
              <p:nvPr/>
            </p:nvSpPr>
            <p:spPr>
              <a:xfrm>
                <a:off x="3603973" y="2336462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0" name="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973" y="2336462"/>
                <a:ext cx="37459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10 Conector recto"/>
          <p:cNvCxnSpPr/>
          <p:nvPr/>
        </p:nvCxnSpPr>
        <p:spPr>
          <a:xfrm flipV="1">
            <a:off x="251518" y="2242253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1705029" y="2336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18 Rectángulo"/>
              <p:cNvSpPr/>
              <p:nvPr/>
            </p:nvSpPr>
            <p:spPr>
              <a:xfrm>
                <a:off x="1418686" y="3103240"/>
                <a:ext cx="12186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charset="0"/>
                        </a:rPr>
                        <m:t>𝑃</m:t>
                      </m:r>
                      <m:r>
                        <a:rPr lang="es-CO" i="1" smtClean="0">
                          <a:latin typeface="Cambria Math" charset="0"/>
                        </a:rPr>
                        <m:t>(1+</m:t>
                      </m:r>
                      <m:r>
                        <a:rPr lang="es-CO" i="1" smtClean="0">
                          <a:latin typeface="Cambria Math" charset="0"/>
                        </a:rPr>
                        <m:t>𝑖𝑛</m:t>
                      </m:r>
                      <m:r>
                        <a:rPr lang="es-CO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9" name="1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686" y="3103240"/>
                <a:ext cx="1218603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19 Rectángulo"/>
              <p:cNvSpPr/>
              <p:nvPr/>
            </p:nvSpPr>
            <p:spPr>
              <a:xfrm>
                <a:off x="566553" y="1448949"/>
                <a:ext cx="4948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𝑟</m:t>
                      </m:r>
                      <m:r>
                        <a:rPr lang="es-CO" i="1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0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53" y="1448949"/>
                <a:ext cx="49487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20 Rectángulo"/>
              <p:cNvSpPr/>
              <p:nvPr/>
            </p:nvSpPr>
            <p:spPr>
              <a:xfrm>
                <a:off x="1109598" y="1447347"/>
                <a:ext cx="4948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𝑟</m:t>
                      </m:r>
                      <m:r>
                        <a:rPr lang="es-CO" i="1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1" name="2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598" y="1447347"/>
                <a:ext cx="494879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21 Rectángulo"/>
              <p:cNvSpPr/>
              <p:nvPr/>
            </p:nvSpPr>
            <p:spPr>
              <a:xfrm>
                <a:off x="1642755" y="1447347"/>
                <a:ext cx="4948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𝑟</m:t>
                      </m:r>
                      <m:r>
                        <a:rPr lang="es-CO" i="1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2" name="21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755" y="1447347"/>
                <a:ext cx="494879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22 Rectángulo"/>
              <p:cNvSpPr/>
              <p:nvPr/>
            </p:nvSpPr>
            <p:spPr>
              <a:xfrm>
                <a:off x="2497848" y="1447347"/>
                <a:ext cx="4948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𝑟</m:t>
                      </m:r>
                      <m:r>
                        <a:rPr lang="es-CO" i="1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848" y="1447347"/>
                <a:ext cx="494879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23 Rectángulo"/>
              <p:cNvSpPr/>
              <p:nvPr/>
            </p:nvSpPr>
            <p:spPr>
              <a:xfrm>
                <a:off x="3037908" y="1447347"/>
                <a:ext cx="4948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𝑟</m:t>
                      </m:r>
                      <m:r>
                        <a:rPr lang="es-CO" i="1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4" name="23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908" y="1447347"/>
                <a:ext cx="494879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24 Rectángulo"/>
              <p:cNvSpPr/>
              <p:nvPr/>
            </p:nvSpPr>
            <p:spPr>
              <a:xfrm>
                <a:off x="2973921" y="943000"/>
                <a:ext cx="9189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𝑟</m:t>
                      </m:r>
                      <m:r>
                        <a:rPr lang="es-CO" i="1" smtClean="0">
                          <a:latin typeface="Cambria Math" charset="0"/>
                        </a:rPr>
                        <m:t>𝑃</m:t>
                      </m:r>
                      <m:r>
                        <a:rPr lang="es-CO" b="0" i="1" smtClean="0">
                          <a:latin typeface="Cambria Math"/>
                        </a:rPr>
                        <m:t>+</m:t>
                      </m:r>
                      <m:r>
                        <a:rPr lang="es-CO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5" name="24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921" y="943000"/>
                <a:ext cx="918905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26 CuadroTexto"/>
          <p:cNvSpPr txBox="1"/>
          <p:nvPr/>
        </p:nvSpPr>
        <p:spPr>
          <a:xfrm>
            <a:off x="4960737" y="23288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5500797" y="23271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sp>
        <p:nvSpPr>
          <p:cNvPr id="30" name="29 Cerrar llave"/>
          <p:cNvSpPr/>
          <p:nvPr/>
        </p:nvSpPr>
        <p:spPr>
          <a:xfrm rot="5400000">
            <a:off x="6219880" y="1128097"/>
            <a:ext cx="256220" cy="3557849"/>
          </a:xfrm>
          <a:prstGeom prst="rightBrace">
            <a:avLst>
              <a:gd name="adj1" fmla="val 23203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1" name="30 Conector recto de flecha"/>
          <p:cNvCxnSpPr/>
          <p:nvPr/>
        </p:nvCxnSpPr>
        <p:spPr>
          <a:xfrm>
            <a:off x="4571520" y="2310495"/>
            <a:ext cx="355539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31 CuadroTexto"/>
          <p:cNvSpPr txBox="1"/>
          <p:nvPr/>
        </p:nvSpPr>
        <p:spPr>
          <a:xfrm>
            <a:off x="6311640" y="2125829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32 Rectángulo"/>
              <p:cNvSpPr/>
              <p:nvPr/>
            </p:nvSpPr>
            <p:spPr>
              <a:xfrm>
                <a:off x="7181936" y="2328862"/>
                <a:ext cx="7785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33" name="3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1936" y="2328862"/>
                <a:ext cx="778546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33 Rectángulo"/>
              <p:cNvSpPr/>
              <p:nvPr/>
            </p:nvSpPr>
            <p:spPr>
              <a:xfrm>
                <a:off x="7923975" y="2327169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34" name="33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975" y="2327169"/>
                <a:ext cx="374590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34 Conector recto"/>
          <p:cNvCxnSpPr/>
          <p:nvPr/>
        </p:nvCxnSpPr>
        <p:spPr>
          <a:xfrm flipV="1">
            <a:off x="4572000" y="2203139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CuadroTexto"/>
          <p:cNvSpPr txBox="1"/>
          <p:nvPr/>
        </p:nvSpPr>
        <p:spPr>
          <a:xfrm>
            <a:off x="6042464" y="23271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42 Rectángulo"/>
              <p:cNvSpPr/>
              <p:nvPr/>
            </p:nvSpPr>
            <p:spPr>
              <a:xfrm>
                <a:off x="5658348" y="3104673"/>
                <a:ext cx="11896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charset="0"/>
                        </a:rPr>
                        <m:t>𝑃</m:t>
                      </m:r>
                      <m:sSup>
                        <m:sSupPr>
                          <m:ctrlPr>
                            <a:rPr lang="es-CO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CO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s-CO" i="1" smtClean="0">
                                  <a:latin typeface="Cambria Math" charset="0"/>
                                </a:rPr>
                                <m:t>1+</m:t>
                              </m:r>
                              <m:r>
                                <a:rPr lang="es-CO" i="1" smtClean="0">
                                  <a:latin typeface="Cambria Math" charset="0"/>
                                </a:rPr>
                                <m:t>𝑖</m:t>
                              </m:r>
                            </m:e>
                          </m:d>
                        </m:e>
                        <m:sup>
                          <m:r>
                            <a:rPr lang="es-ES" b="0" i="1" smtClean="0">
                              <a:latin typeface="Cambria Math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43" name="4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348" y="3104673"/>
                <a:ext cx="1189621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52 Conector recto"/>
          <p:cNvCxnSpPr/>
          <p:nvPr/>
        </p:nvCxnSpPr>
        <p:spPr>
          <a:xfrm flipV="1">
            <a:off x="5112060" y="2242253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"/>
          <p:cNvCxnSpPr/>
          <p:nvPr/>
        </p:nvCxnSpPr>
        <p:spPr>
          <a:xfrm flipV="1">
            <a:off x="5652120" y="2242253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recto"/>
          <p:cNvCxnSpPr/>
          <p:nvPr/>
        </p:nvCxnSpPr>
        <p:spPr>
          <a:xfrm flipV="1">
            <a:off x="6192180" y="2242253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"/>
          <p:cNvCxnSpPr/>
          <p:nvPr/>
        </p:nvCxnSpPr>
        <p:spPr>
          <a:xfrm flipV="1">
            <a:off x="7587335" y="2242253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"/>
          <p:cNvCxnSpPr/>
          <p:nvPr/>
        </p:nvCxnSpPr>
        <p:spPr>
          <a:xfrm flipV="1">
            <a:off x="7047275" y="2242253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57 Rectángulo"/>
              <p:cNvSpPr/>
              <p:nvPr/>
            </p:nvSpPr>
            <p:spPr>
              <a:xfrm>
                <a:off x="7741520" y="888702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58" name="5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1520" y="888702"/>
                <a:ext cx="385875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58 Rectángulo"/>
              <p:cNvSpPr/>
              <p:nvPr/>
            </p:nvSpPr>
            <p:spPr>
              <a:xfrm>
                <a:off x="6462210" y="1723023"/>
                <a:ext cx="16786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charset="0"/>
                        </a:rPr>
                        <m:t>𝑃</m:t>
                      </m:r>
                      <m:sSup>
                        <m:sSupPr>
                          <m:ctrlPr>
                            <a:rPr lang="es-CO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/>
                            </a:rPr>
                            <m:t>[</m:t>
                          </m:r>
                          <m:d>
                            <m:dPr>
                              <m:ctrlPr>
                                <a:rPr lang="es-CO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s-CO" i="1" smtClean="0">
                                  <a:latin typeface="Cambria Math" charset="0"/>
                                </a:rPr>
                                <m:t>1+</m:t>
                              </m:r>
                              <m:r>
                                <a:rPr lang="es-ES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</m:d>
                        </m:e>
                        <m:sup>
                          <m:r>
                            <a:rPr lang="es-ES" b="0" i="1" smtClean="0">
                              <a:latin typeface="Cambria Math" charset="0"/>
                            </a:rPr>
                            <m:t>𝑛</m:t>
                          </m:r>
                        </m:sup>
                      </m:sSup>
                      <m:r>
                        <a:rPr lang="es-CO" b="0" i="1" smtClean="0">
                          <a:latin typeface="Cambria Math"/>
                        </a:rPr>
                        <m:t>−1]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59" name="5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2210" y="1723023"/>
                <a:ext cx="1678600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59 CuadroTexto"/>
          <p:cNvSpPr txBox="1"/>
          <p:nvPr/>
        </p:nvSpPr>
        <p:spPr>
          <a:xfrm>
            <a:off x="251520" y="627964"/>
            <a:ext cx="1504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Interés simple</a:t>
            </a:r>
            <a:endParaRPr lang="es-CO" dirty="0"/>
          </a:p>
        </p:txBody>
      </p:sp>
      <p:sp>
        <p:nvSpPr>
          <p:cNvPr id="61" name="60 CuadroTexto"/>
          <p:cNvSpPr txBox="1"/>
          <p:nvPr/>
        </p:nvSpPr>
        <p:spPr>
          <a:xfrm>
            <a:off x="4481990" y="627964"/>
            <a:ext cx="193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Interés compuesto</a:t>
            </a:r>
            <a:endParaRPr lang="es-CO" dirty="0"/>
          </a:p>
        </p:txBody>
      </p:sp>
      <p:cxnSp>
        <p:nvCxnSpPr>
          <p:cNvPr id="62" name="24 Conector recto de flecha"/>
          <p:cNvCxnSpPr/>
          <p:nvPr/>
        </p:nvCxnSpPr>
        <p:spPr>
          <a:xfrm flipV="1">
            <a:off x="3806915" y="762979"/>
            <a:ext cx="25200" cy="1035115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24 Conector recto de flecha"/>
          <p:cNvCxnSpPr>
            <a:endCxn id="20" idx="2"/>
          </p:cNvCxnSpPr>
          <p:nvPr/>
        </p:nvCxnSpPr>
        <p:spPr>
          <a:xfrm flipV="1">
            <a:off x="788685" y="1818281"/>
            <a:ext cx="0" cy="492215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24 Conector recto de flecha"/>
          <p:cNvCxnSpPr/>
          <p:nvPr/>
        </p:nvCxnSpPr>
        <p:spPr>
          <a:xfrm flipV="1">
            <a:off x="1331638" y="1827573"/>
            <a:ext cx="0" cy="492215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24 Conector recto de flecha"/>
          <p:cNvCxnSpPr/>
          <p:nvPr/>
        </p:nvCxnSpPr>
        <p:spPr>
          <a:xfrm flipV="1">
            <a:off x="1855872" y="1839913"/>
            <a:ext cx="0" cy="492215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24 Conector recto de flecha"/>
          <p:cNvCxnSpPr/>
          <p:nvPr/>
        </p:nvCxnSpPr>
        <p:spPr>
          <a:xfrm flipV="1">
            <a:off x="2696811" y="1827573"/>
            <a:ext cx="0" cy="492215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24 Conector recto de flecha"/>
          <p:cNvCxnSpPr/>
          <p:nvPr/>
        </p:nvCxnSpPr>
        <p:spPr>
          <a:xfrm flipV="1">
            <a:off x="3806046" y="1816627"/>
            <a:ext cx="0" cy="492215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24 Conector recto de flecha"/>
          <p:cNvCxnSpPr/>
          <p:nvPr/>
        </p:nvCxnSpPr>
        <p:spPr>
          <a:xfrm flipV="1">
            <a:off x="3251207" y="1816626"/>
            <a:ext cx="0" cy="492215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77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016605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22" name="21 CuadroTexto"/>
          <p:cNvSpPr txBox="1"/>
          <p:nvPr/>
        </p:nvSpPr>
        <p:spPr>
          <a:xfrm>
            <a:off x="901139" y="291941"/>
            <a:ext cx="193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Interés compuesto</a:t>
            </a:r>
            <a:endParaRPr lang="es-CO" dirty="0"/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971600" y="2159568"/>
            <a:ext cx="65257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V="1">
            <a:off x="971600" y="1853826"/>
            <a:ext cx="0" cy="82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 flipV="1">
            <a:off x="1511660" y="2159568"/>
            <a:ext cx="0" cy="1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 flipH="1" flipV="1">
            <a:off x="7490568" y="1853825"/>
            <a:ext cx="6757" cy="19802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 flipV="1">
            <a:off x="6417205" y="2153677"/>
            <a:ext cx="0" cy="1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 flipV="1">
            <a:off x="5877145" y="1853825"/>
            <a:ext cx="0" cy="82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 flipV="1">
            <a:off x="6957265" y="2153677"/>
            <a:ext cx="0" cy="1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/>
          <p:nvPr/>
        </p:nvCxnSpPr>
        <p:spPr>
          <a:xfrm flipV="1">
            <a:off x="2051720" y="2159568"/>
            <a:ext cx="0" cy="1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/>
          <p:nvPr/>
        </p:nvCxnSpPr>
        <p:spPr>
          <a:xfrm flipV="1">
            <a:off x="2591780" y="1853825"/>
            <a:ext cx="0" cy="82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/>
          <p:nvPr/>
        </p:nvCxnSpPr>
        <p:spPr>
          <a:xfrm flipV="1">
            <a:off x="3131840" y="2159568"/>
            <a:ext cx="0" cy="1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/>
          <p:nvPr/>
        </p:nvCxnSpPr>
        <p:spPr>
          <a:xfrm flipV="1">
            <a:off x="3716905" y="2159568"/>
            <a:ext cx="0" cy="1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/>
          <p:nvPr/>
        </p:nvCxnSpPr>
        <p:spPr>
          <a:xfrm flipV="1">
            <a:off x="4256965" y="1853825"/>
            <a:ext cx="0" cy="82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/>
          <p:nvPr/>
        </p:nvCxnSpPr>
        <p:spPr>
          <a:xfrm flipV="1">
            <a:off x="4797025" y="2159568"/>
            <a:ext cx="0" cy="1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"/>
          <p:cNvCxnSpPr/>
          <p:nvPr/>
        </p:nvCxnSpPr>
        <p:spPr>
          <a:xfrm flipV="1">
            <a:off x="5337085" y="2159568"/>
            <a:ext cx="0" cy="1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CuadroTexto"/>
          <p:cNvSpPr txBox="1"/>
          <p:nvPr/>
        </p:nvSpPr>
        <p:spPr>
          <a:xfrm>
            <a:off x="1539921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34" name="33 CuadroTexto"/>
          <p:cNvSpPr txBox="1"/>
          <p:nvPr/>
        </p:nvSpPr>
        <p:spPr>
          <a:xfrm>
            <a:off x="2096725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35" name="34 CuadroTexto"/>
          <p:cNvSpPr txBox="1"/>
          <p:nvPr/>
        </p:nvSpPr>
        <p:spPr>
          <a:xfrm>
            <a:off x="2636785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36" name="35 CuadroTexto"/>
          <p:cNvSpPr txBox="1"/>
          <p:nvPr/>
        </p:nvSpPr>
        <p:spPr>
          <a:xfrm>
            <a:off x="3205106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37" name="36 CuadroTexto"/>
          <p:cNvSpPr txBox="1"/>
          <p:nvPr/>
        </p:nvSpPr>
        <p:spPr>
          <a:xfrm>
            <a:off x="3745166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38" name="37 CuadroTexto"/>
          <p:cNvSpPr txBox="1"/>
          <p:nvPr/>
        </p:nvSpPr>
        <p:spPr>
          <a:xfrm>
            <a:off x="4301970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39" name="38 CuadroTexto"/>
          <p:cNvSpPr txBox="1"/>
          <p:nvPr/>
        </p:nvSpPr>
        <p:spPr>
          <a:xfrm>
            <a:off x="4842030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40" name="39 CuadroTexto"/>
          <p:cNvSpPr txBox="1"/>
          <p:nvPr/>
        </p:nvSpPr>
        <p:spPr>
          <a:xfrm>
            <a:off x="5382090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41" name="40 CuadroTexto"/>
          <p:cNvSpPr txBox="1"/>
          <p:nvPr/>
        </p:nvSpPr>
        <p:spPr>
          <a:xfrm>
            <a:off x="5922150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43" name="42 CuadroTexto"/>
          <p:cNvSpPr txBox="1"/>
          <p:nvPr/>
        </p:nvSpPr>
        <p:spPr>
          <a:xfrm>
            <a:off x="6445466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44" name="43 CuadroTexto"/>
          <p:cNvSpPr txBox="1"/>
          <p:nvPr/>
        </p:nvSpPr>
        <p:spPr>
          <a:xfrm>
            <a:off x="6985526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45" name="44 CuadroTexto"/>
          <p:cNvSpPr txBox="1"/>
          <p:nvPr/>
        </p:nvSpPr>
        <p:spPr>
          <a:xfrm>
            <a:off x="1556665" y="176381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3%</a:t>
            </a:r>
            <a:endParaRPr lang="es-CO" dirty="0"/>
          </a:p>
        </p:txBody>
      </p:sp>
      <p:sp>
        <p:nvSpPr>
          <p:cNvPr id="46" name="45 CuadroTexto"/>
          <p:cNvSpPr txBox="1"/>
          <p:nvPr/>
        </p:nvSpPr>
        <p:spPr>
          <a:xfrm>
            <a:off x="3205106" y="176381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3%</a:t>
            </a:r>
            <a:endParaRPr lang="es-CO" dirty="0"/>
          </a:p>
        </p:txBody>
      </p:sp>
      <p:sp>
        <p:nvSpPr>
          <p:cNvPr id="47" name="46 CuadroTexto"/>
          <p:cNvSpPr txBox="1"/>
          <p:nvPr/>
        </p:nvSpPr>
        <p:spPr>
          <a:xfrm>
            <a:off x="4825286" y="176381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3%</a:t>
            </a:r>
            <a:endParaRPr lang="es-CO" dirty="0"/>
          </a:p>
        </p:txBody>
      </p:sp>
      <p:sp>
        <p:nvSpPr>
          <p:cNvPr id="48" name="47 CuadroTexto"/>
          <p:cNvSpPr txBox="1"/>
          <p:nvPr/>
        </p:nvSpPr>
        <p:spPr>
          <a:xfrm>
            <a:off x="6445466" y="176381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3%</a:t>
            </a:r>
            <a:endParaRPr lang="es-CO" dirty="0"/>
          </a:p>
        </p:txBody>
      </p:sp>
      <p:cxnSp>
        <p:nvCxnSpPr>
          <p:cNvPr id="49" name="48 Conector recto de flecha"/>
          <p:cNvCxnSpPr/>
          <p:nvPr/>
        </p:nvCxnSpPr>
        <p:spPr>
          <a:xfrm>
            <a:off x="971600" y="1223755"/>
            <a:ext cx="65257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/>
          <p:nvPr/>
        </p:nvCxnSpPr>
        <p:spPr>
          <a:xfrm>
            <a:off x="971600" y="1223755"/>
            <a:ext cx="0" cy="47951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 de flecha"/>
          <p:cNvCxnSpPr/>
          <p:nvPr/>
        </p:nvCxnSpPr>
        <p:spPr>
          <a:xfrm>
            <a:off x="7497325" y="1223755"/>
            <a:ext cx="0" cy="47951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52 Rectángulo"/>
              <p:cNvSpPr/>
              <p:nvPr/>
            </p:nvSpPr>
            <p:spPr>
              <a:xfrm>
                <a:off x="2141730" y="854423"/>
                <a:ext cx="42466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dirty="0" smtClean="0"/>
                  <a:t>Tasa de interés nominal (</a:t>
                </a:r>
                <a14:m>
                  <m:oMath xmlns:m="http://schemas.openxmlformats.org/officeDocument/2006/math">
                    <m:r>
                      <a:rPr lang="es-CO" i="1">
                        <a:latin typeface="Cambria Math" charset="0"/>
                      </a:rPr>
                      <m:t>𝑟</m:t>
                    </m:r>
                    <m:r>
                      <a:rPr lang="es-CO" b="0" i="1" smtClean="0">
                        <a:latin typeface="Cambria Math"/>
                      </a:rPr>
                      <m:t>=12%</m:t>
                    </m:r>
                  </m:oMath>
                </a14:m>
                <a:r>
                  <a:rPr lang="es-CO" dirty="0"/>
                  <a:t>) por año</a:t>
                </a:r>
              </a:p>
            </p:txBody>
          </p:sp>
        </mc:Choice>
        <mc:Fallback xmlns="">
          <p:sp>
            <p:nvSpPr>
              <p:cNvPr id="53" name="5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730" y="854423"/>
                <a:ext cx="4246675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148" t="-8197" r="-430" b="-2459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53 Conector recto de flecha"/>
          <p:cNvCxnSpPr/>
          <p:nvPr/>
        </p:nvCxnSpPr>
        <p:spPr>
          <a:xfrm flipV="1">
            <a:off x="971600" y="2834583"/>
            <a:ext cx="0" cy="4143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 de flecha"/>
          <p:cNvCxnSpPr/>
          <p:nvPr/>
        </p:nvCxnSpPr>
        <p:spPr>
          <a:xfrm flipV="1">
            <a:off x="2591780" y="2834583"/>
            <a:ext cx="0" cy="4143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 de flecha"/>
          <p:cNvCxnSpPr/>
          <p:nvPr/>
        </p:nvCxnSpPr>
        <p:spPr>
          <a:xfrm>
            <a:off x="971600" y="3248980"/>
            <a:ext cx="1620180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58 Rectángulo"/>
              <p:cNvSpPr/>
              <p:nvPr/>
            </p:nvSpPr>
            <p:spPr>
              <a:xfrm>
                <a:off x="881590" y="3250060"/>
                <a:ext cx="4572000" cy="65255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i="1">
                        <a:latin typeface="Cambria Math" charset="0"/>
                      </a:rPr>
                      <m:t>𝑖</m:t>
                    </m:r>
                    <m:r>
                      <a:rPr lang="es-CO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s-CO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CO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CO" i="1">
                                <a:latin typeface="Cambria Math" charset="0"/>
                              </a:rPr>
                              <m:t>1+0.01</m:t>
                            </m:r>
                          </m:e>
                        </m:d>
                      </m:e>
                      <m:sup>
                        <m:r>
                          <a:rPr lang="es-CO" i="1">
                            <a:latin typeface="Cambria Math" charset="0"/>
                          </a:rPr>
                          <m:t>3</m:t>
                        </m:r>
                      </m:sup>
                    </m:sSup>
                    <m:r>
                      <a:rPr lang="es-CO" i="1">
                        <a:latin typeface="Cambria Math" charset="0"/>
                      </a:rPr>
                      <m:t>−1</m:t>
                    </m:r>
                  </m:oMath>
                </a14:m>
                <a:r>
                  <a:rPr lang="es-CO" dirty="0"/>
                  <a:t> </a:t>
                </a:r>
              </a:p>
              <a:p>
                <a:r>
                  <a:rPr lang="es-CO" dirty="0"/>
                  <a:t>Tasa de interés efectivo por trimestre</a:t>
                </a:r>
              </a:p>
            </p:txBody>
          </p:sp>
        </mc:Choice>
        <mc:Fallback xmlns="">
          <p:sp>
            <p:nvSpPr>
              <p:cNvPr id="59" name="5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590" y="3250060"/>
                <a:ext cx="4572000" cy="652551"/>
              </a:xfrm>
              <a:prstGeom prst="rect">
                <a:avLst/>
              </a:prstGeom>
              <a:blipFill rotWithShape="1">
                <a:blip r:embed="rId3"/>
                <a:stretch>
                  <a:fillRect l="-1200" b="-1401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59 Conector recto de flecha"/>
          <p:cNvCxnSpPr/>
          <p:nvPr/>
        </p:nvCxnSpPr>
        <p:spPr>
          <a:xfrm flipV="1">
            <a:off x="971600" y="3914703"/>
            <a:ext cx="0" cy="4143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60 Conector recto de flecha"/>
          <p:cNvCxnSpPr/>
          <p:nvPr/>
        </p:nvCxnSpPr>
        <p:spPr>
          <a:xfrm>
            <a:off x="978357" y="4337313"/>
            <a:ext cx="65257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recto de flecha"/>
          <p:cNvCxnSpPr/>
          <p:nvPr/>
        </p:nvCxnSpPr>
        <p:spPr>
          <a:xfrm flipV="1">
            <a:off x="7497325" y="3914703"/>
            <a:ext cx="0" cy="4143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63 Rectángulo"/>
              <p:cNvSpPr/>
              <p:nvPr/>
            </p:nvSpPr>
            <p:spPr>
              <a:xfrm>
                <a:off x="1935215" y="4351624"/>
                <a:ext cx="4572000" cy="65255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charset="0"/>
                          </a:rPr>
                          <m:t>𝑖</m:t>
                        </m:r>
                      </m:e>
                      <m:sub>
                        <m:r>
                          <a:rPr lang="es-CO" i="1">
                            <a:latin typeface="Cambria Math" charset="0"/>
                          </a:rPr>
                          <m:t>𝑎</m:t>
                        </m:r>
                      </m:sub>
                    </m:sSub>
                    <m:r>
                      <a:rPr lang="es-CO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s-CO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CO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CO" i="1">
                                <a:latin typeface="Cambria Math" charset="0"/>
                              </a:rPr>
                              <m:t>1+0.01</m:t>
                            </m:r>
                          </m:e>
                        </m:d>
                      </m:e>
                      <m:sup>
                        <m:r>
                          <a:rPr lang="es-CO" i="1">
                            <a:latin typeface="Cambria Math" charset="0"/>
                          </a:rPr>
                          <m:t>12</m:t>
                        </m:r>
                      </m:sup>
                    </m:sSup>
                    <m:r>
                      <a:rPr lang="es-CO" i="1">
                        <a:latin typeface="Cambria Math" charset="0"/>
                      </a:rPr>
                      <m:t>−1</m:t>
                    </m:r>
                  </m:oMath>
                </a14:m>
                <a:r>
                  <a:rPr lang="es-CO" dirty="0"/>
                  <a:t> </a:t>
                </a:r>
              </a:p>
              <a:p>
                <a:pPr algn="ctr"/>
                <a:r>
                  <a:rPr lang="es-CO" dirty="0"/>
                  <a:t>Tasa de interés efectiva por año</a:t>
                </a:r>
              </a:p>
            </p:txBody>
          </p:sp>
        </mc:Choice>
        <mc:Fallback xmlns="">
          <p:sp>
            <p:nvSpPr>
              <p:cNvPr id="64" name="63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215" y="4351624"/>
                <a:ext cx="4572000" cy="652551"/>
              </a:xfrm>
              <a:prstGeom prst="rect">
                <a:avLst/>
              </a:prstGeom>
              <a:blipFill rotWithShape="1">
                <a:blip r:embed="rId4"/>
                <a:stretch>
                  <a:fillRect b="-1401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0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1 CuadroTexto"/>
          <p:cNvSpPr txBox="1"/>
          <p:nvPr/>
        </p:nvSpPr>
        <p:spPr>
          <a:xfrm>
            <a:off x="4470308" y="52380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34" name="2 CuadroTexto"/>
          <p:cNvSpPr txBox="1"/>
          <p:nvPr/>
        </p:nvSpPr>
        <p:spPr>
          <a:xfrm>
            <a:off x="5008055" y="52418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35" name="3 CuadroTexto"/>
          <p:cNvSpPr txBox="1"/>
          <p:nvPr/>
        </p:nvSpPr>
        <p:spPr>
          <a:xfrm>
            <a:off x="5548115" y="52401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cxnSp>
        <p:nvCxnSpPr>
          <p:cNvPr id="36" name="4 Conector recto de flecha"/>
          <p:cNvCxnSpPr/>
          <p:nvPr/>
        </p:nvCxnSpPr>
        <p:spPr>
          <a:xfrm flipV="1">
            <a:off x="4618838" y="5211990"/>
            <a:ext cx="2653462" cy="11455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5 CuadroTexto"/>
          <p:cNvSpPr txBox="1"/>
          <p:nvPr/>
        </p:nvSpPr>
        <p:spPr>
          <a:xfrm>
            <a:off x="7006842" y="5016372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p:cxnSp>
        <p:nvCxnSpPr>
          <p:cNvPr id="40" name="8 Conector recto"/>
          <p:cNvCxnSpPr/>
          <p:nvPr/>
        </p:nvCxnSpPr>
        <p:spPr>
          <a:xfrm flipV="1">
            <a:off x="4619318" y="5090179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9 CuadroTexto"/>
          <p:cNvSpPr txBox="1"/>
          <p:nvPr/>
        </p:nvSpPr>
        <p:spPr>
          <a:xfrm>
            <a:off x="6089782" y="52401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cxnSp>
        <p:nvCxnSpPr>
          <p:cNvPr id="42" name="10 Conector recto de flecha"/>
          <p:cNvCxnSpPr/>
          <p:nvPr/>
        </p:nvCxnSpPr>
        <p:spPr>
          <a:xfrm>
            <a:off x="4617005" y="5629484"/>
            <a:ext cx="1833" cy="11061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12 Conector recto"/>
          <p:cNvCxnSpPr/>
          <p:nvPr/>
        </p:nvCxnSpPr>
        <p:spPr>
          <a:xfrm flipV="1">
            <a:off x="5159378" y="5093368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13 Conector recto"/>
          <p:cNvCxnSpPr/>
          <p:nvPr/>
        </p:nvCxnSpPr>
        <p:spPr>
          <a:xfrm flipV="1">
            <a:off x="5699438" y="5087914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14 Conector recto"/>
          <p:cNvCxnSpPr/>
          <p:nvPr/>
        </p:nvCxnSpPr>
        <p:spPr>
          <a:xfrm flipV="1">
            <a:off x="6239498" y="5087914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16 Conector recto"/>
          <p:cNvCxnSpPr/>
          <p:nvPr/>
        </p:nvCxnSpPr>
        <p:spPr>
          <a:xfrm flipV="1">
            <a:off x="6777245" y="5071084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19 Conector recto de flecha"/>
          <p:cNvCxnSpPr/>
          <p:nvPr/>
        </p:nvCxnSpPr>
        <p:spPr>
          <a:xfrm flipV="1">
            <a:off x="5159378" y="4438925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20 Rectángulo"/>
          <p:cNvSpPr/>
          <p:nvPr/>
        </p:nvSpPr>
        <p:spPr>
          <a:xfrm>
            <a:off x="5800204" y="-7641"/>
            <a:ext cx="16330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CO" dirty="0" smtClean="0"/>
              <a:t> </a:t>
            </a:r>
          </a:p>
          <a:p>
            <a:pPr algn="r"/>
            <a:r>
              <a:rPr lang="es-CO" dirty="0" smtClean="0"/>
              <a:t> 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28 Rectángulo"/>
              <p:cNvSpPr/>
              <p:nvPr/>
            </p:nvSpPr>
            <p:spPr>
              <a:xfrm>
                <a:off x="4966440" y="4054592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9" name="2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440" y="4054592"/>
                <a:ext cx="385875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29 Rectángulo"/>
              <p:cNvSpPr/>
              <p:nvPr/>
            </p:nvSpPr>
            <p:spPr>
              <a:xfrm>
                <a:off x="5506500" y="4051759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0" name="2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500" y="4051759"/>
                <a:ext cx="385875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30 Rectángulo"/>
              <p:cNvSpPr/>
              <p:nvPr/>
            </p:nvSpPr>
            <p:spPr>
              <a:xfrm>
                <a:off x="6044247" y="4046852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1" name="3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247" y="4046852"/>
                <a:ext cx="385875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31 Rectángulo"/>
              <p:cNvSpPr/>
              <p:nvPr/>
            </p:nvSpPr>
            <p:spPr>
              <a:xfrm>
                <a:off x="6584307" y="4051759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s-CO" dirty="0"/>
              </a:p>
            </p:txBody>
          </p:sp>
        </mc:Choice>
        <mc:Fallback xmlns="">
          <p:sp>
            <p:nvSpPr>
              <p:cNvPr id="62" name="31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307" y="4051759"/>
                <a:ext cx="385875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19 Conector recto de flecha"/>
          <p:cNvCxnSpPr/>
          <p:nvPr/>
        </p:nvCxnSpPr>
        <p:spPr>
          <a:xfrm flipV="1">
            <a:off x="5697125" y="4438925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19 Conector recto de flecha"/>
          <p:cNvCxnSpPr/>
          <p:nvPr/>
        </p:nvCxnSpPr>
        <p:spPr>
          <a:xfrm flipV="1">
            <a:off x="6239498" y="4438925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19 Conector recto de flecha"/>
          <p:cNvCxnSpPr/>
          <p:nvPr/>
        </p:nvCxnSpPr>
        <p:spPr>
          <a:xfrm flipV="1">
            <a:off x="6781488" y="4438925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9 CuadroTexto"/>
          <p:cNvSpPr txBox="1"/>
          <p:nvPr/>
        </p:nvSpPr>
        <p:spPr>
          <a:xfrm>
            <a:off x="6626415" y="521199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4</a:t>
            </a:r>
          </a:p>
        </p:txBody>
      </p:sp>
      <p:sp>
        <p:nvSpPr>
          <p:cNvPr id="103" name="CuadroTexto 102"/>
          <p:cNvSpPr txBox="1"/>
          <p:nvPr/>
        </p:nvSpPr>
        <p:spPr>
          <a:xfrm>
            <a:off x="4617005" y="6366344"/>
            <a:ext cx="34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P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16505" y="1324073"/>
            <a:ext cx="11688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800" i="1" dirty="0" smtClean="0">
                <a:latin typeface="Cambria Math"/>
                <a:cs typeface="Cambria Math"/>
              </a:rPr>
              <a:t>i </a:t>
            </a:r>
            <a:r>
              <a:rPr lang="es-ES" sz="2800" dirty="0" smtClean="0">
                <a:latin typeface="Cambria Math"/>
                <a:cs typeface="Cambria Math"/>
              </a:rPr>
              <a:t>%</a:t>
            </a:r>
            <a:endParaRPr lang="es-ES" sz="2800" dirty="0">
              <a:latin typeface="Cambria Math"/>
              <a:cs typeface="Cambria Math"/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1285397" y="1324073"/>
            <a:ext cx="121637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800" i="1" dirty="0" smtClean="0">
                <a:latin typeface="Cambria Math"/>
                <a:cs typeface="Cambria Math"/>
              </a:rPr>
              <a:t>E/N</a:t>
            </a:r>
            <a:endParaRPr lang="es-ES" sz="2800" dirty="0">
              <a:latin typeface="Cambria Math"/>
              <a:cs typeface="Cambria Math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2501770" y="1324073"/>
            <a:ext cx="11593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800" i="1" dirty="0" smtClean="0">
                <a:latin typeface="Cambria Math"/>
                <a:cs typeface="Cambria Math"/>
              </a:rPr>
              <a:t>T</a:t>
            </a:r>
            <a:endParaRPr lang="es-ES" sz="2800" i="1" dirty="0">
              <a:latin typeface="Cambria Math"/>
              <a:cs typeface="Cambria Math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3661138" y="1324073"/>
            <a:ext cx="11593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800" i="1" dirty="0" smtClean="0">
                <a:latin typeface="Cambria Math"/>
                <a:cs typeface="Cambria Math"/>
              </a:rPr>
              <a:t>T</a:t>
            </a:r>
            <a:endParaRPr lang="es-ES" sz="2800" i="1" dirty="0">
              <a:latin typeface="Cambria Math"/>
              <a:cs typeface="Cambria Math"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4820506" y="1324073"/>
            <a:ext cx="11593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800" i="1" dirty="0" smtClean="0">
                <a:latin typeface="Cambria Math"/>
                <a:cs typeface="Cambria Math"/>
              </a:rPr>
              <a:t>V/A</a:t>
            </a:r>
            <a:endParaRPr lang="es-ES" sz="2800" i="1" dirty="0">
              <a:latin typeface="Cambria Math"/>
              <a:cs typeface="Cambria Math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505039" y="269577"/>
            <a:ext cx="977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Efectivo</a:t>
            </a:r>
          </a:p>
          <a:p>
            <a:r>
              <a:rPr lang="es-ES" dirty="0" smtClean="0"/>
              <a:t>Nominal</a:t>
            </a:r>
            <a:endParaRPr lang="es-ES" dirty="0"/>
          </a:p>
        </p:txBody>
      </p:sp>
      <p:cxnSp>
        <p:nvCxnSpPr>
          <p:cNvPr id="5" name="Conector angular 4"/>
          <p:cNvCxnSpPr>
            <a:stCxn id="26" idx="0"/>
            <a:endCxn id="3" idx="1"/>
          </p:cNvCxnSpPr>
          <p:nvPr/>
        </p:nvCxnSpPr>
        <p:spPr>
          <a:xfrm rot="5400000" flipH="1" flipV="1">
            <a:off x="1833646" y="652681"/>
            <a:ext cx="731330" cy="611455"/>
          </a:xfrm>
          <a:prstGeom prst="bentConnector2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6052428" y="248671"/>
            <a:ext cx="1193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Vencido</a:t>
            </a:r>
          </a:p>
          <a:p>
            <a:r>
              <a:rPr lang="es-ES" dirty="0" smtClean="0"/>
              <a:t>Anticipado</a:t>
            </a:r>
            <a:endParaRPr lang="es-ES" dirty="0"/>
          </a:p>
        </p:txBody>
      </p:sp>
      <p:cxnSp>
        <p:nvCxnSpPr>
          <p:cNvPr id="39" name="Conector angular 38"/>
          <p:cNvCxnSpPr>
            <a:stCxn id="29" idx="0"/>
            <a:endCxn id="38" idx="1"/>
          </p:cNvCxnSpPr>
          <p:nvPr/>
        </p:nvCxnSpPr>
        <p:spPr>
          <a:xfrm rot="5400000" flipH="1" flipV="1">
            <a:off x="5350191" y="621836"/>
            <a:ext cx="752236" cy="652238"/>
          </a:xfrm>
          <a:prstGeom prst="bentConnector2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CuadroTexto 42"/>
          <p:cNvSpPr txBox="1"/>
          <p:nvPr/>
        </p:nvSpPr>
        <p:spPr>
          <a:xfrm>
            <a:off x="3544533" y="2803308"/>
            <a:ext cx="21654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Unidad de tiempo </a:t>
            </a:r>
          </a:p>
          <a:p>
            <a:r>
              <a:rPr lang="es-ES" dirty="0" smtClean="0"/>
              <a:t>para E/N </a:t>
            </a:r>
          </a:p>
          <a:p>
            <a:r>
              <a:rPr lang="es-ES" dirty="0" smtClean="0"/>
              <a:t>Anual, Semestral, </a:t>
            </a:r>
            <a:r>
              <a:rPr lang="es-ES" dirty="0" err="1" smtClean="0"/>
              <a:t>etc</a:t>
            </a:r>
            <a:endParaRPr lang="es-ES" dirty="0"/>
          </a:p>
        </p:txBody>
      </p:sp>
      <p:cxnSp>
        <p:nvCxnSpPr>
          <p:cNvPr id="47" name="Conector angular 46"/>
          <p:cNvCxnSpPr>
            <a:stCxn id="27" idx="2"/>
            <a:endCxn id="43" idx="1"/>
          </p:cNvCxnSpPr>
          <p:nvPr/>
        </p:nvCxnSpPr>
        <p:spPr>
          <a:xfrm rot="16200000" flipH="1">
            <a:off x="2604153" y="2324593"/>
            <a:ext cx="1417680" cy="463079"/>
          </a:xfrm>
          <a:prstGeom prst="bentConnector2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CuadroTexto 48"/>
          <p:cNvSpPr txBox="1"/>
          <p:nvPr/>
        </p:nvSpPr>
        <p:spPr>
          <a:xfrm>
            <a:off x="5673358" y="2032378"/>
            <a:ext cx="24594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Unidad de tiempo </a:t>
            </a:r>
          </a:p>
          <a:p>
            <a:r>
              <a:rPr lang="es-ES" dirty="0" smtClean="0"/>
              <a:t>para V/A</a:t>
            </a:r>
          </a:p>
          <a:p>
            <a:r>
              <a:rPr lang="es-ES" dirty="0" smtClean="0"/>
              <a:t>Trimestral, Mensual, </a:t>
            </a:r>
            <a:r>
              <a:rPr lang="es-ES" dirty="0" err="1" smtClean="0"/>
              <a:t>etc</a:t>
            </a:r>
            <a:endParaRPr lang="es-ES" dirty="0"/>
          </a:p>
        </p:txBody>
      </p:sp>
      <p:cxnSp>
        <p:nvCxnSpPr>
          <p:cNvPr id="50" name="Conector angular 49"/>
          <p:cNvCxnSpPr>
            <a:stCxn id="28" idx="2"/>
            <a:endCxn id="49" idx="1"/>
          </p:cNvCxnSpPr>
          <p:nvPr/>
        </p:nvCxnSpPr>
        <p:spPr>
          <a:xfrm rot="16200000" flipH="1">
            <a:off x="4633715" y="1454400"/>
            <a:ext cx="646750" cy="1432536"/>
          </a:xfrm>
          <a:prstGeom prst="bentConnector2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34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Conector recto de flecha 33"/>
          <p:cNvCxnSpPr/>
          <p:nvPr/>
        </p:nvCxnSpPr>
        <p:spPr>
          <a:xfrm flipH="1">
            <a:off x="3436673" y="2439180"/>
            <a:ext cx="0" cy="1291133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 flipV="1">
            <a:off x="1305499" y="1493785"/>
            <a:ext cx="0" cy="940459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13 Conector recto de flecha"/>
          <p:cNvCxnSpPr/>
          <p:nvPr/>
        </p:nvCxnSpPr>
        <p:spPr>
          <a:xfrm>
            <a:off x="1305499" y="2426232"/>
            <a:ext cx="252928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16 Conector recto"/>
          <p:cNvCxnSpPr/>
          <p:nvPr/>
        </p:nvCxnSpPr>
        <p:spPr>
          <a:xfrm flipV="1">
            <a:off x="1305499" y="2292906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28 Conector recto"/>
          <p:cNvCxnSpPr/>
          <p:nvPr/>
        </p:nvCxnSpPr>
        <p:spPr>
          <a:xfrm flipV="1">
            <a:off x="3429735" y="2292906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2963809" y="239790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smtClean="0"/>
              <a:t>1</a:t>
            </a:r>
            <a:endParaRPr lang="es-ES_tradnl" sz="3200"/>
          </a:p>
        </p:txBody>
      </p:sp>
      <p:sp>
        <p:nvSpPr>
          <p:cNvPr id="27" name="CuadroTexto 26"/>
          <p:cNvSpPr txBox="1"/>
          <p:nvPr/>
        </p:nvSpPr>
        <p:spPr>
          <a:xfrm>
            <a:off x="761458" y="2069558"/>
            <a:ext cx="553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smtClean="0"/>
              <a:t>Hoy</a:t>
            </a:r>
            <a:endParaRPr lang="es-ES_tradnl"/>
          </a:p>
        </p:txBody>
      </p:sp>
      <p:sp>
        <p:nvSpPr>
          <p:cNvPr id="36" name="CuadroTexto 35"/>
          <p:cNvSpPr txBox="1"/>
          <p:nvPr/>
        </p:nvSpPr>
        <p:spPr>
          <a:xfrm>
            <a:off x="1376645" y="1512783"/>
            <a:ext cx="2131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Dinero recibido (+)</a:t>
            </a:r>
            <a:endParaRPr lang="es-ES_tradnl" sz="2000" dirty="0"/>
          </a:p>
        </p:txBody>
      </p:sp>
      <p:sp>
        <p:nvSpPr>
          <p:cNvPr id="37" name="CuadroTexto 36"/>
          <p:cNvSpPr txBox="1"/>
          <p:nvPr/>
        </p:nvSpPr>
        <p:spPr>
          <a:xfrm>
            <a:off x="1090076" y="3059461"/>
            <a:ext cx="2356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sz="2000" smtClean="0"/>
              <a:t>Dinero entregado </a:t>
            </a:r>
            <a:r>
              <a:rPr lang="es-ES_tradnl" sz="2000" dirty="0" smtClean="0"/>
              <a:t>(⎼)</a:t>
            </a:r>
            <a:endParaRPr lang="es-ES_tradnl" sz="2000" dirty="0"/>
          </a:p>
        </p:txBody>
      </p:sp>
      <p:sp>
        <p:nvSpPr>
          <p:cNvPr id="40" name="CuadroTexto 39"/>
          <p:cNvSpPr txBox="1"/>
          <p:nvPr/>
        </p:nvSpPr>
        <p:spPr>
          <a:xfrm>
            <a:off x="761458" y="683985"/>
            <a:ext cx="3073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200" dirty="0" smtClean="0"/>
              <a:t>Préstamo</a:t>
            </a:r>
            <a:endParaRPr lang="es-ES_tradnl" sz="3200" dirty="0"/>
          </a:p>
        </p:txBody>
      </p:sp>
      <p:cxnSp>
        <p:nvCxnSpPr>
          <p:cNvPr id="42" name="Conector recto de flecha 41"/>
          <p:cNvCxnSpPr/>
          <p:nvPr/>
        </p:nvCxnSpPr>
        <p:spPr>
          <a:xfrm flipH="1">
            <a:off x="5695062" y="2439106"/>
            <a:ext cx="1446" cy="105018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/>
          <p:nvPr/>
        </p:nvCxnSpPr>
        <p:spPr>
          <a:xfrm flipV="1">
            <a:off x="7812360" y="1268760"/>
            <a:ext cx="0" cy="1165485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13 Conector recto de flecha"/>
          <p:cNvCxnSpPr/>
          <p:nvPr/>
        </p:nvCxnSpPr>
        <p:spPr>
          <a:xfrm>
            <a:off x="5688124" y="2426158"/>
            <a:ext cx="252928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16 Conector recto"/>
          <p:cNvCxnSpPr/>
          <p:nvPr/>
        </p:nvCxnSpPr>
        <p:spPr>
          <a:xfrm flipV="1">
            <a:off x="5688124" y="2292832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28 Conector recto"/>
          <p:cNvCxnSpPr/>
          <p:nvPr/>
        </p:nvCxnSpPr>
        <p:spPr>
          <a:xfrm flipV="1">
            <a:off x="7812360" y="2292832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/>
          <p:cNvSpPr txBox="1"/>
          <p:nvPr/>
        </p:nvSpPr>
        <p:spPr>
          <a:xfrm>
            <a:off x="7374299" y="239783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smtClean="0"/>
              <a:t>1</a:t>
            </a:r>
            <a:endParaRPr lang="es-ES_tradnl" sz="3200"/>
          </a:p>
        </p:txBody>
      </p:sp>
      <p:sp>
        <p:nvSpPr>
          <p:cNvPr id="48" name="CuadroTexto 47"/>
          <p:cNvSpPr txBox="1"/>
          <p:nvPr/>
        </p:nvSpPr>
        <p:spPr>
          <a:xfrm>
            <a:off x="5112060" y="2069558"/>
            <a:ext cx="553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smtClean="0"/>
              <a:t>Hoy</a:t>
            </a:r>
            <a:endParaRPr lang="es-ES_tradnl"/>
          </a:p>
        </p:txBody>
      </p:sp>
      <p:sp>
        <p:nvSpPr>
          <p:cNvPr id="51" name="CuadroTexto 50"/>
          <p:cNvSpPr txBox="1"/>
          <p:nvPr/>
        </p:nvSpPr>
        <p:spPr>
          <a:xfrm>
            <a:off x="5112060" y="683985"/>
            <a:ext cx="3105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200" dirty="0" smtClean="0"/>
              <a:t>Ahorro</a:t>
            </a:r>
            <a:endParaRPr lang="es-ES_tradnl" sz="3200" dirty="0"/>
          </a:p>
        </p:txBody>
      </p:sp>
      <p:sp>
        <p:nvSpPr>
          <p:cNvPr id="52" name="CuadroTexto 51"/>
          <p:cNvSpPr txBox="1"/>
          <p:nvPr/>
        </p:nvSpPr>
        <p:spPr>
          <a:xfrm>
            <a:off x="5681071" y="1526838"/>
            <a:ext cx="2131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sz="2000" dirty="0" smtClean="0"/>
              <a:t>Dinero recibido (+)</a:t>
            </a:r>
            <a:endParaRPr lang="es-ES_tradnl" sz="20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5815601" y="3064040"/>
            <a:ext cx="2356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Dinero entregado (⎼)</a:t>
            </a:r>
            <a:endParaRPr lang="es-ES_tradnl" sz="2000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1000673" y="1501701"/>
            <a:ext cx="7283938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1068482" y="2434170"/>
            <a:ext cx="7283938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978472" y="3474005"/>
            <a:ext cx="7283938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>
            <a:off x="1023477" y="1268760"/>
            <a:ext cx="7283938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>
            <a:off x="978472" y="3699030"/>
            <a:ext cx="7283938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414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66555" y="4125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3" name="2 CuadroTexto"/>
          <p:cNvSpPr txBox="1"/>
          <p:nvPr/>
        </p:nvSpPr>
        <p:spPr>
          <a:xfrm>
            <a:off x="1104302" y="41289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1644362" y="41272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cxnSp>
        <p:nvCxnSpPr>
          <p:cNvPr id="5" name="4 Conector recto de flecha"/>
          <p:cNvCxnSpPr>
            <a:endCxn id="22" idx="0"/>
          </p:cNvCxnSpPr>
          <p:nvPr/>
        </p:nvCxnSpPr>
        <p:spPr>
          <a:xfrm flipV="1">
            <a:off x="715085" y="4099083"/>
            <a:ext cx="2158407" cy="11456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8 Conector recto"/>
          <p:cNvCxnSpPr/>
          <p:nvPr/>
        </p:nvCxnSpPr>
        <p:spPr>
          <a:xfrm flipV="1">
            <a:off x="715565" y="3977272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9 CuadroTexto"/>
          <p:cNvSpPr txBox="1"/>
          <p:nvPr/>
        </p:nvSpPr>
        <p:spPr>
          <a:xfrm>
            <a:off x="2186029" y="41272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cxnSp>
        <p:nvCxnSpPr>
          <p:cNvPr id="10" name="12 Conector recto"/>
          <p:cNvCxnSpPr/>
          <p:nvPr/>
        </p:nvCxnSpPr>
        <p:spPr>
          <a:xfrm flipV="1">
            <a:off x="1255625" y="3980461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3 Conector recto"/>
          <p:cNvCxnSpPr/>
          <p:nvPr/>
        </p:nvCxnSpPr>
        <p:spPr>
          <a:xfrm flipV="1">
            <a:off x="1795685" y="3975007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4 Conector recto"/>
          <p:cNvCxnSpPr/>
          <p:nvPr/>
        </p:nvCxnSpPr>
        <p:spPr>
          <a:xfrm flipV="1">
            <a:off x="2335745" y="3975007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6 Conector recto"/>
          <p:cNvCxnSpPr/>
          <p:nvPr/>
        </p:nvCxnSpPr>
        <p:spPr>
          <a:xfrm flipV="1">
            <a:off x="2873492" y="3958177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29 Rectángulo"/>
          <p:cNvSpPr/>
          <p:nvPr/>
        </p:nvSpPr>
        <p:spPr>
          <a:xfrm>
            <a:off x="5966386" y="3200574"/>
            <a:ext cx="343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30 Rectángulo"/>
              <p:cNvSpPr/>
              <p:nvPr/>
            </p:nvSpPr>
            <p:spPr>
              <a:xfrm>
                <a:off x="5421473" y="3200574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7" name="3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473" y="3200574"/>
                <a:ext cx="385875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31 Rectángulo"/>
          <p:cNvSpPr/>
          <p:nvPr/>
        </p:nvSpPr>
        <p:spPr>
          <a:xfrm>
            <a:off x="4348052" y="3200574"/>
            <a:ext cx="385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s-CO" dirty="0"/>
          </a:p>
        </p:txBody>
      </p:sp>
      <p:cxnSp>
        <p:nvCxnSpPr>
          <p:cNvPr id="19" name="19 Conector recto de flecha"/>
          <p:cNvCxnSpPr/>
          <p:nvPr/>
        </p:nvCxnSpPr>
        <p:spPr>
          <a:xfrm flipV="1">
            <a:off x="1793372" y="3699030"/>
            <a:ext cx="0" cy="41150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 flipV="1">
            <a:off x="2329046" y="3248980"/>
            <a:ext cx="6699" cy="8142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9 Conector recto de flecha"/>
          <p:cNvCxnSpPr/>
          <p:nvPr/>
        </p:nvCxnSpPr>
        <p:spPr>
          <a:xfrm flipH="1" flipV="1">
            <a:off x="2873492" y="2843935"/>
            <a:ext cx="4243" cy="12475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9 CuadroTexto"/>
          <p:cNvSpPr txBox="1"/>
          <p:nvPr/>
        </p:nvSpPr>
        <p:spPr>
          <a:xfrm>
            <a:off x="2722662" y="409908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4</a:t>
            </a:r>
          </a:p>
        </p:txBody>
      </p:sp>
      <p:sp>
        <p:nvSpPr>
          <p:cNvPr id="26" name="1 CuadroTexto"/>
          <p:cNvSpPr txBox="1"/>
          <p:nvPr/>
        </p:nvSpPr>
        <p:spPr>
          <a:xfrm>
            <a:off x="3851920" y="41360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27" name="2 CuadroTexto"/>
          <p:cNvSpPr txBox="1"/>
          <p:nvPr/>
        </p:nvSpPr>
        <p:spPr>
          <a:xfrm>
            <a:off x="4389667" y="41397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28" name="3 CuadroTexto"/>
          <p:cNvSpPr txBox="1"/>
          <p:nvPr/>
        </p:nvSpPr>
        <p:spPr>
          <a:xfrm>
            <a:off x="4929727" y="41380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cxnSp>
        <p:nvCxnSpPr>
          <p:cNvPr id="29" name="4 Conector recto de flecha"/>
          <p:cNvCxnSpPr/>
          <p:nvPr/>
        </p:nvCxnSpPr>
        <p:spPr>
          <a:xfrm flipV="1">
            <a:off x="3995877" y="4109966"/>
            <a:ext cx="2158407" cy="11456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8 Conector recto"/>
          <p:cNvCxnSpPr/>
          <p:nvPr/>
        </p:nvCxnSpPr>
        <p:spPr>
          <a:xfrm flipV="1">
            <a:off x="4000930" y="398815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9 CuadroTexto"/>
          <p:cNvSpPr txBox="1"/>
          <p:nvPr/>
        </p:nvSpPr>
        <p:spPr>
          <a:xfrm>
            <a:off x="5471394" y="41380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cxnSp>
        <p:nvCxnSpPr>
          <p:cNvPr id="33" name="12 Conector recto"/>
          <p:cNvCxnSpPr/>
          <p:nvPr/>
        </p:nvCxnSpPr>
        <p:spPr>
          <a:xfrm flipV="1">
            <a:off x="4540990" y="3991344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13 Conector recto"/>
          <p:cNvCxnSpPr/>
          <p:nvPr/>
        </p:nvCxnSpPr>
        <p:spPr>
          <a:xfrm flipV="1">
            <a:off x="5081050" y="398589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14 Conector recto"/>
          <p:cNvCxnSpPr/>
          <p:nvPr/>
        </p:nvCxnSpPr>
        <p:spPr>
          <a:xfrm flipV="1">
            <a:off x="5621110" y="398589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16 Conector recto"/>
          <p:cNvCxnSpPr/>
          <p:nvPr/>
        </p:nvCxnSpPr>
        <p:spPr>
          <a:xfrm flipV="1">
            <a:off x="6154284" y="3969633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19 Conector recto de flecha"/>
          <p:cNvCxnSpPr/>
          <p:nvPr/>
        </p:nvCxnSpPr>
        <p:spPr>
          <a:xfrm flipV="1">
            <a:off x="4540990" y="3569906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19 Conector recto de flecha"/>
          <p:cNvCxnSpPr/>
          <p:nvPr/>
        </p:nvCxnSpPr>
        <p:spPr>
          <a:xfrm flipV="1">
            <a:off x="5614411" y="3534090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19 Conector recto de flecha"/>
          <p:cNvCxnSpPr/>
          <p:nvPr/>
        </p:nvCxnSpPr>
        <p:spPr>
          <a:xfrm flipV="1">
            <a:off x="6154284" y="3551430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9 CuadroTexto"/>
          <p:cNvSpPr txBox="1"/>
          <p:nvPr/>
        </p:nvSpPr>
        <p:spPr>
          <a:xfrm>
            <a:off x="6008027" y="410996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4</a:t>
            </a:r>
          </a:p>
        </p:txBody>
      </p:sp>
      <p:sp>
        <p:nvSpPr>
          <p:cNvPr id="51" name="CuadroTexto 50"/>
          <p:cNvSpPr txBox="1"/>
          <p:nvPr/>
        </p:nvSpPr>
        <p:spPr>
          <a:xfrm>
            <a:off x="1556665" y="3385240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100</a:t>
            </a:r>
            <a:endParaRPr lang="es-ES" dirty="0"/>
          </a:p>
        </p:txBody>
      </p:sp>
      <p:sp>
        <p:nvSpPr>
          <p:cNvPr id="52" name="CuadroTexto 51"/>
          <p:cNvSpPr txBox="1"/>
          <p:nvPr/>
        </p:nvSpPr>
        <p:spPr>
          <a:xfrm>
            <a:off x="2061222" y="2887093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200</a:t>
            </a:r>
            <a:endParaRPr lang="es-ES" dirty="0"/>
          </a:p>
        </p:txBody>
      </p:sp>
      <p:sp>
        <p:nvSpPr>
          <p:cNvPr id="53" name="CuadroTexto 52"/>
          <p:cNvSpPr txBox="1"/>
          <p:nvPr/>
        </p:nvSpPr>
        <p:spPr>
          <a:xfrm>
            <a:off x="2596870" y="2523974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300</a:t>
            </a:r>
            <a:endParaRPr lang="es-ES" dirty="0"/>
          </a:p>
        </p:txBody>
      </p:sp>
      <p:grpSp>
        <p:nvGrpSpPr>
          <p:cNvPr id="59" name="Agrupar 58"/>
          <p:cNvGrpSpPr/>
          <p:nvPr/>
        </p:nvGrpSpPr>
        <p:grpSpPr>
          <a:xfrm>
            <a:off x="3298767" y="3991344"/>
            <a:ext cx="225025" cy="180020"/>
            <a:chOff x="3581890" y="1943835"/>
            <a:chExt cx="225025" cy="180020"/>
          </a:xfrm>
        </p:grpSpPr>
        <p:cxnSp>
          <p:nvCxnSpPr>
            <p:cNvPr id="55" name="12 Conector recto"/>
            <p:cNvCxnSpPr/>
            <p:nvPr/>
          </p:nvCxnSpPr>
          <p:spPr>
            <a:xfrm flipH="1">
              <a:off x="3581890" y="2123855"/>
              <a:ext cx="225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12 Conector recto"/>
            <p:cNvCxnSpPr/>
            <p:nvPr/>
          </p:nvCxnSpPr>
          <p:spPr>
            <a:xfrm flipH="1">
              <a:off x="3581890" y="2033845"/>
              <a:ext cx="225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12 Conector recto"/>
            <p:cNvCxnSpPr/>
            <p:nvPr/>
          </p:nvCxnSpPr>
          <p:spPr>
            <a:xfrm flipH="1">
              <a:off x="3581890" y="1943835"/>
              <a:ext cx="225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3069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880157" y="1754523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12</a:t>
            </a:r>
            <a:endParaRPr lang="es-CO" dirty="0"/>
          </a:p>
        </p:txBody>
      </p:sp>
      <p:sp>
        <p:nvSpPr>
          <p:cNvPr id="4" name="3 CuadroTexto"/>
          <p:cNvSpPr txBox="1"/>
          <p:nvPr/>
        </p:nvSpPr>
        <p:spPr>
          <a:xfrm>
            <a:off x="2969414" y="1754523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24</a:t>
            </a:r>
            <a:endParaRPr lang="es-CO" dirty="0"/>
          </a:p>
        </p:txBody>
      </p:sp>
      <p:cxnSp>
        <p:nvCxnSpPr>
          <p:cNvPr id="5" name="4 Conector recto de flecha"/>
          <p:cNvCxnSpPr/>
          <p:nvPr/>
        </p:nvCxnSpPr>
        <p:spPr>
          <a:xfrm>
            <a:off x="1016605" y="2232012"/>
            <a:ext cx="3240360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4047638" y="1754523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36</a:t>
            </a:r>
            <a:endParaRPr lang="es-CO" dirty="0"/>
          </a:p>
        </p:txBody>
      </p:sp>
      <p:cxnSp>
        <p:nvCxnSpPr>
          <p:cNvPr id="11" name="10 Conector recto de flecha"/>
          <p:cNvCxnSpPr/>
          <p:nvPr/>
        </p:nvCxnSpPr>
        <p:spPr>
          <a:xfrm flipV="1">
            <a:off x="1020751" y="863715"/>
            <a:ext cx="0" cy="13682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17 Rectángulo"/>
              <p:cNvSpPr/>
              <p:nvPr/>
            </p:nvSpPr>
            <p:spPr>
              <a:xfrm>
                <a:off x="609570" y="1382303"/>
                <a:ext cx="3876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7" name="1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70" y="1382303"/>
                <a:ext cx="38767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18 Rectángulo"/>
              <p:cNvSpPr/>
              <p:nvPr/>
            </p:nvSpPr>
            <p:spPr>
              <a:xfrm>
                <a:off x="1440820" y="2592012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8" name="1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820" y="2592012"/>
                <a:ext cx="38587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Agrupar 44"/>
          <p:cNvGrpSpPr/>
          <p:nvPr/>
        </p:nvGrpSpPr>
        <p:grpSpPr>
          <a:xfrm>
            <a:off x="1106615" y="2232012"/>
            <a:ext cx="990110" cy="360000"/>
            <a:chOff x="1061610" y="2232012"/>
            <a:chExt cx="990110" cy="495055"/>
          </a:xfrm>
        </p:grpSpPr>
        <p:cxnSp>
          <p:nvCxnSpPr>
            <p:cNvPr id="19" name="19 Conector recto de flecha"/>
            <p:cNvCxnSpPr/>
            <p:nvPr/>
          </p:nvCxnSpPr>
          <p:spPr>
            <a:xfrm>
              <a:off x="106161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19 Conector recto de flecha"/>
            <p:cNvCxnSpPr/>
            <p:nvPr/>
          </p:nvCxnSpPr>
          <p:spPr>
            <a:xfrm>
              <a:off x="115162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19 Conector recto de flecha"/>
            <p:cNvCxnSpPr/>
            <p:nvPr/>
          </p:nvCxnSpPr>
          <p:spPr>
            <a:xfrm>
              <a:off x="124163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19 Conector recto de flecha"/>
            <p:cNvCxnSpPr/>
            <p:nvPr/>
          </p:nvCxnSpPr>
          <p:spPr>
            <a:xfrm>
              <a:off x="133164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19 Conector recto de flecha"/>
            <p:cNvCxnSpPr/>
            <p:nvPr/>
          </p:nvCxnSpPr>
          <p:spPr>
            <a:xfrm>
              <a:off x="142165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19 Conector recto de flecha"/>
            <p:cNvCxnSpPr/>
            <p:nvPr/>
          </p:nvCxnSpPr>
          <p:spPr>
            <a:xfrm>
              <a:off x="151166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19 Conector recto de flecha"/>
            <p:cNvCxnSpPr/>
            <p:nvPr/>
          </p:nvCxnSpPr>
          <p:spPr>
            <a:xfrm>
              <a:off x="160167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19 Conector recto de flecha"/>
            <p:cNvCxnSpPr/>
            <p:nvPr/>
          </p:nvCxnSpPr>
          <p:spPr>
            <a:xfrm>
              <a:off x="169168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19 Conector recto de flecha"/>
            <p:cNvCxnSpPr/>
            <p:nvPr/>
          </p:nvCxnSpPr>
          <p:spPr>
            <a:xfrm>
              <a:off x="187170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19 Conector recto de flecha"/>
            <p:cNvCxnSpPr/>
            <p:nvPr/>
          </p:nvCxnSpPr>
          <p:spPr>
            <a:xfrm>
              <a:off x="178169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19 Conector recto de flecha"/>
            <p:cNvCxnSpPr/>
            <p:nvPr/>
          </p:nvCxnSpPr>
          <p:spPr>
            <a:xfrm>
              <a:off x="196171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19 Conector recto de flecha"/>
            <p:cNvCxnSpPr/>
            <p:nvPr/>
          </p:nvCxnSpPr>
          <p:spPr>
            <a:xfrm>
              <a:off x="205172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Agrupar 70"/>
          <p:cNvGrpSpPr/>
          <p:nvPr/>
        </p:nvGrpSpPr>
        <p:grpSpPr>
          <a:xfrm>
            <a:off x="2186735" y="2244349"/>
            <a:ext cx="990110" cy="612000"/>
            <a:chOff x="1646675" y="1403775"/>
            <a:chExt cx="990110" cy="495055"/>
          </a:xfrm>
        </p:grpSpPr>
        <p:cxnSp>
          <p:nvCxnSpPr>
            <p:cNvPr id="47" name="19 Conector recto de flecha"/>
            <p:cNvCxnSpPr/>
            <p:nvPr/>
          </p:nvCxnSpPr>
          <p:spPr>
            <a:xfrm>
              <a:off x="164667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19 Conector recto de flecha"/>
            <p:cNvCxnSpPr/>
            <p:nvPr/>
          </p:nvCxnSpPr>
          <p:spPr>
            <a:xfrm>
              <a:off x="173668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19 Conector recto de flecha"/>
            <p:cNvCxnSpPr/>
            <p:nvPr/>
          </p:nvCxnSpPr>
          <p:spPr>
            <a:xfrm>
              <a:off x="182669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19 Conector recto de flecha"/>
            <p:cNvCxnSpPr/>
            <p:nvPr/>
          </p:nvCxnSpPr>
          <p:spPr>
            <a:xfrm>
              <a:off x="191670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19 Conector recto de flecha"/>
            <p:cNvCxnSpPr/>
            <p:nvPr/>
          </p:nvCxnSpPr>
          <p:spPr>
            <a:xfrm>
              <a:off x="200671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19 Conector recto de flecha"/>
            <p:cNvCxnSpPr/>
            <p:nvPr/>
          </p:nvCxnSpPr>
          <p:spPr>
            <a:xfrm>
              <a:off x="209672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19 Conector recto de flecha"/>
            <p:cNvCxnSpPr/>
            <p:nvPr/>
          </p:nvCxnSpPr>
          <p:spPr>
            <a:xfrm>
              <a:off x="218673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19 Conector recto de flecha"/>
            <p:cNvCxnSpPr/>
            <p:nvPr/>
          </p:nvCxnSpPr>
          <p:spPr>
            <a:xfrm>
              <a:off x="227674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19 Conector recto de flecha"/>
            <p:cNvCxnSpPr/>
            <p:nvPr/>
          </p:nvCxnSpPr>
          <p:spPr>
            <a:xfrm>
              <a:off x="245676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19 Conector recto de flecha"/>
            <p:cNvCxnSpPr/>
            <p:nvPr/>
          </p:nvCxnSpPr>
          <p:spPr>
            <a:xfrm>
              <a:off x="236675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19 Conector recto de flecha"/>
            <p:cNvCxnSpPr/>
            <p:nvPr/>
          </p:nvCxnSpPr>
          <p:spPr>
            <a:xfrm>
              <a:off x="254677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19 Conector recto de flecha"/>
            <p:cNvCxnSpPr/>
            <p:nvPr/>
          </p:nvCxnSpPr>
          <p:spPr>
            <a:xfrm>
              <a:off x="263678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Agrupar 71"/>
          <p:cNvGrpSpPr/>
          <p:nvPr/>
        </p:nvGrpSpPr>
        <p:grpSpPr>
          <a:xfrm>
            <a:off x="3266855" y="2223180"/>
            <a:ext cx="990110" cy="828000"/>
            <a:chOff x="1646675" y="1403775"/>
            <a:chExt cx="990110" cy="495055"/>
          </a:xfrm>
        </p:grpSpPr>
        <p:cxnSp>
          <p:nvCxnSpPr>
            <p:cNvPr id="73" name="19 Conector recto de flecha"/>
            <p:cNvCxnSpPr/>
            <p:nvPr/>
          </p:nvCxnSpPr>
          <p:spPr>
            <a:xfrm>
              <a:off x="164667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19 Conector recto de flecha"/>
            <p:cNvCxnSpPr/>
            <p:nvPr/>
          </p:nvCxnSpPr>
          <p:spPr>
            <a:xfrm>
              <a:off x="173668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19 Conector recto de flecha"/>
            <p:cNvCxnSpPr/>
            <p:nvPr/>
          </p:nvCxnSpPr>
          <p:spPr>
            <a:xfrm>
              <a:off x="182669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19 Conector recto de flecha"/>
            <p:cNvCxnSpPr/>
            <p:nvPr/>
          </p:nvCxnSpPr>
          <p:spPr>
            <a:xfrm>
              <a:off x="191670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19 Conector recto de flecha"/>
            <p:cNvCxnSpPr/>
            <p:nvPr/>
          </p:nvCxnSpPr>
          <p:spPr>
            <a:xfrm>
              <a:off x="200671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19 Conector recto de flecha"/>
            <p:cNvCxnSpPr/>
            <p:nvPr/>
          </p:nvCxnSpPr>
          <p:spPr>
            <a:xfrm>
              <a:off x="209672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19 Conector recto de flecha"/>
            <p:cNvCxnSpPr/>
            <p:nvPr/>
          </p:nvCxnSpPr>
          <p:spPr>
            <a:xfrm>
              <a:off x="218673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19 Conector recto de flecha"/>
            <p:cNvCxnSpPr/>
            <p:nvPr/>
          </p:nvCxnSpPr>
          <p:spPr>
            <a:xfrm>
              <a:off x="227674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19 Conector recto de flecha"/>
            <p:cNvCxnSpPr/>
            <p:nvPr/>
          </p:nvCxnSpPr>
          <p:spPr>
            <a:xfrm>
              <a:off x="245676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19 Conector recto de flecha"/>
            <p:cNvCxnSpPr/>
            <p:nvPr/>
          </p:nvCxnSpPr>
          <p:spPr>
            <a:xfrm>
              <a:off x="236675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19 Conector recto de flecha"/>
            <p:cNvCxnSpPr/>
            <p:nvPr/>
          </p:nvCxnSpPr>
          <p:spPr>
            <a:xfrm>
              <a:off x="254677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19 Conector recto de flecha"/>
            <p:cNvCxnSpPr/>
            <p:nvPr/>
          </p:nvCxnSpPr>
          <p:spPr>
            <a:xfrm>
              <a:off x="263678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8 Conector recto"/>
          <p:cNvCxnSpPr/>
          <p:nvPr/>
        </p:nvCxnSpPr>
        <p:spPr>
          <a:xfrm flipV="1">
            <a:off x="2096725" y="2084136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8 Conector recto"/>
          <p:cNvCxnSpPr/>
          <p:nvPr/>
        </p:nvCxnSpPr>
        <p:spPr>
          <a:xfrm flipV="1">
            <a:off x="3176845" y="207885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8 Conector recto"/>
          <p:cNvCxnSpPr/>
          <p:nvPr/>
        </p:nvCxnSpPr>
        <p:spPr>
          <a:xfrm flipV="1">
            <a:off x="4256965" y="207885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uadroTexto 88"/>
          <p:cNvSpPr txBox="1"/>
          <p:nvPr/>
        </p:nvSpPr>
        <p:spPr>
          <a:xfrm>
            <a:off x="2204850" y="2885987"/>
            <a:ext cx="94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A</a:t>
            </a:r>
            <a:r>
              <a:rPr lang="es-ES" dirty="0" smtClean="0">
                <a:latin typeface="Cambria Math"/>
                <a:cs typeface="Cambria Math"/>
              </a:rPr>
              <a:t>(1+</a:t>
            </a:r>
            <a:r>
              <a:rPr lang="es-ES" i="1" dirty="0" smtClean="0">
                <a:latin typeface="Cambria Math"/>
                <a:cs typeface="Cambria Math"/>
              </a:rPr>
              <a:t>g</a:t>
            </a:r>
            <a:r>
              <a:rPr lang="es-ES" dirty="0" smtClean="0">
                <a:latin typeface="Cambria Math"/>
                <a:cs typeface="Cambria Math"/>
              </a:rPr>
              <a:t>)</a:t>
            </a:r>
            <a:endParaRPr lang="es-ES" dirty="0">
              <a:latin typeface="Cambria Math"/>
              <a:cs typeface="Cambria Math"/>
            </a:endParaRPr>
          </a:p>
        </p:txBody>
      </p:sp>
      <p:sp>
        <p:nvSpPr>
          <p:cNvPr id="90" name="CuadroTexto 89"/>
          <p:cNvSpPr txBox="1"/>
          <p:nvPr/>
        </p:nvSpPr>
        <p:spPr>
          <a:xfrm>
            <a:off x="3321248" y="3082800"/>
            <a:ext cx="1032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A</a:t>
            </a:r>
            <a:r>
              <a:rPr lang="es-ES" dirty="0" smtClean="0">
                <a:latin typeface="Cambria Math"/>
                <a:cs typeface="Cambria Math"/>
              </a:rPr>
              <a:t>(1+</a:t>
            </a:r>
            <a:r>
              <a:rPr lang="es-ES" i="1" dirty="0" smtClean="0">
                <a:latin typeface="Cambria Math"/>
                <a:cs typeface="Cambria Math"/>
              </a:rPr>
              <a:t>g</a:t>
            </a:r>
            <a:r>
              <a:rPr lang="es-ES" dirty="0" smtClean="0">
                <a:latin typeface="Cambria Math"/>
                <a:cs typeface="Cambria Math"/>
              </a:rPr>
              <a:t>)</a:t>
            </a:r>
            <a:r>
              <a:rPr lang="es-ES" baseline="30000" dirty="0" smtClean="0">
                <a:latin typeface="Cambria Math"/>
                <a:cs typeface="Cambria Math"/>
              </a:rPr>
              <a:t>2</a:t>
            </a:r>
            <a:endParaRPr lang="es-ES" baseline="30000" dirty="0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3434128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Agrupar 11"/>
          <p:cNvGrpSpPr/>
          <p:nvPr/>
        </p:nvGrpSpPr>
        <p:grpSpPr>
          <a:xfrm>
            <a:off x="178400" y="799471"/>
            <a:ext cx="4147838" cy="2970330"/>
            <a:chOff x="628935" y="1133745"/>
            <a:chExt cx="4147838" cy="2970330"/>
          </a:xfrm>
        </p:grpSpPr>
        <p:sp>
          <p:nvSpPr>
            <p:cNvPr id="2" name="1 CuadroTexto"/>
            <p:cNvSpPr txBox="1"/>
            <p:nvPr/>
          </p:nvSpPr>
          <p:spPr>
            <a:xfrm>
              <a:off x="869908" y="22320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0</a:t>
              </a:r>
              <a:endParaRPr lang="es-CO" dirty="0"/>
            </a:p>
          </p:txBody>
        </p:sp>
        <p:sp>
          <p:nvSpPr>
            <p:cNvPr id="3" name="2 CuadroTexto"/>
            <p:cNvSpPr txBox="1"/>
            <p:nvPr/>
          </p:nvSpPr>
          <p:spPr>
            <a:xfrm>
              <a:off x="1407655" y="223576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1</a:t>
              </a:r>
            </a:p>
          </p:txBody>
        </p:sp>
        <p:sp>
          <p:nvSpPr>
            <p:cNvPr id="4" name="3 CuadroTexto"/>
            <p:cNvSpPr txBox="1"/>
            <p:nvPr/>
          </p:nvSpPr>
          <p:spPr>
            <a:xfrm>
              <a:off x="1947715" y="22340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2</a:t>
              </a:r>
              <a:endParaRPr lang="es-CO" dirty="0"/>
            </a:p>
          </p:txBody>
        </p:sp>
        <p:cxnSp>
          <p:nvCxnSpPr>
            <p:cNvPr id="5" name="4 Conector recto de flecha"/>
            <p:cNvCxnSpPr/>
            <p:nvPr/>
          </p:nvCxnSpPr>
          <p:spPr>
            <a:xfrm>
              <a:off x="1018438" y="2217402"/>
              <a:ext cx="35553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5 CuadroTexto"/>
            <p:cNvSpPr txBox="1"/>
            <p:nvPr/>
          </p:nvSpPr>
          <p:spPr>
            <a:xfrm>
              <a:off x="2758558" y="2032736"/>
              <a:ext cx="53091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•••</a:t>
              </a:r>
              <a:endParaRPr lang="es-CO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6 Rectángulo"/>
                <p:cNvSpPr/>
                <p:nvPr/>
              </p:nvSpPr>
              <p:spPr>
                <a:xfrm>
                  <a:off x="3628854" y="2235769"/>
                  <a:ext cx="8098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i="1">
                            <a:latin typeface="Cambria Math" charset="0"/>
                          </a:rPr>
                          <m:t>𝑁</m:t>
                        </m:r>
                        <m:r>
                          <a:rPr lang="es-CO" i="1">
                            <a:latin typeface="Cambria Math" charset="0"/>
                          </a:rPr>
                          <m:t>−1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7" name="6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8854" y="2235769"/>
                  <a:ext cx="809837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7 Rectángulo"/>
                <p:cNvSpPr/>
                <p:nvPr/>
              </p:nvSpPr>
              <p:spPr>
                <a:xfrm>
                  <a:off x="4370893" y="2234076"/>
                  <a:ext cx="40588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i="1">
                            <a:latin typeface="Cambria Math" charset="0"/>
                          </a:rPr>
                          <m:t>𝑁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8" name="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0893" y="2234076"/>
                  <a:ext cx="40588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8 Conector recto"/>
            <p:cNvCxnSpPr/>
            <p:nvPr/>
          </p:nvCxnSpPr>
          <p:spPr>
            <a:xfrm flipV="1">
              <a:off x="1018918" y="2084136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9 CuadroTexto"/>
            <p:cNvSpPr txBox="1"/>
            <p:nvPr/>
          </p:nvSpPr>
          <p:spPr>
            <a:xfrm>
              <a:off x="2489382" y="22340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3</a:t>
              </a:r>
              <a:endParaRPr lang="es-CO" dirty="0"/>
            </a:p>
          </p:txBody>
        </p:sp>
        <p:cxnSp>
          <p:nvCxnSpPr>
            <p:cNvPr id="11" name="10 Conector recto de flecha"/>
            <p:cNvCxnSpPr/>
            <p:nvPr/>
          </p:nvCxnSpPr>
          <p:spPr>
            <a:xfrm>
              <a:off x="1020751" y="2601343"/>
              <a:ext cx="0" cy="14107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/>
            <p:nvPr/>
          </p:nvCxnSpPr>
          <p:spPr>
            <a:xfrm flipV="1">
              <a:off x="1558978" y="2087325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Conector recto"/>
            <p:cNvCxnSpPr/>
            <p:nvPr/>
          </p:nvCxnSpPr>
          <p:spPr>
            <a:xfrm flipV="1">
              <a:off x="2099038" y="2081871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Conector recto"/>
            <p:cNvCxnSpPr/>
            <p:nvPr/>
          </p:nvCxnSpPr>
          <p:spPr>
            <a:xfrm flipV="1">
              <a:off x="2639098" y="2081871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/>
            <p:nvPr/>
          </p:nvCxnSpPr>
          <p:spPr>
            <a:xfrm flipV="1">
              <a:off x="4034253" y="2065041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/>
            <p:nvPr/>
          </p:nvCxnSpPr>
          <p:spPr>
            <a:xfrm flipV="1">
              <a:off x="3494193" y="2076261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17 Rectángulo"/>
                <p:cNvSpPr/>
                <p:nvPr/>
              </p:nvSpPr>
              <p:spPr>
                <a:xfrm>
                  <a:off x="628935" y="3734743"/>
                  <a:ext cx="3876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18" name="1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935" y="3734743"/>
                  <a:ext cx="38767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18 Rectángulo"/>
                <p:cNvSpPr/>
                <p:nvPr/>
              </p:nvSpPr>
              <p:spPr>
                <a:xfrm>
                  <a:off x="1366040" y="1133745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19" name="18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6040" y="1133745"/>
                  <a:ext cx="385875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19 Conector recto de flecha"/>
            <p:cNvCxnSpPr/>
            <p:nvPr/>
          </p:nvCxnSpPr>
          <p:spPr>
            <a:xfrm flipH="1" flipV="1">
              <a:off x="1556665" y="1448780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26 Rectángulo"/>
                <p:cNvSpPr/>
                <p:nvPr/>
              </p:nvSpPr>
              <p:spPr>
                <a:xfrm>
                  <a:off x="1903787" y="1133745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7" name="26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3787" y="1133745"/>
                  <a:ext cx="38587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27 Rectángulo"/>
                <p:cNvSpPr/>
                <p:nvPr/>
              </p:nvSpPr>
              <p:spPr>
                <a:xfrm>
                  <a:off x="2443847" y="1133745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8" name="2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3847" y="1133745"/>
                  <a:ext cx="385875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28 Rectángulo"/>
                <p:cNvSpPr/>
                <p:nvPr/>
              </p:nvSpPr>
              <p:spPr>
                <a:xfrm>
                  <a:off x="3242979" y="1133745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9" name="28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2979" y="1133745"/>
                  <a:ext cx="385875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29 Rectángulo"/>
                <p:cNvSpPr/>
                <p:nvPr/>
              </p:nvSpPr>
              <p:spPr>
                <a:xfrm>
                  <a:off x="3841315" y="1133745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30" name="29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1315" y="1133745"/>
                  <a:ext cx="385875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30 Rectángulo"/>
                <p:cNvSpPr/>
                <p:nvPr/>
              </p:nvSpPr>
              <p:spPr>
                <a:xfrm>
                  <a:off x="4379062" y="1133745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31" name="30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9062" y="1133745"/>
                  <a:ext cx="38587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38 Conector recto de flecha"/>
            <p:cNvCxnSpPr/>
            <p:nvPr/>
          </p:nvCxnSpPr>
          <p:spPr>
            <a:xfrm flipH="1" flipV="1">
              <a:off x="2096725" y="1448780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39 Conector recto de flecha"/>
            <p:cNvCxnSpPr/>
            <p:nvPr/>
          </p:nvCxnSpPr>
          <p:spPr>
            <a:xfrm flipH="1" flipV="1">
              <a:off x="2636785" y="1448780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40 Conector recto de flecha"/>
            <p:cNvCxnSpPr/>
            <p:nvPr/>
          </p:nvCxnSpPr>
          <p:spPr>
            <a:xfrm flipH="1" flipV="1">
              <a:off x="3478962" y="1448780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41 Conector recto de flecha"/>
            <p:cNvCxnSpPr/>
            <p:nvPr/>
          </p:nvCxnSpPr>
          <p:spPr>
            <a:xfrm flipH="1" flipV="1">
              <a:off x="4031940" y="1448780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42 Conector recto"/>
            <p:cNvCxnSpPr/>
            <p:nvPr/>
          </p:nvCxnSpPr>
          <p:spPr>
            <a:xfrm flipV="1">
              <a:off x="4572000" y="2078850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43 Conector recto de flecha"/>
            <p:cNvCxnSpPr/>
            <p:nvPr/>
          </p:nvCxnSpPr>
          <p:spPr>
            <a:xfrm flipH="1" flipV="1">
              <a:off x="4572000" y="1448780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CuadroTexto 21"/>
          <p:cNvSpPr txBox="1"/>
          <p:nvPr/>
        </p:nvSpPr>
        <p:spPr>
          <a:xfrm>
            <a:off x="7029219" y="4056556"/>
            <a:ext cx="1794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A </a:t>
            </a:r>
            <a:r>
              <a:rPr lang="es-ES" dirty="0" smtClean="0">
                <a:latin typeface="Cambria Math"/>
                <a:cs typeface="Cambria Math"/>
              </a:rPr>
              <a:t>= </a:t>
            </a:r>
            <a:r>
              <a:rPr lang="es-ES" i="1" dirty="0" smtClean="0">
                <a:latin typeface="Cambria Math"/>
                <a:cs typeface="Cambria Math"/>
              </a:rPr>
              <a:t>P </a:t>
            </a:r>
            <a:r>
              <a:rPr lang="es-ES" dirty="0" smtClean="0">
                <a:latin typeface="Cambria Math"/>
                <a:cs typeface="Cambria Math"/>
              </a:rPr>
              <a:t>(</a:t>
            </a:r>
            <a:r>
              <a:rPr lang="es-ES" i="1" dirty="0" smtClean="0">
                <a:latin typeface="Cambria Math"/>
                <a:cs typeface="Cambria Math"/>
              </a:rPr>
              <a:t>A</a:t>
            </a:r>
            <a:r>
              <a:rPr lang="es-ES" dirty="0" smtClean="0">
                <a:latin typeface="Cambria Math"/>
                <a:cs typeface="Cambria Math"/>
              </a:rPr>
              <a:t>/</a:t>
            </a:r>
            <a:r>
              <a:rPr lang="es-ES" i="1" dirty="0" smtClean="0">
                <a:latin typeface="Cambria Math"/>
                <a:cs typeface="Cambria Math"/>
              </a:rPr>
              <a:t>P</a:t>
            </a:r>
            <a:r>
              <a:rPr lang="es-ES" dirty="0" smtClean="0">
                <a:latin typeface="Cambria Math"/>
                <a:cs typeface="Cambria Math"/>
              </a:rPr>
              <a:t>, </a:t>
            </a:r>
            <a:r>
              <a:rPr lang="es-ES" i="1" dirty="0" smtClean="0">
                <a:latin typeface="Cambria Math"/>
                <a:cs typeface="Cambria Math"/>
              </a:rPr>
              <a:t>i</a:t>
            </a:r>
            <a:r>
              <a:rPr lang="es-ES" dirty="0" smtClean="0">
                <a:latin typeface="Cambria Math"/>
                <a:cs typeface="Cambria Math"/>
              </a:rPr>
              <a:t>, </a:t>
            </a:r>
            <a:r>
              <a:rPr lang="es-ES" i="1" dirty="0" smtClean="0">
                <a:latin typeface="Cambria Math"/>
                <a:cs typeface="Cambria Math"/>
              </a:rPr>
              <a:t>N</a:t>
            </a:r>
            <a:r>
              <a:rPr lang="es-ES" dirty="0" smtClean="0">
                <a:latin typeface="Cambria Math"/>
                <a:cs typeface="Cambria Math"/>
              </a:rPr>
              <a:t>)</a:t>
            </a:r>
          </a:p>
          <a:p>
            <a:r>
              <a:rPr lang="es-ES" i="1" dirty="0" smtClean="0">
                <a:latin typeface="Cambria Math"/>
                <a:cs typeface="Cambria Math"/>
              </a:rPr>
              <a:t>P </a:t>
            </a:r>
            <a:r>
              <a:rPr lang="es-ES" dirty="0" smtClean="0">
                <a:latin typeface="Cambria Math"/>
                <a:cs typeface="Cambria Math"/>
              </a:rPr>
              <a:t>= </a:t>
            </a:r>
            <a:r>
              <a:rPr lang="es-ES" i="1" dirty="0" smtClean="0">
                <a:latin typeface="Cambria Math"/>
                <a:cs typeface="Cambria Math"/>
              </a:rPr>
              <a:t>A </a:t>
            </a:r>
            <a:r>
              <a:rPr lang="es-ES" dirty="0" smtClean="0">
                <a:latin typeface="Cambria Math"/>
                <a:cs typeface="Cambria Math"/>
              </a:rPr>
              <a:t>(</a:t>
            </a:r>
            <a:r>
              <a:rPr lang="es-ES" i="1" dirty="0" smtClean="0">
                <a:latin typeface="Cambria Math"/>
                <a:cs typeface="Cambria Math"/>
              </a:rPr>
              <a:t>P</a:t>
            </a:r>
            <a:r>
              <a:rPr lang="es-ES" dirty="0" smtClean="0">
                <a:latin typeface="Cambria Math"/>
                <a:cs typeface="Cambria Math"/>
              </a:rPr>
              <a:t>/</a:t>
            </a:r>
            <a:r>
              <a:rPr lang="es-ES" i="1" dirty="0" smtClean="0">
                <a:latin typeface="Cambria Math"/>
                <a:cs typeface="Cambria Math"/>
              </a:rPr>
              <a:t>A</a:t>
            </a:r>
            <a:r>
              <a:rPr lang="es-ES" dirty="0" smtClean="0">
                <a:latin typeface="Cambria Math"/>
                <a:cs typeface="Cambria Math"/>
              </a:rPr>
              <a:t>, </a:t>
            </a:r>
            <a:r>
              <a:rPr lang="es-ES" i="1" dirty="0">
                <a:latin typeface="Cambria Math"/>
                <a:cs typeface="Cambria Math"/>
              </a:rPr>
              <a:t>i</a:t>
            </a:r>
            <a:r>
              <a:rPr lang="es-ES" dirty="0">
                <a:latin typeface="Cambria Math"/>
                <a:cs typeface="Cambria Math"/>
              </a:rPr>
              <a:t>, </a:t>
            </a:r>
            <a:r>
              <a:rPr lang="es-ES" i="1" dirty="0">
                <a:latin typeface="Cambria Math"/>
                <a:cs typeface="Cambria Math"/>
              </a:rPr>
              <a:t>N</a:t>
            </a:r>
            <a:r>
              <a:rPr lang="es-ES" dirty="0" smtClean="0">
                <a:latin typeface="Cambria Math"/>
                <a:cs typeface="Cambria Math"/>
              </a:rPr>
              <a:t>)</a:t>
            </a:r>
            <a:endParaRPr lang="es-ES" dirty="0">
              <a:latin typeface="Cambria Math"/>
              <a:cs typeface="Cambria Math"/>
            </a:endParaRPr>
          </a:p>
        </p:txBody>
      </p:sp>
      <p:grpSp>
        <p:nvGrpSpPr>
          <p:cNvPr id="33" name="Agrupar 32"/>
          <p:cNvGrpSpPr/>
          <p:nvPr/>
        </p:nvGrpSpPr>
        <p:grpSpPr>
          <a:xfrm>
            <a:off x="4970346" y="290754"/>
            <a:ext cx="4062132" cy="2889612"/>
            <a:chOff x="869908" y="638690"/>
            <a:chExt cx="4062132" cy="2889612"/>
          </a:xfrm>
        </p:grpSpPr>
        <p:sp>
          <p:nvSpPr>
            <p:cNvPr id="34" name="1 CuadroTexto"/>
            <p:cNvSpPr txBox="1"/>
            <p:nvPr/>
          </p:nvSpPr>
          <p:spPr>
            <a:xfrm>
              <a:off x="869908" y="22320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0</a:t>
              </a:r>
              <a:endParaRPr lang="es-CO" dirty="0"/>
            </a:p>
          </p:txBody>
        </p:sp>
        <p:sp>
          <p:nvSpPr>
            <p:cNvPr id="35" name="2 CuadroTexto"/>
            <p:cNvSpPr txBox="1"/>
            <p:nvPr/>
          </p:nvSpPr>
          <p:spPr>
            <a:xfrm>
              <a:off x="1407655" y="223576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1</a:t>
              </a:r>
            </a:p>
          </p:txBody>
        </p:sp>
        <p:sp>
          <p:nvSpPr>
            <p:cNvPr id="36" name="3 CuadroTexto"/>
            <p:cNvSpPr txBox="1"/>
            <p:nvPr/>
          </p:nvSpPr>
          <p:spPr>
            <a:xfrm>
              <a:off x="1947715" y="22340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2</a:t>
              </a:r>
              <a:endParaRPr lang="es-CO" dirty="0"/>
            </a:p>
          </p:txBody>
        </p:sp>
        <p:cxnSp>
          <p:nvCxnSpPr>
            <p:cNvPr id="37" name="4 Conector recto de flecha"/>
            <p:cNvCxnSpPr/>
            <p:nvPr/>
          </p:nvCxnSpPr>
          <p:spPr>
            <a:xfrm>
              <a:off x="1018438" y="2217402"/>
              <a:ext cx="35553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5 CuadroTexto"/>
            <p:cNvSpPr txBox="1"/>
            <p:nvPr/>
          </p:nvSpPr>
          <p:spPr>
            <a:xfrm>
              <a:off x="2758558" y="2032736"/>
              <a:ext cx="53091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•••</a:t>
              </a:r>
              <a:endParaRPr lang="es-CO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6 Rectángulo"/>
                <p:cNvSpPr/>
                <p:nvPr/>
              </p:nvSpPr>
              <p:spPr>
                <a:xfrm>
                  <a:off x="3628854" y="2235769"/>
                  <a:ext cx="8098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i="1">
                            <a:latin typeface="Cambria Math" charset="0"/>
                          </a:rPr>
                          <m:t>𝑁</m:t>
                        </m:r>
                        <m:r>
                          <a:rPr lang="es-CO" i="1">
                            <a:latin typeface="Cambria Math" charset="0"/>
                          </a:rPr>
                          <m:t>−1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7" name="6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8854" y="2235769"/>
                  <a:ext cx="80983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7 Rectángulo"/>
                <p:cNvSpPr/>
                <p:nvPr/>
              </p:nvSpPr>
              <p:spPr>
                <a:xfrm>
                  <a:off x="4370893" y="2234076"/>
                  <a:ext cx="40588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i="1">
                            <a:latin typeface="Cambria Math" charset="0"/>
                          </a:rPr>
                          <m:t>𝑁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8" name="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0893" y="2234076"/>
                  <a:ext cx="405880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8 Conector recto"/>
            <p:cNvCxnSpPr/>
            <p:nvPr/>
          </p:nvCxnSpPr>
          <p:spPr>
            <a:xfrm flipV="1">
              <a:off x="1018918" y="2084136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9 CuadroTexto"/>
            <p:cNvSpPr txBox="1"/>
            <p:nvPr/>
          </p:nvSpPr>
          <p:spPr>
            <a:xfrm>
              <a:off x="2489382" y="22340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3</a:t>
              </a:r>
              <a:endParaRPr lang="es-CO" dirty="0"/>
            </a:p>
          </p:txBody>
        </p:sp>
        <p:cxnSp>
          <p:nvCxnSpPr>
            <p:cNvPr id="49" name="10 Conector recto de flecha"/>
            <p:cNvCxnSpPr>
              <a:stCxn id="46" idx="0"/>
            </p:cNvCxnSpPr>
            <p:nvPr/>
          </p:nvCxnSpPr>
          <p:spPr>
            <a:xfrm flipV="1">
              <a:off x="4573833" y="854073"/>
              <a:ext cx="0" cy="138000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12 Conector recto"/>
            <p:cNvCxnSpPr/>
            <p:nvPr/>
          </p:nvCxnSpPr>
          <p:spPr>
            <a:xfrm flipV="1">
              <a:off x="1558978" y="2087325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13 Conector recto"/>
            <p:cNvCxnSpPr/>
            <p:nvPr/>
          </p:nvCxnSpPr>
          <p:spPr>
            <a:xfrm flipV="1">
              <a:off x="2099038" y="2081871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14 Conector recto"/>
            <p:cNvCxnSpPr/>
            <p:nvPr/>
          </p:nvCxnSpPr>
          <p:spPr>
            <a:xfrm flipV="1">
              <a:off x="2639098" y="2081871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15 Conector recto"/>
            <p:cNvCxnSpPr/>
            <p:nvPr/>
          </p:nvCxnSpPr>
          <p:spPr>
            <a:xfrm flipV="1">
              <a:off x="4034253" y="2065041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16 Conector recto"/>
            <p:cNvCxnSpPr/>
            <p:nvPr/>
          </p:nvCxnSpPr>
          <p:spPr>
            <a:xfrm flipV="1">
              <a:off x="3494193" y="2076261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17 Rectángulo"/>
                <p:cNvSpPr/>
                <p:nvPr/>
              </p:nvSpPr>
              <p:spPr>
                <a:xfrm>
                  <a:off x="4544370" y="638690"/>
                  <a:ext cx="3876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𝐹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18" name="1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4370" y="638690"/>
                  <a:ext cx="387670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18 Rectángulo"/>
                <p:cNvSpPr/>
                <p:nvPr/>
              </p:nvSpPr>
              <p:spPr>
                <a:xfrm>
                  <a:off x="1376645" y="3158970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19" name="18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6645" y="3158970"/>
                  <a:ext cx="385875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19 Conector recto de flecha"/>
            <p:cNvCxnSpPr/>
            <p:nvPr/>
          </p:nvCxnSpPr>
          <p:spPr>
            <a:xfrm>
              <a:off x="1556665" y="2601343"/>
              <a:ext cx="0" cy="5576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22 Conector recto de flecha"/>
            <p:cNvCxnSpPr/>
            <p:nvPr/>
          </p:nvCxnSpPr>
          <p:spPr>
            <a:xfrm>
              <a:off x="2096725" y="2618910"/>
              <a:ext cx="0" cy="5576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23 Conector recto de flecha"/>
            <p:cNvCxnSpPr/>
            <p:nvPr/>
          </p:nvCxnSpPr>
          <p:spPr>
            <a:xfrm>
              <a:off x="2636785" y="2618910"/>
              <a:ext cx="0" cy="5576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24 Conector recto de flecha"/>
            <p:cNvCxnSpPr/>
            <p:nvPr/>
          </p:nvCxnSpPr>
          <p:spPr>
            <a:xfrm>
              <a:off x="3491880" y="2618910"/>
              <a:ext cx="0" cy="5576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25 Conector recto de flecha"/>
            <p:cNvCxnSpPr/>
            <p:nvPr/>
          </p:nvCxnSpPr>
          <p:spPr>
            <a:xfrm>
              <a:off x="4031940" y="2618910"/>
              <a:ext cx="0" cy="5576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26 Conector recto de flecha"/>
            <p:cNvCxnSpPr/>
            <p:nvPr/>
          </p:nvCxnSpPr>
          <p:spPr>
            <a:xfrm>
              <a:off x="4572000" y="2618910"/>
              <a:ext cx="0" cy="5576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27 Rectángulo"/>
                <p:cNvSpPr/>
                <p:nvPr/>
              </p:nvSpPr>
              <p:spPr>
                <a:xfrm>
                  <a:off x="1916705" y="3158970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8" name="2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6705" y="3158970"/>
                  <a:ext cx="385875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28 Rectángulo"/>
                <p:cNvSpPr/>
                <p:nvPr/>
              </p:nvSpPr>
              <p:spPr>
                <a:xfrm>
                  <a:off x="2456765" y="3158970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9" name="28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6765" y="3158970"/>
                  <a:ext cx="385875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29 Rectángulo"/>
                <p:cNvSpPr/>
                <p:nvPr/>
              </p:nvSpPr>
              <p:spPr>
                <a:xfrm>
                  <a:off x="3286025" y="3158970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30" name="29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6025" y="3158970"/>
                  <a:ext cx="385875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30 Rectángulo"/>
                <p:cNvSpPr/>
                <p:nvPr/>
              </p:nvSpPr>
              <p:spPr>
                <a:xfrm>
                  <a:off x="3826085" y="3158970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31" name="30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6085" y="3158970"/>
                  <a:ext cx="385875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31 Rectángulo"/>
                <p:cNvSpPr/>
                <p:nvPr/>
              </p:nvSpPr>
              <p:spPr>
                <a:xfrm>
                  <a:off x="4391980" y="3158970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32" name="31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1980" y="3158970"/>
                  <a:ext cx="385875" cy="369332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Agrupar 23"/>
          <p:cNvGrpSpPr/>
          <p:nvPr/>
        </p:nvGrpSpPr>
        <p:grpSpPr>
          <a:xfrm>
            <a:off x="784035" y="4214660"/>
            <a:ext cx="4130581" cy="2063588"/>
            <a:chOff x="784035" y="4214660"/>
            <a:chExt cx="4130581" cy="2063588"/>
          </a:xfrm>
        </p:grpSpPr>
        <p:sp>
          <p:nvSpPr>
            <p:cNvPr id="69" name="1 CuadroTexto"/>
            <p:cNvSpPr txBox="1"/>
            <p:nvPr/>
          </p:nvSpPr>
          <p:spPr>
            <a:xfrm>
              <a:off x="800517" y="59051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0</a:t>
              </a:r>
              <a:endParaRPr lang="es-CO" dirty="0"/>
            </a:p>
          </p:txBody>
        </p:sp>
        <p:sp>
          <p:nvSpPr>
            <p:cNvPr id="70" name="2 CuadroTexto"/>
            <p:cNvSpPr txBox="1"/>
            <p:nvPr/>
          </p:nvSpPr>
          <p:spPr>
            <a:xfrm>
              <a:off x="1338264" y="59089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1</a:t>
              </a:r>
            </a:p>
          </p:txBody>
        </p:sp>
        <p:sp>
          <p:nvSpPr>
            <p:cNvPr id="71" name="3 CuadroTexto"/>
            <p:cNvSpPr txBox="1"/>
            <p:nvPr/>
          </p:nvSpPr>
          <p:spPr>
            <a:xfrm>
              <a:off x="1878324" y="59072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2</a:t>
              </a:r>
              <a:endParaRPr lang="es-CO" dirty="0"/>
            </a:p>
          </p:txBody>
        </p:sp>
        <p:cxnSp>
          <p:nvCxnSpPr>
            <p:cNvPr id="72" name="4 Conector recto de flecha"/>
            <p:cNvCxnSpPr/>
            <p:nvPr/>
          </p:nvCxnSpPr>
          <p:spPr>
            <a:xfrm>
              <a:off x="949047" y="5890549"/>
              <a:ext cx="35553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5 CuadroTexto"/>
            <p:cNvSpPr txBox="1"/>
            <p:nvPr/>
          </p:nvSpPr>
          <p:spPr>
            <a:xfrm>
              <a:off x="2689167" y="5705883"/>
              <a:ext cx="53091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•••</a:t>
              </a:r>
              <a:endParaRPr lang="es-CO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6 Rectángulo"/>
                <p:cNvSpPr/>
                <p:nvPr/>
              </p:nvSpPr>
              <p:spPr>
                <a:xfrm>
                  <a:off x="3559463" y="5908916"/>
                  <a:ext cx="8098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i="1">
                            <a:latin typeface="Cambria Math" charset="0"/>
                          </a:rPr>
                          <m:t>𝑁</m:t>
                        </m:r>
                        <m:r>
                          <a:rPr lang="es-CO" i="1">
                            <a:latin typeface="Cambria Math" charset="0"/>
                          </a:rPr>
                          <m:t>−1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74" name="6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9463" y="5908916"/>
                  <a:ext cx="809837" cy="369332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7 Rectángulo"/>
                <p:cNvSpPr/>
                <p:nvPr/>
              </p:nvSpPr>
              <p:spPr>
                <a:xfrm>
                  <a:off x="4301502" y="5907223"/>
                  <a:ext cx="40588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i="1">
                            <a:latin typeface="Cambria Math" charset="0"/>
                          </a:rPr>
                          <m:t>𝑁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75" name="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1502" y="5907223"/>
                  <a:ext cx="405880" cy="369332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8 Conector recto"/>
            <p:cNvCxnSpPr/>
            <p:nvPr/>
          </p:nvCxnSpPr>
          <p:spPr>
            <a:xfrm flipV="1">
              <a:off x="949527" y="5757283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9 CuadroTexto"/>
            <p:cNvSpPr txBox="1"/>
            <p:nvPr/>
          </p:nvSpPr>
          <p:spPr>
            <a:xfrm>
              <a:off x="2419991" y="59072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3</a:t>
              </a:r>
              <a:endParaRPr lang="es-CO" dirty="0"/>
            </a:p>
          </p:txBody>
        </p:sp>
        <p:cxnSp>
          <p:nvCxnSpPr>
            <p:cNvPr id="78" name="10 Conector recto de flecha"/>
            <p:cNvCxnSpPr/>
            <p:nvPr/>
          </p:nvCxnSpPr>
          <p:spPr>
            <a:xfrm flipH="1" flipV="1">
              <a:off x="4498463" y="4214660"/>
              <a:ext cx="4146" cy="146759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12 Conector recto"/>
            <p:cNvCxnSpPr/>
            <p:nvPr/>
          </p:nvCxnSpPr>
          <p:spPr>
            <a:xfrm flipV="1">
              <a:off x="1489587" y="5760472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13 Conector recto"/>
            <p:cNvCxnSpPr/>
            <p:nvPr/>
          </p:nvCxnSpPr>
          <p:spPr>
            <a:xfrm flipV="1">
              <a:off x="2029647" y="5755018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14 Conector recto"/>
            <p:cNvCxnSpPr/>
            <p:nvPr/>
          </p:nvCxnSpPr>
          <p:spPr>
            <a:xfrm flipV="1">
              <a:off x="2569707" y="5755018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15 Conector recto"/>
            <p:cNvCxnSpPr/>
            <p:nvPr/>
          </p:nvCxnSpPr>
          <p:spPr>
            <a:xfrm flipV="1">
              <a:off x="3964862" y="5738188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16 Conector recto"/>
            <p:cNvCxnSpPr/>
            <p:nvPr/>
          </p:nvCxnSpPr>
          <p:spPr>
            <a:xfrm flipV="1">
              <a:off x="3424802" y="5749408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17 Rectángulo"/>
                <p:cNvSpPr/>
                <p:nvPr/>
              </p:nvSpPr>
              <p:spPr>
                <a:xfrm>
                  <a:off x="4526946" y="4254802"/>
                  <a:ext cx="3876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84" name="1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6946" y="4254802"/>
                  <a:ext cx="387670" cy="369332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18 Rectángulo"/>
                <p:cNvSpPr/>
                <p:nvPr/>
              </p:nvSpPr>
              <p:spPr>
                <a:xfrm>
                  <a:off x="1296649" y="4806892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85" name="18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6649" y="4806892"/>
                  <a:ext cx="385875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19 Conector recto de flecha"/>
            <p:cNvCxnSpPr/>
            <p:nvPr/>
          </p:nvCxnSpPr>
          <p:spPr>
            <a:xfrm flipH="1" flipV="1">
              <a:off x="1487274" y="5121927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26 Rectángulo"/>
                <p:cNvSpPr/>
                <p:nvPr/>
              </p:nvSpPr>
              <p:spPr>
                <a:xfrm>
                  <a:off x="1834396" y="4806892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87" name="26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4396" y="4806892"/>
                  <a:ext cx="385875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27 Rectángulo"/>
                <p:cNvSpPr/>
                <p:nvPr/>
              </p:nvSpPr>
              <p:spPr>
                <a:xfrm>
                  <a:off x="2374456" y="4806892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88" name="2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4456" y="4806892"/>
                  <a:ext cx="385875" cy="36933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28 Rectángulo"/>
                <p:cNvSpPr/>
                <p:nvPr/>
              </p:nvSpPr>
              <p:spPr>
                <a:xfrm>
                  <a:off x="3173588" y="4806892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89" name="28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3588" y="4806892"/>
                  <a:ext cx="385875" cy="36933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29 Rectángulo"/>
                <p:cNvSpPr/>
                <p:nvPr/>
              </p:nvSpPr>
              <p:spPr>
                <a:xfrm>
                  <a:off x="3771924" y="4806892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90" name="29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1924" y="4806892"/>
                  <a:ext cx="385875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38 Conector recto de flecha"/>
            <p:cNvCxnSpPr/>
            <p:nvPr/>
          </p:nvCxnSpPr>
          <p:spPr>
            <a:xfrm flipH="1" flipV="1">
              <a:off x="2027334" y="5121927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39 Conector recto de flecha"/>
            <p:cNvCxnSpPr/>
            <p:nvPr/>
          </p:nvCxnSpPr>
          <p:spPr>
            <a:xfrm flipH="1" flipV="1">
              <a:off x="2567394" y="5121927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40 Conector recto de flecha"/>
            <p:cNvCxnSpPr/>
            <p:nvPr/>
          </p:nvCxnSpPr>
          <p:spPr>
            <a:xfrm flipH="1" flipV="1">
              <a:off x="3409571" y="5121927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41 Conector recto de flecha"/>
            <p:cNvCxnSpPr/>
            <p:nvPr/>
          </p:nvCxnSpPr>
          <p:spPr>
            <a:xfrm flipH="1" flipV="1">
              <a:off x="3962549" y="5121927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42 Conector recto"/>
            <p:cNvCxnSpPr/>
            <p:nvPr/>
          </p:nvCxnSpPr>
          <p:spPr>
            <a:xfrm flipV="1">
              <a:off x="4502609" y="5751997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18 Rectángulo"/>
                <p:cNvSpPr/>
                <p:nvPr/>
              </p:nvSpPr>
              <p:spPr>
                <a:xfrm>
                  <a:off x="784035" y="4797856"/>
                  <a:ext cx="35079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98" name="18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035" y="4797856"/>
                  <a:ext cx="350795" cy="369332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19 Conector recto de flecha"/>
            <p:cNvCxnSpPr/>
            <p:nvPr/>
          </p:nvCxnSpPr>
          <p:spPr>
            <a:xfrm flipH="1" flipV="1">
              <a:off x="957120" y="5112891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198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69908" y="28620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3" name="2 CuadroTexto"/>
          <p:cNvSpPr txBox="1"/>
          <p:nvPr/>
        </p:nvSpPr>
        <p:spPr>
          <a:xfrm>
            <a:off x="1407655" y="28439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1947715" y="2864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cxnSp>
        <p:nvCxnSpPr>
          <p:cNvPr id="5" name="4 Conector recto de flecha"/>
          <p:cNvCxnSpPr/>
          <p:nvPr/>
        </p:nvCxnSpPr>
        <p:spPr>
          <a:xfrm>
            <a:off x="1018438" y="2847472"/>
            <a:ext cx="355539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2758558" y="2662806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Rectángulo"/>
              <p:cNvSpPr/>
              <p:nvPr/>
            </p:nvSpPr>
            <p:spPr>
              <a:xfrm>
                <a:off x="3628854" y="2865839"/>
                <a:ext cx="8098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" name="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854" y="2865839"/>
                <a:ext cx="80983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Rectángulo"/>
              <p:cNvSpPr/>
              <p:nvPr/>
            </p:nvSpPr>
            <p:spPr>
              <a:xfrm>
                <a:off x="4370893" y="2864146"/>
                <a:ext cx="4058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893" y="2864146"/>
                <a:ext cx="40588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8 Conector recto"/>
          <p:cNvCxnSpPr/>
          <p:nvPr/>
        </p:nvCxnSpPr>
        <p:spPr>
          <a:xfrm flipV="1">
            <a:off x="1018918" y="2714206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2489382" y="2864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cxnSp>
        <p:nvCxnSpPr>
          <p:cNvPr id="11" name="10 Conector recto de flecha"/>
          <p:cNvCxnSpPr/>
          <p:nvPr/>
        </p:nvCxnSpPr>
        <p:spPr>
          <a:xfrm flipH="1">
            <a:off x="1016605" y="3231413"/>
            <a:ext cx="4146" cy="10076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2 Conector recto"/>
          <p:cNvCxnSpPr/>
          <p:nvPr/>
        </p:nvCxnSpPr>
        <p:spPr>
          <a:xfrm flipV="1">
            <a:off x="1558978" y="271739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4 Conector recto"/>
          <p:cNvCxnSpPr/>
          <p:nvPr/>
        </p:nvCxnSpPr>
        <p:spPr>
          <a:xfrm flipV="1">
            <a:off x="2639098" y="2711941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5 Conector recto"/>
          <p:cNvCxnSpPr/>
          <p:nvPr/>
        </p:nvCxnSpPr>
        <p:spPr>
          <a:xfrm flipV="1">
            <a:off x="4034253" y="2695111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6 Conector recto"/>
          <p:cNvCxnSpPr/>
          <p:nvPr/>
        </p:nvCxnSpPr>
        <p:spPr>
          <a:xfrm flipV="1">
            <a:off x="3494193" y="2706331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17 Rectángulo"/>
              <p:cNvSpPr/>
              <p:nvPr/>
            </p:nvSpPr>
            <p:spPr>
              <a:xfrm>
                <a:off x="628935" y="3855259"/>
                <a:ext cx="3876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7" name="1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35" y="3855259"/>
                <a:ext cx="38767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27 Rectángulo"/>
          <p:cNvSpPr/>
          <p:nvPr/>
        </p:nvSpPr>
        <p:spPr>
          <a:xfrm>
            <a:off x="2353826" y="1898830"/>
            <a:ext cx="507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latin typeface="Cambria Math"/>
                <a:cs typeface="Cambria Math"/>
              </a:rPr>
              <a:t>2</a:t>
            </a:r>
            <a:r>
              <a:rPr lang="es-CO" i="1" dirty="0" smtClean="0">
                <a:latin typeface="Cambria Math"/>
                <a:cs typeface="Cambria Math"/>
              </a:rPr>
              <a:t>G</a:t>
            </a:r>
            <a:endParaRPr lang="es-CO" i="1" dirty="0">
              <a:latin typeface="Cambria Math"/>
              <a:cs typeface="Cambria Math"/>
            </a:endParaRPr>
          </a:p>
        </p:txBody>
      </p:sp>
      <p:cxnSp>
        <p:nvCxnSpPr>
          <p:cNvPr id="25" name="38 Conector recto de flecha"/>
          <p:cNvCxnSpPr/>
          <p:nvPr/>
        </p:nvCxnSpPr>
        <p:spPr>
          <a:xfrm flipV="1">
            <a:off x="2118718" y="2528899"/>
            <a:ext cx="0" cy="31503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39 Conector recto de flecha"/>
          <p:cNvCxnSpPr/>
          <p:nvPr/>
        </p:nvCxnSpPr>
        <p:spPr>
          <a:xfrm flipH="1" flipV="1">
            <a:off x="2636762" y="2287861"/>
            <a:ext cx="24" cy="3310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40 Conector recto de flecha"/>
          <p:cNvCxnSpPr/>
          <p:nvPr/>
        </p:nvCxnSpPr>
        <p:spPr>
          <a:xfrm flipV="1">
            <a:off x="3494193" y="1918529"/>
            <a:ext cx="0" cy="7003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41 Conector recto de flecha"/>
          <p:cNvCxnSpPr/>
          <p:nvPr/>
        </p:nvCxnSpPr>
        <p:spPr>
          <a:xfrm flipV="1">
            <a:off x="4031940" y="1579149"/>
            <a:ext cx="2313" cy="103976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42 Conector recto"/>
          <p:cNvCxnSpPr/>
          <p:nvPr/>
        </p:nvCxnSpPr>
        <p:spPr>
          <a:xfrm flipV="1">
            <a:off x="4572000" y="270892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43 Conector recto de flecha"/>
          <p:cNvCxnSpPr/>
          <p:nvPr/>
        </p:nvCxnSpPr>
        <p:spPr>
          <a:xfrm flipV="1">
            <a:off x="4572000" y="1358770"/>
            <a:ext cx="1833" cy="12601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1928756" y="2078850"/>
            <a:ext cx="392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G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41" name="27 Rectángulo"/>
          <p:cNvSpPr/>
          <p:nvPr/>
        </p:nvSpPr>
        <p:spPr>
          <a:xfrm>
            <a:off x="3323609" y="1223755"/>
            <a:ext cx="933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latin typeface="Cambria Math"/>
                <a:cs typeface="Cambria Math"/>
              </a:rPr>
              <a:t>(</a:t>
            </a:r>
            <a:r>
              <a:rPr lang="es-CO" i="1" dirty="0" smtClean="0">
                <a:latin typeface="Cambria Math"/>
                <a:cs typeface="Cambria Math"/>
              </a:rPr>
              <a:t>N</a:t>
            </a:r>
            <a:r>
              <a:rPr lang="es-CO" dirty="0" smtClean="0">
                <a:latin typeface="Cambria Math"/>
                <a:cs typeface="Cambria Math"/>
              </a:rPr>
              <a:t>-2)</a:t>
            </a:r>
            <a:r>
              <a:rPr lang="es-CO" i="1" dirty="0" smtClean="0">
                <a:latin typeface="Cambria Math"/>
                <a:cs typeface="Cambria Math"/>
              </a:rPr>
              <a:t>G</a:t>
            </a:r>
          </a:p>
        </p:txBody>
      </p:sp>
      <p:sp>
        <p:nvSpPr>
          <p:cNvPr id="42" name="27 Rectángulo"/>
          <p:cNvSpPr/>
          <p:nvPr/>
        </p:nvSpPr>
        <p:spPr>
          <a:xfrm>
            <a:off x="4572000" y="1363416"/>
            <a:ext cx="933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latin typeface="Cambria Math"/>
                <a:cs typeface="Cambria Math"/>
              </a:rPr>
              <a:t>(</a:t>
            </a:r>
            <a:r>
              <a:rPr lang="es-CO" i="1" dirty="0" smtClean="0">
                <a:latin typeface="Cambria Math"/>
                <a:cs typeface="Cambria Math"/>
              </a:rPr>
              <a:t>N</a:t>
            </a:r>
            <a:r>
              <a:rPr lang="es-CO" dirty="0" smtClean="0">
                <a:latin typeface="Cambria Math"/>
                <a:cs typeface="Cambria Math"/>
              </a:rPr>
              <a:t>-1)</a:t>
            </a:r>
            <a:r>
              <a:rPr lang="es-CO" i="1" dirty="0" smtClean="0">
                <a:latin typeface="Cambria Math"/>
                <a:cs typeface="Cambria Math"/>
              </a:rPr>
              <a:t>G</a:t>
            </a:r>
          </a:p>
        </p:txBody>
      </p:sp>
      <p:cxnSp>
        <p:nvCxnSpPr>
          <p:cNvPr id="44" name="Conector recto 43"/>
          <p:cNvCxnSpPr/>
          <p:nvPr/>
        </p:nvCxnSpPr>
        <p:spPr>
          <a:xfrm flipV="1">
            <a:off x="1563227" y="1358770"/>
            <a:ext cx="3008773" cy="1475657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04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n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076" y="2440375"/>
            <a:ext cx="2988693" cy="1663700"/>
          </a:xfrm>
          <a:prstGeom prst="rect">
            <a:avLst/>
          </a:prstGeom>
        </p:spPr>
      </p:pic>
      <p:sp>
        <p:nvSpPr>
          <p:cNvPr id="2" name="1 CuadroTexto"/>
          <p:cNvSpPr txBox="1"/>
          <p:nvPr/>
        </p:nvSpPr>
        <p:spPr>
          <a:xfrm>
            <a:off x="797006" y="46383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3" name="2 CuadroTexto"/>
          <p:cNvSpPr txBox="1"/>
          <p:nvPr/>
        </p:nvSpPr>
        <p:spPr>
          <a:xfrm>
            <a:off x="1334753" y="46421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1874813" y="46404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cxnSp>
        <p:nvCxnSpPr>
          <p:cNvPr id="5" name="4 Conector recto de flecha"/>
          <p:cNvCxnSpPr/>
          <p:nvPr/>
        </p:nvCxnSpPr>
        <p:spPr>
          <a:xfrm>
            <a:off x="945536" y="4623766"/>
            <a:ext cx="355539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2685656" y="4439100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Rectángulo"/>
              <p:cNvSpPr/>
              <p:nvPr/>
            </p:nvSpPr>
            <p:spPr>
              <a:xfrm>
                <a:off x="3555952" y="4642133"/>
                <a:ext cx="8098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" name="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952" y="4642133"/>
                <a:ext cx="80983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Rectángulo"/>
              <p:cNvSpPr/>
              <p:nvPr/>
            </p:nvSpPr>
            <p:spPr>
              <a:xfrm>
                <a:off x="4297991" y="4640440"/>
                <a:ext cx="4058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991" y="4640440"/>
                <a:ext cx="40588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8 Conector recto"/>
          <p:cNvCxnSpPr/>
          <p:nvPr/>
        </p:nvCxnSpPr>
        <p:spPr>
          <a:xfrm flipV="1">
            <a:off x="946016" y="449050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2416480" y="46404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cxnSp>
        <p:nvCxnSpPr>
          <p:cNvPr id="11" name="10 Conector recto de flecha"/>
          <p:cNvCxnSpPr/>
          <p:nvPr/>
        </p:nvCxnSpPr>
        <p:spPr>
          <a:xfrm>
            <a:off x="947849" y="5007707"/>
            <a:ext cx="0" cy="14107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2 Conector recto"/>
          <p:cNvCxnSpPr/>
          <p:nvPr/>
        </p:nvCxnSpPr>
        <p:spPr>
          <a:xfrm flipV="1">
            <a:off x="1486076" y="4493689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3 Conector recto"/>
          <p:cNvCxnSpPr/>
          <p:nvPr/>
        </p:nvCxnSpPr>
        <p:spPr>
          <a:xfrm flipV="1">
            <a:off x="2026136" y="448823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4 Conector recto"/>
          <p:cNvCxnSpPr/>
          <p:nvPr/>
        </p:nvCxnSpPr>
        <p:spPr>
          <a:xfrm flipV="1">
            <a:off x="2566196" y="448823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5 Conector recto"/>
          <p:cNvCxnSpPr/>
          <p:nvPr/>
        </p:nvCxnSpPr>
        <p:spPr>
          <a:xfrm flipV="1">
            <a:off x="3961351" y="447140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6 Conector recto"/>
          <p:cNvCxnSpPr/>
          <p:nvPr/>
        </p:nvCxnSpPr>
        <p:spPr>
          <a:xfrm flipV="1">
            <a:off x="3421291" y="448262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17 Rectángulo"/>
              <p:cNvSpPr/>
              <p:nvPr/>
            </p:nvSpPr>
            <p:spPr>
              <a:xfrm>
                <a:off x="556033" y="5956441"/>
                <a:ext cx="3876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7" name="1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33" y="5956441"/>
                <a:ext cx="38767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27 Rectángulo"/>
          <p:cNvSpPr/>
          <p:nvPr/>
        </p:nvSpPr>
        <p:spPr>
          <a:xfrm>
            <a:off x="1555514" y="3588273"/>
            <a:ext cx="941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i="1" dirty="0" smtClean="0">
                <a:latin typeface="Cambria Math"/>
                <a:cs typeface="Cambria Math"/>
              </a:rPr>
              <a:t>G</a:t>
            </a:r>
            <a:r>
              <a:rPr lang="es-CO" dirty="0" smtClean="0">
                <a:latin typeface="Cambria Math"/>
                <a:cs typeface="Cambria Math"/>
              </a:rPr>
              <a:t>(1+</a:t>
            </a:r>
            <a:r>
              <a:rPr lang="es-CO" i="1" dirty="0" smtClean="0">
                <a:latin typeface="Cambria Math"/>
                <a:cs typeface="Cambria Math"/>
              </a:rPr>
              <a:t>g</a:t>
            </a:r>
            <a:r>
              <a:rPr lang="es-CO" dirty="0" smtClean="0">
                <a:latin typeface="Cambria Math"/>
                <a:cs typeface="Cambria Math"/>
              </a:rPr>
              <a:t>)</a:t>
            </a:r>
            <a:endParaRPr lang="es-CO" i="1" dirty="0">
              <a:latin typeface="Cambria Math"/>
              <a:cs typeface="Cambria Math"/>
            </a:endParaRPr>
          </a:p>
        </p:txBody>
      </p:sp>
      <p:cxnSp>
        <p:nvCxnSpPr>
          <p:cNvPr id="19" name="38 Conector recto de flecha"/>
          <p:cNvCxnSpPr/>
          <p:nvPr/>
        </p:nvCxnSpPr>
        <p:spPr>
          <a:xfrm flipH="1" flipV="1">
            <a:off x="2022068" y="4043908"/>
            <a:ext cx="1756" cy="3513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39 Conector recto de flecha"/>
          <p:cNvCxnSpPr/>
          <p:nvPr/>
        </p:nvCxnSpPr>
        <p:spPr>
          <a:xfrm flipH="1" flipV="1">
            <a:off x="2552244" y="3957605"/>
            <a:ext cx="11639" cy="437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40 Conector recto de flecha"/>
          <p:cNvCxnSpPr/>
          <p:nvPr/>
        </p:nvCxnSpPr>
        <p:spPr>
          <a:xfrm flipV="1">
            <a:off x="3421291" y="3624723"/>
            <a:ext cx="6360" cy="7704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41 Conector recto de flecha"/>
          <p:cNvCxnSpPr/>
          <p:nvPr/>
        </p:nvCxnSpPr>
        <p:spPr>
          <a:xfrm flipH="1" flipV="1">
            <a:off x="3945498" y="3267182"/>
            <a:ext cx="13540" cy="112802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42 Conector recto"/>
          <p:cNvCxnSpPr/>
          <p:nvPr/>
        </p:nvCxnSpPr>
        <p:spPr>
          <a:xfrm flipV="1">
            <a:off x="4499098" y="4485214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43 Conector recto de flecha"/>
          <p:cNvCxnSpPr/>
          <p:nvPr/>
        </p:nvCxnSpPr>
        <p:spPr>
          <a:xfrm flipV="1">
            <a:off x="4499098" y="2441140"/>
            <a:ext cx="1236" cy="195406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1093082" y="4043908"/>
            <a:ext cx="392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G</a:t>
            </a:r>
            <a:endParaRPr lang="es-ES" i="1" dirty="0">
              <a:latin typeface="Cambria Math"/>
              <a:cs typeface="Cambria Math"/>
            </a:endParaRPr>
          </a:p>
        </p:txBody>
      </p:sp>
      <p:cxnSp>
        <p:nvCxnSpPr>
          <p:cNvPr id="29" name="38 Conector recto de flecha"/>
          <p:cNvCxnSpPr/>
          <p:nvPr/>
        </p:nvCxnSpPr>
        <p:spPr>
          <a:xfrm flipV="1">
            <a:off x="1492080" y="4104075"/>
            <a:ext cx="2313" cy="33502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27 Rectángulo"/>
          <p:cNvSpPr/>
          <p:nvPr/>
        </p:nvSpPr>
        <p:spPr>
          <a:xfrm>
            <a:off x="4500931" y="2441140"/>
            <a:ext cx="1241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i="1" dirty="0" smtClean="0">
                <a:latin typeface="Cambria Math"/>
                <a:cs typeface="Cambria Math"/>
              </a:rPr>
              <a:t>G</a:t>
            </a:r>
            <a:r>
              <a:rPr lang="es-CO" dirty="0" smtClean="0">
                <a:latin typeface="Cambria Math"/>
                <a:cs typeface="Cambria Math"/>
              </a:rPr>
              <a:t>(1+</a:t>
            </a:r>
            <a:r>
              <a:rPr lang="es-CO" i="1" dirty="0" smtClean="0">
                <a:latin typeface="Cambria Math"/>
                <a:cs typeface="Cambria Math"/>
              </a:rPr>
              <a:t>g</a:t>
            </a:r>
            <a:r>
              <a:rPr lang="es-CO" dirty="0" smtClean="0">
                <a:latin typeface="Cambria Math"/>
                <a:cs typeface="Cambria Math"/>
              </a:rPr>
              <a:t>)</a:t>
            </a:r>
            <a:r>
              <a:rPr lang="es-CO" i="1" baseline="30000" dirty="0" smtClean="0">
                <a:latin typeface="Cambria Math"/>
                <a:cs typeface="Cambria Math"/>
              </a:rPr>
              <a:t>N</a:t>
            </a:r>
            <a:r>
              <a:rPr lang="es-CO" baseline="30000" dirty="0" smtClean="0">
                <a:latin typeface="Cambria Math"/>
                <a:cs typeface="Cambria Math"/>
              </a:rPr>
              <a:t>-1</a:t>
            </a:r>
            <a:endParaRPr lang="es-CO" i="1" dirty="0">
              <a:latin typeface="Cambria Math"/>
              <a:cs typeface="Cambria Math"/>
            </a:endParaRPr>
          </a:p>
        </p:txBody>
      </p:sp>
      <p:graphicFrame>
        <p:nvGraphicFramePr>
          <p:cNvPr id="58" name="Objeto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0918961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name="EcuaciÛn" r:id="rId7" imgW="114300" imgH="165100" progId="Equation.3">
                  <p:embed/>
                </p:oleObj>
              </mc:Choice>
              <mc:Fallback>
                <p:oleObj name="EcuaciÛn" r:id="rId7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446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864463" y="1447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3" name="2 CuadroTexto"/>
          <p:cNvSpPr txBox="1"/>
          <p:nvPr/>
        </p:nvSpPr>
        <p:spPr>
          <a:xfrm>
            <a:off x="5402210" y="1451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5942270" y="1449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cxnSp>
        <p:nvCxnSpPr>
          <p:cNvPr id="5" name="5 Conector recto de flecha"/>
          <p:cNvCxnSpPr/>
          <p:nvPr/>
        </p:nvCxnSpPr>
        <p:spPr>
          <a:xfrm>
            <a:off x="5012993" y="1433218"/>
            <a:ext cx="355539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6 CuadroTexto"/>
          <p:cNvSpPr txBox="1"/>
          <p:nvPr/>
        </p:nvSpPr>
        <p:spPr>
          <a:xfrm>
            <a:off x="6753113" y="1248552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7 Rectángulo"/>
              <p:cNvSpPr/>
              <p:nvPr/>
            </p:nvSpPr>
            <p:spPr>
              <a:xfrm>
                <a:off x="7623409" y="1451585"/>
                <a:ext cx="8098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3409" y="1451585"/>
                <a:ext cx="80983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8 Rectángulo"/>
              <p:cNvSpPr/>
              <p:nvPr/>
            </p:nvSpPr>
            <p:spPr>
              <a:xfrm>
                <a:off x="8365448" y="1449892"/>
                <a:ext cx="4058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5448" y="1449892"/>
                <a:ext cx="40588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9 Conector recto"/>
          <p:cNvCxnSpPr/>
          <p:nvPr/>
        </p:nvCxnSpPr>
        <p:spPr>
          <a:xfrm flipV="1">
            <a:off x="5013473" y="1299952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10 CuadroTexto"/>
          <p:cNvSpPr txBox="1"/>
          <p:nvPr/>
        </p:nvSpPr>
        <p:spPr>
          <a:xfrm>
            <a:off x="6483937" y="1449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cxnSp>
        <p:nvCxnSpPr>
          <p:cNvPr id="11" name="12 Conector recto de flecha"/>
          <p:cNvCxnSpPr>
            <a:stCxn id="8" idx="0"/>
          </p:cNvCxnSpPr>
          <p:nvPr/>
        </p:nvCxnSpPr>
        <p:spPr>
          <a:xfrm flipV="1">
            <a:off x="8568388" y="223838"/>
            <a:ext cx="0" cy="12260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4 Conector recto"/>
          <p:cNvCxnSpPr/>
          <p:nvPr/>
        </p:nvCxnSpPr>
        <p:spPr>
          <a:xfrm flipV="1">
            <a:off x="5553533" y="1303141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5 Conector recto"/>
          <p:cNvCxnSpPr/>
          <p:nvPr/>
        </p:nvCxnSpPr>
        <p:spPr>
          <a:xfrm flipV="1">
            <a:off x="6093593" y="1297687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6 Conector recto"/>
          <p:cNvCxnSpPr/>
          <p:nvPr/>
        </p:nvCxnSpPr>
        <p:spPr>
          <a:xfrm flipV="1">
            <a:off x="6633653" y="1297687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7 Conector recto"/>
          <p:cNvCxnSpPr/>
          <p:nvPr/>
        </p:nvCxnSpPr>
        <p:spPr>
          <a:xfrm flipV="1">
            <a:off x="8028808" y="1280857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8 Conector recto"/>
          <p:cNvCxnSpPr/>
          <p:nvPr/>
        </p:nvCxnSpPr>
        <p:spPr>
          <a:xfrm flipV="1">
            <a:off x="7488748" y="1292077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19 Rectángulo"/>
              <p:cNvSpPr/>
              <p:nvPr/>
            </p:nvSpPr>
            <p:spPr>
              <a:xfrm>
                <a:off x="8580144" y="233645"/>
                <a:ext cx="3876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7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144" y="233645"/>
                <a:ext cx="38767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Agrupar 39"/>
          <p:cNvGrpSpPr/>
          <p:nvPr/>
        </p:nvGrpSpPr>
        <p:grpSpPr>
          <a:xfrm>
            <a:off x="4863937" y="1988840"/>
            <a:ext cx="3906865" cy="1597079"/>
            <a:chOff x="4863937" y="2768758"/>
            <a:chExt cx="3906865" cy="1597079"/>
          </a:xfrm>
        </p:grpSpPr>
        <p:sp>
          <p:nvSpPr>
            <p:cNvPr id="21" name="1 CuadroTexto"/>
            <p:cNvSpPr txBox="1"/>
            <p:nvPr/>
          </p:nvSpPr>
          <p:spPr>
            <a:xfrm>
              <a:off x="4863937" y="39927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0</a:t>
              </a:r>
              <a:endParaRPr lang="es-CO" dirty="0"/>
            </a:p>
          </p:txBody>
        </p:sp>
        <p:sp>
          <p:nvSpPr>
            <p:cNvPr id="22" name="2 CuadroTexto"/>
            <p:cNvSpPr txBox="1"/>
            <p:nvPr/>
          </p:nvSpPr>
          <p:spPr>
            <a:xfrm>
              <a:off x="5401684" y="3996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1</a:t>
              </a:r>
            </a:p>
          </p:txBody>
        </p:sp>
        <p:sp>
          <p:nvSpPr>
            <p:cNvPr id="23" name="3 CuadroTexto"/>
            <p:cNvSpPr txBox="1"/>
            <p:nvPr/>
          </p:nvSpPr>
          <p:spPr>
            <a:xfrm>
              <a:off x="5941744" y="399481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2</a:t>
              </a:r>
              <a:endParaRPr lang="es-CO" dirty="0"/>
            </a:p>
          </p:txBody>
        </p:sp>
        <p:cxnSp>
          <p:nvCxnSpPr>
            <p:cNvPr id="24" name="5 Conector recto de flecha"/>
            <p:cNvCxnSpPr/>
            <p:nvPr/>
          </p:nvCxnSpPr>
          <p:spPr>
            <a:xfrm>
              <a:off x="5012467" y="3978138"/>
              <a:ext cx="35553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6 CuadroTexto"/>
            <p:cNvSpPr txBox="1"/>
            <p:nvPr/>
          </p:nvSpPr>
          <p:spPr>
            <a:xfrm>
              <a:off x="6752587" y="3793472"/>
              <a:ext cx="53091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•••</a:t>
              </a:r>
              <a:endParaRPr lang="es-CO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7 Rectángulo"/>
                <p:cNvSpPr/>
                <p:nvPr/>
              </p:nvSpPr>
              <p:spPr>
                <a:xfrm>
                  <a:off x="7622883" y="3996505"/>
                  <a:ext cx="8098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i="1">
                            <a:latin typeface="Cambria Math" charset="0"/>
                          </a:rPr>
                          <m:t>𝑁</m:t>
                        </m:r>
                        <m:r>
                          <a:rPr lang="es-CO" i="1">
                            <a:latin typeface="Cambria Math" charset="0"/>
                          </a:rPr>
                          <m:t>−1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6" name="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2883" y="3996505"/>
                  <a:ext cx="80983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8 Rectángulo"/>
                <p:cNvSpPr/>
                <p:nvPr/>
              </p:nvSpPr>
              <p:spPr>
                <a:xfrm>
                  <a:off x="8364922" y="3994812"/>
                  <a:ext cx="40588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i="1">
                            <a:latin typeface="Cambria Math" charset="0"/>
                          </a:rPr>
                          <m:t>𝑁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7" name="8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4922" y="3994812"/>
                  <a:ext cx="40588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9 Conector recto"/>
            <p:cNvCxnSpPr/>
            <p:nvPr/>
          </p:nvCxnSpPr>
          <p:spPr>
            <a:xfrm flipV="1">
              <a:off x="5012947" y="3844872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10 CuadroTexto"/>
            <p:cNvSpPr txBox="1"/>
            <p:nvPr/>
          </p:nvSpPr>
          <p:spPr>
            <a:xfrm>
              <a:off x="6483411" y="399481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3</a:t>
              </a:r>
              <a:endParaRPr lang="es-CO" dirty="0"/>
            </a:p>
          </p:txBody>
        </p:sp>
        <p:cxnSp>
          <p:nvCxnSpPr>
            <p:cNvPr id="30" name="12 Conector recto de flecha"/>
            <p:cNvCxnSpPr/>
            <p:nvPr/>
          </p:nvCxnSpPr>
          <p:spPr>
            <a:xfrm flipV="1">
              <a:off x="5012467" y="2768758"/>
              <a:ext cx="0" cy="11142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14 Conector recto"/>
            <p:cNvCxnSpPr/>
            <p:nvPr/>
          </p:nvCxnSpPr>
          <p:spPr>
            <a:xfrm flipV="1">
              <a:off x="5553007" y="3848061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15 Conector recto"/>
            <p:cNvCxnSpPr/>
            <p:nvPr/>
          </p:nvCxnSpPr>
          <p:spPr>
            <a:xfrm flipV="1">
              <a:off x="6093067" y="3842607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16 Conector recto"/>
            <p:cNvCxnSpPr/>
            <p:nvPr/>
          </p:nvCxnSpPr>
          <p:spPr>
            <a:xfrm flipV="1">
              <a:off x="6633127" y="3842607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17 Conector recto"/>
            <p:cNvCxnSpPr/>
            <p:nvPr/>
          </p:nvCxnSpPr>
          <p:spPr>
            <a:xfrm flipV="1">
              <a:off x="8028282" y="3825777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18 Conector recto"/>
            <p:cNvCxnSpPr/>
            <p:nvPr/>
          </p:nvCxnSpPr>
          <p:spPr>
            <a:xfrm flipV="1">
              <a:off x="7488222" y="3836997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uadroTexto 38"/>
            <p:cNvSpPr txBox="1"/>
            <p:nvPr/>
          </p:nvSpPr>
          <p:spPr>
            <a:xfrm>
              <a:off x="5086528" y="2768758"/>
              <a:ext cx="383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i="1" dirty="0" smtClean="0">
                  <a:latin typeface="Cambria Math"/>
                  <a:cs typeface="Cambria Math"/>
                </a:rPr>
                <a:t>P</a:t>
              </a:r>
              <a:endParaRPr lang="es-ES" i="1" dirty="0">
                <a:latin typeface="Cambria Math"/>
                <a:cs typeface="Cambria Math"/>
              </a:endParaRPr>
            </a:p>
          </p:txBody>
        </p:sp>
      </p:grpSp>
      <p:sp>
        <p:nvSpPr>
          <p:cNvPr id="41" name="1 CuadroTexto"/>
          <p:cNvSpPr txBox="1"/>
          <p:nvPr/>
        </p:nvSpPr>
        <p:spPr>
          <a:xfrm>
            <a:off x="4845405" y="54411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42" name="2 CuadroTexto"/>
          <p:cNvSpPr txBox="1"/>
          <p:nvPr/>
        </p:nvSpPr>
        <p:spPr>
          <a:xfrm>
            <a:off x="5383152" y="54449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43" name="3 CuadroTexto"/>
          <p:cNvSpPr txBox="1"/>
          <p:nvPr/>
        </p:nvSpPr>
        <p:spPr>
          <a:xfrm>
            <a:off x="5923212" y="54432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cxnSp>
        <p:nvCxnSpPr>
          <p:cNvPr id="44" name="4 Conector recto de flecha"/>
          <p:cNvCxnSpPr/>
          <p:nvPr/>
        </p:nvCxnSpPr>
        <p:spPr>
          <a:xfrm>
            <a:off x="4993935" y="5426566"/>
            <a:ext cx="355539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5 CuadroTexto"/>
          <p:cNvSpPr txBox="1"/>
          <p:nvPr/>
        </p:nvSpPr>
        <p:spPr>
          <a:xfrm>
            <a:off x="6734055" y="5241900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6 Rectángulo"/>
              <p:cNvSpPr/>
              <p:nvPr/>
            </p:nvSpPr>
            <p:spPr>
              <a:xfrm>
                <a:off x="7604351" y="5444933"/>
                <a:ext cx="8098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6" name="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4351" y="5444933"/>
                <a:ext cx="80983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7 Rectángulo"/>
              <p:cNvSpPr/>
              <p:nvPr/>
            </p:nvSpPr>
            <p:spPr>
              <a:xfrm>
                <a:off x="8346390" y="5443240"/>
                <a:ext cx="4058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7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6390" y="5443240"/>
                <a:ext cx="40588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8 Conector recto"/>
          <p:cNvCxnSpPr/>
          <p:nvPr/>
        </p:nvCxnSpPr>
        <p:spPr>
          <a:xfrm flipV="1">
            <a:off x="4994415" y="529330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9 CuadroTexto"/>
          <p:cNvSpPr txBox="1"/>
          <p:nvPr/>
        </p:nvSpPr>
        <p:spPr>
          <a:xfrm>
            <a:off x="6464879" y="54432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cxnSp>
        <p:nvCxnSpPr>
          <p:cNvPr id="50" name="12 Conector recto"/>
          <p:cNvCxnSpPr/>
          <p:nvPr/>
        </p:nvCxnSpPr>
        <p:spPr>
          <a:xfrm flipV="1">
            <a:off x="5534475" y="5296489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13 Conector recto"/>
          <p:cNvCxnSpPr/>
          <p:nvPr/>
        </p:nvCxnSpPr>
        <p:spPr>
          <a:xfrm flipV="1">
            <a:off x="6074535" y="529103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14 Conector recto"/>
          <p:cNvCxnSpPr/>
          <p:nvPr/>
        </p:nvCxnSpPr>
        <p:spPr>
          <a:xfrm flipV="1">
            <a:off x="6614595" y="529103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15 Conector recto"/>
          <p:cNvCxnSpPr/>
          <p:nvPr/>
        </p:nvCxnSpPr>
        <p:spPr>
          <a:xfrm flipV="1">
            <a:off x="8009750" y="527420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16 Conector recto"/>
          <p:cNvCxnSpPr/>
          <p:nvPr/>
        </p:nvCxnSpPr>
        <p:spPr>
          <a:xfrm flipV="1">
            <a:off x="7469690" y="528542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18 Rectángulo"/>
              <p:cNvSpPr/>
              <p:nvPr/>
            </p:nvSpPr>
            <p:spPr>
              <a:xfrm>
                <a:off x="5341537" y="4342909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5" name="1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537" y="4342909"/>
                <a:ext cx="38587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19 Conector recto de flecha"/>
          <p:cNvCxnSpPr/>
          <p:nvPr/>
        </p:nvCxnSpPr>
        <p:spPr>
          <a:xfrm flipH="1" flipV="1">
            <a:off x="5532162" y="4657944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26 Rectángulo"/>
              <p:cNvSpPr/>
              <p:nvPr/>
            </p:nvSpPr>
            <p:spPr>
              <a:xfrm>
                <a:off x="5879284" y="4342909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7" name="2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284" y="4342909"/>
                <a:ext cx="38587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27 Rectángulo"/>
              <p:cNvSpPr/>
              <p:nvPr/>
            </p:nvSpPr>
            <p:spPr>
              <a:xfrm>
                <a:off x="6419344" y="4342909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8" name="2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344" y="4342909"/>
                <a:ext cx="38587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28 Rectángulo"/>
              <p:cNvSpPr/>
              <p:nvPr/>
            </p:nvSpPr>
            <p:spPr>
              <a:xfrm>
                <a:off x="7218476" y="4342909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9" name="2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476" y="4342909"/>
                <a:ext cx="38587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29 Rectángulo"/>
              <p:cNvSpPr/>
              <p:nvPr/>
            </p:nvSpPr>
            <p:spPr>
              <a:xfrm>
                <a:off x="7816812" y="4342909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0" name="2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812" y="4342909"/>
                <a:ext cx="38587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30 Rectángulo"/>
              <p:cNvSpPr/>
              <p:nvPr/>
            </p:nvSpPr>
            <p:spPr>
              <a:xfrm>
                <a:off x="8354559" y="4342909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1" name="3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559" y="4342909"/>
                <a:ext cx="38587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38 Conector recto de flecha"/>
          <p:cNvCxnSpPr/>
          <p:nvPr/>
        </p:nvCxnSpPr>
        <p:spPr>
          <a:xfrm flipH="1" flipV="1">
            <a:off x="6072222" y="4657944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39 Conector recto de flecha"/>
          <p:cNvCxnSpPr/>
          <p:nvPr/>
        </p:nvCxnSpPr>
        <p:spPr>
          <a:xfrm flipH="1" flipV="1">
            <a:off x="6612282" y="4657944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40 Conector recto de flecha"/>
          <p:cNvCxnSpPr/>
          <p:nvPr/>
        </p:nvCxnSpPr>
        <p:spPr>
          <a:xfrm flipH="1" flipV="1">
            <a:off x="7454459" y="4657944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41 Conector recto de flecha"/>
          <p:cNvCxnSpPr/>
          <p:nvPr/>
        </p:nvCxnSpPr>
        <p:spPr>
          <a:xfrm flipH="1" flipV="1">
            <a:off x="8007437" y="4657944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42 Conector recto"/>
          <p:cNvCxnSpPr/>
          <p:nvPr/>
        </p:nvCxnSpPr>
        <p:spPr>
          <a:xfrm flipV="1">
            <a:off x="8547497" y="5288014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43 Conector recto de flecha"/>
          <p:cNvCxnSpPr/>
          <p:nvPr/>
        </p:nvCxnSpPr>
        <p:spPr>
          <a:xfrm flipH="1" flipV="1">
            <a:off x="8547497" y="4657944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uadroTexto 67"/>
          <p:cNvSpPr txBox="1"/>
          <p:nvPr/>
        </p:nvSpPr>
        <p:spPr>
          <a:xfrm>
            <a:off x="5532162" y="413665"/>
            <a:ext cx="2484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Valor futuro equivalente</a:t>
            </a:r>
          </a:p>
          <a:p>
            <a:pPr algn="ctr"/>
            <a:r>
              <a:rPr lang="es-ES" dirty="0" smtClean="0"/>
              <a:t>Como función de </a:t>
            </a:r>
            <a:r>
              <a:rPr lang="es-ES" i="1" dirty="0" smtClean="0">
                <a:latin typeface="Cambria Math"/>
                <a:cs typeface="Cambria Math"/>
              </a:rPr>
              <a:t>i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5431290" y="2062589"/>
            <a:ext cx="2727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Valor presente equivalente</a:t>
            </a:r>
          </a:p>
          <a:p>
            <a:pPr algn="ctr"/>
            <a:r>
              <a:rPr lang="es-ES" dirty="0" smtClean="0"/>
              <a:t>Como función de </a:t>
            </a:r>
            <a:r>
              <a:rPr lang="es-ES" i="1" dirty="0" smtClean="0">
                <a:latin typeface="Cambria Math"/>
                <a:cs typeface="Cambria Math"/>
              </a:rPr>
              <a:t>i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70" name="CuadroTexto 69"/>
          <p:cNvSpPr txBox="1"/>
          <p:nvPr/>
        </p:nvSpPr>
        <p:spPr>
          <a:xfrm>
            <a:off x="5620171" y="3727774"/>
            <a:ext cx="2341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Anualidad equivalente</a:t>
            </a:r>
          </a:p>
          <a:p>
            <a:pPr algn="ctr"/>
            <a:r>
              <a:rPr lang="es-ES" dirty="0" smtClean="0"/>
              <a:t>Como función de </a:t>
            </a:r>
            <a:r>
              <a:rPr lang="es-ES" i="1" dirty="0" smtClean="0">
                <a:latin typeface="Cambria Math"/>
                <a:cs typeface="Cambria Math"/>
              </a:rPr>
              <a:t>i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71" name="1 CuadroTexto"/>
          <p:cNvSpPr txBox="1"/>
          <p:nvPr/>
        </p:nvSpPr>
        <p:spPr>
          <a:xfrm>
            <a:off x="161510" y="3223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72" name="2 CuadroTexto"/>
          <p:cNvSpPr txBox="1"/>
          <p:nvPr/>
        </p:nvSpPr>
        <p:spPr>
          <a:xfrm>
            <a:off x="699257" y="3226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73" name="3 CuadroTexto"/>
          <p:cNvSpPr txBox="1"/>
          <p:nvPr/>
        </p:nvSpPr>
        <p:spPr>
          <a:xfrm>
            <a:off x="1239317" y="3225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cxnSp>
        <p:nvCxnSpPr>
          <p:cNvPr id="74" name="5 Conector recto de flecha"/>
          <p:cNvCxnSpPr/>
          <p:nvPr/>
        </p:nvCxnSpPr>
        <p:spPr>
          <a:xfrm>
            <a:off x="310040" y="3208621"/>
            <a:ext cx="355539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6 CuadroTexto"/>
          <p:cNvSpPr txBox="1"/>
          <p:nvPr/>
        </p:nvSpPr>
        <p:spPr>
          <a:xfrm>
            <a:off x="2050160" y="3023955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7 Rectángulo"/>
              <p:cNvSpPr/>
              <p:nvPr/>
            </p:nvSpPr>
            <p:spPr>
              <a:xfrm>
                <a:off x="2920456" y="3226988"/>
                <a:ext cx="8098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6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456" y="3226988"/>
                <a:ext cx="809837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8 Rectángulo"/>
              <p:cNvSpPr/>
              <p:nvPr/>
            </p:nvSpPr>
            <p:spPr>
              <a:xfrm>
                <a:off x="3662495" y="3225295"/>
                <a:ext cx="4058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7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495" y="3225295"/>
                <a:ext cx="40588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9 Conector recto"/>
          <p:cNvCxnSpPr/>
          <p:nvPr/>
        </p:nvCxnSpPr>
        <p:spPr>
          <a:xfrm flipV="1">
            <a:off x="310520" y="307535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10 CuadroTexto"/>
          <p:cNvSpPr txBox="1"/>
          <p:nvPr/>
        </p:nvSpPr>
        <p:spPr>
          <a:xfrm>
            <a:off x="1780984" y="3225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cxnSp>
        <p:nvCxnSpPr>
          <p:cNvPr id="80" name="14 Conector recto"/>
          <p:cNvCxnSpPr/>
          <p:nvPr/>
        </p:nvCxnSpPr>
        <p:spPr>
          <a:xfrm flipV="1">
            <a:off x="850580" y="3078544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15 Conector recto"/>
          <p:cNvCxnSpPr/>
          <p:nvPr/>
        </p:nvCxnSpPr>
        <p:spPr>
          <a:xfrm flipV="1">
            <a:off x="1390640" y="307309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16 Conector recto"/>
          <p:cNvCxnSpPr/>
          <p:nvPr/>
        </p:nvCxnSpPr>
        <p:spPr>
          <a:xfrm flipV="1">
            <a:off x="1930700" y="307309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17 Conector recto"/>
          <p:cNvCxnSpPr/>
          <p:nvPr/>
        </p:nvCxnSpPr>
        <p:spPr>
          <a:xfrm flipV="1">
            <a:off x="3325855" y="305626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18 Conector recto"/>
          <p:cNvCxnSpPr/>
          <p:nvPr/>
        </p:nvCxnSpPr>
        <p:spPr>
          <a:xfrm flipV="1">
            <a:off x="2785795" y="306748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12 Conector recto de flecha"/>
          <p:cNvCxnSpPr/>
          <p:nvPr/>
        </p:nvCxnSpPr>
        <p:spPr>
          <a:xfrm flipV="1">
            <a:off x="850580" y="2708920"/>
            <a:ext cx="0" cy="4778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12 Conector recto de flecha"/>
          <p:cNvCxnSpPr/>
          <p:nvPr/>
        </p:nvCxnSpPr>
        <p:spPr>
          <a:xfrm flipV="1">
            <a:off x="1383576" y="2528900"/>
            <a:ext cx="7064" cy="65786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12 Conector recto de flecha"/>
          <p:cNvCxnSpPr/>
          <p:nvPr/>
        </p:nvCxnSpPr>
        <p:spPr>
          <a:xfrm>
            <a:off x="1930893" y="3551973"/>
            <a:ext cx="7064" cy="494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12 Conector recto de flecha"/>
          <p:cNvCxnSpPr/>
          <p:nvPr/>
        </p:nvCxnSpPr>
        <p:spPr>
          <a:xfrm flipV="1">
            <a:off x="2778731" y="2062589"/>
            <a:ext cx="7064" cy="11223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12 Conector recto de flecha"/>
          <p:cNvCxnSpPr/>
          <p:nvPr/>
        </p:nvCxnSpPr>
        <p:spPr>
          <a:xfrm flipH="1" flipV="1">
            <a:off x="3325855" y="2358172"/>
            <a:ext cx="3783" cy="83352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12 Conector recto de flecha"/>
          <p:cNvCxnSpPr/>
          <p:nvPr/>
        </p:nvCxnSpPr>
        <p:spPr>
          <a:xfrm flipH="1" flipV="1">
            <a:off x="3853510" y="2528900"/>
            <a:ext cx="3784" cy="65604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>
            <a:off x="850580" y="1556773"/>
            <a:ext cx="2257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Perfil del flujo de caja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99" name="Rectángulo 98"/>
          <p:cNvSpPr/>
          <p:nvPr/>
        </p:nvSpPr>
        <p:spPr>
          <a:xfrm>
            <a:off x="4662010" y="98631"/>
            <a:ext cx="4305804" cy="5940660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0" name="CuadroTexto 99"/>
          <p:cNvSpPr txBox="1"/>
          <p:nvPr/>
        </p:nvSpPr>
        <p:spPr>
          <a:xfrm>
            <a:off x="4068375" y="2753925"/>
            <a:ext cx="4656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dirty="0" smtClean="0"/>
              <a:t>≈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330654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1 Conector recto de flecha"/>
          <p:cNvCxnSpPr/>
          <p:nvPr/>
        </p:nvCxnSpPr>
        <p:spPr>
          <a:xfrm flipV="1">
            <a:off x="4797025" y="4704475"/>
            <a:ext cx="2808312" cy="53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3 Conector recto de flecha"/>
          <p:cNvCxnSpPr/>
          <p:nvPr/>
        </p:nvCxnSpPr>
        <p:spPr>
          <a:xfrm>
            <a:off x="5373089" y="4704475"/>
            <a:ext cx="0" cy="79159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 de flecha"/>
          <p:cNvCxnSpPr/>
          <p:nvPr/>
        </p:nvCxnSpPr>
        <p:spPr>
          <a:xfrm flipV="1">
            <a:off x="5733129" y="3909348"/>
            <a:ext cx="0" cy="800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6747410" y="4752209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tiempo</a:t>
            </a:r>
            <a:endParaRPr lang="es-CO" dirty="0"/>
          </a:p>
        </p:txBody>
      </p:sp>
      <p:sp>
        <p:nvSpPr>
          <p:cNvPr id="10" name="9 CuadroTexto"/>
          <p:cNvSpPr txBox="1"/>
          <p:nvPr/>
        </p:nvSpPr>
        <p:spPr>
          <a:xfrm>
            <a:off x="6008293" y="3157706"/>
            <a:ext cx="105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Beneficio</a:t>
            </a:r>
            <a:endParaRPr lang="es-CO" dirty="0"/>
          </a:p>
        </p:txBody>
      </p:sp>
      <p:cxnSp>
        <p:nvCxnSpPr>
          <p:cNvPr id="12" name="11 Conector recto de flecha"/>
          <p:cNvCxnSpPr/>
          <p:nvPr/>
        </p:nvCxnSpPr>
        <p:spPr>
          <a:xfrm flipV="1">
            <a:off x="6093169" y="3917732"/>
            <a:ext cx="0" cy="800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V="1">
            <a:off x="6453209" y="3917732"/>
            <a:ext cx="0" cy="800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 flipV="1">
            <a:off x="6813249" y="3917732"/>
            <a:ext cx="0" cy="800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errar llave"/>
          <p:cNvSpPr/>
          <p:nvPr/>
        </p:nvSpPr>
        <p:spPr>
          <a:xfrm rot="16200000">
            <a:off x="6120906" y="3083689"/>
            <a:ext cx="238801" cy="1338039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6 CuadroTexto"/>
          <p:cNvSpPr txBox="1"/>
          <p:nvPr/>
        </p:nvSpPr>
        <p:spPr>
          <a:xfrm>
            <a:off x="5435918" y="5126735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Costo</a:t>
            </a:r>
            <a:endParaRPr lang="es-CO" dirty="0"/>
          </a:p>
        </p:txBody>
      </p:sp>
      <p:cxnSp>
        <p:nvCxnSpPr>
          <p:cNvPr id="16" name="15 Conector recto de flecha"/>
          <p:cNvCxnSpPr/>
          <p:nvPr/>
        </p:nvCxnSpPr>
        <p:spPr>
          <a:xfrm flipV="1">
            <a:off x="1691680" y="5157192"/>
            <a:ext cx="2808312" cy="53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 flipV="1">
            <a:off x="1995444" y="4756956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 flipV="1">
            <a:off x="1691680" y="5157192"/>
            <a:ext cx="0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1413173" y="5339308"/>
            <a:ext cx="55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Hoy</a:t>
            </a:r>
            <a:endParaRPr lang="es-CO" dirty="0"/>
          </a:p>
        </p:txBody>
      </p:sp>
      <p:cxnSp>
        <p:nvCxnSpPr>
          <p:cNvPr id="21" name="20 Conector recto de flecha"/>
          <p:cNvCxnSpPr/>
          <p:nvPr/>
        </p:nvCxnSpPr>
        <p:spPr>
          <a:xfrm flipV="1">
            <a:off x="2267744" y="4756956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 flipV="1">
            <a:off x="2555776" y="4756956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/>
          <p:nvPr/>
        </p:nvCxnSpPr>
        <p:spPr>
          <a:xfrm flipV="1">
            <a:off x="3275856" y="4756956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CuadroTexto"/>
          <p:cNvSpPr txBox="1"/>
          <p:nvPr/>
        </p:nvSpPr>
        <p:spPr>
          <a:xfrm>
            <a:off x="2788476" y="472514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…</a:t>
            </a:r>
            <a:endParaRPr lang="es-CO" dirty="0"/>
          </a:p>
        </p:txBody>
      </p:sp>
      <p:cxnSp>
        <p:nvCxnSpPr>
          <p:cNvPr id="26" name="25 Conector recto de flecha"/>
          <p:cNvCxnSpPr/>
          <p:nvPr/>
        </p:nvCxnSpPr>
        <p:spPr>
          <a:xfrm flipV="1">
            <a:off x="3275856" y="3789040"/>
            <a:ext cx="0" cy="688268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CuadroTexto"/>
          <p:cNvSpPr txBox="1"/>
          <p:nvPr/>
        </p:nvSpPr>
        <p:spPr>
          <a:xfrm>
            <a:off x="1786011" y="4149080"/>
            <a:ext cx="1039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Intereses</a:t>
            </a:r>
            <a:endParaRPr lang="es-CO" dirty="0"/>
          </a:p>
        </p:txBody>
      </p:sp>
      <p:sp>
        <p:nvSpPr>
          <p:cNvPr id="28" name="27 Cerrar llave"/>
          <p:cNvSpPr/>
          <p:nvPr/>
        </p:nvSpPr>
        <p:spPr>
          <a:xfrm rot="16200000">
            <a:off x="2497909" y="3859865"/>
            <a:ext cx="238801" cy="146110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28 CuadroTexto"/>
          <p:cNvSpPr txBox="1"/>
          <p:nvPr/>
        </p:nvSpPr>
        <p:spPr>
          <a:xfrm>
            <a:off x="3275856" y="4005064"/>
            <a:ext cx="831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rgbClr val="C00000"/>
                </a:solidFill>
              </a:rPr>
              <a:t>Capital</a:t>
            </a:r>
            <a:endParaRPr lang="es-CO" dirty="0">
              <a:solidFill>
                <a:srgbClr val="C00000"/>
              </a:solidFill>
            </a:endParaRPr>
          </a:p>
        </p:txBody>
      </p:sp>
      <p:sp>
        <p:nvSpPr>
          <p:cNvPr id="24" name="1 CuadroTexto"/>
          <p:cNvSpPr txBox="1"/>
          <p:nvPr/>
        </p:nvSpPr>
        <p:spPr>
          <a:xfrm>
            <a:off x="759924" y="21916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cxnSp>
        <p:nvCxnSpPr>
          <p:cNvPr id="32" name="5 Conector recto de flecha"/>
          <p:cNvCxnSpPr/>
          <p:nvPr/>
        </p:nvCxnSpPr>
        <p:spPr>
          <a:xfrm>
            <a:off x="905286" y="2183182"/>
            <a:ext cx="1733812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9 Conector recto"/>
          <p:cNvCxnSpPr/>
          <p:nvPr/>
        </p:nvCxnSpPr>
        <p:spPr>
          <a:xfrm flipV="1">
            <a:off x="905286" y="2042276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12 Conector recto de flecha"/>
          <p:cNvCxnSpPr/>
          <p:nvPr/>
        </p:nvCxnSpPr>
        <p:spPr>
          <a:xfrm flipV="1">
            <a:off x="2639098" y="1268760"/>
            <a:ext cx="0" cy="5850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24 Conector recto de flecha"/>
          <p:cNvCxnSpPr/>
          <p:nvPr/>
        </p:nvCxnSpPr>
        <p:spPr>
          <a:xfrm>
            <a:off x="905286" y="2560974"/>
            <a:ext cx="0" cy="5967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2 CuadroTexto"/>
          <p:cNvSpPr txBox="1"/>
          <p:nvPr/>
        </p:nvSpPr>
        <p:spPr>
          <a:xfrm>
            <a:off x="2494169" y="21831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48" name="12 Conector recto de flecha"/>
          <p:cNvCxnSpPr/>
          <p:nvPr/>
        </p:nvCxnSpPr>
        <p:spPr>
          <a:xfrm flipV="1">
            <a:off x="2639098" y="1853825"/>
            <a:ext cx="0" cy="329358"/>
          </a:xfrm>
          <a:prstGeom prst="straightConnector1">
            <a:avLst/>
          </a:prstGeom>
          <a:ln w="25400">
            <a:solidFill>
              <a:srgbClr val="FF66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adroTexto 56"/>
          <p:cNvSpPr txBox="1"/>
          <p:nvPr/>
        </p:nvSpPr>
        <p:spPr>
          <a:xfrm>
            <a:off x="522211" y="2788374"/>
            <a:ext cx="383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P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2639098" y="1275503"/>
            <a:ext cx="383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P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2639098" y="1820943"/>
            <a:ext cx="32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>
                <a:latin typeface="Cambria Math"/>
                <a:cs typeface="Cambria Math"/>
              </a:rPr>
              <a:t>I</a:t>
            </a:r>
          </a:p>
        </p:txBody>
      </p:sp>
      <p:sp>
        <p:nvSpPr>
          <p:cNvPr id="60" name="1 CuadroTexto"/>
          <p:cNvSpPr txBox="1"/>
          <p:nvPr/>
        </p:nvSpPr>
        <p:spPr>
          <a:xfrm>
            <a:off x="3487724" y="22031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cxnSp>
        <p:nvCxnSpPr>
          <p:cNvPr id="61" name="5 Conector recto de flecha"/>
          <p:cNvCxnSpPr/>
          <p:nvPr/>
        </p:nvCxnSpPr>
        <p:spPr>
          <a:xfrm>
            <a:off x="3633086" y="2194676"/>
            <a:ext cx="1733812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12 Conector recto de flecha"/>
          <p:cNvCxnSpPr/>
          <p:nvPr/>
        </p:nvCxnSpPr>
        <p:spPr>
          <a:xfrm flipV="1">
            <a:off x="5373089" y="1609611"/>
            <a:ext cx="0" cy="5850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24 Conector recto de flecha"/>
          <p:cNvCxnSpPr/>
          <p:nvPr/>
        </p:nvCxnSpPr>
        <p:spPr>
          <a:xfrm>
            <a:off x="3633086" y="2572468"/>
            <a:ext cx="0" cy="5967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2 CuadroTexto"/>
          <p:cNvSpPr txBox="1"/>
          <p:nvPr/>
        </p:nvSpPr>
        <p:spPr>
          <a:xfrm>
            <a:off x="5221969" y="2194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66" name="12 Conector recto de flecha"/>
          <p:cNvCxnSpPr/>
          <p:nvPr/>
        </p:nvCxnSpPr>
        <p:spPr>
          <a:xfrm flipV="1">
            <a:off x="3633086" y="1860917"/>
            <a:ext cx="0" cy="329358"/>
          </a:xfrm>
          <a:prstGeom prst="straightConnector1">
            <a:avLst/>
          </a:prstGeom>
          <a:ln w="25400">
            <a:solidFill>
              <a:srgbClr val="FF66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/>
          <p:cNvSpPr txBox="1"/>
          <p:nvPr/>
        </p:nvSpPr>
        <p:spPr>
          <a:xfrm>
            <a:off x="3250011" y="2799868"/>
            <a:ext cx="383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P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68" name="CuadroTexto 67"/>
          <p:cNvSpPr txBox="1"/>
          <p:nvPr/>
        </p:nvSpPr>
        <p:spPr>
          <a:xfrm>
            <a:off x="5373089" y="1609611"/>
            <a:ext cx="383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P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3648176" y="1802655"/>
            <a:ext cx="32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>
                <a:latin typeface="Cambria Math"/>
                <a:cs typeface="Cambria Math"/>
              </a:rPr>
              <a:t>I</a:t>
            </a:r>
          </a:p>
        </p:txBody>
      </p:sp>
      <p:sp>
        <p:nvSpPr>
          <p:cNvPr id="70" name="CuadroTexto 69"/>
          <p:cNvSpPr txBox="1"/>
          <p:nvPr/>
        </p:nvSpPr>
        <p:spPr>
          <a:xfrm>
            <a:off x="783715" y="1240279"/>
            <a:ext cx="162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Interés vencido</a:t>
            </a:r>
            <a:endParaRPr lang="es-ES" dirty="0"/>
          </a:p>
        </p:txBody>
      </p:sp>
      <p:sp>
        <p:nvSpPr>
          <p:cNvPr id="71" name="CuadroTexto 70"/>
          <p:cNvSpPr txBox="1"/>
          <p:nvPr/>
        </p:nvSpPr>
        <p:spPr>
          <a:xfrm>
            <a:off x="3347864" y="1240279"/>
            <a:ext cx="187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Interés anticipado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810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1 Conector recto de flecha"/>
          <p:cNvCxnSpPr/>
          <p:nvPr/>
        </p:nvCxnSpPr>
        <p:spPr>
          <a:xfrm>
            <a:off x="2724096" y="1348134"/>
            <a:ext cx="310566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2 Conector recto de flecha"/>
          <p:cNvCxnSpPr/>
          <p:nvPr/>
        </p:nvCxnSpPr>
        <p:spPr>
          <a:xfrm flipV="1">
            <a:off x="3597513" y="942552"/>
            <a:ext cx="0" cy="40558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CuadroTexto"/>
          <p:cNvSpPr txBox="1"/>
          <p:nvPr/>
        </p:nvSpPr>
        <p:spPr>
          <a:xfrm>
            <a:off x="2748119" y="148710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/>
              <a:t>C</a:t>
            </a:r>
            <a:r>
              <a:rPr lang="es-CO" sz="2400" baseline="-25000" dirty="0" smtClean="0"/>
              <a:t>0</a:t>
            </a:r>
            <a:endParaRPr lang="es-CO" sz="2400" baseline="-25000" dirty="0"/>
          </a:p>
        </p:txBody>
      </p:sp>
      <p:cxnSp>
        <p:nvCxnSpPr>
          <p:cNvPr id="6" name="5 Conector recto de flecha"/>
          <p:cNvCxnSpPr/>
          <p:nvPr/>
        </p:nvCxnSpPr>
        <p:spPr>
          <a:xfrm flipV="1">
            <a:off x="4029561" y="942552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 flipV="1">
            <a:off x="4461609" y="942552"/>
            <a:ext cx="0" cy="40290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 flipV="1">
            <a:off x="5109681" y="942552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4605625" y="969042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…</a:t>
            </a:r>
            <a:endParaRPr lang="es-CO" sz="2400" dirty="0"/>
          </a:p>
        </p:txBody>
      </p:sp>
      <p:cxnSp>
        <p:nvCxnSpPr>
          <p:cNvPr id="24" name="23 Conector recto de flecha"/>
          <p:cNvCxnSpPr/>
          <p:nvPr/>
        </p:nvCxnSpPr>
        <p:spPr>
          <a:xfrm flipV="1">
            <a:off x="3165465" y="937206"/>
            <a:ext cx="0" cy="40558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/>
          <p:nvPr/>
        </p:nvCxnSpPr>
        <p:spPr>
          <a:xfrm>
            <a:off x="2733417" y="1342788"/>
            <a:ext cx="0" cy="42366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CuadroTexto"/>
          <p:cNvSpPr txBox="1"/>
          <p:nvPr/>
        </p:nvSpPr>
        <p:spPr>
          <a:xfrm>
            <a:off x="2926043" y="550700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/>
              <a:t>C</a:t>
            </a:r>
            <a:r>
              <a:rPr lang="es-CO" sz="2400" baseline="-25000" dirty="0" smtClean="0"/>
              <a:t>1</a:t>
            </a:r>
            <a:endParaRPr lang="es-CO" sz="2400" baseline="-250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3430099" y="550700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/>
              <a:t>C</a:t>
            </a:r>
            <a:r>
              <a:rPr lang="es-CO" sz="2400" baseline="-25000" dirty="0" smtClean="0"/>
              <a:t>2</a:t>
            </a:r>
            <a:endParaRPr lang="es-CO" sz="2400" baseline="-250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3862147" y="550700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/>
              <a:t>C</a:t>
            </a:r>
            <a:r>
              <a:rPr lang="es-CO" sz="2400" baseline="-25000" dirty="0" smtClean="0"/>
              <a:t>3</a:t>
            </a:r>
            <a:endParaRPr lang="es-CO" sz="2400" baseline="-250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4942267" y="550700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err="1" smtClean="0"/>
              <a:t>C</a:t>
            </a:r>
            <a:r>
              <a:rPr lang="es-CO" sz="2400" i="1" baseline="-25000" dirty="0" err="1" smtClean="0"/>
              <a:t>n</a:t>
            </a:r>
            <a:endParaRPr lang="es-CO" sz="2400" i="1" baseline="-25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91" r="22945"/>
          <a:stretch/>
        </p:blipFill>
        <p:spPr bwMode="auto">
          <a:xfrm>
            <a:off x="448589" y="2369583"/>
            <a:ext cx="4551015" cy="138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6" name="35 Conector recto de flecha"/>
          <p:cNvCxnSpPr/>
          <p:nvPr/>
        </p:nvCxnSpPr>
        <p:spPr>
          <a:xfrm flipH="1">
            <a:off x="2555776" y="1948767"/>
            <a:ext cx="288032" cy="832161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/>
          <p:nvPr/>
        </p:nvCxnSpPr>
        <p:spPr>
          <a:xfrm>
            <a:off x="3597514" y="1487102"/>
            <a:ext cx="432047" cy="1005794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42 CuadroTexto"/>
          <p:cNvSpPr txBox="1"/>
          <p:nvPr/>
        </p:nvSpPr>
        <p:spPr>
          <a:xfrm>
            <a:off x="1975774" y="5074122"/>
            <a:ext cx="75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WACC</a:t>
            </a:r>
            <a:endParaRPr lang="es-CO" dirty="0"/>
          </a:p>
        </p:txBody>
      </p:sp>
      <p:cxnSp>
        <p:nvCxnSpPr>
          <p:cNvPr id="44" name="43 Conector recto de flecha"/>
          <p:cNvCxnSpPr>
            <a:stCxn id="43" idx="1"/>
          </p:cNvCxnSpPr>
          <p:nvPr/>
        </p:nvCxnSpPr>
        <p:spPr>
          <a:xfrm flipH="1" flipV="1">
            <a:off x="1471718" y="3556540"/>
            <a:ext cx="504056" cy="1702248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CuadroTexto"/>
          <p:cNvSpPr txBox="1"/>
          <p:nvPr/>
        </p:nvSpPr>
        <p:spPr>
          <a:xfrm>
            <a:off x="3131840" y="5026497"/>
            <a:ext cx="33855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CO" sz="2400" dirty="0" smtClean="0"/>
              <a:t>+</a:t>
            </a:r>
            <a:endParaRPr lang="es-CO" sz="2400" dirty="0"/>
          </a:p>
        </p:txBody>
      </p:sp>
      <p:cxnSp>
        <p:nvCxnSpPr>
          <p:cNvPr id="50" name="49 Conector recto"/>
          <p:cNvCxnSpPr>
            <a:stCxn id="43" idx="3"/>
            <a:endCxn id="48" idx="1"/>
          </p:cNvCxnSpPr>
          <p:nvPr/>
        </p:nvCxnSpPr>
        <p:spPr>
          <a:xfrm flipV="1">
            <a:off x="2733417" y="5257330"/>
            <a:ext cx="398423" cy="14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CuadroTexto"/>
          <p:cNvSpPr txBox="1"/>
          <p:nvPr/>
        </p:nvSpPr>
        <p:spPr>
          <a:xfrm>
            <a:off x="4029560" y="5756638"/>
            <a:ext cx="17660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s-ES"/>
            </a:defPPr>
          </a:lstStyle>
          <a:p>
            <a:r>
              <a:rPr lang="es-CO" dirty="0"/>
              <a:t>Costo de deuda</a:t>
            </a:r>
          </a:p>
        </p:txBody>
      </p:sp>
      <p:sp>
        <p:nvSpPr>
          <p:cNvPr id="53" name="52 CuadroTexto"/>
          <p:cNvSpPr txBox="1"/>
          <p:nvPr/>
        </p:nvSpPr>
        <p:spPr>
          <a:xfrm>
            <a:off x="4067175" y="4268713"/>
            <a:ext cx="172842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CO" dirty="0" smtClean="0"/>
              <a:t>Costo del capital</a:t>
            </a:r>
          </a:p>
          <a:p>
            <a:r>
              <a:rPr lang="es-CO" dirty="0" smtClean="0"/>
              <a:t>propio</a:t>
            </a:r>
            <a:endParaRPr lang="es-CO" dirty="0"/>
          </a:p>
        </p:txBody>
      </p:sp>
      <p:sp>
        <p:nvSpPr>
          <p:cNvPr id="58" name="57 CuadroTexto"/>
          <p:cNvSpPr txBox="1"/>
          <p:nvPr/>
        </p:nvSpPr>
        <p:spPr>
          <a:xfrm>
            <a:off x="5796136" y="4330268"/>
            <a:ext cx="364202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CO" sz="2800" dirty="0" smtClean="0"/>
              <a:t>=</a:t>
            </a:r>
            <a:endParaRPr lang="es-CO" sz="2800" dirty="0"/>
          </a:p>
        </p:txBody>
      </p:sp>
      <p:sp>
        <p:nvSpPr>
          <p:cNvPr id="59" name="58 CuadroTexto"/>
          <p:cNvSpPr txBox="1"/>
          <p:nvPr/>
        </p:nvSpPr>
        <p:spPr>
          <a:xfrm>
            <a:off x="6249442" y="4268713"/>
            <a:ext cx="106292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CO" dirty="0" smtClean="0"/>
              <a:t>Tasa libre</a:t>
            </a:r>
          </a:p>
          <a:p>
            <a:r>
              <a:rPr lang="es-CO" dirty="0" smtClean="0"/>
              <a:t>de riesgo</a:t>
            </a:r>
            <a:endParaRPr lang="es-CO" dirty="0"/>
          </a:p>
        </p:txBody>
      </p:sp>
      <p:sp>
        <p:nvSpPr>
          <p:cNvPr id="60" name="59 CuadroTexto"/>
          <p:cNvSpPr txBox="1"/>
          <p:nvPr/>
        </p:nvSpPr>
        <p:spPr>
          <a:xfrm>
            <a:off x="7880420" y="4407212"/>
            <a:ext cx="85491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CO" dirty="0" smtClean="0"/>
              <a:t>Premio</a:t>
            </a:r>
            <a:endParaRPr lang="es-CO" dirty="0"/>
          </a:p>
        </p:txBody>
      </p:sp>
      <p:sp>
        <p:nvSpPr>
          <p:cNvPr id="61" name="60 CuadroTexto"/>
          <p:cNvSpPr txBox="1"/>
          <p:nvPr/>
        </p:nvSpPr>
        <p:spPr>
          <a:xfrm>
            <a:off x="7401466" y="4299491"/>
            <a:ext cx="38985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CO" sz="3200" dirty="0" smtClean="0"/>
              <a:t>+</a:t>
            </a:r>
            <a:endParaRPr lang="es-CO" sz="3200" dirty="0"/>
          </a:p>
        </p:txBody>
      </p:sp>
      <p:cxnSp>
        <p:nvCxnSpPr>
          <p:cNvPr id="62" name="61 Conector angular"/>
          <p:cNvCxnSpPr>
            <a:stCxn id="48" idx="0"/>
            <a:endCxn id="53" idx="1"/>
          </p:cNvCxnSpPr>
          <p:nvPr/>
        </p:nvCxnSpPr>
        <p:spPr>
          <a:xfrm rot="5400000" flipH="1" flipV="1">
            <a:off x="3466837" y="4426159"/>
            <a:ext cx="434618" cy="766058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angular"/>
          <p:cNvCxnSpPr>
            <a:stCxn id="48" idx="2"/>
            <a:endCxn id="52" idx="1"/>
          </p:cNvCxnSpPr>
          <p:nvPr/>
        </p:nvCxnSpPr>
        <p:spPr>
          <a:xfrm rot="16200000" flipH="1">
            <a:off x="3438767" y="5350511"/>
            <a:ext cx="453142" cy="728443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27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n 22"/>
          <p:cNvPicPr>
            <a:picLocks noChangeAspect="1"/>
          </p:cNvPicPr>
          <p:nvPr/>
        </p:nvPicPr>
        <p:blipFill rotWithShape="1">
          <a:blip r:embed="rId2"/>
          <a:srcRect t="15031"/>
          <a:stretch/>
        </p:blipFill>
        <p:spPr>
          <a:xfrm>
            <a:off x="965200" y="1730636"/>
            <a:ext cx="7200900" cy="4111363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 rotWithShape="1">
          <a:blip r:embed="rId3"/>
          <a:srcRect l="25094" r="23781" b="17339"/>
          <a:stretch/>
        </p:blipFill>
        <p:spPr>
          <a:xfrm>
            <a:off x="2231740" y="1479413"/>
            <a:ext cx="4674918" cy="47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4281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971600" y="1233649"/>
            <a:ext cx="0" cy="301596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>
            <a:off x="296525" y="3753929"/>
            <a:ext cx="580564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orma libre 16"/>
          <p:cNvSpPr/>
          <p:nvPr/>
        </p:nvSpPr>
        <p:spPr>
          <a:xfrm>
            <a:off x="656565" y="1503678"/>
            <a:ext cx="4545505" cy="2745933"/>
          </a:xfrm>
          <a:custGeom>
            <a:avLst/>
            <a:gdLst>
              <a:gd name="connsiteX0" fmla="*/ 0 w 5958776"/>
              <a:gd name="connsiteY0" fmla="*/ 3377534 h 3377534"/>
              <a:gd name="connsiteX1" fmla="*/ 348875 w 5958776"/>
              <a:gd name="connsiteY1" fmla="*/ 2749481 h 3377534"/>
              <a:gd name="connsiteX2" fmla="*/ 990804 w 5958776"/>
              <a:gd name="connsiteY2" fmla="*/ 2233081 h 3377534"/>
              <a:gd name="connsiteX3" fmla="*/ 2121157 w 5958776"/>
              <a:gd name="connsiteY3" fmla="*/ 1870205 h 3377534"/>
              <a:gd name="connsiteX4" fmla="*/ 3028231 w 5958776"/>
              <a:gd name="connsiteY4" fmla="*/ 1479416 h 3377534"/>
              <a:gd name="connsiteX5" fmla="*/ 3725980 w 5958776"/>
              <a:gd name="connsiteY5" fmla="*/ 1032800 h 3377534"/>
              <a:gd name="connsiteX6" fmla="*/ 4186494 w 5958776"/>
              <a:gd name="connsiteY6" fmla="*/ 544313 h 3377534"/>
              <a:gd name="connsiteX7" fmla="*/ 4674918 w 5958776"/>
              <a:gd name="connsiteY7" fmla="*/ 181438 h 3377534"/>
              <a:gd name="connsiteX8" fmla="*/ 5247072 w 5958776"/>
              <a:gd name="connsiteY8" fmla="*/ 41870 h 3377534"/>
              <a:gd name="connsiteX9" fmla="*/ 5958776 w 5958776"/>
              <a:gd name="connsiteY9" fmla="*/ 0 h 337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58776" h="3377534">
                <a:moveTo>
                  <a:pt x="0" y="3377534"/>
                </a:moveTo>
                <a:cubicBezTo>
                  <a:pt x="91870" y="3158878"/>
                  <a:pt x="183741" y="2940223"/>
                  <a:pt x="348875" y="2749481"/>
                </a:cubicBezTo>
                <a:cubicBezTo>
                  <a:pt x="514009" y="2558739"/>
                  <a:pt x="695424" y="2379627"/>
                  <a:pt x="990804" y="2233081"/>
                </a:cubicBezTo>
                <a:cubicBezTo>
                  <a:pt x="1286184" y="2086535"/>
                  <a:pt x="1781586" y="1995816"/>
                  <a:pt x="2121157" y="1870205"/>
                </a:cubicBezTo>
                <a:cubicBezTo>
                  <a:pt x="2460728" y="1744594"/>
                  <a:pt x="2760761" y="1618983"/>
                  <a:pt x="3028231" y="1479416"/>
                </a:cubicBezTo>
                <a:cubicBezTo>
                  <a:pt x="3295701" y="1339849"/>
                  <a:pt x="3532936" y="1188650"/>
                  <a:pt x="3725980" y="1032800"/>
                </a:cubicBezTo>
                <a:cubicBezTo>
                  <a:pt x="3919024" y="876950"/>
                  <a:pt x="4028338" y="686207"/>
                  <a:pt x="4186494" y="544313"/>
                </a:cubicBezTo>
                <a:cubicBezTo>
                  <a:pt x="4344650" y="402419"/>
                  <a:pt x="4498155" y="265178"/>
                  <a:pt x="4674918" y="181438"/>
                </a:cubicBezTo>
                <a:cubicBezTo>
                  <a:pt x="4851681" y="97697"/>
                  <a:pt x="5033096" y="72110"/>
                  <a:pt x="5247072" y="41870"/>
                </a:cubicBezTo>
                <a:cubicBezTo>
                  <a:pt x="5461048" y="11630"/>
                  <a:pt x="5958776" y="0"/>
                  <a:pt x="5958776" y="0"/>
                </a:cubicBezTo>
              </a:path>
            </a:pathLst>
          </a:custGeom>
          <a:ln w="34925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/>
          <p:cNvSpPr txBox="1"/>
          <p:nvPr/>
        </p:nvSpPr>
        <p:spPr>
          <a:xfrm>
            <a:off x="1961710" y="1864560"/>
            <a:ext cx="980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Porción</a:t>
            </a:r>
          </a:p>
          <a:p>
            <a:pPr algn="ctr"/>
            <a:r>
              <a:rPr lang="es-ES" dirty="0" smtClean="0"/>
              <a:t>Convexa</a:t>
            </a:r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3941930" y="1813561"/>
            <a:ext cx="973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Porción</a:t>
            </a:r>
          </a:p>
          <a:p>
            <a:pPr algn="ctr"/>
            <a:r>
              <a:rPr lang="es-ES" dirty="0" smtClean="0"/>
              <a:t>Cóncava</a:t>
            </a:r>
            <a:endParaRPr lang="es-ES" dirty="0"/>
          </a:p>
        </p:txBody>
      </p:sp>
      <p:sp>
        <p:nvSpPr>
          <p:cNvPr id="23" name="CuadroTexto 22"/>
          <p:cNvSpPr txBox="1"/>
          <p:nvPr/>
        </p:nvSpPr>
        <p:spPr>
          <a:xfrm>
            <a:off x="4572000" y="2696273"/>
            <a:ext cx="3375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Adverso al riesgo: cóncava</a:t>
            </a:r>
          </a:p>
          <a:p>
            <a:r>
              <a:rPr lang="es-ES" dirty="0" smtClean="0"/>
              <a:t>Neutral al riesgo: lineal</a:t>
            </a:r>
          </a:p>
          <a:p>
            <a:r>
              <a:rPr lang="es-ES" dirty="0" smtClean="0"/>
              <a:t>Buscador de riesgo: convexa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5388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12 Conector recto de flecha"/>
          <p:cNvCxnSpPr/>
          <p:nvPr/>
        </p:nvCxnSpPr>
        <p:spPr>
          <a:xfrm flipH="1" flipV="1">
            <a:off x="2456283" y="2404529"/>
            <a:ext cx="2" cy="536317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12 Conector recto de flecha"/>
          <p:cNvCxnSpPr/>
          <p:nvPr/>
        </p:nvCxnSpPr>
        <p:spPr>
          <a:xfrm flipH="1" flipV="1">
            <a:off x="1736685" y="2420299"/>
            <a:ext cx="2" cy="536317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12 Conector recto de flecha"/>
          <p:cNvCxnSpPr/>
          <p:nvPr/>
        </p:nvCxnSpPr>
        <p:spPr>
          <a:xfrm flipH="1" flipV="1">
            <a:off x="4883190" y="1150432"/>
            <a:ext cx="1" cy="1190342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4 Conector recto de flecha"/>
          <p:cNvCxnSpPr/>
          <p:nvPr/>
        </p:nvCxnSpPr>
        <p:spPr>
          <a:xfrm>
            <a:off x="1016605" y="2959918"/>
            <a:ext cx="13056" cy="117343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 CuadroTexto"/>
          <p:cNvSpPr txBox="1"/>
          <p:nvPr/>
        </p:nvSpPr>
        <p:spPr>
          <a:xfrm>
            <a:off x="1480004" y="29785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29" name="5 Conector recto de flecha"/>
          <p:cNvCxnSpPr/>
          <p:nvPr/>
        </p:nvCxnSpPr>
        <p:spPr>
          <a:xfrm>
            <a:off x="992947" y="2959918"/>
            <a:ext cx="3894087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6 CuadroTexto"/>
          <p:cNvSpPr txBox="1"/>
          <p:nvPr/>
        </p:nvSpPr>
        <p:spPr>
          <a:xfrm>
            <a:off x="2758558" y="2775487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7 Rectángulo"/>
              <p:cNvSpPr/>
              <p:nvPr/>
            </p:nvSpPr>
            <p:spPr>
              <a:xfrm>
                <a:off x="3433414" y="3026164"/>
                <a:ext cx="7785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31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414" y="3026164"/>
                <a:ext cx="778546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8 Rectángulo"/>
              <p:cNvSpPr/>
              <p:nvPr/>
            </p:nvSpPr>
            <p:spPr>
              <a:xfrm>
                <a:off x="4557450" y="2976827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32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450" y="2976827"/>
                <a:ext cx="37459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9 Conector recto"/>
          <p:cNvCxnSpPr/>
          <p:nvPr/>
        </p:nvCxnSpPr>
        <p:spPr>
          <a:xfrm flipH="1" flipV="1">
            <a:off x="1017085" y="282688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10 CuadroTexto"/>
          <p:cNvSpPr txBox="1"/>
          <p:nvPr/>
        </p:nvSpPr>
        <p:spPr>
          <a:xfrm>
            <a:off x="2200084" y="2976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19 Rectángulo"/>
              <p:cNvSpPr/>
              <p:nvPr/>
            </p:nvSpPr>
            <p:spPr>
              <a:xfrm>
                <a:off x="4707015" y="772465"/>
                <a:ext cx="40947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>
          <p:sp>
            <p:nvSpPr>
              <p:cNvPr id="39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015" y="772465"/>
                <a:ext cx="409471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22 Rectángulo"/>
              <p:cNvSpPr/>
              <p:nvPr/>
            </p:nvSpPr>
            <p:spPr>
              <a:xfrm>
                <a:off x="825983" y="4109010"/>
                <a:ext cx="40735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>
          <p:sp>
            <p:nvSpPr>
              <p:cNvPr id="41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83" y="4109010"/>
                <a:ext cx="407355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9 Conector recto"/>
          <p:cNvCxnSpPr/>
          <p:nvPr/>
        </p:nvCxnSpPr>
        <p:spPr>
          <a:xfrm flipH="1" flipV="1">
            <a:off x="1736685" y="282160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9 Conector recto"/>
          <p:cNvCxnSpPr/>
          <p:nvPr/>
        </p:nvCxnSpPr>
        <p:spPr>
          <a:xfrm flipH="1" flipV="1">
            <a:off x="2456765" y="282160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12 Conector recto de flecha"/>
          <p:cNvCxnSpPr/>
          <p:nvPr/>
        </p:nvCxnSpPr>
        <p:spPr>
          <a:xfrm flipH="1" flipV="1">
            <a:off x="3446873" y="2416556"/>
            <a:ext cx="2" cy="536317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9 Conector recto"/>
          <p:cNvCxnSpPr/>
          <p:nvPr/>
        </p:nvCxnSpPr>
        <p:spPr>
          <a:xfrm flipH="1" flipV="1">
            <a:off x="3446875" y="282160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12 Conector recto de flecha"/>
          <p:cNvCxnSpPr/>
          <p:nvPr/>
        </p:nvCxnSpPr>
        <p:spPr>
          <a:xfrm flipH="1" flipV="1">
            <a:off x="4166953" y="2416556"/>
            <a:ext cx="2" cy="536317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9 Conector recto"/>
          <p:cNvCxnSpPr/>
          <p:nvPr/>
        </p:nvCxnSpPr>
        <p:spPr>
          <a:xfrm flipH="1" flipV="1">
            <a:off x="4166955" y="282160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9 Conector recto"/>
          <p:cNvCxnSpPr/>
          <p:nvPr/>
        </p:nvCxnSpPr>
        <p:spPr>
          <a:xfrm flipH="1" flipV="1">
            <a:off x="4887035" y="282160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12 Conector recto de flecha"/>
          <p:cNvCxnSpPr/>
          <p:nvPr/>
        </p:nvCxnSpPr>
        <p:spPr>
          <a:xfrm flipH="1" flipV="1">
            <a:off x="4883190" y="2387348"/>
            <a:ext cx="2" cy="536317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19 Rectángulo"/>
              <p:cNvSpPr/>
              <p:nvPr/>
            </p:nvSpPr>
            <p:spPr>
              <a:xfrm>
                <a:off x="1742632" y="2308810"/>
                <a:ext cx="52918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𝑟</m:t>
                      </m:r>
                      <m:r>
                        <a:rPr lang="es-ES" sz="2000" b="0" i="1" smtClean="0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>
          <p:sp>
            <p:nvSpPr>
              <p:cNvPr id="63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632" y="2308810"/>
                <a:ext cx="529183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19 Rectángulo"/>
              <p:cNvSpPr/>
              <p:nvPr/>
            </p:nvSpPr>
            <p:spPr>
              <a:xfrm>
                <a:off x="2462712" y="2308810"/>
                <a:ext cx="52918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𝑟</m:t>
                      </m:r>
                      <m:r>
                        <a:rPr lang="es-ES" sz="2000" b="0" i="1" smtClean="0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>
          <p:sp>
            <p:nvSpPr>
              <p:cNvPr id="64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712" y="2308810"/>
                <a:ext cx="529183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19 Rectángulo"/>
              <p:cNvSpPr/>
              <p:nvPr/>
            </p:nvSpPr>
            <p:spPr>
              <a:xfrm>
                <a:off x="3452822" y="2303875"/>
                <a:ext cx="52918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𝑟</m:t>
                      </m:r>
                      <m:r>
                        <a:rPr lang="es-ES" sz="2000" b="0" i="1" smtClean="0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>
          <p:sp>
            <p:nvSpPr>
              <p:cNvPr id="65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822" y="2303875"/>
                <a:ext cx="529183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19 Rectángulo"/>
              <p:cNvSpPr/>
              <p:nvPr/>
            </p:nvSpPr>
            <p:spPr>
              <a:xfrm>
                <a:off x="4172902" y="2303875"/>
                <a:ext cx="52918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𝑟</m:t>
                      </m:r>
                      <m:r>
                        <a:rPr lang="es-ES" sz="2000" b="0" i="1" smtClean="0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>
          <p:sp>
            <p:nvSpPr>
              <p:cNvPr id="66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902" y="2303875"/>
                <a:ext cx="529183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19 Rectángulo"/>
              <p:cNvSpPr/>
              <p:nvPr/>
            </p:nvSpPr>
            <p:spPr>
              <a:xfrm>
                <a:off x="4887035" y="2303875"/>
                <a:ext cx="52918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𝑟</m:t>
                      </m:r>
                      <m:r>
                        <a:rPr lang="es-ES" sz="2000" b="0" i="1" smtClean="0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>
          <p:sp>
            <p:nvSpPr>
              <p:cNvPr id="67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035" y="2303875"/>
                <a:ext cx="529183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65945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1"/>
          <p:cNvCxnSpPr/>
          <p:nvPr/>
        </p:nvCxnSpPr>
        <p:spPr>
          <a:xfrm>
            <a:off x="476545" y="1233649"/>
            <a:ext cx="0" cy="3015962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/>
          <p:cNvCxnSpPr/>
          <p:nvPr/>
        </p:nvCxnSpPr>
        <p:spPr>
          <a:xfrm>
            <a:off x="476545" y="4239090"/>
            <a:ext cx="5310590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4695460" y="4269233"/>
            <a:ext cx="1104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i="1" dirty="0" smtClean="0">
                <a:latin typeface="Times New Roman"/>
                <a:cs typeface="Times New Roman"/>
              </a:rPr>
              <a:t>Var </a:t>
            </a:r>
            <a:r>
              <a:rPr lang="es-ES" sz="2400" dirty="0" smtClean="0">
                <a:latin typeface="Times New Roman"/>
                <a:cs typeface="Times New Roman"/>
              </a:rPr>
              <a:t>(</a:t>
            </a:r>
            <a:r>
              <a:rPr lang="es-ES" sz="2400" i="1" dirty="0" smtClean="0">
                <a:latin typeface="Times New Roman"/>
                <a:cs typeface="Times New Roman"/>
              </a:rPr>
              <a:t>X</a:t>
            </a:r>
            <a:r>
              <a:rPr lang="es-ES" sz="2400" dirty="0" smtClean="0">
                <a:latin typeface="Times New Roman"/>
                <a:cs typeface="Times New Roman"/>
              </a:rPr>
              <a:t>)</a:t>
            </a:r>
            <a:endParaRPr lang="es-ES" sz="2400" dirty="0">
              <a:latin typeface="Times New Roman"/>
              <a:cs typeface="Times New Roman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51520" y="771984"/>
            <a:ext cx="941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i="1" dirty="0" smtClean="0">
                <a:latin typeface="Times New Roman"/>
                <a:cs typeface="Times New Roman"/>
              </a:rPr>
              <a:t>E </a:t>
            </a:r>
            <a:r>
              <a:rPr lang="es-ES" sz="2400" dirty="0" smtClean="0">
                <a:latin typeface="Times New Roman"/>
                <a:cs typeface="Times New Roman"/>
              </a:rPr>
              <a:t>(</a:t>
            </a:r>
            <a:r>
              <a:rPr lang="es-ES" sz="2400" i="1" dirty="0" smtClean="0">
                <a:latin typeface="Times New Roman"/>
                <a:cs typeface="Times New Roman"/>
              </a:rPr>
              <a:t>X </a:t>
            </a:r>
            <a:r>
              <a:rPr lang="es-ES" sz="2400" dirty="0" smtClean="0">
                <a:latin typeface="Times New Roman"/>
                <a:cs typeface="Times New Roman"/>
              </a:rPr>
              <a:t>)</a:t>
            </a:r>
            <a:endParaRPr lang="es-ES" sz="2400" dirty="0">
              <a:latin typeface="Times New Roman"/>
              <a:cs typeface="Times New Roman"/>
            </a:endParaRPr>
          </a:p>
        </p:txBody>
      </p:sp>
      <p:sp>
        <p:nvSpPr>
          <p:cNvPr id="12" name="Forma libre 11"/>
          <p:cNvSpPr/>
          <p:nvPr/>
        </p:nvSpPr>
        <p:spPr>
          <a:xfrm>
            <a:off x="498892" y="1388179"/>
            <a:ext cx="4298133" cy="1995816"/>
          </a:xfrm>
          <a:custGeom>
            <a:avLst/>
            <a:gdLst>
              <a:gd name="connsiteX0" fmla="*/ 0 w 4298133"/>
              <a:gd name="connsiteY0" fmla="*/ 1995816 h 1995816"/>
              <a:gd name="connsiteX1" fmla="*/ 2274661 w 4298133"/>
              <a:gd name="connsiteY1" fmla="*/ 1437546 h 1995816"/>
              <a:gd name="connsiteX2" fmla="*/ 4298133 w 4298133"/>
              <a:gd name="connsiteY2" fmla="*/ 0 h 199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98133" h="1995816">
                <a:moveTo>
                  <a:pt x="0" y="1995816"/>
                </a:moveTo>
                <a:cubicBezTo>
                  <a:pt x="779153" y="1882999"/>
                  <a:pt x="1558306" y="1770182"/>
                  <a:pt x="2274661" y="1437546"/>
                </a:cubicBezTo>
                <a:cubicBezTo>
                  <a:pt x="2991016" y="1104910"/>
                  <a:pt x="4298133" y="0"/>
                  <a:pt x="4298133" y="0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orma libre 12"/>
          <p:cNvSpPr/>
          <p:nvPr/>
        </p:nvSpPr>
        <p:spPr>
          <a:xfrm>
            <a:off x="476545" y="938129"/>
            <a:ext cx="4298133" cy="1995816"/>
          </a:xfrm>
          <a:custGeom>
            <a:avLst/>
            <a:gdLst>
              <a:gd name="connsiteX0" fmla="*/ 0 w 4298133"/>
              <a:gd name="connsiteY0" fmla="*/ 1995816 h 1995816"/>
              <a:gd name="connsiteX1" fmla="*/ 2274661 w 4298133"/>
              <a:gd name="connsiteY1" fmla="*/ 1437546 h 1995816"/>
              <a:gd name="connsiteX2" fmla="*/ 4298133 w 4298133"/>
              <a:gd name="connsiteY2" fmla="*/ 0 h 199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98133" h="1995816">
                <a:moveTo>
                  <a:pt x="0" y="1995816"/>
                </a:moveTo>
                <a:cubicBezTo>
                  <a:pt x="779153" y="1882999"/>
                  <a:pt x="1558306" y="1770182"/>
                  <a:pt x="2274661" y="1437546"/>
                </a:cubicBezTo>
                <a:cubicBezTo>
                  <a:pt x="2991016" y="1104910"/>
                  <a:pt x="4298133" y="0"/>
                  <a:pt x="4298133" y="0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Forma libre 13"/>
          <p:cNvSpPr/>
          <p:nvPr/>
        </p:nvSpPr>
        <p:spPr>
          <a:xfrm>
            <a:off x="476545" y="1883234"/>
            <a:ext cx="4298133" cy="1995816"/>
          </a:xfrm>
          <a:custGeom>
            <a:avLst/>
            <a:gdLst>
              <a:gd name="connsiteX0" fmla="*/ 0 w 4298133"/>
              <a:gd name="connsiteY0" fmla="*/ 1995816 h 1995816"/>
              <a:gd name="connsiteX1" fmla="*/ 2274661 w 4298133"/>
              <a:gd name="connsiteY1" fmla="*/ 1437546 h 1995816"/>
              <a:gd name="connsiteX2" fmla="*/ 4298133 w 4298133"/>
              <a:gd name="connsiteY2" fmla="*/ 0 h 199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98133" h="1995816">
                <a:moveTo>
                  <a:pt x="0" y="1995816"/>
                </a:moveTo>
                <a:cubicBezTo>
                  <a:pt x="779153" y="1882999"/>
                  <a:pt x="1558306" y="1770182"/>
                  <a:pt x="2274661" y="1437546"/>
                </a:cubicBezTo>
                <a:cubicBezTo>
                  <a:pt x="2991016" y="1104910"/>
                  <a:pt x="4298133" y="0"/>
                  <a:pt x="4298133" y="0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" name="Conector recto de flecha 16"/>
          <p:cNvCxnSpPr/>
          <p:nvPr/>
        </p:nvCxnSpPr>
        <p:spPr>
          <a:xfrm flipV="1">
            <a:off x="2051720" y="1883236"/>
            <a:ext cx="0" cy="235585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476545" y="3113965"/>
            <a:ext cx="3105345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Imagen 24"/>
          <p:cNvPicPr>
            <a:picLocks noChangeAspect="1"/>
          </p:cNvPicPr>
          <p:nvPr/>
        </p:nvPicPr>
        <p:blipFill rotWithShape="1">
          <a:blip r:embed="rId2"/>
          <a:srcRect l="30218" r="27586"/>
          <a:stretch/>
        </p:blipFill>
        <p:spPr>
          <a:xfrm>
            <a:off x="5157065" y="1118914"/>
            <a:ext cx="3543342" cy="532463"/>
          </a:xfrm>
          <a:prstGeom prst="rect">
            <a:avLst/>
          </a:prstGeom>
        </p:spPr>
      </p:pic>
      <p:sp>
        <p:nvSpPr>
          <p:cNvPr id="26" name="CuadroTexto 25"/>
          <p:cNvSpPr txBox="1"/>
          <p:nvPr/>
        </p:nvSpPr>
        <p:spPr>
          <a:xfrm>
            <a:off x="5427094" y="1883234"/>
            <a:ext cx="3105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λ</a:t>
            </a:r>
            <a:r>
              <a:rPr lang="es-ES" dirty="0" smtClean="0"/>
              <a:t>: Coeficiente de aversión al riesgo o factor de aversión al riesgo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86960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281692" y="4288919"/>
            <a:ext cx="5755693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/>
          <p:cNvCxnSpPr/>
          <p:nvPr/>
        </p:nvCxnSpPr>
        <p:spPr>
          <a:xfrm flipV="1">
            <a:off x="2267837" y="1143039"/>
            <a:ext cx="0" cy="314588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 flipV="1">
            <a:off x="3581890" y="3654025"/>
            <a:ext cx="0" cy="78476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V="1">
            <a:off x="7263395" y="1648986"/>
            <a:ext cx="0" cy="280583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3167936" y="4454823"/>
            <a:ext cx="827908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30.000</a:t>
            </a:r>
            <a:endParaRPr lang="es-ES" dirty="0"/>
          </a:p>
        </p:txBody>
      </p:sp>
      <p:sp>
        <p:nvSpPr>
          <p:cNvPr id="26" name="CuadroTexto 25"/>
          <p:cNvSpPr txBox="1"/>
          <p:nvPr/>
        </p:nvSpPr>
        <p:spPr>
          <a:xfrm>
            <a:off x="6849441" y="4438783"/>
            <a:ext cx="827908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s-ES" dirty="0" smtClean="0"/>
              <a:t>40.000</a:t>
            </a:r>
            <a:endParaRPr lang="es-ES" dirty="0"/>
          </a:p>
        </p:txBody>
      </p:sp>
      <p:sp>
        <p:nvSpPr>
          <p:cNvPr id="31" name="CuadroTexto 30"/>
          <p:cNvSpPr txBox="1"/>
          <p:nvPr/>
        </p:nvSpPr>
        <p:spPr>
          <a:xfrm>
            <a:off x="1807614" y="773705"/>
            <a:ext cx="920444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s-ES" dirty="0" smtClean="0"/>
              <a:t>Utilidad</a:t>
            </a:r>
            <a:endParaRPr lang="es-ES" dirty="0"/>
          </a:p>
        </p:txBody>
      </p:sp>
      <p:cxnSp>
        <p:nvCxnSpPr>
          <p:cNvPr id="37" name="Conector recto 36"/>
          <p:cNvCxnSpPr/>
          <p:nvPr/>
        </p:nvCxnSpPr>
        <p:spPr>
          <a:xfrm flipH="1">
            <a:off x="1961710" y="3654025"/>
            <a:ext cx="1620180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331585" y="1223755"/>
            <a:ext cx="1925715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s-ES" i="1" dirty="0" smtClean="0"/>
              <a:t>u</a:t>
            </a:r>
            <a:r>
              <a:rPr lang="es-ES" dirty="0" smtClean="0"/>
              <a:t>(40.000) =0,9817</a:t>
            </a:r>
            <a:endParaRPr lang="es-ES" dirty="0"/>
          </a:p>
        </p:txBody>
      </p:sp>
      <p:cxnSp>
        <p:nvCxnSpPr>
          <p:cNvPr id="47" name="Conector recto 46"/>
          <p:cNvCxnSpPr/>
          <p:nvPr/>
        </p:nvCxnSpPr>
        <p:spPr>
          <a:xfrm flipH="1" flipV="1">
            <a:off x="1961710" y="1648984"/>
            <a:ext cx="5301686" cy="2"/>
          </a:xfrm>
          <a:prstGeom prst="line">
            <a:avLst/>
          </a:prstGeom>
          <a:ln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/>
          <p:cNvCxnSpPr/>
          <p:nvPr/>
        </p:nvCxnSpPr>
        <p:spPr>
          <a:xfrm flipV="1">
            <a:off x="5427095" y="2798930"/>
            <a:ext cx="0" cy="227787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 flipH="1">
            <a:off x="2276746" y="1988840"/>
            <a:ext cx="2565284" cy="0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/>
          <p:cNvCxnSpPr/>
          <p:nvPr/>
        </p:nvCxnSpPr>
        <p:spPr>
          <a:xfrm flipV="1">
            <a:off x="4842030" y="1988840"/>
            <a:ext cx="0" cy="3132966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CuadroTexto 69"/>
          <p:cNvSpPr txBox="1"/>
          <p:nvPr/>
        </p:nvSpPr>
        <p:spPr>
          <a:xfrm>
            <a:off x="372558" y="3689738"/>
            <a:ext cx="1909134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s-ES" i="1" dirty="0" smtClean="0"/>
              <a:t>u</a:t>
            </a:r>
            <a:r>
              <a:rPr lang="es-ES" dirty="0" smtClean="0"/>
              <a:t>(30.000) =0,9502</a:t>
            </a:r>
            <a:endParaRPr lang="es-ES" dirty="0"/>
          </a:p>
        </p:txBody>
      </p:sp>
      <p:sp>
        <p:nvSpPr>
          <p:cNvPr id="95" name="CuadroTexto 94"/>
          <p:cNvSpPr txBox="1"/>
          <p:nvPr/>
        </p:nvSpPr>
        <p:spPr>
          <a:xfrm>
            <a:off x="7995811" y="4059070"/>
            <a:ext cx="446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/>
              <a:t>W</a:t>
            </a:r>
            <a:endParaRPr lang="es-ES" i="1" dirty="0"/>
          </a:p>
        </p:txBody>
      </p:sp>
      <p:sp>
        <p:nvSpPr>
          <p:cNvPr id="96" name="CuadroTexto 95"/>
          <p:cNvSpPr txBox="1"/>
          <p:nvPr/>
        </p:nvSpPr>
        <p:spPr>
          <a:xfrm>
            <a:off x="5466323" y="4769858"/>
            <a:ext cx="140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E(</a:t>
            </a:r>
            <a:r>
              <a:rPr lang="es-ES" i="1" dirty="0" smtClean="0"/>
              <a:t>W</a:t>
            </a:r>
            <a:r>
              <a:rPr lang="es-ES" dirty="0" smtClean="0"/>
              <a:t>)=35.000</a:t>
            </a:r>
            <a:endParaRPr lang="es-ES" dirty="0"/>
          </a:p>
        </p:txBody>
      </p:sp>
      <p:sp>
        <p:nvSpPr>
          <p:cNvPr id="97" name="CuadroTexto 96"/>
          <p:cNvSpPr txBox="1"/>
          <p:nvPr/>
        </p:nvSpPr>
        <p:spPr>
          <a:xfrm>
            <a:off x="2303222" y="1988840"/>
            <a:ext cx="1881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E[</a:t>
            </a:r>
            <a:r>
              <a:rPr lang="es-ES" i="1" dirty="0" smtClean="0"/>
              <a:t>u</a:t>
            </a:r>
            <a:r>
              <a:rPr lang="es-ES" dirty="0" smtClean="0"/>
              <a:t>(</a:t>
            </a:r>
            <a:r>
              <a:rPr lang="es-ES" i="1" dirty="0" smtClean="0"/>
              <a:t>W</a:t>
            </a:r>
            <a:r>
              <a:rPr lang="es-ES" dirty="0" smtClean="0"/>
              <a:t>)] = 0,96595</a:t>
            </a:r>
            <a:endParaRPr lang="es-ES" dirty="0"/>
          </a:p>
        </p:txBody>
      </p:sp>
      <p:sp>
        <p:nvSpPr>
          <p:cNvPr id="98" name="CuadroTexto 97"/>
          <p:cNvSpPr txBox="1"/>
          <p:nvPr/>
        </p:nvSpPr>
        <p:spPr>
          <a:xfrm>
            <a:off x="3626895" y="4779150"/>
            <a:ext cx="1178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CE=33.798</a:t>
            </a:r>
            <a:endParaRPr lang="es-ES" dirty="0"/>
          </a:p>
        </p:txBody>
      </p:sp>
      <p:cxnSp>
        <p:nvCxnSpPr>
          <p:cNvPr id="100" name="Conector recto de flecha 99"/>
          <p:cNvCxnSpPr/>
          <p:nvPr/>
        </p:nvCxnSpPr>
        <p:spPr>
          <a:xfrm>
            <a:off x="3897631" y="3383996"/>
            <a:ext cx="926024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de flecha 101"/>
          <p:cNvCxnSpPr/>
          <p:nvPr/>
        </p:nvCxnSpPr>
        <p:spPr>
          <a:xfrm flipH="1">
            <a:off x="5427095" y="3383995"/>
            <a:ext cx="1036811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CuadroTexto 103"/>
          <p:cNvSpPr txBox="1"/>
          <p:nvPr/>
        </p:nvSpPr>
        <p:spPr>
          <a:xfrm>
            <a:off x="5481757" y="2924653"/>
            <a:ext cx="107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RP=1.202</a:t>
            </a:r>
            <a:endParaRPr lang="es-ES" dirty="0"/>
          </a:p>
        </p:txBody>
      </p:sp>
      <p:sp>
        <p:nvSpPr>
          <p:cNvPr id="106" name="Forma libre 105"/>
          <p:cNvSpPr/>
          <p:nvPr/>
        </p:nvSpPr>
        <p:spPr>
          <a:xfrm>
            <a:off x="3408636" y="1634712"/>
            <a:ext cx="3948552" cy="2491206"/>
          </a:xfrm>
          <a:custGeom>
            <a:avLst/>
            <a:gdLst>
              <a:gd name="connsiteX0" fmla="*/ 0 w 3909906"/>
              <a:gd name="connsiteY0" fmla="*/ 2289482 h 2289482"/>
              <a:gd name="connsiteX1" fmla="*/ 1286593 w 3909906"/>
              <a:gd name="connsiteY1" fmla="*/ 668462 h 2289482"/>
              <a:gd name="connsiteX2" fmla="*/ 3909906 w 3909906"/>
              <a:gd name="connsiteY2" fmla="*/ 0 h 2289482"/>
              <a:gd name="connsiteX0" fmla="*/ 0 w 3895823"/>
              <a:gd name="connsiteY0" fmla="*/ 2117653 h 2117653"/>
              <a:gd name="connsiteX1" fmla="*/ 1286593 w 3895823"/>
              <a:gd name="connsiteY1" fmla="*/ 496633 h 2117653"/>
              <a:gd name="connsiteX2" fmla="*/ 3895823 w 3895823"/>
              <a:gd name="connsiteY2" fmla="*/ 0 h 2117653"/>
              <a:gd name="connsiteX0" fmla="*/ 0 w 3670494"/>
              <a:gd name="connsiteY0" fmla="*/ 2117653 h 2117653"/>
              <a:gd name="connsiteX1" fmla="*/ 1286593 w 3670494"/>
              <a:gd name="connsiteY1" fmla="*/ 496633 h 2117653"/>
              <a:gd name="connsiteX2" fmla="*/ 3670494 w 3670494"/>
              <a:gd name="connsiteY2" fmla="*/ 0 h 2117653"/>
              <a:gd name="connsiteX0" fmla="*/ 0 w 3670494"/>
              <a:gd name="connsiteY0" fmla="*/ 2117653 h 2117653"/>
              <a:gd name="connsiteX1" fmla="*/ 1272510 w 3670494"/>
              <a:gd name="connsiteY1" fmla="*/ 353442 h 2117653"/>
              <a:gd name="connsiteX2" fmla="*/ 3670494 w 3670494"/>
              <a:gd name="connsiteY2" fmla="*/ 0 h 2117653"/>
              <a:gd name="connsiteX0" fmla="*/ 0 w 3670494"/>
              <a:gd name="connsiteY0" fmla="*/ 2117653 h 2117653"/>
              <a:gd name="connsiteX1" fmla="*/ 1272510 w 3670494"/>
              <a:gd name="connsiteY1" fmla="*/ 353442 h 2117653"/>
              <a:gd name="connsiteX2" fmla="*/ 3670494 w 3670494"/>
              <a:gd name="connsiteY2" fmla="*/ 0 h 2117653"/>
              <a:gd name="connsiteX0" fmla="*/ 0 w 3670494"/>
              <a:gd name="connsiteY0" fmla="*/ 2117653 h 2117653"/>
              <a:gd name="connsiteX1" fmla="*/ 1272510 w 3670494"/>
              <a:gd name="connsiteY1" fmla="*/ 353442 h 2117653"/>
              <a:gd name="connsiteX2" fmla="*/ 3670494 w 3670494"/>
              <a:gd name="connsiteY2" fmla="*/ 0 h 2117653"/>
              <a:gd name="connsiteX0" fmla="*/ 0 w 3655027"/>
              <a:gd name="connsiteY0" fmla="*/ 2063601 h 2063601"/>
              <a:gd name="connsiteX1" fmla="*/ 1272510 w 3655027"/>
              <a:gd name="connsiteY1" fmla="*/ 299390 h 2063601"/>
              <a:gd name="connsiteX2" fmla="*/ 3655027 w 3655027"/>
              <a:gd name="connsiteY2" fmla="*/ 2085 h 2063601"/>
              <a:gd name="connsiteX0" fmla="*/ 0 w 3655027"/>
              <a:gd name="connsiteY0" fmla="*/ 2133061 h 2133061"/>
              <a:gd name="connsiteX1" fmla="*/ 1272510 w 3655027"/>
              <a:gd name="connsiteY1" fmla="*/ 368850 h 2133061"/>
              <a:gd name="connsiteX2" fmla="*/ 3655027 w 3655027"/>
              <a:gd name="connsiteY2" fmla="*/ 0 h 213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5027" h="2133061">
                <a:moveTo>
                  <a:pt x="0" y="2133061"/>
                </a:moveTo>
                <a:cubicBezTo>
                  <a:pt x="232973" y="1441745"/>
                  <a:pt x="663339" y="724360"/>
                  <a:pt x="1272510" y="368850"/>
                </a:cubicBezTo>
                <a:cubicBezTo>
                  <a:pt x="1881681" y="13340"/>
                  <a:pt x="3655027" y="0"/>
                  <a:pt x="3655027" y="0"/>
                </a:cubicBezTo>
              </a:path>
            </a:pathLst>
          </a:custGeom>
          <a:ln w="508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95167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Agrupar 28"/>
          <p:cNvGrpSpPr/>
          <p:nvPr/>
        </p:nvGrpSpPr>
        <p:grpSpPr>
          <a:xfrm>
            <a:off x="1003921" y="493264"/>
            <a:ext cx="7735951" cy="2275237"/>
            <a:chOff x="1016605" y="1131182"/>
            <a:chExt cx="7735951" cy="2275237"/>
          </a:xfrm>
        </p:grpSpPr>
        <p:grpSp>
          <p:nvGrpSpPr>
            <p:cNvPr id="16" name="Agrupar 15"/>
            <p:cNvGrpSpPr/>
            <p:nvPr/>
          </p:nvGrpSpPr>
          <p:grpSpPr>
            <a:xfrm>
              <a:off x="2131591" y="1131182"/>
              <a:ext cx="2520280" cy="900100"/>
              <a:chOff x="1286635" y="1178750"/>
              <a:chExt cx="2520280" cy="900100"/>
            </a:xfrm>
          </p:grpSpPr>
          <p:sp>
            <p:nvSpPr>
              <p:cNvPr id="2" name="Rectángulo 1"/>
              <p:cNvSpPr/>
              <p:nvPr/>
            </p:nvSpPr>
            <p:spPr>
              <a:xfrm>
                <a:off x="1286635" y="1178750"/>
                <a:ext cx="2520280" cy="9001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" name="CuadroTexto 2"/>
              <p:cNvSpPr txBox="1"/>
              <p:nvPr/>
            </p:nvSpPr>
            <p:spPr>
              <a:xfrm>
                <a:off x="1614406" y="1444134"/>
                <a:ext cx="1864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Activos corrientes</a:t>
                </a:r>
                <a:endParaRPr lang="es-ES" dirty="0"/>
              </a:p>
            </p:txBody>
          </p:sp>
        </p:grpSp>
        <p:grpSp>
          <p:nvGrpSpPr>
            <p:cNvPr id="15" name="Agrupar 14"/>
            <p:cNvGrpSpPr/>
            <p:nvPr/>
          </p:nvGrpSpPr>
          <p:grpSpPr>
            <a:xfrm>
              <a:off x="4651871" y="1131182"/>
              <a:ext cx="2520280" cy="630070"/>
              <a:chOff x="3806915" y="1178750"/>
              <a:chExt cx="2520280" cy="630070"/>
            </a:xfrm>
          </p:grpSpPr>
          <p:sp>
            <p:nvSpPr>
              <p:cNvPr id="4" name="CuadroTexto 3"/>
              <p:cNvSpPr txBox="1"/>
              <p:nvPr/>
            </p:nvSpPr>
            <p:spPr>
              <a:xfrm>
                <a:off x="4218318" y="1309119"/>
                <a:ext cx="16974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Pasivo corriente</a:t>
                </a:r>
                <a:endParaRPr lang="es-ES" dirty="0"/>
              </a:p>
            </p:txBody>
          </p:sp>
          <p:sp>
            <p:nvSpPr>
              <p:cNvPr id="10" name="Rectángulo 9"/>
              <p:cNvSpPr/>
              <p:nvPr/>
            </p:nvSpPr>
            <p:spPr>
              <a:xfrm>
                <a:off x="3806915" y="1178750"/>
                <a:ext cx="2520280" cy="63007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4" name="Agrupar 13"/>
            <p:cNvGrpSpPr/>
            <p:nvPr/>
          </p:nvGrpSpPr>
          <p:grpSpPr>
            <a:xfrm>
              <a:off x="4651871" y="1761252"/>
              <a:ext cx="2520280" cy="630070"/>
              <a:chOff x="3806915" y="1808820"/>
              <a:chExt cx="2520280" cy="630070"/>
            </a:xfrm>
          </p:grpSpPr>
          <p:sp>
            <p:nvSpPr>
              <p:cNvPr id="7" name="CuadroTexto 6"/>
              <p:cNvSpPr txBox="1"/>
              <p:nvPr/>
            </p:nvSpPr>
            <p:spPr>
              <a:xfrm>
                <a:off x="3992783" y="1939189"/>
                <a:ext cx="21485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Pasivo de largo plazo</a:t>
                </a:r>
                <a:endParaRPr lang="es-ES" dirty="0"/>
              </a:p>
            </p:txBody>
          </p:sp>
          <p:sp>
            <p:nvSpPr>
              <p:cNvPr id="11" name="Rectángulo 10"/>
              <p:cNvSpPr/>
              <p:nvPr/>
            </p:nvSpPr>
            <p:spPr>
              <a:xfrm>
                <a:off x="3806915" y="1808820"/>
                <a:ext cx="2520280" cy="63007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8" name="CuadroTexto 7"/>
            <p:cNvSpPr txBox="1"/>
            <p:nvPr/>
          </p:nvSpPr>
          <p:spPr>
            <a:xfrm>
              <a:off x="5447782" y="253327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Aportes</a:t>
              </a:r>
              <a:endParaRPr lang="es-ES" dirty="0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4881189" y="2902604"/>
              <a:ext cx="2061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Utilidades retenidas</a:t>
              </a:r>
              <a:endParaRPr lang="es-ES" dirty="0"/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4651871" y="2391322"/>
              <a:ext cx="2520280" cy="101509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8" name="Agrupar 17"/>
            <p:cNvGrpSpPr/>
            <p:nvPr/>
          </p:nvGrpSpPr>
          <p:grpSpPr>
            <a:xfrm>
              <a:off x="2131591" y="2031281"/>
              <a:ext cx="2520280" cy="1375137"/>
              <a:chOff x="1286635" y="2078849"/>
              <a:chExt cx="2520280" cy="1375137"/>
            </a:xfrm>
          </p:grpSpPr>
          <p:sp>
            <p:nvSpPr>
              <p:cNvPr id="5" name="CuadroTexto 4"/>
              <p:cNvSpPr txBox="1"/>
              <p:nvPr/>
            </p:nvSpPr>
            <p:spPr>
              <a:xfrm>
                <a:off x="1895620" y="2308521"/>
                <a:ext cx="1302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Activos fijos</a:t>
                </a:r>
                <a:endParaRPr lang="es-ES" dirty="0"/>
              </a:p>
            </p:txBody>
          </p:sp>
          <p:sp>
            <p:nvSpPr>
              <p:cNvPr id="6" name="CuadroTexto 5"/>
              <p:cNvSpPr txBox="1"/>
              <p:nvPr/>
            </p:nvSpPr>
            <p:spPr>
              <a:xfrm>
                <a:off x="1838889" y="2765506"/>
                <a:ext cx="14157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Otros activos</a:t>
                </a:r>
                <a:endParaRPr lang="es-ES" dirty="0"/>
              </a:p>
            </p:txBody>
          </p:sp>
          <p:sp>
            <p:nvSpPr>
              <p:cNvPr id="17" name="Rectángulo 16"/>
              <p:cNvSpPr/>
              <p:nvPr/>
            </p:nvSpPr>
            <p:spPr>
              <a:xfrm>
                <a:off x="1286635" y="2078849"/>
                <a:ext cx="2520280" cy="137513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9" name="CuadroTexto 18"/>
            <p:cNvSpPr txBox="1"/>
            <p:nvPr/>
          </p:nvSpPr>
          <p:spPr>
            <a:xfrm>
              <a:off x="1016605" y="2076287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dirty="0" smtClean="0"/>
                <a:t>Activos</a:t>
              </a:r>
              <a:endParaRPr lang="es-ES" dirty="0"/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7369883" y="1522289"/>
              <a:ext cx="13826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Obligaciones</a:t>
              </a:r>
              <a:endParaRPr lang="es-ES" dirty="0"/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7369883" y="2630285"/>
              <a:ext cx="1227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Patrimonio</a:t>
              </a:r>
              <a:endParaRPr lang="es-ES" dirty="0"/>
            </a:p>
          </p:txBody>
        </p:sp>
      </p:grpSp>
      <p:sp>
        <p:nvSpPr>
          <p:cNvPr id="22" name="Rectángulo 21"/>
          <p:cNvSpPr/>
          <p:nvPr/>
        </p:nvSpPr>
        <p:spPr>
          <a:xfrm>
            <a:off x="251700" y="3309840"/>
            <a:ext cx="4260157" cy="53076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Activos = Obligaciones + </a:t>
            </a:r>
            <a:r>
              <a:rPr lang="es-ES" dirty="0" smtClean="0">
                <a:solidFill>
                  <a:schemeClr val="tx1"/>
                </a:solidFill>
              </a:rPr>
              <a:t>Patrimonio</a:t>
            </a:r>
            <a:endParaRPr lang="es-ES" dirty="0">
              <a:solidFill>
                <a:srgbClr val="000000"/>
              </a:solidFill>
            </a:endParaRPr>
          </a:p>
        </p:txBody>
      </p:sp>
      <p:grpSp>
        <p:nvGrpSpPr>
          <p:cNvPr id="28" name="Agrupar 27"/>
          <p:cNvGrpSpPr/>
          <p:nvPr/>
        </p:nvGrpSpPr>
        <p:grpSpPr>
          <a:xfrm>
            <a:off x="251700" y="5049180"/>
            <a:ext cx="5626803" cy="530768"/>
            <a:chOff x="2500592" y="6214664"/>
            <a:chExt cx="5626803" cy="530768"/>
          </a:xfrm>
        </p:grpSpPr>
        <p:sp>
          <p:nvSpPr>
            <p:cNvPr id="26" name="CuadroTexto 25"/>
            <p:cNvSpPr txBox="1"/>
            <p:nvPr/>
          </p:nvSpPr>
          <p:spPr>
            <a:xfrm>
              <a:off x="2662948" y="6295382"/>
              <a:ext cx="53020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Activo corriente – Pasivo corriente = Capital de trabajo</a:t>
              </a:r>
              <a:endParaRPr lang="es-ES" dirty="0"/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2500592" y="6214664"/>
              <a:ext cx="5626803" cy="530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1" name="CuadroTexto 30"/>
          <p:cNvSpPr txBox="1"/>
          <p:nvPr/>
        </p:nvSpPr>
        <p:spPr>
          <a:xfrm>
            <a:off x="566456" y="6029998"/>
            <a:ext cx="439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Ingresos – Egresos = Ingreso (o pérdida) neto</a:t>
            </a:r>
            <a:endParaRPr lang="es-ES" dirty="0"/>
          </a:p>
        </p:txBody>
      </p:sp>
      <p:sp>
        <p:nvSpPr>
          <p:cNvPr id="32" name="Rectángulo 31"/>
          <p:cNvSpPr/>
          <p:nvPr/>
        </p:nvSpPr>
        <p:spPr>
          <a:xfrm>
            <a:off x="404101" y="5949280"/>
            <a:ext cx="4646490" cy="53076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84618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2672788" y="4959170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smtClean="0"/>
              <a:t>Préstamos</a:t>
            </a:r>
            <a:endParaRPr lang="es-ES" sz="1400" dirty="0"/>
          </a:p>
        </p:txBody>
      </p:sp>
      <p:sp>
        <p:nvSpPr>
          <p:cNvPr id="7" name="CuadroTexto 6"/>
          <p:cNvSpPr txBox="1"/>
          <p:nvPr/>
        </p:nvSpPr>
        <p:spPr>
          <a:xfrm>
            <a:off x="5850965" y="5094185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/>
              <a:t>Emisión</a:t>
            </a:r>
          </a:p>
          <a:p>
            <a:pPr algn="r"/>
            <a:r>
              <a:rPr lang="es-ES" sz="1400" dirty="0" smtClean="0"/>
              <a:t>de acciones</a:t>
            </a:r>
            <a:endParaRPr lang="es-ES" sz="14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8127395" y="350407"/>
            <a:ext cx="833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smtClean="0"/>
              <a:t>Materias</a:t>
            </a:r>
          </a:p>
          <a:p>
            <a:pPr algn="ctr"/>
            <a:r>
              <a:rPr lang="es-ES" sz="1400" dirty="0" smtClean="0"/>
              <a:t>primas</a:t>
            </a:r>
            <a:endParaRPr lang="es-ES" sz="1400" dirty="0"/>
          </a:p>
        </p:txBody>
      </p:sp>
      <p:sp>
        <p:nvSpPr>
          <p:cNvPr id="26" name="CuadroTexto 25"/>
          <p:cNvSpPr txBox="1"/>
          <p:nvPr/>
        </p:nvSpPr>
        <p:spPr>
          <a:xfrm rot="16200000">
            <a:off x="-665903" y="2153784"/>
            <a:ext cx="1797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Ventas en efectivo</a:t>
            </a:r>
            <a:endParaRPr lang="es-ES" sz="1400" dirty="0"/>
          </a:p>
        </p:txBody>
      </p:sp>
      <p:sp>
        <p:nvSpPr>
          <p:cNvPr id="27" name="Rectángulo 26"/>
          <p:cNvSpPr/>
          <p:nvPr/>
        </p:nvSpPr>
        <p:spPr>
          <a:xfrm>
            <a:off x="611560" y="197009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000000"/>
                </a:solidFill>
              </a:rPr>
              <a:t>Inventario de productos finalizados</a:t>
            </a:r>
            <a:endParaRPr lang="es-ES" sz="1400" dirty="0">
              <a:solidFill>
                <a:srgbClr val="000000"/>
              </a:solidFill>
            </a:endParaRPr>
          </a:p>
        </p:txBody>
      </p:sp>
      <p:sp>
        <p:nvSpPr>
          <p:cNvPr id="84" name="Rectángulo 83"/>
          <p:cNvSpPr/>
          <p:nvPr/>
        </p:nvSpPr>
        <p:spPr>
          <a:xfrm>
            <a:off x="4396228" y="4284095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EFECTIVO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53" name="Rectángulo 52"/>
          <p:cNvSpPr/>
          <p:nvPr/>
        </p:nvSpPr>
        <p:spPr>
          <a:xfrm>
            <a:off x="6953016" y="2618910"/>
            <a:ext cx="2074479" cy="359319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000000"/>
                </a:solidFill>
              </a:rPr>
              <a:t>Pago de materiales</a:t>
            </a:r>
            <a:endParaRPr lang="es-ES" sz="1400" dirty="0">
              <a:solidFill>
                <a:srgbClr val="000000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6953016" y="3158970"/>
            <a:ext cx="2074479" cy="359319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000000"/>
                </a:solidFill>
              </a:rPr>
              <a:t>Pago de dividendos</a:t>
            </a:r>
            <a:endParaRPr lang="es-ES" sz="1400" dirty="0">
              <a:solidFill>
                <a:srgbClr val="000000"/>
              </a:solidFill>
            </a:endParaRPr>
          </a:p>
        </p:txBody>
      </p:sp>
      <p:sp>
        <p:nvSpPr>
          <p:cNvPr id="55" name="Rectángulo 54"/>
          <p:cNvSpPr/>
          <p:nvPr/>
        </p:nvSpPr>
        <p:spPr>
          <a:xfrm>
            <a:off x="6953016" y="3699030"/>
            <a:ext cx="2074479" cy="359319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000000"/>
                </a:solidFill>
              </a:rPr>
              <a:t>Pago de impuestos</a:t>
            </a:r>
            <a:endParaRPr lang="es-ES" sz="1400" dirty="0">
              <a:solidFill>
                <a:srgbClr val="000000"/>
              </a:solidFill>
            </a:endParaRPr>
          </a:p>
        </p:txBody>
      </p:sp>
      <p:sp>
        <p:nvSpPr>
          <p:cNvPr id="56" name="Rectángulo 55"/>
          <p:cNvSpPr/>
          <p:nvPr/>
        </p:nvSpPr>
        <p:spPr>
          <a:xfrm>
            <a:off x="6953016" y="4239090"/>
            <a:ext cx="2074479" cy="359319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000000"/>
                </a:solidFill>
              </a:rPr>
              <a:t>Pago de intereses</a:t>
            </a:r>
            <a:endParaRPr lang="es-ES" sz="1400" dirty="0">
              <a:solidFill>
                <a:srgbClr val="000000"/>
              </a:solidFill>
            </a:endParaRPr>
          </a:p>
        </p:txBody>
      </p:sp>
      <p:sp>
        <p:nvSpPr>
          <p:cNvPr id="85" name="Rectángulo 84"/>
          <p:cNvSpPr/>
          <p:nvPr/>
        </p:nvSpPr>
        <p:spPr>
          <a:xfrm>
            <a:off x="1556665" y="3744035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Patrimonio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87" name="Rectángulo 86"/>
          <p:cNvSpPr/>
          <p:nvPr/>
        </p:nvSpPr>
        <p:spPr>
          <a:xfrm>
            <a:off x="4396228" y="1988840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Activos Fijos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72" name="CuadroTexto 71"/>
          <p:cNvSpPr txBox="1"/>
          <p:nvPr/>
        </p:nvSpPr>
        <p:spPr>
          <a:xfrm>
            <a:off x="4377162" y="1223755"/>
            <a:ext cx="1139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smtClean="0"/>
              <a:t>Depreciación</a:t>
            </a:r>
            <a:endParaRPr lang="es-ES" sz="1400" dirty="0"/>
          </a:p>
        </p:txBody>
      </p:sp>
      <p:sp>
        <p:nvSpPr>
          <p:cNvPr id="74" name="Rectángulo 73"/>
          <p:cNvSpPr/>
          <p:nvPr/>
        </p:nvSpPr>
        <p:spPr>
          <a:xfrm>
            <a:off x="6192180" y="188640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000000"/>
                </a:solidFill>
              </a:rPr>
              <a:t>Inventario de materias primas</a:t>
            </a:r>
            <a:endParaRPr lang="es-ES" sz="1400" dirty="0">
              <a:solidFill>
                <a:srgbClr val="000000"/>
              </a:solidFill>
            </a:endParaRPr>
          </a:p>
        </p:txBody>
      </p:sp>
      <p:sp>
        <p:nvSpPr>
          <p:cNvPr id="75" name="Rectángulo 74"/>
          <p:cNvSpPr/>
          <p:nvPr/>
        </p:nvSpPr>
        <p:spPr>
          <a:xfrm>
            <a:off x="7315180" y="1448780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000000"/>
                </a:solidFill>
              </a:rPr>
              <a:t>Cuentas por pagar</a:t>
            </a:r>
            <a:endParaRPr lang="es-ES" sz="1400" dirty="0">
              <a:solidFill>
                <a:srgbClr val="000000"/>
              </a:solidFill>
            </a:endParaRPr>
          </a:p>
        </p:txBody>
      </p:sp>
      <p:cxnSp>
        <p:nvCxnSpPr>
          <p:cNvPr id="80" name="Conector recto de flecha 79"/>
          <p:cNvCxnSpPr>
            <a:stCxn id="74" idx="1"/>
            <a:endCxn id="117" idx="3"/>
          </p:cNvCxnSpPr>
          <p:nvPr/>
        </p:nvCxnSpPr>
        <p:spPr>
          <a:xfrm flipH="1">
            <a:off x="5247075" y="612017"/>
            <a:ext cx="945105" cy="83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ángulo 93"/>
          <p:cNvSpPr/>
          <p:nvPr/>
        </p:nvSpPr>
        <p:spPr>
          <a:xfrm>
            <a:off x="611560" y="2708920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Cuentas por cobrar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95" name="Rectángulo 94"/>
          <p:cNvSpPr/>
          <p:nvPr/>
        </p:nvSpPr>
        <p:spPr>
          <a:xfrm>
            <a:off x="4396229" y="3023955"/>
            <a:ext cx="1350149" cy="585426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Presupuesto de capital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96" name="Rectángulo 95"/>
          <p:cNvSpPr/>
          <p:nvPr/>
        </p:nvSpPr>
        <p:spPr>
          <a:xfrm>
            <a:off x="6940743" y="4779150"/>
            <a:ext cx="2086752" cy="394203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Compra de acciones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97" name="Rectángulo 96"/>
          <p:cNvSpPr/>
          <p:nvPr/>
        </p:nvSpPr>
        <p:spPr>
          <a:xfrm>
            <a:off x="926595" y="5139190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Débito de lago plazo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98" name="Rectángulo 97"/>
          <p:cNvSpPr/>
          <p:nvPr/>
        </p:nvSpPr>
        <p:spPr>
          <a:xfrm>
            <a:off x="2681269" y="5379559"/>
            <a:ext cx="1755716" cy="362676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Repago de deuda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102" name="Conector angular 101"/>
          <p:cNvCxnSpPr>
            <a:stCxn id="84" idx="3"/>
            <a:endCxn id="53" idx="1"/>
          </p:cNvCxnSpPr>
          <p:nvPr/>
        </p:nvCxnSpPr>
        <p:spPr>
          <a:xfrm flipV="1">
            <a:off x="5746378" y="2798570"/>
            <a:ext cx="1206638" cy="190890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angular 102"/>
          <p:cNvCxnSpPr>
            <a:stCxn id="84" idx="3"/>
            <a:endCxn id="54" idx="1"/>
          </p:cNvCxnSpPr>
          <p:nvPr/>
        </p:nvCxnSpPr>
        <p:spPr>
          <a:xfrm flipV="1">
            <a:off x="5746378" y="3338630"/>
            <a:ext cx="1206638" cy="136884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angular 105"/>
          <p:cNvCxnSpPr>
            <a:stCxn id="84" idx="3"/>
            <a:endCxn id="55" idx="1"/>
          </p:cNvCxnSpPr>
          <p:nvPr/>
        </p:nvCxnSpPr>
        <p:spPr>
          <a:xfrm flipV="1">
            <a:off x="5746378" y="3878690"/>
            <a:ext cx="1206638" cy="82878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angular 108"/>
          <p:cNvCxnSpPr>
            <a:stCxn id="85" idx="3"/>
            <a:endCxn id="84" idx="1"/>
          </p:cNvCxnSpPr>
          <p:nvPr/>
        </p:nvCxnSpPr>
        <p:spPr>
          <a:xfrm>
            <a:off x="2906815" y="4167412"/>
            <a:ext cx="1489413" cy="5400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angular 112"/>
          <p:cNvCxnSpPr>
            <a:stCxn id="84" idx="3"/>
            <a:endCxn id="96" idx="1"/>
          </p:cNvCxnSpPr>
          <p:nvPr/>
        </p:nvCxnSpPr>
        <p:spPr>
          <a:xfrm>
            <a:off x="5746378" y="4707472"/>
            <a:ext cx="1194365" cy="268780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Rectángulo 116"/>
          <p:cNvSpPr/>
          <p:nvPr/>
        </p:nvSpPr>
        <p:spPr>
          <a:xfrm>
            <a:off x="3896925" y="197009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000000"/>
                </a:solidFill>
              </a:rPr>
              <a:t>Inventario en progreso</a:t>
            </a:r>
            <a:endParaRPr lang="es-ES" sz="1400" dirty="0">
              <a:solidFill>
                <a:srgbClr val="000000"/>
              </a:solidFill>
            </a:endParaRPr>
          </a:p>
        </p:txBody>
      </p:sp>
      <p:cxnSp>
        <p:nvCxnSpPr>
          <p:cNvPr id="119" name="Conector recto de flecha 118"/>
          <p:cNvCxnSpPr>
            <a:stCxn id="117" idx="1"/>
            <a:endCxn id="27" idx="3"/>
          </p:cNvCxnSpPr>
          <p:nvPr/>
        </p:nvCxnSpPr>
        <p:spPr>
          <a:xfrm flipH="1">
            <a:off x="1961710" y="620386"/>
            <a:ext cx="19352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angular 121"/>
          <p:cNvCxnSpPr>
            <a:stCxn id="98" idx="1"/>
            <a:endCxn id="97" idx="3"/>
          </p:cNvCxnSpPr>
          <p:nvPr/>
        </p:nvCxnSpPr>
        <p:spPr>
          <a:xfrm rot="10800000" flipV="1">
            <a:off x="2276745" y="5560897"/>
            <a:ext cx="404524" cy="16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angular 124"/>
          <p:cNvCxnSpPr>
            <a:stCxn id="97" idx="0"/>
          </p:cNvCxnSpPr>
          <p:nvPr/>
        </p:nvCxnSpPr>
        <p:spPr>
          <a:xfrm rot="5400000" flipH="1" flipV="1">
            <a:off x="2908939" y="3651901"/>
            <a:ext cx="180020" cy="279455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angular 128"/>
          <p:cNvCxnSpPr>
            <a:stCxn id="84" idx="2"/>
            <a:endCxn id="98" idx="3"/>
          </p:cNvCxnSpPr>
          <p:nvPr/>
        </p:nvCxnSpPr>
        <p:spPr>
          <a:xfrm rot="5400000">
            <a:off x="4539120" y="5028713"/>
            <a:ext cx="430049" cy="63431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cto de flecha 149"/>
          <p:cNvCxnSpPr>
            <a:stCxn id="95" idx="0"/>
            <a:endCxn id="87" idx="2"/>
          </p:cNvCxnSpPr>
          <p:nvPr/>
        </p:nvCxnSpPr>
        <p:spPr>
          <a:xfrm flipH="1" flipV="1">
            <a:off x="5071303" y="2835593"/>
            <a:ext cx="1" cy="1883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angular 153"/>
          <p:cNvCxnSpPr>
            <a:stCxn id="27" idx="1"/>
            <a:endCxn id="84" idx="1"/>
          </p:cNvCxnSpPr>
          <p:nvPr/>
        </p:nvCxnSpPr>
        <p:spPr>
          <a:xfrm rot="10800000" flipH="1" flipV="1">
            <a:off x="611560" y="620386"/>
            <a:ext cx="3784668" cy="4087086"/>
          </a:xfrm>
          <a:prstGeom prst="bentConnector3">
            <a:avLst>
              <a:gd name="adj1" fmla="val -604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Rectángulo 157"/>
          <p:cNvSpPr/>
          <p:nvPr/>
        </p:nvSpPr>
        <p:spPr>
          <a:xfrm>
            <a:off x="2771801" y="2753925"/>
            <a:ext cx="1350149" cy="585426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Pago de mano de obra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159" name="Rectángulo 158"/>
          <p:cNvSpPr/>
          <p:nvPr/>
        </p:nvSpPr>
        <p:spPr>
          <a:xfrm>
            <a:off x="2771800" y="1718810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Salarios devengados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160" name="CuadroTexto 159"/>
          <p:cNvSpPr txBox="1"/>
          <p:nvPr/>
        </p:nvSpPr>
        <p:spPr>
          <a:xfrm>
            <a:off x="1660457" y="1226858"/>
            <a:ext cx="1021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smtClean="0"/>
              <a:t>Insumos de </a:t>
            </a:r>
          </a:p>
          <a:p>
            <a:pPr algn="ctr"/>
            <a:r>
              <a:rPr lang="es-ES" sz="1400" dirty="0" smtClean="0"/>
              <a:t>trabajo</a:t>
            </a:r>
            <a:endParaRPr lang="es-ES" sz="1400" dirty="0"/>
          </a:p>
        </p:txBody>
      </p:sp>
      <p:cxnSp>
        <p:nvCxnSpPr>
          <p:cNvPr id="161" name="Conector angular 160"/>
          <p:cNvCxnSpPr>
            <a:stCxn id="72" idx="3"/>
            <a:endCxn id="117" idx="3"/>
          </p:cNvCxnSpPr>
          <p:nvPr/>
        </p:nvCxnSpPr>
        <p:spPr>
          <a:xfrm flipH="1" flipV="1">
            <a:off x="5247075" y="620386"/>
            <a:ext cx="270030" cy="757258"/>
          </a:xfrm>
          <a:prstGeom prst="bentConnector3">
            <a:avLst>
              <a:gd name="adj1" fmla="val -84657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angular 163"/>
          <p:cNvCxnSpPr>
            <a:stCxn id="72" idx="1"/>
            <a:endCxn id="27" idx="3"/>
          </p:cNvCxnSpPr>
          <p:nvPr/>
        </p:nvCxnSpPr>
        <p:spPr>
          <a:xfrm rot="10800000">
            <a:off x="1961710" y="620386"/>
            <a:ext cx="2415452" cy="75725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angular 166"/>
          <p:cNvCxnSpPr>
            <a:stCxn id="160" idx="3"/>
            <a:endCxn id="27" idx="3"/>
          </p:cNvCxnSpPr>
          <p:nvPr/>
        </p:nvCxnSpPr>
        <p:spPr>
          <a:xfrm flipH="1" flipV="1">
            <a:off x="1961710" y="620386"/>
            <a:ext cx="720080" cy="868082"/>
          </a:xfrm>
          <a:prstGeom prst="bentConnector3">
            <a:avLst>
              <a:gd name="adj1" fmla="val -31746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angular 173"/>
          <p:cNvCxnSpPr>
            <a:stCxn id="84" idx="0"/>
            <a:endCxn id="158" idx="2"/>
          </p:cNvCxnSpPr>
          <p:nvPr/>
        </p:nvCxnSpPr>
        <p:spPr>
          <a:xfrm rot="16200000" flipV="1">
            <a:off x="3786718" y="2999509"/>
            <a:ext cx="944744" cy="162442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Conector recto de flecha 176"/>
          <p:cNvCxnSpPr>
            <a:stCxn id="158" idx="0"/>
            <a:endCxn id="159" idx="2"/>
          </p:cNvCxnSpPr>
          <p:nvPr/>
        </p:nvCxnSpPr>
        <p:spPr>
          <a:xfrm flipH="1" flipV="1">
            <a:off x="3446875" y="2565563"/>
            <a:ext cx="1" cy="1883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Conector angular 179"/>
          <p:cNvCxnSpPr>
            <a:stCxn id="159" idx="1"/>
            <a:endCxn id="160" idx="2"/>
          </p:cNvCxnSpPr>
          <p:nvPr/>
        </p:nvCxnSpPr>
        <p:spPr>
          <a:xfrm rot="10800000">
            <a:off x="2171124" y="1750079"/>
            <a:ext cx="600676" cy="39210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angular 182"/>
          <p:cNvCxnSpPr>
            <a:stCxn id="94" idx="2"/>
            <a:endCxn id="84" idx="1"/>
          </p:cNvCxnSpPr>
          <p:nvPr/>
        </p:nvCxnSpPr>
        <p:spPr>
          <a:xfrm rot="16200000" flipH="1">
            <a:off x="2265532" y="2576775"/>
            <a:ext cx="1151799" cy="310959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Conector recto de flecha 185"/>
          <p:cNvCxnSpPr>
            <a:stCxn id="84" idx="0"/>
            <a:endCxn id="95" idx="2"/>
          </p:cNvCxnSpPr>
          <p:nvPr/>
        </p:nvCxnSpPr>
        <p:spPr>
          <a:xfrm flipV="1">
            <a:off x="5071303" y="3609381"/>
            <a:ext cx="1" cy="6747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recto de flecha 191"/>
          <p:cNvCxnSpPr>
            <a:stCxn id="27" idx="2"/>
            <a:endCxn id="94" idx="0"/>
          </p:cNvCxnSpPr>
          <p:nvPr/>
        </p:nvCxnSpPr>
        <p:spPr>
          <a:xfrm>
            <a:off x="1286635" y="1043762"/>
            <a:ext cx="0" cy="16651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Conector recto de flecha 199"/>
          <p:cNvCxnSpPr>
            <a:stCxn id="22" idx="1"/>
            <a:endCxn id="74" idx="3"/>
          </p:cNvCxnSpPr>
          <p:nvPr/>
        </p:nvCxnSpPr>
        <p:spPr>
          <a:xfrm flipH="1">
            <a:off x="7542330" y="612017"/>
            <a:ext cx="58506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Conector recto de flecha 202"/>
          <p:cNvCxnSpPr>
            <a:stCxn id="53" idx="0"/>
            <a:endCxn id="75" idx="2"/>
          </p:cNvCxnSpPr>
          <p:nvPr/>
        </p:nvCxnSpPr>
        <p:spPr>
          <a:xfrm flipH="1" flipV="1">
            <a:off x="7990255" y="2295533"/>
            <a:ext cx="1" cy="3233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8" name="CuadroTexto 207"/>
          <p:cNvSpPr txBox="1"/>
          <p:nvPr/>
        </p:nvSpPr>
        <p:spPr>
          <a:xfrm rot="16200000">
            <a:off x="263568" y="1759051"/>
            <a:ext cx="1738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Ventas a crédito</a:t>
            </a:r>
            <a:endParaRPr lang="es-ES" sz="1400" dirty="0"/>
          </a:p>
        </p:txBody>
      </p:sp>
      <p:cxnSp>
        <p:nvCxnSpPr>
          <p:cNvPr id="61" name="Conector angular 60"/>
          <p:cNvCxnSpPr>
            <a:stCxn id="75" idx="0"/>
            <a:endCxn id="22" idx="2"/>
          </p:cNvCxnSpPr>
          <p:nvPr/>
        </p:nvCxnSpPr>
        <p:spPr>
          <a:xfrm rot="5400000" flipH="1" flipV="1">
            <a:off x="7979660" y="884223"/>
            <a:ext cx="575153" cy="55396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angular 64"/>
          <p:cNvCxnSpPr>
            <a:stCxn id="87" idx="0"/>
            <a:endCxn id="72" idx="2"/>
          </p:cNvCxnSpPr>
          <p:nvPr/>
        </p:nvCxnSpPr>
        <p:spPr>
          <a:xfrm rot="16200000" flipV="1">
            <a:off x="4780565" y="1698101"/>
            <a:ext cx="457308" cy="1241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7845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31625" y="794021"/>
            <a:ext cx="3015335" cy="855095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rgbClr val="000000"/>
                </a:solidFill>
              </a:rPr>
              <a:t>Aumento en la renta variable + reducción en los activos</a:t>
            </a: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157050" y="773705"/>
            <a:ext cx="3015335" cy="855095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rgbClr val="000000"/>
                </a:solidFill>
              </a:rPr>
              <a:t>Aumento en los activos + reducción en la renta variable</a:t>
            </a: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526980" y="794022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=</a:t>
            </a:r>
            <a:endParaRPr lang="es-ES" sz="4000" dirty="0"/>
          </a:p>
        </p:txBody>
      </p:sp>
      <p:sp>
        <p:nvSpPr>
          <p:cNvPr id="5" name="CuadroTexto 4"/>
          <p:cNvSpPr txBox="1"/>
          <p:nvPr/>
        </p:nvSpPr>
        <p:spPr>
          <a:xfrm>
            <a:off x="331625" y="343972"/>
            <a:ext cx="301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Fuentes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4159761" y="346099"/>
            <a:ext cx="301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Usos</a:t>
            </a:r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116505" y="3474005"/>
            <a:ext cx="3230455" cy="1260140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rgbClr val="000000"/>
                </a:solidFill>
              </a:rPr>
              <a:t>Resultado de operaciones</a:t>
            </a:r>
          </a:p>
          <a:p>
            <a:r>
              <a:rPr lang="es-ES" dirty="0" smtClean="0">
                <a:solidFill>
                  <a:srgbClr val="000000"/>
                </a:solidFill>
              </a:rPr>
              <a:t>Venta de activos fijos</a:t>
            </a:r>
          </a:p>
          <a:p>
            <a:r>
              <a:rPr lang="es-ES" dirty="0" smtClean="0">
                <a:solidFill>
                  <a:srgbClr val="000000"/>
                </a:solidFill>
              </a:rPr>
              <a:t>Nueva deuda de largo plazo</a:t>
            </a: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16505" y="2978950"/>
            <a:ext cx="323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Fuentes</a:t>
            </a:r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3526980" y="3744035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=</a:t>
            </a:r>
            <a:endParaRPr lang="es-ES" sz="4000" dirty="0"/>
          </a:p>
        </p:txBody>
      </p:sp>
      <p:sp>
        <p:nvSpPr>
          <p:cNvPr id="10" name="Rectángulo 9"/>
          <p:cNvSpPr/>
          <p:nvPr/>
        </p:nvSpPr>
        <p:spPr>
          <a:xfrm>
            <a:off x="4157050" y="3474005"/>
            <a:ext cx="3385280" cy="1260140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rgbClr val="000000"/>
                </a:solidFill>
              </a:rPr>
              <a:t>Nuevas plantas y equipos</a:t>
            </a:r>
          </a:p>
          <a:p>
            <a:r>
              <a:rPr lang="es-ES" dirty="0" smtClean="0">
                <a:solidFill>
                  <a:srgbClr val="000000"/>
                </a:solidFill>
              </a:rPr>
              <a:t>Pago de dividendos</a:t>
            </a:r>
          </a:p>
          <a:p>
            <a:r>
              <a:rPr lang="es-ES" dirty="0" smtClean="0">
                <a:solidFill>
                  <a:srgbClr val="000000"/>
                </a:solidFill>
              </a:rPr>
              <a:t>Incremento del capital de trabajo</a:t>
            </a: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159761" y="2978950"/>
            <a:ext cx="338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Usos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25809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2771800" y="4581128"/>
            <a:ext cx="1872208" cy="1080120"/>
            <a:chOff x="179512" y="2852936"/>
            <a:chExt cx="1872208" cy="1080120"/>
          </a:xfrm>
        </p:grpSpPr>
        <p:sp>
          <p:nvSpPr>
            <p:cNvPr id="3" name="CuadroTexto 2"/>
            <p:cNvSpPr txBox="1"/>
            <p:nvPr/>
          </p:nvSpPr>
          <p:spPr>
            <a:xfrm>
              <a:off x="264442" y="2931331"/>
              <a:ext cx="1702349" cy="92333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Oportunidad de inversión</a:t>
              </a:r>
            </a:p>
            <a:p>
              <a:pPr algn="ctr"/>
              <a:r>
                <a:rPr lang="es-ES" dirty="0" smtClean="0"/>
                <a:t>(Activos reales)</a:t>
              </a:r>
              <a:endParaRPr lang="es-ES" dirty="0"/>
            </a:p>
          </p:txBody>
        </p:sp>
        <p:sp>
          <p:nvSpPr>
            <p:cNvPr id="4" name="Rectángulo 3"/>
            <p:cNvSpPr/>
            <p:nvPr/>
          </p:nvSpPr>
          <p:spPr>
            <a:xfrm>
              <a:off x="179512" y="2852936"/>
              <a:ext cx="1872208" cy="108012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" name="Agrupar 4"/>
          <p:cNvGrpSpPr/>
          <p:nvPr/>
        </p:nvGrpSpPr>
        <p:grpSpPr>
          <a:xfrm>
            <a:off x="2915816" y="2492896"/>
            <a:ext cx="1584176" cy="1080120"/>
            <a:chOff x="2987824" y="2492896"/>
            <a:chExt cx="1584176" cy="1080120"/>
          </a:xfrm>
        </p:grpSpPr>
        <p:sp>
          <p:nvSpPr>
            <p:cNvPr id="6" name="CuadroTexto 5"/>
            <p:cNvSpPr txBox="1"/>
            <p:nvPr/>
          </p:nvSpPr>
          <p:spPr>
            <a:xfrm>
              <a:off x="3239852" y="2848290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Firma</a:t>
              </a:r>
              <a:endParaRPr lang="es-ES" dirty="0"/>
            </a:p>
          </p:txBody>
        </p:sp>
        <p:sp>
          <p:nvSpPr>
            <p:cNvPr id="7" name="Rectángulo 6"/>
            <p:cNvSpPr/>
            <p:nvPr/>
          </p:nvSpPr>
          <p:spPr>
            <a:xfrm>
              <a:off x="2987824" y="2492896"/>
              <a:ext cx="1584176" cy="108012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Agrupar 7"/>
          <p:cNvGrpSpPr/>
          <p:nvPr/>
        </p:nvGrpSpPr>
        <p:grpSpPr>
          <a:xfrm>
            <a:off x="6660232" y="4581128"/>
            <a:ext cx="2232248" cy="1080120"/>
            <a:chOff x="1043608" y="4581128"/>
            <a:chExt cx="2232248" cy="1080120"/>
          </a:xfrm>
        </p:grpSpPr>
        <p:sp>
          <p:nvSpPr>
            <p:cNvPr id="9" name="Rectángulo 8"/>
            <p:cNvSpPr/>
            <p:nvPr/>
          </p:nvSpPr>
          <p:spPr>
            <a:xfrm>
              <a:off x="1043608" y="4581128"/>
              <a:ext cx="2232248" cy="108012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1115616" y="4659523"/>
              <a:ext cx="208823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Oportunidad de </a:t>
              </a:r>
            </a:p>
            <a:p>
              <a:pPr algn="ctr"/>
              <a:r>
                <a:rPr lang="es-ES" dirty="0" smtClean="0"/>
                <a:t>Inversión</a:t>
              </a:r>
            </a:p>
            <a:p>
              <a:pPr algn="ctr"/>
              <a:r>
                <a:rPr lang="es-ES" dirty="0" smtClean="0"/>
                <a:t>(Activos financieros)</a:t>
              </a:r>
              <a:endParaRPr lang="es-ES" dirty="0"/>
            </a:p>
          </p:txBody>
        </p:sp>
      </p:grpSp>
      <p:grpSp>
        <p:nvGrpSpPr>
          <p:cNvPr id="11" name="Agrupar 10"/>
          <p:cNvGrpSpPr/>
          <p:nvPr/>
        </p:nvGrpSpPr>
        <p:grpSpPr>
          <a:xfrm>
            <a:off x="755576" y="2492896"/>
            <a:ext cx="1584176" cy="1080120"/>
            <a:chOff x="2987824" y="1196752"/>
            <a:chExt cx="1584176" cy="1080120"/>
          </a:xfrm>
        </p:grpSpPr>
        <p:sp>
          <p:nvSpPr>
            <p:cNvPr id="12" name="CuadroTexto 11"/>
            <p:cNvSpPr txBox="1"/>
            <p:nvPr/>
          </p:nvSpPr>
          <p:spPr>
            <a:xfrm>
              <a:off x="3239852" y="1552146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Efectivo</a:t>
              </a:r>
              <a:endParaRPr lang="es-ES" dirty="0"/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2987824" y="1196752"/>
              <a:ext cx="1584176" cy="108012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4" name="Agrupar 13"/>
          <p:cNvGrpSpPr/>
          <p:nvPr/>
        </p:nvGrpSpPr>
        <p:grpSpPr>
          <a:xfrm>
            <a:off x="6732240" y="2492896"/>
            <a:ext cx="2088232" cy="1080120"/>
            <a:chOff x="4644008" y="4581128"/>
            <a:chExt cx="2088232" cy="1080120"/>
          </a:xfrm>
        </p:grpSpPr>
        <p:sp>
          <p:nvSpPr>
            <p:cNvPr id="15" name="CuadroTexto 14"/>
            <p:cNvSpPr txBox="1"/>
            <p:nvPr/>
          </p:nvSpPr>
          <p:spPr>
            <a:xfrm>
              <a:off x="4788024" y="4936522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Inversionistas</a:t>
              </a:r>
              <a:endParaRPr lang="es-ES" dirty="0"/>
            </a:p>
          </p:txBody>
        </p:sp>
        <p:sp>
          <p:nvSpPr>
            <p:cNvPr id="16" name="Rectángulo 15"/>
            <p:cNvSpPr/>
            <p:nvPr/>
          </p:nvSpPr>
          <p:spPr>
            <a:xfrm>
              <a:off x="4644008" y="4581128"/>
              <a:ext cx="2088232" cy="108012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7" name="CuadroTexto 16"/>
          <p:cNvSpPr txBox="1"/>
          <p:nvPr/>
        </p:nvSpPr>
        <p:spPr>
          <a:xfrm>
            <a:off x="2627784" y="3861048"/>
            <a:ext cx="1049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dirty="0" smtClean="0"/>
              <a:t>Inversión</a:t>
            </a:r>
            <a:endParaRPr lang="es-ES" dirty="0"/>
          </a:p>
        </p:txBody>
      </p:sp>
      <p:sp>
        <p:nvSpPr>
          <p:cNvPr id="18" name="CuadroTexto 17"/>
          <p:cNvSpPr txBox="1"/>
          <p:nvPr/>
        </p:nvSpPr>
        <p:spPr>
          <a:xfrm>
            <a:off x="4644008" y="2420888"/>
            <a:ext cx="186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Alternativa: pagar</a:t>
            </a:r>
          </a:p>
          <a:p>
            <a:r>
              <a:rPr lang="es-ES" dirty="0" smtClean="0"/>
              <a:t>dividendos</a:t>
            </a:r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076056" y="3717032"/>
            <a:ext cx="2505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Los accionistas invierten por ellos mismos</a:t>
            </a:r>
            <a:endParaRPr lang="es-ES" dirty="0"/>
          </a:p>
        </p:txBody>
      </p:sp>
      <p:cxnSp>
        <p:nvCxnSpPr>
          <p:cNvPr id="20" name="Conector recto de flecha 19"/>
          <p:cNvCxnSpPr>
            <a:stCxn id="5" idx="2"/>
            <a:endCxn id="4" idx="0"/>
          </p:cNvCxnSpPr>
          <p:nvPr/>
        </p:nvCxnSpPr>
        <p:spPr>
          <a:xfrm>
            <a:off x="3707904" y="3573016"/>
            <a:ext cx="0" cy="10081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>
            <a:stCxn id="5" idx="3"/>
            <a:endCxn id="15" idx="1"/>
          </p:cNvCxnSpPr>
          <p:nvPr/>
        </p:nvCxnSpPr>
        <p:spPr>
          <a:xfrm>
            <a:off x="4499992" y="3032956"/>
            <a:ext cx="223224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15" idx="2"/>
            <a:endCxn id="8" idx="0"/>
          </p:cNvCxnSpPr>
          <p:nvPr/>
        </p:nvCxnSpPr>
        <p:spPr>
          <a:xfrm>
            <a:off x="7776356" y="3573016"/>
            <a:ext cx="0" cy="10081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>
            <a:stCxn id="12" idx="3"/>
            <a:endCxn id="5" idx="1"/>
          </p:cNvCxnSpPr>
          <p:nvPr/>
        </p:nvCxnSpPr>
        <p:spPr>
          <a:xfrm>
            <a:off x="2339752" y="3032956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0984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bre 1"/>
          <p:cNvSpPr/>
          <p:nvPr/>
        </p:nvSpPr>
        <p:spPr>
          <a:xfrm>
            <a:off x="683568" y="980728"/>
            <a:ext cx="2520280" cy="1656184"/>
          </a:xfrm>
          <a:custGeom>
            <a:avLst/>
            <a:gdLst>
              <a:gd name="connsiteX0" fmla="*/ 0 w 2497666"/>
              <a:gd name="connsiteY0" fmla="*/ 0 h 1890889"/>
              <a:gd name="connsiteX1" fmla="*/ 719666 w 2497666"/>
              <a:gd name="connsiteY1" fmla="*/ 1453444 h 1890889"/>
              <a:gd name="connsiteX2" fmla="*/ 2497666 w 2497666"/>
              <a:gd name="connsiteY2" fmla="*/ 1890889 h 1890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7666" h="1890889">
                <a:moveTo>
                  <a:pt x="0" y="0"/>
                </a:moveTo>
                <a:cubicBezTo>
                  <a:pt x="151694" y="569148"/>
                  <a:pt x="303388" y="1138296"/>
                  <a:pt x="719666" y="1453444"/>
                </a:cubicBezTo>
                <a:cubicBezTo>
                  <a:pt x="1135944" y="1768592"/>
                  <a:pt x="2497666" y="1890889"/>
                  <a:pt x="2497666" y="1890889"/>
                </a:cubicBezTo>
              </a:path>
            </a:pathLst>
          </a:cu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 smtClean="0"/>
          </a:p>
          <a:p>
            <a:pPr algn="ctr"/>
            <a:endParaRPr lang="es-ES" dirty="0" smtClean="0"/>
          </a:p>
          <a:p>
            <a:pPr algn="ctr"/>
            <a:endParaRPr lang="es-ES" dirty="0" smtClean="0"/>
          </a:p>
          <a:p>
            <a:pPr algn="ctr"/>
            <a:endParaRPr lang="es-ES" dirty="0" smtClean="0"/>
          </a:p>
        </p:txBody>
      </p:sp>
      <p:cxnSp>
        <p:nvCxnSpPr>
          <p:cNvPr id="3" name="Conector recto 2"/>
          <p:cNvCxnSpPr/>
          <p:nvPr/>
        </p:nvCxnSpPr>
        <p:spPr>
          <a:xfrm>
            <a:off x="611560" y="908720"/>
            <a:ext cx="0" cy="194421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/>
          <p:cNvCxnSpPr/>
          <p:nvPr/>
        </p:nvCxnSpPr>
        <p:spPr>
          <a:xfrm>
            <a:off x="611560" y="2852936"/>
            <a:ext cx="259228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>
            <a:off x="611560" y="1196752"/>
            <a:ext cx="288032" cy="0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899592" y="1196752"/>
            <a:ext cx="0" cy="648072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899592" y="1844824"/>
            <a:ext cx="288032" cy="0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1187624" y="1844824"/>
            <a:ext cx="0" cy="360040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1187624" y="2204864"/>
            <a:ext cx="288032" cy="0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1475656" y="2204864"/>
            <a:ext cx="0" cy="216024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1475656" y="2420888"/>
            <a:ext cx="792088" cy="0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>
            <a:endCxn id="12" idx="2"/>
          </p:cNvCxnSpPr>
          <p:nvPr/>
        </p:nvCxnSpPr>
        <p:spPr>
          <a:xfrm>
            <a:off x="2267744" y="2636912"/>
            <a:ext cx="936104" cy="0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2267744" y="2420888"/>
            <a:ext cx="0" cy="216024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683568" y="2924944"/>
            <a:ext cx="2441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Inversión acumulada ($)</a:t>
            </a:r>
            <a:endParaRPr lang="es-ES" dirty="0"/>
          </a:p>
        </p:txBody>
      </p:sp>
      <p:sp>
        <p:nvSpPr>
          <p:cNvPr id="15" name="CuadroTexto 14"/>
          <p:cNvSpPr txBox="1"/>
          <p:nvPr/>
        </p:nvSpPr>
        <p:spPr>
          <a:xfrm rot="16200000">
            <a:off x="-382852" y="1759116"/>
            <a:ext cx="1638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Rendimiento (i)</a:t>
            </a:r>
            <a:endParaRPr lang="es-ES" dirty="0"/>
          </a:p>
        </p:txBody>
      </p:sp>
      <p:grpSp>
        <p:nvGrpSpPr>
          <p:cNvPr id="16" name="Agrupar 15"/>
          <p:cNvGrpSpPr/>
          <p:nvPr/>
        </p:nvGrpSpPr>
        <p:grpSpPr>
          <a:xfrm>
            <a:off x="179512" y="3356992"/>
            <a:ext cx="2952328" cy="2385556"/>
            <a:chOff x="3563888" y="332656"/>
            <a:chExt cx="2952328" cy="2385556"/>
          </a:xfrm>
        </p:grpSpPr>
        <p:grpSp>
          <p:nvGrpSpPr>
            <p:cNvPr id="17" name="Agrupar 16"/>
            <p:cNvGrpSpPr/>
            <p:nvPr/>
          </p:nvGrpSpPr>
          <p:grpSpPr>
            <a:xfrm>
              <a:off x="3923928" y="332656"/>
              <a:ext cx="2592288" cy="2016224"/>
              <a:chOff x="3923928" y="332656"/>
              <a:chExt cx="2592288" cy="2016224"/>
            </a:xfrm>
          </p:grpSpPr>
          <p:cxnSp>
            <p:nvCxnSpPr>
              <p:cNvPr id="20" name="Conector recto 19"/>
              <p:cNvCxnSpPr/>
              <p:nvPr/>
            </p:nvCxnSpPr>
            <p:spPr>
              <a:xfrm>
                <a:off x="3923928" y="332656"/>
                <a:ext cx="0" cy="20162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cto 20"/>
              <p:cNvCxnSpPr/>
              <p:nvPr/>
            </p:nvCxnSpPr>
            <p:spPr>
              <a:xfrm>
                <a:off x="3923928" y="2348880"/>
                <a:ext cx="259228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Forma libre 21"/>
              <p:cNvSpPr/>
              <p:nvPr/>
            </p:nvSpPr>
            <p:spPr>
              <a:xfrm>
                <a:off x="3923928" y="404664"/>
                <a:ext cx="2520280" cy="1584176"/>
              </a:xfrm>
              <a:custGeom>
                <a:avLst/>
                <a:gdLst>
                  <a:gd name="connsiteX0" fmla="*/ 0 w 3414889"/>
                  <a:gd name="connsiteY0" fmla="*/ 2356555 h 2356555"/>
                  <a:gd name="connsiteX1" fmla="*/ 2046112 w 3414889"/>
                  <a:gd name="connsiteY1" fmla="*/ 1580444 h 2356555"/>
                  <a:gd name="connsiteX2" fmla="*/ 3414889 w 3414889"/>
                  <a:gd name="connsiteY2" fmla="*/ 0 h 2356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14889" h="2356555">
                    <a:moveTo>
                      <a:pt x="0" y="2356555"/>
                    </a:moveTo>
                    <a:cubicBezTo>
                      <a:pt x="738482" y="2164879"/>
                      <a:pt x="1476964" y="1973203"/>
                      <a:pt x="2046112" y="1580444"/>
                    </a:cubicBezTo>
                    <a:cubicBezTo>
                      <a:pt x="2615260" y="1187685"/>
                      <a:pt x="3414889" y="0"/>
                      <a:pt x="3414889" y="0"/>
                    </a:cubicBezTo>
                  </a:path>
                </a:pathLst>
              </a:custGeom>
              <a:ln w="50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23" name="Conector recto 22"/>
              <p:cNvCxnSpPr/>
              <p:nvPr/>
            </p:nvCxnSpPr>
            <p:spPr>
              <a:xfrm>
                <a:off x="3923928" y="1988840"/>
                <a:ext cx="576064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ector recto 23"/>
              <p:cNvCxnSpPr/>
              <p:nvPr/>
            </p:nvCxnSpPr>
            <p:spPr>
              <a:xfrm flipV="1">
                <a:off x="4499992" y="1700808"/>
                <a:ext cx="0" cy="28803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cto 24"/>
              <p:cNvCxnSpPr/>
              <p:nvPr/>
            </p:nvCxnSpPr>
            <p:spPr>
              <a:xfrm>
                <a:off x="4499992" y="1700808"/>
                <a:ext cx="79208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25"/>
              <p:cNvCxnSpPr/>
              <p:nvPr/>
            </p:nvCxnSpPr>
            <p:spPr>
              <a:xfrm flipV="1">
                <a:off x="5292080" y="1412776"/>
                <a:ext cx="0" cy="28803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>
              <a:xfrm>
                <a:off x="5292080" y="1412776"/>
                <a:ext cx="43204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>
              <a:xfrm>
                <a:off x="5724128" y="980728"/>
                <a:ext cx="0" cy="43204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>
              <a:xfrm>
                <a:off x="6156176" y="476672"/>
                <a:ext cx="216024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>
              <a:xfrm>
                <a:off x="5724128" y="980728"/>
                <a:ext cx="43204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30"/>
              <p:cNvCxnSpPr/>
              <p:nvPr/>
            </p:nvCxnSpPr>
            <p:spPr>
              <a:xfrm>
                <a:off x="6156176" y="476672"/>
                <a:ext cx="0" cy="50405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CuadroTexto 17"/>
            <p:cNvSpPr txBox="1"/>
            <p:nvPr/>
          </p:nvSpPr>
          <p:spPr>
            <a:xfrm>
              <a:off x="4283968" y="2348880"/>
              <a:ext cx="2032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Capital prestado ($)</a:t>
              </a:r>
              <a:endParaRPr lang="es-ES" dirty="0"/>
            </a:p>
          </p:txBody>
        </p:sp>
        <p:sp>
          <p:nvSpPr>
            <p:cNvPr id="19" name="CuadroTexto 18"/>
            <p:cNvSpPr txBox="1"/>
            <p:nvPr/>
          </p:nvSpPr>
          <p:spPr>
            <a:xfrm rot="16200000">
              <a:off x="3205038" y="1195561"/>
              <a:ext cx="10870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Interés (i)</a:t>
              </a:r>
              <a:endParaRPr lang="es-ES" dirty="0"/>
            </a:p>
          </p:txBody>
        </p:sp>
      </p:grpSp>
      <p:grpSp>
        <p:nvGrpSpPr>
          <p:cNvPr id="32" name="Agrupar 31"/>
          <p:cNvGrpSpPr/>
          <p:nvPr/>
        </p:nvGrpSpPr>
        <p:grpSpPr>
          <a:xfrm>
            <a:off x="5580112" y="1340768"/>
            <a:ext cx="2952327" cy="2385556"/>
            <a:chOff x="2843809" y="3789040"/>
            <a:chExt cx="2952327" cy="2385556"/>
          </a:xfrm>
        </p:grpSpPr>
        <p:sp>
          <p:nvSpPr>
            <p:cNvPr id="33" name="CuadroTexto 32"/>
            <p:cNvSpPr txBox="1"/>
            <p:nvPr/>
          </p:nvSpPr>
          <p:spPr>
            <a:xfrm rot="16200000">
              <a:off x="2769727" y="4583201"/>
              <a:ext cx="517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(i)</a:t>
              </a:r>
              <a:endParaRPr lang="es-ES" dirty="0"/>
            </a:p>
          </p:txBody>
        </p:sp>
        <p:grpSp>
          <p:nvGrpSpPr>
            <p:cNvPr id="34" name="Agrupar 33"/>
            <p:cNvGrpSpPr/>
            <p:nvPr/>
          </p:nvGrpSpPr>
          <p:grpSpPr>
            <a:xfrm>
              <a:off x="3203848" y="3789040"/>
              <a:ext cx="2592288" cy="2385556"/>
              <a:chOff x="3203848" y="3789040"/>
              <a:chExt cx="2592288" cy="2385556"/>
            </a:xfrm>
          </p:grpSpPr>
          <p:cxnSp>
            <p:nvCxnSpPr>
              <p:cNvPr id="35" name="Conector recto 34"/>
              <p:cNvCxnSpPr/>
              <p:nvPr/>
            </p:nvCxnSpPr>
            <p:spPr>
              <a:xfrm>
                <a:off x="3203848" y="3789040"/>
                <a:ext cx="0" cy="20162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>
              <a:xfrm>
                <a:off x="3203848" y="5805264"/>
                <a:ext cx="259228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Forma libre 36"/>
              <p:cNvSpPr/>
              <p:nvPr/>
            </p:nvSpPr>
            <p:spPr>
              <a:xfrm>
                <a:off x="3203848" y="3861048"/>
                <a:ext cx="2520280" cy="1584176"/>
              </a:xfrm>
              <a:custGeom>
                <a:avLst/>
                <a:gdLst>
                  <a:gd name="connsiteX0" fmla="*/ 0 w 3414889"/>
                  <a:gd name="connsiteY0" fmla="*/ 2356555 h 2356555"/>
                  <a:gd name="connsiteX1" fmla="*/ 2046112 w 3414889"/>
                  <a:gd name="connsiteY1" fmla="*/ 1580444 h 2356555"/>
                  <a:gd name="connsiteX2" fmla="*/ 3414889 w 3414889"/>
                  <a:gd name="connsiteY2" fmla="*/ 0 h 2356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14889" h="2356555">
                    <a:moveTo>
                      <a:pt x="0" y="2356555"/>
                    </a:moveTo>
                    <a:cubicBezTo>
                      <a:pt x="738482" y="2164879"/>
                      <a:pt x="1476964" y="1973203"/>
                      <a:pt x="2046112" y="1580444"/>
                    </a:cubicBezTo>
                    <a:cubicBezTo>
                      <a:pt x="2615260" y="1187685"/>
                      <a:pt x="3414889" y="0"/>
                      <a:pt x="3414889" y="0"/>
                    </a:cubicBezTo>
                  </a:path>
                </a:pathLst>
              </a:custGeom>
              <a:ln w="50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8" name="Forma libre 37"/>
              <p:cNvSpPr/>
              <p:nvPr/>
            </p:nvSpPr>
            <p:spPr>
              <a:xfrm>
                <a:off x="3275856" y="3933056"/>
                <a:ext cx="2520280" cy="1656184"/>
              </a:xfrm>
              <a:custGeom>
                <a:avLst/>
                <a:gdLst>
                  <a:gd name="connsiteX0" fmla="*/ 0 w 2497666"/>
                  <a:gd name="connsiteY0" fmla="*/ 0 h 1890889"/>
                  <a:gd name="connsiteX1" fmla="*/ 719666 w 2497666"/>
                  <a:gd name="connsiteY1" fmla="*/ 1453444 h 1890889"/>
                  <a:gd name="connsiteX2" fmla="*/ 2497666 w 2497666"/>
                  <a:gd name="connsiteY2" fmla="*/ 1890889 h 189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97666" h="1890889">
                    <a:moveTo>
                      <a:pt x="0" y="0"/>
                    </a:moveTo>
                    <a:cubicBezTo>
                      <a:pt x="151694" y="569148"/>
                      <a:pt x="303388" y="1138296"/>
                      <a:pt x="719666" y="1453444"/>
                    </a:cubicBezTo>
                    <a:cubicBezTo>
                      <a:pt x="1135944" y="1768592"/>
                      <a:pt x="2497666" y="1890889"/>
                      <a:pt x="2497666" y="1890889"/>
                    </a:cubicBezTo>
                  </a:path>
                </a:pathLst>
              </a:custGeom>
              <a:ln w="50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dirty="0" smtClean="0"/>
              </a:p>
              <a:p>
                <a:pPr algn="ctr"/>
                <a:endParaRPr lang="es-ES" dirty="0" smtClean="0"/>
              </a:p>
              <a:p>
                <a:pPr algn="ctr"/>
                <a:endParaRPr lang="es-ES" dirty="0" smtClean="0"/>
              </a:p>
              <a:p>
                <a:pPr algn="ctr"/>
                <a:endParaRPr lang="es-ES" dirty="0" smtClean="0"/>
              </a:p>
            </p:txBody>
          </p:sp>
          <p:sp>
            <p:nvSpPr>
              <p:cNvPr id="39" name="CuadroTexto 38"/>
              <p:cNvSpPr txBox="1"/>
              <p:nvPr/>
            </p:nvSpPr>
            <p:spPr>
              <a:xfrm>
                <a:off x="4355976" y="5805264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$</a:t>
                </a:r>
                <a:endParaRPr lang="es-ES" dirty="0"/>
              </a:p>
            </p:txBody>
          </p:sp>
        </p:grpSp>
      </p:grpSp>
      <p:sp>
        <p:nvSpPr>
          <p:cNvPr id="40" name="CuadroTexto 39"/>
          <p:cNvSpPr txBox="1"/>
          <p:nvPr/>
        </p:nvSpPr>
        <p:spPr>
          <a:xfrm>
            <a:off x="3131840" y="3645024"/>
            <a:ext cx="327415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Avances de efectivo</a:t>
            </a:r>
          </a:p>
          <a:p>
            <a:r>
              <a:rPr lang="es-ES" sz="1600" dirty="0" smtClean="0"/>
              <a:t>Préstamos bancarios</a:t>
            </a:r>
          </a:p>
          <a:p>
            <a:r>
              <a:rPr lang="es-ES" sz="1600" dirty="0" smtClean="0"/>
              <a:t>Préstamos contra cuentas por cobrar</a:t>
            </a:r>
          </a:p>
          <a:p>
            <a:r>
              <a:rPr lang="es-ES" sz="1600" dirty="0" smtClean="0"/>
              <a:t>Pagos retrasados </a:t>
            </a:r>
          </a:p>
          <a:p>
            <a:r>
              <a:rPr lang="es-ES" sz="1600" dirty="0" smtClean="0"/>
              <a:t>Bonos</a:t>
            </a:r>
          </a:p>
          <a:p>
            <a:r>
              <a:rPr lang="es-ES" sz="1600" dirty="0" smtClean="0"/>
              <a:t>Acciones preferenciales</a:t>
            </a:r>
          </a:p>
          <a:p>
            <a:r>
              <a:rPr lang="es-ES" sz="1600" dirty="0" smtClean="0"/>
              <a:t>Acciones ordinarias</a:t>
            </a:r>
          </a:p>
          <a:p>
            <a:r>
              <a:rPr lang="es-ES" sz="1600" dirty="0" smtClean="0"/>
              <a:t>Ganancias retenidas</a:t>
            </a:r>
            <a:endParaRPr lang="es-ES" sz="16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1403648" y="836712"/>
            <a:ext cx="274816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Nuevos proyectos de inversión</a:t>
            </a:r>
          </a:p>
          <a:p>
            <a:r>
              <a:rPr lang="es-ES" sz="1600" dirty="0" smtClean="0"/>
              <a:t>Nuevas inversiones</a:t>
            </a:r>
            <a:endParaRPr lang="es-ES" sz="1600" dirty="0"/>
          </a:p>
        </p:txBody>
      </p:sp>
      <p:cxnSp>
        <p:nvCxnSpPr>
          <p:cNvPr id="42" name="Conector recto de flecha 41"/>
          <p:cNvCxnSpPr/>
          <p:nvPr/>
        </p:nvCxnSpPr>
        <p:spPr>
          <a:xfrm>
            <a:off x="3131840" y="2060848"/>
            <a:ext cx="23042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/>
          <p:nvPr/>
        </p:nvCxnSpPr>
        <p:spPr>
          <a:xfrm flipV="1">
            <a:off x="2987824" y="3068960"/>
            <a:ext cx="2376264" cy="648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>
            <a:off x="6372200" y="1700808"/>
            <a:ext cx="0" cy="22322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6444208" y="3717032"/>
            <a:ext cx="250801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Problema de racionamiento</a:t>
            </a:r>
          </a:p>
          <a:p>
            <a:r>
              <a:rPr lang="es-ES" sz="1600" dirty="0"/>
              <a:t> </a:t>
            </a:r>
            <a:r>
              <a:rPr lang="es-ES" sz="1600" dirty="0" smtClean="0"/>
              <a:t>de capital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6717541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27226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9779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12 Conector recto de flecha"/>
          <p:cNvCxnSpPr/>
          <p:nvPr/>
        </p:nvCxnSpPr>
        <p:spPr>
          <a:xfrm flipH="1" flipV="1">
            <a:off x="4887035" y="1313765"/>
            <a:ext cx="0" cy="920311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>
            <a:off x="1016605" y="2217167"/>
            <a:ext cx="0" cy="872662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CuadroTexto"/>
          <p:cNvSpPr txBox="1"/>
          <p:nvPr/>
        </p:nvSpPr>
        <p:spPr>
          <a:xfrm>
            <a:off x="1254979" y="22357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992947" y="2217167"/>
            <a:ext cx="3894087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2758558" y="2032736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Rectángulo"/>
              <p:cNvSpPr/>
              <p:nvPr/>
            </p:nvSpPr>
            <p:spPr>
              <a:xfrm>
                <a:off x="3433414" y="2235769"/>
                <a:ext cx="7785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414" y="2235769"/>
                <a:ext cx="778546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8 Rectángulo"/>
              <p:cNvSpPr/>
              <p:nvPr/>
            </p:nvSpPr>
            <p:spPr>
              <a:xfrm>
                <a:off x="4332425" y="2234076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9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425" y="2234076"/>
                <a:ext cx="37459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9 Conector recto"/>
          <p:cNvCxnSpPr/>
          <p:nvPr/>
        </p:nvCxnSpPr>
        <p:spPr>
          <a:xfrm flipH="1" flipV="1">
            <a:off x="1017085" y="208413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2006715" y="22340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19 Rectángulo"/>
              <p:cNvSpPr/>
              <p:nvPr/>
            </p:nvSpPr>
            <p:spPr>
              <a:xfrm>
                <a:off x="4662010" y="959525"/>
                <a:ext cx="40947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20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2010" y="959525"/>
                <a:ext cx="409471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22 Rectángulo"/>
              <p:cNvSpPr/>
              <p:nvPr/>
            </p:nvSpPr>
            <p:spPr>
              <a:xfrm>
                <a:off x="791580" y="3113965"/>
                <a:ext cx="40735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2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80" y="3113965"/>
                <a:ext cx="407355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/>
          <p:cNvSpPr txBox="1"/>
          <p:nvPr/>
        </p:nvSpPr>
        <p:spPr>
          <a:xfrm>
            <a:off x="-1427078" y="440909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/>
          </a:p>
        </p:txBody>
      </p:sp>
      <p:cxnSp>
        <p:nvCxnSpPr>
          <p:cNvPr id="29" name="9 Conector recto"/>
          <p:cNvCxnSpPr/>
          <p:nvPr/>
        </p:nvCxnSpPr>
        <p:spPr>
          <a:xfrm flipH="1" flipV="1">
            <a:off x="173668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9 Conector recto"/>
          <p:cNvCxnSpPr/>
          <p:nvPr/>
        </p:nvCxnSpPr>
        <p:spPr>
          <a:xfrm flipH="1" flipV="1">
            <a:off x="245676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9 Conector recto"/>
          <p:cNvCxnSpPr/>
          <p:nvPr/>
        </p:nvCxnSpPr>
        <p:spPr>
          <a:xfrm flipH="1" flipV="1">
            <a:off x="344687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9 Conector recto"/>
          <p:cNvCxnSpPr/>
          <p:nvPr/>
        </p:nvCxnSpPr>
        <p:spPr>
          <a:xfrm flipH="1" flipV="1">
            <a:off x="416695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9 Conector recto"/>
          <p:cNvCxnSpPr/>
          <p:nvPr/>
        </p:nvCxnSpPr>
        <p:spPr>
          <a:xfrm flipH="1" flipV="1">
            <a:off x="488703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33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12 Conector recto de flecha"/>
          <p:cNvCxnSpPr/>
          <p:nvPr/>
        </p:nvCxnSpPr>
        <p:spPr>
          <a:xfrm flipH="1" flipV="1">
            <a:off x="4887035" y="1313765"/>
            <a:ext cx="0" cy="920311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24 Conector recto de flecha"/>
          <p:cNvCxnSpPr/>
          <p:nvPr/>
        </p:nvCxnSpPr>
        <p:spPr>
          <a:xfrm>
            <a:off x="1016605" y="2217167"/>
            <a:ext cx="0" cy="872662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2 CuadroTexto"/>
          <p:cNvSpPr txBox="1"/>
          <p:nvPr/>
        </p:nvSpPr>
        <p:spPr>
          <a:xfrm>
            <a:off x="1434999" y="22357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5" name="5 Conector recto de flecha"/>
          <p:cNvCxnSpPr/>
          <p:nvPr/>
        </p:nvCxnSpPr>
        <p:spPr>
          <a:xfrm>
            <a:off x="992947" y="2217167"/>
            <a:ext cx="3894087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6 CuadroTexto"/>
          <p:cNvSpPr txBox="1"/>
          <p:nvPr/>
        </p:nvSpPr>
        <p:spPr>
          <a:xfrm>
            <a:off x="2758558" y="2032736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8 Rectángulo"/>
              <p:cNvSpPr/>
              <p:nvPr/>
            </p:nvSpPr>
            <p:spPr>
              <a:xfrm>
                <a:off x="4166955" y="2234076"/>
                <a:ext cx="7267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𝑛𝑝𝑒𝑟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955" y="2234076"/>
                <a:ext cx="726737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9 Conector recto"/>
          <p:cNvCxnSpPr/>
          <p:nvPr/>
        </p:nvCxnSpPr>
        <p:spPr>
          <a:xfrm flipH="1" flipV="1">
            <a:off x="1017085" y="208413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10 CuadroTexto"/>
          <p:cNvSpPr txBox="1"/>
          <p:nvPr/>
        </p:nvSpPr>
        <p:spPr>
          <a:xfrm>
            <a:off x="2141730" y="22340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9 Rectángulo"/>
              <p:cNvSpPr/>
              <p:nvPr/>
            </p:nvSpPr>
            <p:spPr>
              <a:xfrm>
                <a:off x="4526995" y="959525"/>
                <a:ext cx="75546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𝑓𝑣𝑎𝑙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11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995" y="959525"/>
                <a:ext cx="755463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22 Rectángulo"/>
              <p:cNvSpPr/>
              <p:nvPr/>
            </p:nvSpPr>
            <p:spPr>
              <a:xfrm>
                <a:off x="656565" y="3113965"/>
                <a:ext cx="75706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𝑝𝑣𝑎𝑙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12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5" y="3113965"/>
                <a:ext cx="757067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9 Conector recto"/>
          <p:cNvCxnSpPr/>
          <p:nvPr/>
        </p:nvCxnSpPr>
        <p:spPr>
          <a:xfrm flipH="1" flipV="1">
            <a:off x="173668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9 Conector recto"/>
          <p:cNvCxnSpPr/>
          <p:nvPr/>
        </p:nvCxnSpPr>
        <p:spPr>
          <a:xfrm flipH="1" flipV="1">
            <a:off x="245676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9 Conector recto"/>
          <p:cNvCxnSpPr/>
          <p:nvPr/>
        </p:nvCxnSpPr>
        <p:spPr>
          <a:xfrm flipH="1" flipV="1">
            <a:off x="344687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9 Conector recto"/>
          <p:cNvCxnSpPr/>
          <p:nvPr/>
        </p:nvCxnSpPr>
        <p:spPr>
          <a:xfrm flipH="1" flipV="1">
            <a:off x="416695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9 Conector recto"/>
          <p:cNvCxnSpPr/>
          <p:nvPr/>
        </p:nvCxnSpPr>
        <p:spPr>
          <a:xfrm flipH="1" flipV="1">
            <a:off x="488703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2 CuadroTexto"/>
          <p:cNvSpPr txBox="1"/>
          <p:nvPr/>
        </p:nvSpPr>
        <p:spPr>
          <a:xfrm>
            <a:off x="701570" y="22495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41451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24 Conector recto de flecha"/>
          <p:cNvCxnSpPr/>
          <p:nvPr/>
        </p:nvCxnSpPr>
        <p:spPr>
          <a:xfrm>
            <a:off x="2096725" y="3271659"/>
            <a:ext cx="0" cy="379468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24 Conector recto de flecha"/>
          <p:cNvCxnSpPr/>
          <p:nvPr/>
        </p:nvCxnSpPr>
        <p:spPr>
          <a:xfrm>
            <a:off x="3075878" y="3281795"/>
            <a:ext cx="480" cy="494190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24 Conector recto de flecha"/>
          <p:cNvCxnSpPr/>
          <p:nvPr/>
        </p:nvCxnSpPr>
        <p:spPr>
          <a:xfrm>
            <a:off x="3806915" y="3280457"/>
            <a:ext cx="0" cy="872662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12 Conector recto de flecha"/>
          <p:cNvCxnSpPr/>
          <p:nvPr/>
        </p:nvCxnSpPr>
        <p:spPr>
          <a:xfrm flipH="1" flipV="1">
            <a:off x="6237185" y="3603712"/>
            <a:ext cx="1" cy="484149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12 Conector recto de flecha"/>
          <p:cNvCxnSpPr/>
          <p:nvPr/>
        </p:nvCxnSpPr>
        <p:spPr>
          <a:xfrm flipH="1" flipV="1">
            <a:off x="6777245" y="3603712"/>
            <a:ext cx="1" cy="484149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12 Conector recto de flecha"/>
          <p:cNvCxnSpPr/>
          <p:nvPr/>
        </p:nvCxnSpPr>
        <p:spPr>
          <a:xfrm flipH="1" flipV="1">
            <a:off x="7677345" y="3614618"/>
            <a:ext cx="1" cy="484149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12 Conector recto de flecha"/>
          <p:cNvCxnSpPr/>
          <p:nvPr/>
        </p:nvCxnSpPr>
        <p:spPr>
          <a:xfrm flipH="1" flipV="1">
            <a:off x="8217405" y="3603712"/>
            <a:ext cx="1" cy="484149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12 Conector recto de flecha"/>
          <p:cNvCxnSpPr/>
          <p:nvPr/>
        </p:nvCxnSpPr>
        <p:spPr>
          <a:xfrm flipH="1">
            <a:off x="4526994" y="3281796"/>
            <a:ext cx="1" cy="678855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24 Conector recto de flecha"/>
          <p:cNvCxnSpPr/>
          <p:nvPr/>
        </p:nvCxnSpPr>
        <p:spPr>
          <a:xfrm>
            <a:off x="656565" y="3264886"/>
            <a:ext cx="480" cy="494190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2 CuadroTexto"/>
          <p:cNvSpPr txBox="1"/>
          <p:nvPr/>
        </p:nvSpPr>
        <p:spPr>
          <a:xfrm>
            <a:off x="894939" y="32834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5" name="5 Conector recto de flecha"/>
          <p:cNvCxnSpPr/>
          <p:nvPr/>
        </p:nvCxnSpPr>
        <p:spPr>
          <a:xfrm flipV="1">
            <a:off x="656565" y="3264887"/>
            <a:ext cx="3870429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6 CuadroTexto"/>
          <p:cNvSpPr txBox="1"/>
          <p:nvPr/>
        </p:nvSpPr>
        <p:spPr>
          <a:xfrm>
            <a:off x="2398518" y="3080455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7 Rectángulo"/>
              <p:cNvSpPr/>
              <p:nvPr/>
            </p:nvSpPr>
            <p:spPr>
              <a:xfrm>
                <a:off x="3073374" y="3283488"/>
                <a:ext cx="7785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374" y="3283488"/>
                <a:ext cx="778546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8 Rectángulo"/>
              <p:cNvSpPr/>
              <p:nvPr/>
            </p:nvSpPr>
            <p:spPr>
              <a:xfrm>
                <a:off x="3972385" y="3281795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385" y="3281795"/>
                <a:ext cx="37459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9 Conector recto"/>
          <p:cNvCxnSpPr/>
          <p:nvPr/>
        </p:nvCxnSpPr>
        <p:spPr>
          <a:xfrm flipH="1" flipV="1">
            <a:off x="657045" y="3131856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10 CuadroTexto"/>
          <p:cNvSpPr txBox="1"/>
          <p:nvPr/>
        </p:nvSpPr>
        <p:spPr>
          <a:xfrm>
            <a:off x="1646675" y="32817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p:cxnSp>
        <p:nvCxnSpPr>
          <p:cNvPr id="13" name="9 Conector recto"/>
          <p:cNvCxnSpPr/>
          <p:nvPr/>
        </p:nvCxnSpPr>
        <p:spPr>
          <a:xfrm flipH="1" flipV="1">
            <a:off x="1376645" y="312656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9 Conector recto"/>
          <p:cNvCxnSpPr/>
          <p:nvPr/>
        </p:nvCxnSpPr>
        <p:spPr>
          <a:xfrm flipH="1" flipV="1">
            <a:off x="2096725" y="312656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9 Conector recto"/>
          <p:cNvCxnSpPr/>
          <p:nvPr/>
        </p:nvCxnSpPr>
        <p:spPr>
          <a:xfrm flipH="1" flipV="1">
            <a:off x="3086835" y="312656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9 Conector recto"/>
          <p:cNvCxnSpPr/>
          <p:nvPr/>
        </p:nvCxnSpPr>
        <p:spPr>
          <a:xfrm flipH="1" flipV="1">
            <a:off x="3806915" y="312656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9 Conector recto"/>
          <p:cNvCxnSpPr/>
          <p:nvPr/>
        </p:nvCxnSpPr>
        <p:spPr>
          <a:xfrm flipH="1" flipV="1">
            <a:off x="4526995" y="312656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2 Conector recto de flecha"/>
          <p:cNvCxnSpPr/>
          <p:nvPr/>
        </p:nvCxnSpPr>
        <p:spPr>
          <a:xfrm flipH="1" flipV="1">
            <a:off x="8802470" y="546183"/>
            <a:ext cx="0" cy="872005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 CuadroTexto"/>
          <p:cNvSpPr txBox="1"/>
          <p:nvPr/>
        </p:nvSpPr>
        <p:spPr>
          <a:xfrm>
            <a:off x="5935499" y="14198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21" name="5 Conector recto de flecha"/>
          <p:cNvCxnSpPr/>
          <p:nvPr/>
        </p:nvCxnSpPr>
        <p:spPr>
          <a:xfrm flipV="1">
            <a:off x="5697125" y="1401277"/>
            <a:ext cx="3100918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6 CuadroTexto"/>
          <p:cNvSpPr txBox="1"/>
          <p:nvPr/>
        </p:nvSpPr>
        <p:spPr>
          <a:xfrm>
            <a:off x="6966410" y="1216846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8 Rectángulo"/>
              <p:cNvSpPr/>
              <p:nvPr/>
            </p:nvSpPr>
            <p:spPr>
              <a:xfrm>
                <a:off x="8427880" y="1403775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4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880" y="1403775"/>
                <a:ext cx="37459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9 Conector recto"/>
          <p:cNvCxnSpPr/>
          <p:nvPr/>
        </p:nvCxnSpPr>
        <p:spPr>
          <a:xfrm flipH="1" flipV="1">
            <a:off x="5697125" y="126824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10 CuadroTexto"/>
          <p:cNvSpPr txBox="1"/>
          <p:nvPr/>
        </p:nvSpPr>
        <p:spPr>
          <a:xfrm>
            <a:off x="6475559" y="14181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19 Rectángulo"/>
              <p:cNvSpPr/>
              <p:nvPr/>
            </p:nvSpPr>
            <p:spPr>
              <a:xfrm>
                <a:off x="8392999" y="598620"/>
                <a:ext cx="40947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27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2999" y="598620"/>
                <a:ext cx="409471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9 Conector recto"/>
          <p:cNvCxnSpPr/>
          <p:nvPr/>
        </p:nvCxnSpPr>
        <p:spPr>
          <a:xfrm flipH="1" flipV="1">
            <a:off x="6237185" y="126296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9 Conector recto"/>
          <p:cNvCxnSpPr/>
          <p:nvPr/>
        </p:nvCxnSpPr>
        <p:spPr>
          <a:xfrm flipH="1" flipV="1">
            <a:off x="6777245" y="126296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9 Conector recto"/>
          <p:cNvCxnSpPr/>
          <p:nvPr/>
        </p:nvCxnSpPr>
        <p:spPr>
          <a:xfrm flipH="1" flipV="1">
            <a:off x="7677345" y="126296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9 Conector recto"/>
          <p:cNvCxnSpPr/>
          <p:nvPr/>
        </p:nvCxnSpPr>
        <p:spPr>
          <a:xfrm flipH="1" flipV="1">
            <a:off x="8217405" y="126296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9 Conector recto"/>
          <p:cNvCxnSpPr/>
          <p:nvPr/>
        </p:nvCxnSpPr>
        <p:spPr>
          <a:xfrm flipH="1" flipV="1">
            <a:off x="8798044" y="126296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24 Conector recto de flecha"/>
          <p:cNvCxnSpPr/>
          <p:nvPr/>
        </p:nvCxnSpPr>
        <p:spPr>
          <a:xfrm flipV="1">
            <a:off x="5697125" y="2032736"/>
            <a:ext cx="0" cy="695530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2 CuadroTexto"/>
          <p:cNvSpPr txBox="1"/>
          <p:nvPr/>
        </p:nvSpPr>
        <p:spPr>
          <a:xfrm>
            <a:off x="5935499" y="27299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39" name="5 Conector recto de flecha"/>
          <p:cNvCxnSpPr/>
          <p:nvPr/>
        </p:nvCxnSpPr>
        <p:spPr>
          <a:xfrm flipV="1">
            <a:off x="5697125" y="2711357"/>
            <a:ext cx="3100918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6 CuadroTexto"/>
          <p:cNvSpPr txBox="1"/>
          <p:nvPr/>
        </p:nvSpPr>
        <p:spPr>
          <a:xfrm>
            <a:off x="6966410" y="2526926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8 Rectángulo"/>
              <p:cNvSpPr/>
              <p:nvPr/>
            </p:nvSpPr>
            <p:spPr>
              <a:xfrm>
                <a:off x="8427880" y="2713855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1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880" y="2713855"/>
                <a:ext cx="37459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9 Conector recto"/>
          <p:cNvCxnSpPr/>
          <p:nvPr/>
        </p:nvCxnSpPr>
        <p:spPr>
          <a:xfrm flipH="1" flipV="1">
            <a:off x="5697125" y="257832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10 CuadroTexto"/>
          <p:cNvSpPr txBox="1"/>
          <p:nvPr/>
        </p:nvSpPr>
        <p:spPr>
          <a:xfrm>
            <a:off x="6475559" y="27282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22 Rectángulo"/>
              <p:cNvSpPr/>
              <p:nvPr/>
            </p:nvSpPr>
            <p:spPr>
              <a:xfrm>
                <a:off x="5697123" y="1926209"/>
                <a:ext cx="40735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45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123" y="1926209"/>
                <a:ext cx="407355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9 Conector recto"/>
          <p:cNvCxnSpPr/>
          <p:nvPr/>
        </p:nvCxnSpPr>
        <p:spPr>
          <a:xfrm flipH="1" flipV="1">
            <a:off x="6237185" y="257304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9 Conector recto"/>
          <p:cNvCxnSpPr/>
          <p:nvPr/>
        </p:nvCxnSpPr>
        <p:spPr>
          <a:xfrm flipH="1" flipV="1">
            <a:off x="6777245" y="257304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9 Conector recto"/>
          <p:cNvCxnSpPr/>
          <p:nvPr/>
        </p:nvCxnSpPr>
        <p:spPr>
          <a:xfrm flipH="1" flipV="1">
            <a:off x="7677345" y="257304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9 Conector recto"/>
          <p:cNvCxnSpPr/>
          <p:nvPr/>
        </p:nvCxnSpPr>
        <p:spPr>
          <a:xfrm flipH="1" flipV="1">
            <a:off x="8217405" y="257304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9 Conector recto"/>
          <p:cNvCxnSpPr/>
          <p:nvPr/>
        </p:nvCxnSpPr>
        <p:spPr>
          <a:xfrm flipH="1" flipV="1">
            <a:off x="8798044" y="257304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12 Conector recto de flecha"/>
          <p:cNvCxnSpPr/>
          <p:nvPr/>
        </p:nvCxnSpPr>
        <p:spPr>
          <a:xfrm flipH="1" flipV="1">
            <a:off x="8798043" y="3588960"/>
            <a:ext cx="1" cy="484149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2 CuadroTexto"/>
          <p:cNvSpPr txBox="1"/>
          <p:nvPr/>
        </p:nvSpPr>
        <p:spPr>
          <a:xfrm>
            <a:off x="5935499" y="4074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54" name="5 Conector recto de flecha"/>
          <p:cNvCxnSpPr/>
          <p:nvPr/>
        </p:nvCxnSpPr>
        <p:spPr>
          <a:xfrm flipV="1">
            <a:off x="5697125" y="4056199"/>
            <a:ext cx="3100918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6 CuadroTexto"/>
          <p:cNvSpPr txBox="1"/>
          <p:nvPr/>
        </p:nvSpPr>
        <p:spPr>
          <a:xfrm>
            <a:off x="6966410" y="3871768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8 Rectángulo"/>
              <p:cNvSpPr/>
              <p:nvPr/>
            </p:nvSpPr>
            <p:spPr>
              <a:xfrm>
                <a:off x="8427880" y="4058697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6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880" y="4058697"/>
                <a:ext cx="37459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9 Conector recto"/>
          <p:cNvCxnSpPr/>
          <p:nvPr/>
        </p:nvCxnSpPr>
        <p:spPr>
          <a:xfrm flipH="1" flipV="1">
            <a:off x="5697125" y="392316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10 CuadroTexto"/>
          <p:cNvSpPr txBox="1"/>
          <p:nvPr/>
        </p:nvSpPr>
        <p:spPr>
          <a:xfrm>
            <a:off x="6475559" y="40731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22 Rectángulo"/>
              <p:cNvSpPr/>
              <p:nvPr/>
            </p:nvSpPr>
            <p:spPr>
              <a:xfrm>
                <a:off x="5877146" y="3337650"/>
                <a:ext cx="40735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60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146" y="3337650"/>
                <a:ext cx="407355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9 Conector recto"/>
          <p:cNvCxnSpPr/>
          <p:nvPr/>
        </p:nvCxnSpPr>
        <p:spPr>
          <a:xfrm flipH="1" flipV="1">
            <a:off x="6237185" y="391788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9 Conector recto"/>
          <p:cNvCxnSpPr/>
          <p:nvPr/>
        </p:nvCxnSpPr>
        <p:spPr>
          <a:xfrm flipH="1" flipV="1">
            <a:off x="6777245" y="391788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9 Conector recto"/>
          <p:cNvCxnSpPr/>
          <p:nvPr/>
        </p:nvCxnSpPr>
        <p:spPr>
          <a:xfrm flipH="1" flipV="1">
            <a:off x="7677345" y="391788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9 Conector recto"/>
          <p:cNvCxnSpPr/>
          <p:nvPr/>
        </p:nvCxnSpPr>
        <p:spPr>
          <a:xfrm flipH="1" flipV="1">
            <a:off x="8217405" y="391788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9 Conector recto"/>
          <p:cNvCxnSpPr/>
          <p:nvPr/>
        </p:nvCxnSpPr>
        <p:spPr>
          <a:xfrm flipH="1" flipV="1">
            <a:off x="8798044" y="391788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uadroTexto 68"/>
          <p:cNvSpPr txBox="1"/>
          <p:nvPr/>
        </p:nvSpPr>
        <p:spPr>
          <a:xfrm>
            <a:off x="6147175" y="825968"/>
            <a:ext cx="2056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sz="1400" dirty="0" smtClean="0"/>
              <a:t>Valor </a:t>
            </a:r>
            <a:r>
              <a:rPr lang="es-ES_tradnl" sz="1400" smtClean="0"/>
              <a:t>futuro equivalente</a:t>
            </a:r>
            <a:endParaRPr lang="es-ES_tradnl" sz="1400"/>
          </a:p>
        </p:txBody>
      </p:sp>
      <p:sp>
        <p:nvSpPr>
          <p:cNvPr id="70" name="CuadroTexto 69"/>
          <p:cNvSpPr txBox="1"/>
          <p:nvPr/>
        </p:nvSpPr>
        <p:spPr>
          <a:xfrm>
            <a:off x="6251735" y="2078850"/>
            <a:ext cx="2370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smtClean="0"/>
              <a:t>Valor presente </a:t>
            </a:r>
            <a:r>
              <a:rPr lang="es-ES_tradnl" sz="1400" dirty="0" smtClean="0"/>
              <a:t>equivalente</a:t>
            </a:r>
            <a:endParaRPr lang="es-ES_tradnl" sz="1400" dirty="0"/>
          </a:p>
        </p:txBody>
      </p:sp>
      <p:sp>
        <p:nvSpPr>
          <p:cNvPr id="77" name="CuadroTexto 76"/>
          <p:cNvSpPr txBox="1"/>
          <p:nvPr/>
        </p:nvSpPr>
        <p:spPr>
          <a:xfrm>
            <a:off x="6296740" y="3295935"/>
            <a:ext cx="2370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smtClean="0"/>
              <a:t>Anualidad </a:t>
            </a:r>
            <a:r>
              <a:rPr lang="es-ES_tradnl" sz="1400" dirty="0" smtClean="0"/>
              <a:t>equivalente</a:t>
            </a:r>
            <a:endParaRPr lang="es-ES_tradnl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22 Rectángulo"/>
              <p:cNvSpPr/>
              <p:nvPr/>
            </p:nvSpPr>
            <p:spPr>
              <a:xfrm>
                <a:off x="8395115" y="3333682"/>
                <a:ext cx="40735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78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5115" y="3333682"/>
                <a:ext cx="407355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12 Conector recto de flecha"/>
          <p:cNvCxnSpPr/>
          <p:nvPr/>
        </p:nvCxnSpPr>
        <p:spPr>
          <a:xfrm flipV="1">
            <a:off x="7317305" y="4809403"/>
            <a:ext cx="0" cy="716381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2 CuadroTexto"/>
          <p:cNvSpPr txBox="1"/>
          <p:nvPr/>
        </p:nvSpPr>
        <p:spPr>
          <a:xfrm>
            <a:off x="5935499" y="55349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81" name="5 Conector recto de flecha"/>
          <p:cNvCxnSpPr/>
          <p:nvPr/>
        </p:nvCxnSpPr>
        <p:spPr>
          <a:xfrm flipV="1">
            <a:off x="5697125" y="5516341"/>
            <a:ext cx="3100918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6 CuadroTexto"/>
          <p:cNvSpPr txBox="1"/>
          <p:nvPr/>
        </p:nvSpPr>
        <p:spPr>
          <a:xfrm>
            <a:off x="6475558" y="5341117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8 Rectángulo"/>
              <p:cNvSpPr/>
              <p:nvPr/>
            </p:nvSpPr>
            <p:spPr>
              <a:xfrm>
                <a:off x="8427880" y="5518839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3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880" y="5518839"/>
                <a:ext cx="37459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9 Conector recto"/>
          <p:cNvCxnSpPr/>
          <p:nvPr/>
        </p:nvCxnSpPr>
        <p:spPr>
          <a:xfrm flipH="1" flipV="1">
            <a:off x="5697125" y="538331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19 Rectángulo"/>
              <p:cNvSpPr/>
              <p:nvPr/>
            </p:nvSpPr>
            <p:spPr>
              <a:xfrm>
                <a:off x="7317305" y="4809403"/>
                <a:ext cx="530594" cy="392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/>
                        </a:rPr>
                        <m:t>𝐹</m:t>
                      </m:r>
                      <m:r>
                        <a:rPr lang="es-ES" sz="2000" b="0" i="1" baseline="30000" smtClean="0">
                          <a:latin typeface="Cambria Math" charset="0"/>
                        </a:rPr>
                        <m:t>∗</m:t>
                      </m:r>
                    </m:oMath>
                  </m:oMathPara>
                </a14:m>
                <a:endParaRPr lang="es-CO" sz="2000" baseline="30000" dirty="0"/>
              </a:p>
            </p:txBody>
          </p:sp>
        </mc:Choice>
        <mc:Fallback xmlns="">
          <p:sp>
            <p:nvSpPr>
              <p:cNvPr id="86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305" y="4809403"/>
                <a:ext cx="530594" cy="39299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9 Conector recto"/>
          <p:cNvCxnSpPr/>
          <p:nvPr/>
        </p:nvCxnSpPr>
        <p:spPr>
          <a:xfrm flipH="1" flipV="1">
            <a:off x="6237185" y="537802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9 Conector recto"/>
          <p:cNvCxnSpPr/>
          <p:nvPr/>
        </p:nvCxnSpPr>
        <p:spPr>
          <a:xfrm flipH="1" flipV="1">
            <a:off x="7677345" y="537802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9 Conector recto"/>
          <p:cNvCxnSpPr/>
          <p:nvPr/>
        </p:nvCxnSpPr>
        <p:spPr>
          <a:xfrm flipH="1" flipV="1">
            <a:off x="8217405" y="537802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9 Conector recto"/>
          <p:cNvCxnSpPr/>
          <p:nvPr/>
        </p:nvCxnSpPr>
        <p:spPr>
          <a:xfrm flipH="1" flipV="1">
            <a:off x="8798044" y="537802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adroTexto 91"/>
          <p:cNvSpPr txBox="1"/>
          <p:nvPr/>
        </p:nvSpPr>
        <p:spPr>
          <a:xfrm>
            <a:off x="5667778" y="4670556"/>
            <a:ext cx="16495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 smtClean="0"/>
              <a:t>Valor futuro en un punto cualquiera </a:t>
            </a:r>
            <a:r>
              <a:rPr lang="es-ES_tradnl" sz="1400" smtClean="0"/>
              <a:t>del tiempo</a:t>
            </a:r>
            <a:endParaRPr lang="es-ES_tradnl" sz="1400" dirty="0"/>
          </a:p>
        </p:txBody>
      </p:sp>
      <p:sp>
        <p:nvSpPr>
          <p:cNvPr id="93" name="6 CuadroTexto"/>
          <p:cNvSpPr txBox="1"/>
          <p:nvPr/>
        </p:nvSpPr>
        <p:spPr>
          <a:xfrm>
            <a:off x="7641485" y="5319210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p:cxnSp>
        <p:nvCxnSpPr>
          <p:cNvPr id="94" name="9 Conector recto"/>
          <p:cNvCxnSpPr/>
          <p:nvPr/>
        </p:nvCxnSpPr>
        <p:spPr>
          <a:xfrm flipH="1" flipV="1">
            <a:off x="7317305" y="540922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24 Conector recto de flecha"/>
          <p:cNvCxnSpPr/>
          <p:nvPr/>
        </p:nvCxnSpPr>
        <p:spPr>
          <a:xfrm>
            <a:off x="1376645" y="3280457"/>
            <a:ext cx="0" cy="680194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uadroTexto 104"/>
          <p:cNvSpPr txBox="1"/>
          <p:nvPr/>
        </p:nvSpPr>
        <p:spPr>
          <a:xfrm>
            <a:off x="656565" y="2663915"/>
            <a:ext cx="3839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 smtClean="0"/>
              <a:t>Flujo genérico de efectivo</a:t>
            </a:r>
            <a:endParaRPr lang="es-ES_tradnl" sz="1400" dirty="0"/>
          </a:p>
        </p:txBody>
      </p:sp>
      <p:sp>
        <p:nvSpPr>
          <p:cNvPr id="106" name="Abrir llave 105"/>
          <p:cNvSpPr/>
          <p:nvPr/>
        </p:nvSpPr>
        <p:spPr>
          <a:xfrm>
            <a:off x="4887035" y="546183"/>
            <a:ext cx="405045" cy="5358092"/>
          </a:xfrm>
          <a:prstGeom prst="leftBrace">
            <a:avLst>
              <a:gd name="adj1" fmla="val 7405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62930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12 Conector recto de flecha"/>
          <p:cNvCxnSpPr/>
          <p:nvPr/>
        </p:nvCxnSpPr>
        <p:spPr>
          <a:xfrm flipH="1" flipV="1">
            <a:off x="3176845" y="908719"/>
            <a:ext cx="0" cy="72338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12 Conector recto de flecha"/>
          <p:cNvCxnSpPr/>
          <p:nvPr/>
        </p:nvCxnSpPr>
        <p:spPr>
          <a:xfrm flipH="1" flipV="1">
            <a:off x="2450483" y="908719"/>
            <a:ext cx="0" cy="72338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12 Conector recto de flecha"/>
          <p:cNvCxnSpPr/>
          <p:nvPr/>
        </p:nvCxnSpPr>
        <p:spPr>
          <a:xfrm>
            <a:off x="2436497" y="5147428"/>
            <a:ext cx="0" cy="93686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12 Conector recto de flecha"/>
          <p:cNvCxnSpPr/>
          <p:nvPr/>
        </p:nvCxnSpPr>
        <p:spPr>
          <a:xfrm>
            <a:off x="1004097" y="5139190"/>
            <a:ext cx="0" cy="93686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H="1" flipV="1">
            <a:off x="1736685" y="908720"/>
            <a:ext cx="0" cy="72338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>
            <a:off x="1016605" y="1632102"/>
            <a:ext cx="480" cy="1031813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CuadroTexto"/>
          <p:cNvSpPr txBox="1"/>
          <p:nvPr/>
        </p:nvSpPr>
        <p:spPr>
          <a:xfrm>
            <a:off x="1254979" y="16507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992947" y="1632102"/>
            <a:ext cx="276896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H="1" flipV="1">
            <a:off x="1017085" y="149907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2006715" y="16490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22 Rectángulo"/>
              <p:cNvSpPr/>
              <p:nvPr/>
            </p:nvSpPr>
            <p:spPr>
              <a:xfrm>
                <a:off x="834275" y="2708920"/>
                <a:ext cx="40735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2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75" y="2708920"/>
                <a:ext cx="407355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/>
          <p:cNvSpPr txBox="1"/>
          <p:nvPr/>
        </p:nvSpPr>
        <p:spPr>
          <a:xfrm>
            <a:off x="-1427078" y="440909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/>
          </a:p>
        </p:txBody>
      </p:sp>
      <p:cxnSp>
        <p:nvCxnSpPr>
          <p:cNvPr id="29" name="9 Conector recto"/>
          <p:cNvCxnSpPr/>
          <p:nvPr/>
        </p:nvCxnSpPr>
        <p:spPr>
          <a:xfrm flipH="1" flipV="1">
            <a:off x="1736685" y="149378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9 Conector recto"/>
          <p:cNvCxnSpPr/>
          <p:nvPr/>
        </p:nvCxnSpPr>
        <p:spPr>
          <a:xfrm flipH="1" flipV="1">
            <a:off x="2456765" y="149378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10 CuadroTexto"/>
          <p:cNvSpPr txBox="1"/>
          <p:nvPr/>
        </p:nvSpPr>
        <p:spPr>
          <a:xfrm>
            <a:off x="2726795" y="16645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3</a:t>
            </a:r>
            <a:endParaRPr lang="es-CO" dirty="0"/>
          </a:p>
        </p:txBody>
      </p:sp>
      <p:cxnSp>
        <p:nvCxnSpPr>
          <p:cNvPr id="39" name="9 Conector recto"/>
          <p:cNvCxnSpPr/>
          <p:nvPr/>
        </p:nvCxnSpPr>
        <p:spPr>
          <a:xfrm flipH="1" flipV="1">
            <a:off x="3176845" y="1514396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6 CuadroTexto"/>
          <p:cNvSpPr txBox="1"/>
          <p:nvPr/>
        </p:nvSpPr>
        <p:spPr>
          <a:xfrm>
            <a:off x="3611303" y="1448780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22 Rectángulo"/>
              <p:cNvSpPr/>
              <p:nvPr/>
            </p:nvSpPr>
            <p:spPr>
              <a:xfrm>
                <a:off x="1554932" y="463605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2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932" y="463605"/>
                <a:ext cx="406778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22 Rectángulo"/>
              <p:cNvSpPr/>
              <p:nvPr/>
            </p:nvSpPr>
            <p:spPr>
              <a:xfrm>
                <a:off x="2275012" y="463605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012" y="463605"/>
                <a:ext cx="406778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22 Rectángulo"/>
              <p:cNvSpPr/>
              <p:nvPr/>
            </p:nvSpPr>
            <p:spPr>
              <a:xfrm>
                <a:off x="2995092" y="458670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4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092" y="458670"/>
                <a:ext cx="406778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12 Conector recto de flecha"/>
          <p:cNvCxnSpPr/>
          <p:nvPr/>
        </p:nvCxnSpPr>
        <p:spPr>
          <a:xfrm>
            <a:off x="1716417" y="5147428"/>
            <a:ext cx="0" cy="93686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2 CuadroTexto"/>
          <p:cNvSpPr txBox="1"/>
          <p:nvPr/>
        </p:nvSpPr>
        <p:spPr>
          <a:xfrm>
            <a:off x="1234711" y="51660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48" name="5 Conector recto de flecha"/>
          <p:cNvCxnSpPr/>
          <p:nvPr/>
        </p:nvCxnSpPr>
        <p:spPr>
          <a:xfrm>
            <a:off x="972679" y="5147427"/>
            <a:ext cx="276896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9 Conector recto"/>
          <p:cNvCxnSpPr/>
          <p:nvPr/>
        </p:nvCxnSpPr>
        <p:spPr>
          <a:xfrm flipH="1" flipV="1">
            <a:off x="996817" y="501439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10 CuadroTexto"/>
          <p:cNvSpPr txBox="1"/>
          <p:nvPr/>
        </p:nvSpPr>
        <p:spPr>
          <a:xfrm>
            <a:off x="1986447" y="5164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p:cxnSp>
        <p:nvCxnSpPr>
          <p:cNvPr id="52" name="9 Conector recto"/>
          <p:cNvCxnSpPr/>
          <p:nvPr/>
        </p:nvCxnSpPr>
        <p:spPr>
          <a:xfrm flipH="1" flipV="1">
            <a:off x="1716417" y="500911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9 Conector recto"/>
          <p:cNvCxnSpPr/>
          <p:nvPr/>
        </p:nvCxnSpPr>
        <p:spPr>
          <a:xfrm flipH="1" flipV="1">
            <a:off x="2436497" y="500911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10 CuadroTexto"/>
          <p:cNvSpPr txBox="1"/>
          <p:nvPr/>
        </p:nvSpPr>
        <p:spPr>
          <a:xfrm>
            <a:off x="2706527" y="51798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3</a:t>
            </a:r>
            <a:endParaRPr lang="es-CO" dirty="0"/>
          </a:p>
        </p:txBody>
      </p:sp>
      <p:cxnSp>
        <p:nvCxnSpPr>
          <p:cNvPr id="57" name="9 Conector recto"/>
          <p:cNvCxnSpPr/>
          <p:nvPr/>
        </p:nvCxnSpPr>
        <p:spPr>
          <a:xfrm flipH="1" flipV="1">
            <a:off x="3156577" y="502972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6 CuadroTexto"/>
          <p:cNvSpPr txBox="1"/>
          <p:nvPr/>
        </p:nvSpPr>
        <p:spPr>
          <a:xfrm>
            <a:off x="3591035" y="4964105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p:sp>
        <p:nvSpPr>
          <p:cNvPr id="62" name="CuadroTexto 61"/>
          <p:cNvSpPr txBox="1"/>
          <p:nvPr/>
        </p:nvSpPr>
        <p:spPr>
          <a:xfrm>
            <a:off x="808720" y="4374395"/>
            <a:ext cx="3178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 smtClean="0"/>
              <a:t>Anticipado</a:t>
            </a:r>
            <a:endParaRPr lang="es-ES_tradnl" sz="2400" dirty="0"/>
          </a:p>
        </p:txBody>
      </p:sp>
      <p:cxnSp>
        <p:nvCxnSpPr>
          <p:cNvPr id="81" name="12 Conector recto de flecha"/>
          <p:cNvCxnSpPr/>
          <p:nvPr/>
        </p:nvCxnSpPr>
        <p:spPr>
          <a:xfrm>
            <a:off x="6261922" y="5140426"/>
            <a:ext cx="0" cy="93686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12 Conector recto de flecha"/>
          <p:cNvCxnSpPr/>
          <p:nvPr/>
        </p:nvCxnSpPr>
        <p:spPr>
          <a:xfrm>
            <a:off x="6982002" y="5147428"/>
            <a:ext cx="0" cy="93686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12 Conector recto de flecha"/>
          <p:cNvCxnSpPr/>
          <p:nvPr/>
        </p:nvCxnSpPr>
        <p:spPr>
          <a:xfrm>
            <a:off x="5541842" y="5140426"/>
            <a:ext cx="0" cy="93686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2 CuadroTexto"/>
          <p:cNvSpPr txBox="1"/>
          <p:nvPr/>
        </p:nvSpPr>
        <p:spPr>
          <a:xfrm>
            <a:off x="5060136" y="51590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85" name="5 Conector recto de flecha"/>
          <p:cNvCxnSpPr/>
          <p:nvPr/>
        </p:nvCxnSpPr>
        <p:spPr>
          <a:xfrm>
            <a:off x="4798104" y="5140425"/>
            <a:ext cx="276896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9 Conector recto"/>
          <p:cNvCxnSpPr/>
          <p:nvPr/>
        </p:nvCxnSpPr>
        <p:spPr>
          <a:xfrm flipH="1" flipV="1">
            <a:off x="4822242" y="500739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10 CuadroTexto"/>
          <p:cNvSpPr txBox="1"/>
          <p:nvPr/>
        </p:nvSpPr>
        <p:spPr>
          <a:xfrm>
            <a:off x="5811872" y="5157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p:cxnSp>
        <p:nvCxnSpPr>
          <p:cNvPr id="88" name="9 Conector recto"/>
          <p:cNvCxnSpPr/>
          <p:nvPr/>
        </p:nvCxnSpPr>
        <p:spPr>
          <a:xfrm flipH="1" flipV="1">
            <a:off x="5541842" y="500210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9 Conector recto"/>
          <p:cNvCxnSpPr/>
          <p:nvPr/>
        </p:nvCxnSpPr>
        <p:spPr>
          <a:xfrm flipH="1" flipV="1">
            <a:off x="6261922" y="500210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10 CuadroTexto"/>
          <p:cNvSpPr txBox="1"/>
          <p:nvPr/>
        </p:nvSpPr>
        <p:spPr>
          <a:xfrm>
            <a:off x="6531952" y="5172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3</a:t>
            </a:r>
            <a:endParaRPr lang="es-CO" dirty="0"/>
          </a:p>
        </p:txBody>
      </p:sp>
      <p:cxnSp>
        <p:nvCxnSpPr>
          <p:cNvPr id="91" name="9 Conector recto"/>
          <p:cNvCxnSpPr/>
          <p:nvPr/>
        </p:nvCxnSpPr>
        <p:spPr>
          <a:xfrm flipH="1" flipV="1">
            <a:off x="6982002" y="502271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6 CuadroTexto"/>
          <p:cNvSpPr txBox="1"/>
          <p:nvPr/>
        </p:nvSpPr>
        <p:spPr>
          <a:xfrm>
            <a:off x="7416460" y="4957103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p:sp>
        <p:nvSpPr>
          <p:cNvPr id="93" name="CuadroTexto 92"/>
          <p:cNvSpPr txBox="1"/>
          <p:nvPr/>
        </p:nvSpPr>
        <p:spPr>
          <a:xfrm>
            <a:off x="4634145" y="4367393"/>
            <a:ext cx="3178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 smtClean="0"/>
              <a:t>Vencido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393787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12 Conector recto de flecha"/>
          <p:cNvCxnSpPr/>
          <p:nvPr/>
        </p:nvCxnSpPr>
        <p:spPr>
          <a:xfrm flipV="1">
            <a:off x="677820" y="3557410"/>
            <a:ext cx="0" cy="768388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12 Conector recto de flecha"/>
          <p:cNvCxnSpPr/>
          <p:nvPr/>
        </p:nvCxnSpPr>
        <p:spPr>
          <a:xfrm>
            <a:off x="3581890" y="4356063"/>
            <a:ext cx="0" cy="963147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1061610" y="43291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1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947271" y="2733306"/>
            <a:ext cx="2282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dirty="0" smtClean="0"/>
              <a:t>Anticipado</a:t>
            </a:r>
            <a:endParaRPr lang="es-ES_tradnl" sz="2800" dirty="0"/>
          </a:p>
        </p:txBody>
      </p:sp>
      <p:cxnSp>
        <p:nvCxnSpPr>
          <p:cNvPr id="15" name="12 Conector recto de flecha"/>
          <p:cNvCxnSpPr/>
          <p:nvPr/>
        </p:nvCxnSpPr>
        <p:spPr>
          <a:xfrm>
            <a:off x="6519547" y="1483179"/>
            <a:ext cx="0" cy="93686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2 Conector recto de flecha"/>
          <p:cNvCxnSpPr/>
          <p:nvPr/>
        </p:nvCxnSpPr>
        <p:spPr>
          <a:xfrm>
            <a:off x="7239627" y="1490181"/>
            <a:ext cx="0" cy="93686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2 Conector recto de flecha"/>
          <p:cNvCxnSpPr/>
          <p:nvPr/>
        </p:nvCxnSpPr>
        <p:spPr>
          <a:xfrm>
            <a:off x="5799467" y="1483179"/>
            <a:ext cx="0" cy="93686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2 CuadroTexto"/>
          <p:cNvSpPr txBox="1"/>
          <p:nvPr/>
        </p:nvSpPr>
        <p:spPr>
          <a:xfrm>
            <a:off x="5317761" y="15017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19" name="5 Conector recto de flecha"/>
          <p:cNvCxnSpPr/>
          <p:nvPr/>
        </p:nvCxnSpPr>
        <p:spPr>
          <a:xfrm>
            <a:off x="5055729" y="1483178"/>
            <a:ext cx="276896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9 Conector recto"/>
          <p:cNvCxnSpPr/>
          <p:nvPr/>
        </p:nvCxnSpPr>
        <p:spPr>
          <a:xfrm flipH="1" flipV="1">
            <a:off x="5079867" y="135014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10 CuadroTexto"/>
          <p:cNvSpPr txBox="1"/>
          <p:nvPr/>
        </p:nvSpPr>
        <p:spPr>
          <a:xfrm>
            <a:off x="6069497" y="15000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p:cxnSp>
        <p:nvCxnSpPr>
          <p:cNvPr id="22" name="9 Conector recto"/>
          <p:cNvCxnSpPr/>
          <p:nvPr/>
        </p:nvCxnSpPr>
        <p:spPr>
          <a:xfrm flipH="1" flipV="1">
            <a:off x="5799467" y="134486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9 Conector recto"/>
          <p:cNvCxnSpPr/>
          <p:nvPr/>
        </p:nvCxnSpPr>
        <p:spPr>
          <a:xfrm flipH="1" flipV="1">
            <a:off x="6519547" y="134486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10 CuadroTexto"/>
          <p:cNvSpPr txBox="1"/>
          <p:nvPr/>
        </p:nvSpPr>
        <p:spPr>
          <a:xfrm>
            <a:off x="6789577" y="15155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3</a:t>
            </a:r>
            <a:endParaRPr lang="es-CO" dirty="0"/>
          </a:p>
        </p:txBody>
      </p:sp>
      <p:cxnSp>
        <p:nvCxnSpPr>
          <p:cNvPr id="25" name="9 Conector recto"/>
          <p:cNvCxnSpPr/>
          <p:nvPr/>
        </p:nvCxnSpPr>
        <p:spPr>
          <a:xfrm flipH="1" flipV="1">
            <a:off x="7239627" y="136547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6 CuadroTexto"/>
          <p:cNvSpPr txBox="1"/>
          <p:nvPr/>
        </p:nvSpPr>
        <p:spPr>
          <a:xfrm>
            <a:off x="7674085" y="1299856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p:sp>
        <p:nvSpPr>
          <p:cNvPr id="27" name="CuadroTexto 26"/>
          <p:cNvSpPr txBox="1"/>
          <p:nvPr/>
        </p:nvSpPr>
        <p:spPr>
          <a:xfrm>
            <a:off x="1691680" y="619104"/>
            <a:ext cx="3178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200" dirty="0" smtClean="0"/>
              <a:t>Vencido</a:t>
            </a:r>
            <a:endParaRPr lang="es-ES_tradnl" sz="3200" dirty="0"/>
          </a:p>
        </p:txBody>
      </p:sp>
      <p:cxnSp>
        <p:nvCxnSpPr>
          <p:cNvPr id="28" name="24 Conector recto de flecha"/>
          <p:cNvCxnSpPr/>
          <p:nvPr/>
        </p:nvCxnSpPr>
        <p:spPr>
          <a:xfrm>
            <a:off x="3041830" y="4329100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4 Conector recto de flecha"/>
          <p:cNvCxnSpPr/>
          <p:nvPr/>
        </p:nvCxnSpPr>
        <p:spPr>
          <a:xfrm>
            <a:off x="2141730" y="4325798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4 Conector recto de flecha"/>
          <p:cNvCxnSpPr/>
          <p:nvPr/>
        </p:nvCxnSpPr>
        <p:spPr>
          <a:xfrm>
            <a:off x="1421650" y="4325798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24 Conector recto de flecha"/>
          <p:cNvCxnSpPr/>
          <p:nvPr/>
        </p:nvCxnSpPr>
        <p:spPr>
          <a:xfrm>
            <a:off x="677340" y="4329100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5 Conector recto de flecha"/>
          <p:cNvCxnSpPr/>
          <p:nvPr/>
        </p:nvCxnSpPr>
        <p:spPr>
          <a:xfrm flipV="1">
            <a:off x="656565" y="4325798"/>
            <a:ext cx="292532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9 Conector recto"/>
          <p:cNvCxnSpPr/>
          <p:nvPr/>
        </p:nvCxnSpPr>
        <p:spPr>
          <a:xfrm flipH="1" flipV="1">
            <a:off x="680703" y="419607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9 Conector recto"/>
          <p:cNvCxnSpPr/>
          <p:nvPr/>
        </p:nvCxnSpPr>
        <p:spPr>
          <a:xfrm flipH="1" flipV="1">
            <a:off x="1421650" y="4190783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9 Conector recto"/>
          <p:cNvCxnSpPr/>
          <p:nvPr/>
        </p:nvCxnSpPr>
        <p:spPr>
          <a:xfrm flipH="1" flipV="1">
            <a:off x="2141730" y="4190783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9 Conector recto"/>
          <p:cNvCxnSpPr/>
          <p:nvPr/>
        </p:nvCxnSpPr>
        <p:spPr>
          <a:xfrm flipH="1" flipV="1">
            <a:off x="3041830" y="421139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9 Conector recto"/>
          <p:cNvCxnSpPr/>
          <p:nvPr/>
        </p:nvCxnSpPr>
        <p:spPr>
          <a:xfrm flipH="1" flipV="1">
            <a:off x="3581890" y="4190783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6 CuadroTexto"/>
          <p:cNvSpPr txBox="1"/>
          <p:nvPr/>
        </p:nvSpPr>
        <p:spPr>
          <a:xfrm>
            <a:off x="2366755" y="4170566"/>
            <a:ext cx="45878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1600" dirty="0" smtClean="0">
                <a:latin typeface="Cambria Math" charset="0"/>
                <a:ea typeface="Cambria Math" charset="0"/>
                <a:cs typeface="Cambria Math" charset="0"/>
              </a:rPr>
              <a:t>•••</a:t>
            </a:r>
            <a:endParaRPr lang="es-CO" sz="16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57" name="10 CuadroTexto"/>
          <p:cNvSpPr txBox="1"/>
          <p:nvPr/>
        </p:nvSpPr>
        <p:spPr>
          <a:xfrm>
            <a:off x="1797278" y="43291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2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58" name="10 CuadroTexto"/>
          <p:cNvSpPr txBox="1"/>
          <p:nvPr/>
        </p:nvSpPr>
        <p:spPr>
          <a:xfrm>
            <a:off x="3237438" y="43291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>
                <a:latin typeface="Cambria Math" charset="0"/>
                <a:ea typeface="Cambria Math" charset="0"/>
                <a:cs typeface="Cambria Math" charset="0"/>
              </a:rPr>
              <a:t>n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59" name="10 CuadroTexto"/>
          <p:cNvSpPr txBox="1"/>
          <p:nvPr/>
        </p:nvSpPr>
        <p:spPr>
          <a:xfrm>
            <a:off x="498446" y="3158970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smtClean="0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60" name="10 CuadroTexto"/>
          <p:cNvSpPr txBox="1"/>
          <p:nvPr/>
        </p:nvSpPr>
        <p:spPr>
          <a:xfrm>
            <a:off x="3366759" y="5309174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smtClean="0">
                <a:latin typeface="Cambria Math" charset="0"/>
                <a:ea typeface="Cambria Math" charset="0"/>
                <a:cs typeface="Cambria Math" charset="0"/>
              </a:rPr>
              <a:t>F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61" name="10 CuadroTexto"/>
          <p:cNvSpPr txBox="1"/>
          <p:nvPr/>
        </p:nvSpPr>
        <p:spPr>
          <a:xfrm>
            <a:off x="1214803" y="4959169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smtClean="0">
                <a:latin typeface="Cambria Math" charset="0"/>
                <a:ea typeface="Cambria Math" charset="0"/>
                <a:cs typeface="Cambria Math" charset="0"/>
              </a:rPr>
              <a:t>A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62" name="12 Conector recto de flecha"/>
          <p:cNvCxnSpPr/>
          <p:nvPr/>
        </p:nvCxnSpPr>
        <p:spPr>
          <a:xfrm flipV="1">
            <a:off x="4713326" y="3557410"/>
            <a:ext cx="0" cy="768388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12 Conector recto de flecha"/>
          <p:cNvCxnSpPr/>
          <p:nvPr/>
        </p:nvCxnSpPr>
        <p:spPr>
          <a:xfrm>
            <a:off x="7611916" y="5017656"/>
            <a:ext cx="0" cy="963147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10 CuadroTexto"/>
          <p:cNvSpPr txBox="1"/>
          <p:nvPr/>
        </p:nvSpPr>
        <p:spPr>
          <a:xfrm>
            <a:off x="5094233" y="43291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1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65" name="CuadroTexto 64"/>
          <p:cNvSpPr txBox="1"/>
          <p:nvPr/>
        </p:nvSpPr>
        <p:spPr>
          <a:xfrm>
            <a:off x="4665431" y="2727993"/>
            <a:ext cx="2894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dirty="0" smtClean="0"/>
              <a:t>Vencido</a:t>
            </a:r>
            <a:endParaRPr lang="es-ES_tradnl" sz="2800" dirty="0"/>
          </a:p>
        </p:txBody>
      </p:sp>
      <p:cxnSp>
        <p:nvCxnSpPr>
          <p:cNvPr id="66" name="24 Conector recto de flecha"/>
          <p:cNvCxnSpPr/>
          <p:nvPr/>
        </p:nvCxnSpPr>
        <p:spPr>
          <a:xfrm>
            <a:off x="7074453" y="4329100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24 Conector recto de flecha"/>
          <p:cNvCxnSpPr/>
          <p:nvPr/>
        </p:nvCxnSpPr>
        <p:spPr>
          <a:xfrm>
            <a:off x="6174353" y="4325798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24 Conector recto de flecha"/>
          <p:cNvCxnSpPr/>
          <p:nvPr/>
        </p:nvCxnSpPr>
        <p:spPr>
          <a:xfrm>
            <a:off x="5454273" y="4325798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24 Conector recto de flecha"/>
          <p:cNvCxnSpPr/>
          <p:nvPr/>
        </p:nvCxnSpPr>
        <p:spPr>
          <a:xfrm>
            <a:off x="7611916" y="4315492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5 Conector recto de flecha"/>
          <p:cNvCxnSpPr/>
          <p:nvPr/>
        </p:nvCxnSpPr>
        <p:spPr>
          <a:xfrm flipV="1">
            <a:off x="4689188" y="4325798"/>
            <a:ext cx="292532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9 Conector recto"/>
          <p:cNvCxnSpPr/>
          <p:nvPr/>
        </p:nvCxnSpPr>
        <p:spPr>
          <a:xfrm flipH="1" flipV="1">
            <a:off x="4713326" y="419607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9 Conector recto"/>
          <p:cNvCxnSpPr/>
          <p:nvPr/>
        </p:nvCxnSpPr>
        <p:spPr>
          <a:xfrm flipH="1" flipV="1">
            <a:off x="5454273" y="4190783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9 Conector recto"/>
          <p:cNvCxnSpPr/>
          <p:nvPr/>
        </p:nvCxnSpPr>
        <p:spPr>
          <a:xfrm flipH="1" flipV="1">
            <a:off x="6174353" y="4190783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9 Conector recto"/>
          <p:cNvCxnSpPr/>
          <p:nvPr/>
        </p:nvCxnSpPr>
        <p:spPr>
          <a:xfrm flipH="1" flipV="1">
            <a:off x="7074453" y="421139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9 Conector recto"/>
          <p:cNvCxnSpPr/>
          <p:nvPr/>
        </p:nvCxnSpPr>
        <p:spPr>
          <a:xfrm flipH="1" flipV="1">
            <a:off x="7614513" y="4190783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6 CuadroTexto"/>
          <p:cNvSpPr txBox="1"/>
          <p:nvPr/>
        </p:nvSpPr>
        <p:spPr>
          <a:xfrm>
            <a:off x="6399378" y="4170566"/>
            <a:ext cx="45878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1600" dirty="0" smtClean="0">
                <a:latin typeface="Cambria Math" charset="0"/>
                <a:ea typeface="Cambria Math" charset="0"/>
                <a:cs typeface="Cambria Math" charset="0"/>
              </a:rPr>
              <a:t>•••</a:t>
            </a:r>
            <a:endParaRPr lang="es-CO" sz="16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77" name="10 CuadroTexto"/>
          <p:cNvSpPr txBox="1"/>
          <p:nvPr/>
        </p:nvSpPr>
        <p:spPr>
          <a:xfrm>
            <a:off x="5829901" y="43291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2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78" name="10 CuadroTexto"/>
          <p:cNvSpPr txBox="1"/>
          <p:nvPr/>
        </p:nvSpPr>
        <p:spPr>
          <a:xfrm>
            <a:off x="7270061" y="43291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>
                <a:latin typeface="Cambria Math" charset="0"/>
                <a:ea typeface="Cambria Math" charset="0"/>
                <a:cs typeface="Cambria Math" charset="0"/>
              </a:rPr>
              <a:t>n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79" name="10 CuadroTexto"/>
          <p:cNvSpPr txBox="1"/>
          <p:nvPr/>
        </p:nvSpPr>
        <p:spPr>
          <a:xfrm>
            <a:off x="4533629" y="3134784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0" name="10 CuadroTexto"/>
          <p:cNvSpPr txBox="1"/>
          <p:nvPr/>
        </p:nvSpPr>
        <p:spPr>
          <a:xfrm>
            <a:off x="7437028" y="5980803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>
                <a:latin typeface="Cambria Math" charset="0"/>
                <a:ea typeface="Cambria Math" charset="0"/>
                <a:cs typeface="Cambria Math" charset="0"/>
              </a:rPr>
              <a:t>F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1" name="10 CuadroTexto"/>
          <p:cNvSpPr txBox="1"/>
          <p:nvPr/>
        </p:nvSpPr>
        <p:spPr>
          <a:xfrm>
            <a:off x="5261898" y="4992560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>
                <a:latin typeface="Cambria Math" charset="0"/>
                <a:ea typeface="Cambria Math" charset="0"/>
                <a:cs typeface="Cambria Math" charset="0"/>
              </a:rPr>
              <a:t>A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56" name="10 CuadroTexto"/>
          <p:cNvSpPr txBox="1"/>
          <p:nvPr/>
        </p:nvSpPr>
        <p:spPr>
          <a:xfrm>
            <a:off x="476545" y="4959170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smtClean="0">
                <a:latin typeface="Cambria Math" charset="0"/>
                <a:ea typeface="Cambria Math" charset="0"/>
                <a:cs typeface="Cambria Math" charset="0"/>
              </a:rPr>
              <a:t>A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2" name="10 CuadroTexto"/>
          <p:cNvSpPr txBox="1"/>
          <p:nvPr/>
        </p:nvSpPr>
        <p:spPr>
          <a:xfrm>
            <a:off x="1900199" y="4959168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>
                <a:latin typeface="Cambria Math" charset="0"/>
                <a:ea typeface="Cambria Math" charset="0"/>
                <a:cs typeface="Cambria Math" charset="0"/>
              </a:rPr>
              <a:t>A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3" name="10 CuadroTexto"/>
          <p:cNvSpPr txBox="1"/>
          <p:nvPr/>
        </p:nvSpPr>
        <p:spPr>
          <a:xfrm>
            <a:off x="2825535" y="4959168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smtClean="0">
                <a:latin typeface="Cambria Math" charset="0"/>
                <a:ea typeface="Cambria Math" charset="0"/>
                <a:cs typeface="Cambria Math" charset="0"/>
              </a:rPr>
              <a:t>A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4" name="10 CuadroTexto"/>
          <p:cNvSpPr txBox="1"/>
          <p:nvPr/>
        </p:nvSpPr>
        <p:spPr>
          <a:xfrm>
            <a:off x="5963337" y="4958450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>
                <a:latin typeface="Cambria Math" charset="0"/>
                <a:ea typeface="Cambria Math" charset="0"/>
                <a:cs typeface="Cambria Math" charset="0"/>
              </a:rPr>
              <a:t>A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5" name="10 CuadroTexto"/>
          <p:cNvSpPr txBox="1"/>
          <p:nvPr/>
        </p:nvSpPr>
        <p:spPr>
          <a:xfrm>
            <a:off x="6875450" y="4987265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>
                <a:latin typeface="Cambria Math" charset="0"/>
                <a:ea typeface="Cambria Math" charset="0"/>
                <a:cs typeface="Cambria Math" charset="0"/>
              </a:rPr>
              <a:t>A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6" name="10 CuadroTexto"/>
          <p:cNvSpPr txBox="1"/>
          <p:nvPr/>
        </p:nvSpPr>
        <p:spPr>
          <a:xfrm>
            <a:off x="7674085" y="4606803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>
                <a:latin typeface="Cambria Math" charset="0"/>
                <a:ea typeface="Cambria Math" charset="0"/>
                <a:cs typeface="Cambria Math" charset="0"/>
              </a:rPr>
              <a:t>A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713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12 Conector recto de flecha"/>
          <p:cNvCxnSpPr/>
          <p:nvPr/>
        </p:nvCxnSpPr>
        <p:spPr>
          <a:xfrm flipH="1" flipV="1">
            <a:off x="4797025" y="3559516"/>
            <a:ext cx="0" cy="669268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12 Conector recto de flecha"/>
          <p:cNvCxnSpPr/>
          <p:nvPr/>
        </p:nvCxnSpPr>
        <p:spPr>
          <a:xfrm flipH="1" flipV="1">
            <a:off x="3356865" y="3534639"/>
            <a:ext cx="0" cy="669268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12 Conector recto de flecha"/>
          <p:cNvCxnSpPr/>
          <p:nvPr/>
        </p:nvCxnSpPr>
        <p:spPr>
          <a:xfrm flipV="1">
            <a:off x="4868850" y="565821"/>
            <a:ext cx="0" cy="9001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12 Conector recto de flecha"/>
          <p:cNvCxnSpPr/>
          <p:nvPr/>
        </p:nvCxnSpPr>
        <p:spPr>
          <a:xfrm>
            <a:off x="1970260" y="1462619"/>
            <a:ext cx="0" cy="9465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10 CuadroTexto"/>
          <p:cNvSpPr txBox="1"/>
          <p:nvPr/>
        </p:nvSpPr>
        <p:spPr>
          <a:xfrm>
            <a:off x="2351167" y="146592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1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9" name="5 Conector recto de flecha"/>
          <p:cNvCxnSpPr/>
          <p:nvPr/>
        </p:nvCxnSpPr>
        <p:spPr>
          <a:xfrm flipV="1">
            <a:off x="1946122" y="1462619"/>
            <a:ext cx="292532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H="1" flipV="1">
            <a:off x="1970260" y="133289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9 Conector recto"/>
          <p:cNvCxnSpPr/>
          <p:nvPr/>
        </p:nvCxnSpPr>
        <p:spPr>
          <a:xfrm flipH="1" flipV="1">
            <a:off x="2711207" y="132760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9 Conector recto"/>
          <p:cNvCxnSpPr/>
          <p:nvPr/>
        </p:nvCxnSpPr>
        <p:spPr>
          <a:xfrm flipH="1" flipV="1">
            <a:off x="3431287" y="132760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9 Conector recto"/>
          <p:cNvCxnSpPr/>
          <p:nvPr/>
        </p:nvCxnSpPr>
        <p:spPr>
          <a:xfrm flipH="1" flipV="1">
            <a:off x="4331387" y="134821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9 Conector recto"/>
          <p:cNvCxnSpPr/>
          <p:nvPr/>
        </p:nvCxnSpPr>
        <p:spPr>
          <a:xfrm flipH="1" flipV="1">
            <a:off x="4871447" y="132760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6 CuadroTexto"/>
          <p:cNvSpPr txBox="1"/>
          <p:nvPr/>
        </p:nvSpPr>
        <p:spPr>
          <a:xfrm>
            <a:off x="3656312" y="1307387"/>
            <a:ext cx="45878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1600" dirty="0" smtClean="0">
                <a:latin typeface="Cambria Math" charset="0"/>
                <a:ea typeface="Cambria Math" charset="0"/>
                <a:cs typeface="Cambria Math" charset="0"/>
              </a:rPr>
              <a:t>•••</a:t>
            </a:r>
            <a:endParaRPr lang="es-CO" sz="16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6" name="10 CuadroTexto"/>
          <p:cNvSpPr txBox="1"/>
          <p:nvPr/>
        </p:nvSpPr>
        <p:spPr>
          <a:xfrm>
            <a:off x="3086835" y="146592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2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7" name="10 CuadroTexto"/>
          <p:cNvSpPr txBox="1"/>
          <p:nvPr/>
        </p:nvSpPr>
        <p:spPr>
          <a:xfrm>
            <a:off x="4391980" y="1465921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smtClean="0">
                <a:latin typeface="Cambria Math" charset="0"/>
                <a:ea typeface="Cambria Math" charset="0"/>
                <a:cs typeface="Cambria Math" charset="0"/>
              </a:rPr>
              <a:t>20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8" name="10 CuadroTexto"/>
          <p:cNvSpPr txBox="1"/>
          <p:nvPr/>
        </p:nvSpPr>
        <p:spPr>
          <a:xfrm>
            <a:off x="2072467" y="1967403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>
                <a:latin typeface="Cambria Math" charset="0"/>
                <a:ea typeface="Cambria Math" charset="0"/>
                <a:cs typeface="Cambria Math" charset="0"/>
              </a:rPr>
              <a:t>P</a:t>
            </a:r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= ?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9" name="10 CuadroTexto"/>
          <p:cNvSpPr txBox="1"/>
          <p:nvPr/>
        </p:nvSpPr>
        <p:spPr>
          <a:xfrm>
            <a:off x="5022050" y="548680"/>
            <a:ext cx="1616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>
                <a:latin typeface="Cambria Math" charset="0"/>
                <a:ea typeface="Cambria Math" charset="0"/>
                <a:cs typeface="Cambria Math" charset="0"/>
              </a:rPr>
              <a:t>F </a:t>
            </a:r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= </a:t>
            </a:r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$ 7800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24" name="12 Conector recto de flecha"/>
          <p:cNvCxnSpPr/>
          <p:nvPr/>
        </p:nvCxnSpPr>
        <p:spPr>
          <a:xfrm>
            <a:off x="1940843" y="4217746"/>
            <a:ext cx="0" cy="9465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10 CuadroTexto"/>
          <p:cNvSpPr txBox="1"/>
          <p:nvPr/>
        </p:nvSpPr>
        <p:spPr>
          <a:xfrm>
            <a:off x="3016707" y="422104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1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26" name="5 Conector recto de flecha"/>
          <p:cNvCxnSpPr/>
          <p:nvPr/>
        </p:nvCxnSpPr>
        <p:spPr>
          <a:xfrm>
            <a:off x="1916705" y="4217746"/>
            <a:ext cx="2880320" cy="1103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9 Conector recto"/>
          <p:cNvCxnSpPr/>
          <p:nvPr/>
        </p:nvCxnSpPr>
        <p:spPr>
          <a:xfrm flipH="1" flipV="1">
            <a:off x="1940843" y="408801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9 Conector recto"/>
          <p:cNvCxnSpPr/>
          <p:nvPr/>
        </p:nvCxnSpPr>
        <p:spPr>
          <a:xfrm flipH="1" flipV="1">
            <a:off x="4797025" y="410407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9 Conector recto"/>
          <p:cNvCxnSpPr/>
          <p:nvPr/>
        </p:nvCxnSpPr>
        <p:spPr>
          <a:xfrm flipH="1" flipV="1">
            <a:off x="3356865" y="409633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10 CuadroTexto"/>
          <p:cNvSpPr txBox="1"/>
          <p:nvPr/>
        </p:nvSpPr>
        <p:spPr>
          <a:xfrm>
            <a:off x="4469725" y="424262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2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5" name="10 CuadroTexto"/>
          <p:cNvSpPr txBox="1"/>
          <p:nvPr/>
        </p:nvSpPr>
        <p:spPr>
          <a:xfrm>
            <a:off x="2043050" y="4722530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$ 1000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6" name="10 CuadroTexto"/>
          <p:cNvSpPr txBox="1"/>
          <p:nvPr/>
        </p:nvSpPr>
        <p:spPr>
          <a:xfrm>
            <a:off x="3401870" y="3440694"/>
            <a:ext cx="91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smtClean="0">
                <a:latin typeface="Cambria Math" charset="0"/>
                <a:ea typeface="Cambria Math" charset="0"/>
                <a:cs typeface="Cambria Math" charset="0"/>
              </a:rPr>
              <a:t>$ 600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1" name="10 CuadroTexto"/>
          <p:cNvSpPr txBox="1"/>
          <p:nvPr/>
        </p:nvSpPr>
        <p:spPr>
          <a:xfrm>
            <a:off x="4846070" y="3361441"/>
            <a:ext cx="91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smtClean="0">
                <a:latin typeface="Cambria Math" charset="0"/>
                <a:ea typeface="Cambria Math" charset="0"/>
                <a:cs typeface="Cambria Math" charset="0"/>
              </a:rPr>
              <a:t>$ 600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1077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21999</TotalTime>
  <Words>1058</Words>
  <Application>Microsoft Macintosh PowerPoint</Application>
  <PresentationFormat>Presentación en pantalla (4:3)</PresentationFormat>
  <Paragraphs>586</Paragraphs>
  <Slides>38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44" baseType="lpstr">
      <vt:lpstr>Calibri</vt:lpstr>
      <vt:lpstr>Cambria Math</vt:lpstr>
      <vt:lpstr>Times New Roman</vt:lpstr>
      <vt:lpstr>Arial</vt:lpstr>
      <vt:lpstr>Tema de Office</vt:lpstr>
      <vt:lpstr>EcuaciÛn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Papa</dc:creator>
  <cp:lastModifiedBy>Juan David Velasquez Henao</cp:lastModifiedBy>
  <cp:revision>178</cp:revision>
  <dcterms:created xsi:type="dcterms:W3CDTF">2011-09-15T00:44:05Z</dcterms:created>
  <dcterms:modified xsi:type="dcterms:W3CDTF">2017-07-01T21:43:07Z</dcterms:modified>
</cp:coreProperties>
</file>