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0" r:id="rId2"/>
    <p:sldId id="293" r:id="rId3"/>
    <p:sldId id="294" r:id="rId4"/>
    <p:sldId id="291" r:id="rId5"/>
    <p:sldId id="305" r:id="rId6"/>
    <p:sldId id="300" r:id="rId7"/>
    <p:sldId id="275" r:id="rId8"/>
    <p:sldId id="296" r:id="rId9"/>
    <p:sldId id="297" r:id="rId10"/>
    <p:sldId id="299" r:id="rId11"/>
    <p:sldId id="295" r:id="rId12"/>
    <p:sldId id="292" r:id="rId13"/>
    <p:sldId id="298" r:id="rId14"/>
    <p:sldId id="306" r:id="rId15"/>
    <p:sldId id="271" r:id="rId16"/>
    <p:sldId id="272" r:id="rId17"/>
    <p:sldId id="273" r:id="rId18"/>
    <p:sldId id="274" r:id="rId19"/>
    <p:sldId id="276" r:id="rId20"/>
    <p:sldId id="281" r:id="rId21"/>
    <p:sldId id="282" r:id="rId22"/>
    <p:sldId id="277" r:id="rId23"/>
    <p:sldId id="278" r:id="rId24"/>
    <p:sldId id="279" r:id="rId25"/>
    <p:sldId id="280" r:id="rId26"/>
    <p:sldId id="269" r:id="rId27"/>
    <p:sldId id="270" r:id="rId28"/>
    <p:sldId id="286" r:id="rId29"/>
    <p:sldId id="287" r:id="rId30"/>
    <p:sldId id="288" r:id="rId31"/>
    <p:sldId id="289" r:id="rId32"/>
    <p:sldId id="283" r:id="rId33"/>
    <p:sldId id="284" r:id="rId34"/>
    <p:sldId id="285" r:id="rId35"/>
    <p:sldId id="301" r:id="rId36"/>
    <p:sldId id="302" r:id="rId37"/>
    <p:sldId id="303" r:id="rId38"/>
    <p:sldId id="304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02" autoAdjust="0"/>
    <p:restoredTop sz="94618" autoAdjust="0"/>
  </p:normalViewPr>
  <p:slideViewPr>
    <p:cSldViewPr snapToObjects="1">
      <p:cViewPr varScale="1">
        <p:scale>
          <a:sx n="127" d="100"/>
          <a:sy n="127" d="100"/>
        </p:scale>
        <p:origin x="512" y="184"/>
      </p:cViewPr>
      <p:guideLst>
        <p:guide orient="horz" pos="4319"/>
        <p:guide pos="5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4/07/17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4/7/17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0.png"/><Relationship Id="rId16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0.png"/><Relationship Id="rId3" Type="http://schemas.openxmlformats.org/officeDocument/2006/relationships/image" Target="../media/image341.png"/></Relationships>
</file>

<file path=ppt/slides/_rels/slide2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0.png"/><Relationship Id="rId21" Type="http://schemas.openxmlformats.org/officeDocument/2006/relationships/image" Target="../media/image310.png"/><Relationship Id="rId22" Type="http://schemas.openxmlformats.org/officeDocument/2006/relationships/image" Target="../media/image230.png"/><Relationship Id="rId23" Type="http://schemas.openxmlformats.org/officeDocument/2006/relationships/image" Target="../media/image411.png"/><Relationship Id="rId24" Type="http://schemas.openxmlformats.org/officeDocument/2006/relationships/image" Target="../media/image421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10" Type="http://schemas.openxmlformats.org/officeDocument/2006/relationships/image" Target="../media/image380.png"/><Relationship Id="rId11" Type="http://schemas.openxmlformats.org/officeDocument/2006/relationships/image" Target="../media/image390.png"/><Relationship Id="rId12" Type="http://schemas.openxmlformats.org/officeDocument/2006/relationships/image" Target="../media/image40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11.png"/><Relationship Id="rId16" Type="http://schemas.openxmlformats.org/officeDocument/2006/relationships/image" Target="../media/image250.png"/><Relationship Id="rId17" Type="http://schemas.openxmlformats.org/officeDocument/2006/relationships/image" Target="../media/image270.png"/><Relationship Id="rId18" Type="http://schemas.openxmlformats.org/officeDocument/2006/relationships/image" Target="../media/image280.png"/><Relationship Id="rId1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8" Type="http://schemas.openxmlformats.org/officeDocument/2006/relationships/image" Target="../media/image360.png"/><Relationship Id="rId9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10.png"/><Relationship Id="rId8" Type="http://schemas.openxmlformats.org/officeDocument/2006/relationships/image" Target="../media/image32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4" Type="http://schemas.openxmlformats.org/officeDocument/2006/relationships/image" Target="../media/image13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5283696" y="1944125"/>
            <a:ext cx="8384" cy="10870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122839" y="863715"/>
            <a:ext cx="0" cy="1067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2402759" y="1931177"/>
            <a:ext cx="4914546" cy="12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24027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24 Conector recto"/>
          <p:cNvCxnSpPr/>
          <p:nvPr/>
        </p:nvCxnSpPr>
        <p:spPr>
          <a:xfrm flipV="1">
            <a:off x="312283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7 Conector recto"/>
          <p:cNvCxnSpPr/>
          <p:nvPr/>
        </p:nvCxnSpPr>
        <p:spPr>
          <a:xfrm flipV="1">
            <a:off x="60031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842919" y="1795178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 Conector recto"/>
          <p:cNvCxnSpPr/>
          <p:nvPr/>
        </p:nvCxnSpPr>
        <p:spPr>
          <a:xfrm flipV="1">
            <a:off x="456299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32 Conector recto"/>
          <p:cNvCxnSpPr/>
          <p:nvPr/>
        </p:nvCxnSpPr>
        <p:spPr>
          <a:xfrm flipV="1">
            <a:off x="528307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79333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1</a:t>
            </a:r>
            <a:endParaRPr lang="es-ES_tradnl" sz="2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51341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2</a:t>
            </a:r>
            <a:endParaRPr lang="es-ES_tradnl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90487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3</a:t>
            </a:r>
            <a:endParaRPr lang="es-ES_tradnl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95357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4</a:t>
            </a:r>
            <a:endParaRPr lang="es-ES_tradnl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673653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5</a:t>
            </a:r>
            <a:endParaRPr lang="es-ES_tradnl" sz="2000" dirty="0"/>
          </a:p>
        </p:txBody>
      </p:sp>
      <p:cxnSp>
        <p:nvCxnSpPr>
          <p:cNvPr id="24" name="27 Conector recto"/>
          <p:cNvCxnSpPr/>
          <p:nvPr/>
        </p:nvCxnSpPr>
        <p:spPr>
          <a:xfrm flipV="1">
            <a:off x="6732240" y="1808820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17730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6</a:t>
            </a:r>
            <a:endParaRPr lang="es-ES_tradnl" sz="20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006715" y="1403775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3224842" y="797281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414870" y="2631023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pagado (⎼)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018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12 Conector recto de flecha"/>
          <p:cNvCxnSpPr/>
          <p:nvPr/>
        </p:nvCxnSpPr>
        <p:spPr>
          <a:xfrm>
            <a:off x="4301970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3397576" y="4250298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2 Conector recto de flecha"/>
          <p:cNvCxnSpPr/>
          <p:nvPr/>
        </p:nvCxnSpPr>
        <p:spPr>
          <a:xfrm>
            <a:off x="2690776" y="426060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 Conector recto de flecha"/>
          <p:cNvCxnSpPr/>
          <p:nvPr/>
        </p:nvCxnSpPr>
        <p:spPr>
          <a:xfrm flipV="1">
            <a:off x="1940843" y="2965764"/>
            <a:ext cx="0" cy="12601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 flipH="1">
            <a:off x="5378388" y="4260604"/>
            <a:ext cx="1104" cy="12429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>
            <a:off x="1940843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2321750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0" name="5 Conector recto de flecha"/>
          <p:cNvCxnSpPr/>
          <p:nvPr/>
        </p:nvCxnSpPr>
        <p:spPr>
          <a:xfrm>
            <a:off x="1916705" y="4239260"/>
            <a:ext cx="3465385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9 Conector recto"/>
          <p:cNvCxnSpPr/>
          <p:nvPr/>
        </p:nvCxnSpPr>
        <p:spPr>
          <a:xfrm flipH="1" flipV="1">
            <a:off x="1940843" y="41095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 flipH="1" flipV="1">
            <a:off x="268179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340187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9 Conector recto"/>
          <p:cNvCxnSpPr/>
          <p:nvPr/>
        </p:nvCxnSpPr>
        <p:spPr>
          <a:xfrm flipH="1" flipV="1">
            <a:off x="4301970" y="41011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9 Conector recto"/>
          <p:cNvCxnSpPr/>
          <p:nvPr/>
        </p:nvCxnSpPr>
        <p:spPr>
          <a:xfrm flipH="1" flipV="1">
            <a:off x="484203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3626895" y="408402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27" name="10 CuadroTexto"/>
          <p:cNvSpPr txBox="1"/>
          <p:nvPr/>
        </p:nvSpPr>
        <p:spPr>
          <a:xfrm>
            <a:off x="3057418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28" name="10 CuadroTexto"/>
          <p:cNvSpPr txBox="1"/>
          <p:nvPr/>
        </p:nvSpPr>
        <p:spPr>
          <a:xfrm>
            <a:off x="4342680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47</a:t>
            </a:r>
            <a:endParaRPr lang="es-CO" sz="2400" dirty="0"/>
          </a:p>
        </p:txBody>
      </p:sp>
      <p:sp>
        <p:nvSpPr>
          <p:cNvPr id="29" name="10 CuadroTexto"/>
          <p:cNvSpPr txBox="1"/>
          <p:nvPr/>
        </p:nvSpPr>
        <p:spPr>
          <a:xfrm>
            <a:off x="2021289" y="3041979"/>
            <a:ext cx="88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=?</a:t>
            </a:r>
            <a:endParaRPr lang="es-CO" sz="2400" dirty="0"/>
          </a:p>
        </p:txBody>
      </p:sp>
      <p:sp>
        <p:nvSpPr>
          <p:cNvPr id="30" name="10 CuadroTexto"/>
          <p:cNvSpPr txBox="1"/>
          <p:nvPr/>
        </p:nvSpPr>
        <p:spPr>
          <a:xfrm>
            <a:off x="5517105" y="504193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-15000</a:t>
            </a:r>
            <a:endParaRPr lang="es-CO" sz="2400" dirty="0"/>
          </a:p>
        </p:txBody>
      </p:sp>
      <p:sp>
        <p:nvSpPr>
          <p:cNvPr id="31" name="10 CuadroTexto"/>
          <p:cNvSpPr txBox="1"/>
          <p:nvPr/>
        </p:nvSpPr>
        <p:spPr>
          <a:xfrm>
            <a:off x="4931446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48</a:t>
            </a:r>
            <a:endParaRPr lang="es-CO" sz="2400" dirty="0"/>
          </a:p>
        </p:txBody>
      </p:sp>
      <p:cxnSp>
        <p:nvCxnSpPr>
          <p:cNvPr id="33" name="9 Conector recto"/>
          <p:cNvCxnSpPr/>
          <p:nvPr/>
        </p:nvCxnSpPr>
        <p:spPr>
          <a:xfrm flipH="1" flipV="1">
            <a:off x="5382090" y="412558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>
            <a:off x="1945336" y="527277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0 CuadroTexto"/>
          <p:cNvSpPr txBox="1"/>
          <p:nvPr/>
        </p:nvSpPr>
        <p:spPr>
          <a:xfrm>
            <a:off x="2712132" y="523352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A = </a:t>
            </a:r>
            <a:r>
              <a:rPr lang="es-CO" sz="2400" smtClean="0"/>
              <a:t>-2400</a:t>
            </a:r>
            <a:endParaRPr lang="es-CO" sz="2400" dirty="0"/>
          </a:p>
        </p:txBody>
      </p:sp>
      <p:cxnSp>
        <p:nvCxnSpPr>
          <p:cNvPr id="2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3656312" y="1307387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12" name="10 CuadroTexto"/>
          <p:cNvSpPr txBox="1"/>
          <p:nvPr/>
        </p:nvSpPr>
        <p:spPr>
          <a:xfrm>
            <a:off x="3086835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13" name="10 CuadroTexto"/>
          <p:cNvSpPr txBox="1"/>
          <p:nvPr/>
        </p:nvSpPr>
        <p:spPr>
          <a:xfrm>
            <a:off x="4346975" y="152717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n=?</a:t>
            </a:r>
            <a:endParaRPr lang="es-CO" sz="2400" dirty="0"/>
          </a:p>
        </p:txBody>
      </p:sp>
      <p:sp>
        <p:nvSpPr>
          <p:cNvPr id="14" name="10 CuadroTexto"/>
          <p:cNvSpPr txBox="1"/>
          <p:nvPr/>
        </p:nvSpPr>
        <p:spPr>
          <a:xfrm>
            <a:off x="2072467" y="1967403"/>
            <a:ext cx="15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 -2000</a:t>
            </a:r>
            <a:endParaRPr lang="es-CO" sz="2400" dirty="0"/>
          </a:p>
        </p:txBody>
      </p:sp>
      <p:sp>
        <p:nvSpPr>
          <p:cNvPr id="15" name="10 CuadroTexto"/>
          <p:cNvSpPr txBox="1"/>
          <p:nvPr/>
        </p:nvSpPr>
        <p:spPr>
          <a:xfrm>
            <a:off x="5022050" y="54868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3000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2714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24 Conector recto de flecha"/>
          <p:cNvCxnSpPr/>
          <p:nvPr/>
        </p:nvCxnSpPr>
        <p:spPr>
          <a:xfrm>
            <a:off x="4931560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4 Conector recto de flecha"/>
          <p:cNvCxnSpPr/>
          <p:nvPr/>
        </p:nvCxnSpPr>
        <p:spPr>
          <a:xfrm>
            <a:off x="439198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 de flecha"/>
          <p:cNvCxnSpPr/>
          <p:nvPr/>
        </p:nvCxnSpPr>
        <p:spPr>
          <a:xfrm>
            <a:off x="385192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41019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5 Conector recto de flecha"/>
          <p:cNvCxnSpPr/>
          <p:nvPr/>
        </p:nvCxnSpPr>
        <p:spPr>
          <a:xfrm>
            <a:off x="38653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41067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9716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51166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 de flecha"/>
          <p:cNvCxnSpPr/>
          <p:nvPr/>
        </p:nvCxnSpPr>
        <p:spPr>
          <a:xfrm flipV="1">
            <a:off x="259178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5172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9 Conector recto"/>
          <p:cNvCxnSpPr/>
          <p:nvPr/>
        </p:nvCxnSpPr>
        <p:spPr>
          <a:xfrm flipH="1" flipV="1">
            <a:off x="25917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185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Crecimiento compuesto</a:t>
            </a:r>
          </a:p>
          <a:p>
            <a:pPr algn="ctr"/>
            <a:r>
              <a:rPr lang="es-ES_tradnl" sz="1400" dirty="0" smtClean="0"/>
              <a:t>Cuenta de ahorros</a:t>
            </a:r>
          </a:p>
          <a:p>
            <a:pPr algn="ctr"/>
            <a:r>
              <a:rPr lang="es-ES_tradnl" sz="1400" dirty="0" smtClean="0"/>
              <a:t>Apreciación</a:t>
            </a:r>
            <a:endParaRPr lang="es-ES_tradnl" sz="1400" dirty="0"/>
          </a:p>
        </p:txBody>
      </p:sp>
      <p:cxnSp>
        <p:nvCxnSpPr>
          <p:cNvPr id="26" name="24 Conector recto de flecha"/>
          <p:cNvCxnSpPr/>
          <p:nvPr/>
        </p:nvCxnSpPr>
        <p:spPr>
          <a:xfrm>
            <a:off x="329051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5 Conector recto de flecha"/>
          <p:cNvCxnSpPr/>
          <p:nvPr/>
        </p:nvCxnSpPr>
        <p:spPr>
          <a:xfrm>
            <a:off x="326685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"/>
          <p:cNvCxnSpPr/>
          <p:nvPr/>
        </p:nvCxnSpPr>
        <p:spPr>
          <a:xfrm flipH="1" flipV="1">
            <a:off x="329099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385192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3919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2 Conector recto de flecha"/>
          <p:cNvCxnSpPr/>
          <p:nvPr/>
        </p:nvCxnSpPr>
        <p:spPr>
          <a:xfrm flipV="1">
            <a:off x="547210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93204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54721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9217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Plan de ahorros</a:t>
            </a:r>
          </a:p>
          <a:p>
            <a:pPr algn="ctr"/>
            <a:r>
              <a:rPr lang="es-ES_tradnl" sz="1400" dirty="0" smtClean="0"/>
              <a:t>Plan de pensiones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38" name="24 Conector recto de flecha"/>
          <p:cNvCxnSpPr/>
          <p:nvPr/>
        </p:nvCxnSpPr>
        <p:spPr>
          <a:xfrm>
            <a:off x="7811880" y="161351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4 Conector recto de flecha"/>
          <p:cNvCxnSpPr/>
          <p:nvPr/>
        </p:nvCxnSpPr>
        <p:spPr>
          <a:xfrm>
            <a:off x="727230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4 Conector recto de flecha"/>
          <p:cNvCxnSpPr/>
          <p:nvPr/>
        </p:nvCxnSpPr>
        <p:spPr>
          <a:xfrm>
            <a:off x="673224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4 Conector recto de flecha"/>
          <p:cNvCxnSpPr/>
          <p:nvPr/>
        </p:nvCxnSpPr>
        <p:spPr>
          <a:xfrm>
            <a:off x="8350980" y="159991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 Conector recto de flecha"/>
          <p:cNvCxnSpPr/>
          <p:nvPr/>
        </p:nvCxnSpPr>
        <p:spPr>
          <a:xfrm>
            <a:off x="6147175" y="1613518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6171313" y="14804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673224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727230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2 Conector recto de flecha"/>
          <p:cNvCxnSpPr/>
          <p:nvPr/>
        </p:nvCxnSpPr>
        <p:spPr>
          <a:xfrm flipV="1">
            <a:off x="6171313" y="841828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7812360" y="149581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835242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172497" y="2285291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</a:t>
            </a:r>
          </a:p>
          <a:p>
            <a:pPr algn="ctr"/>
            <a:r>
              <a:rPr lang="es-ES_tradnl" sz="1400" dirty="0" smtClean="0"/>
              <a:t>Préstamo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50" name="24 Conector recto de flecha"/>
          <p:cNvCxnSpPr/>
          <p:nvPr/>
        </p:nvCxnSpPr>
        <p:spPr>
          <a:xfrm>
            <a:off x="2032062" y="410737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4 Conector recto de flecha"/>
          <p:cNvCxnSpPr/>
          <p:nvPr/>
        </p:nvCxnSpPr>
        <p:spPr>
          <a:xfrm>
            <a:off x="149248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95242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2571162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 Conector recto de flecha"/>
          <p:cNvCxnSpPr/>
          <p:nvPr/>
        </p:nvCxnSpPr>
        <p:spPr>
          <a:xfrm>
            <a:off x="367357" y="410737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391495" y="39743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95242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149248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2 Conector recto de flecha"/>
          <p:cNvCxnSpPr/>
          <p:nvPr/>
        </p:nvCxnSpPr>
        <p:spPr>
          <a:xfrm flipV="1">
            <a:off x="391495" y="333568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2032542" y="39896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257260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392679" y="477915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 con pago global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62" name="24 Conector recto de flecha"/>
          <p:cNvCxnSpPr/>
          <p:nvPr/>
        </p:nvCxnSpPr>
        <p:spPr>
          <a:xfrm flipH="1">
            <a:off x="2571162" y="4779150"/>
            <a:ext cx="2753" cy="3188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4929896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/>
          <p:nvPr/>
        </p:nvCxnSpPr>
        <p:spPr>
          <a:xfrm>
            <a:off x="439031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>
            <a:off x="385025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3296367" y="412073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 Conector recto de flecha"/>
          <p:cNvCxnSpPr/>
          <p:nvPr/>
        </p:nvCxnSpPr>
        <p:spPr>
          <a:xfrm>
            <a:off x="3265191" y="4093769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"/>
          <p:cNvCxnSpPr/>
          <p:nvPr/>
        </p:nvCxnSpPr>
        <p:spPr>
          <a:xfrm flipH="1" flipV="1">
            <a:off x="3289329" y="396073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9 Conector recto"/>
          <p:cNvCxnSpPr/>
          <p:nvPr/>
        </p:nvCxnSpPr>
        <p:spPr>
          <a:xfrm flipH="1" flipV="1">
            <a:off x="385025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39031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2 Conector recto de flecha"/>
          <p:cNvCxnSpPr/>
          <p:nvPr/>
        </p:nvCxnSpPr>
        <p:spPr>
          <a:xfrm flipV="1">
            <a:off x="3289329" y="3322079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4930376" y="397606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547043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290513" y="4765542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76" name="24 Conector recto de flecha"/>
          <p:cNvCxnSpPr/>
          <p:nvPr/>
        </p:nvCxnSpPr>
        <p:spPr>
          <a:xfrm>
            <a:off x="7833583" y="408941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24 Conector recto de flecha"/>
          <p:cNvCxnSpPr/>
          <p:nvPr/>
        </p:nvCxnSpPr>
        <p:spPr>
          <a:xfrm>
            <a:off x="729400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4 Conector recto de flecha"/>
          <p:cNvCxnSpPr/>
          <p:nvPr/>
        </p:nvCxnSpPr>
        <p:spPr>
          <a:xfrm>
            <a:off x="675394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4 Conector recto de flecha"/>
          <p:cNvCxnSpPr/>
          <p:nvPr/>
        </p:nvCxnSpPr>
        <p:spPr>
          <a:xfrm>
            <a:off x="6200054" y="411638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5 Conector recto de flecha"/>
          <p:cNvCxnSpPr/>
          <p:nvPr/>
        </p:nvCxnSpPr>
        <p:spPr>
          <a:xfrm>
            <a:off x="6168878" y="408941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9 Conector recto"/>
          <p:cNvCxnSpPr/>
          <p:nvPr/>
        </p:nvCxnSpPr>
        <p:spPr>
          <a:xfrm flipH="1" flipV="1">
            <a:off x="6193016" y="395638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9 Conector recto"/>
          <p:cNvCxnSpPr/>
          <p:nvPr/>
        </p:nvCxnSpPr>
        <p:spPr>
          <a:xfrm flipH="1" flipV="1">
            <a:off x="675394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9 Conector recto"/>
          <p:cNvCxnSpPr/>
          <p:nvPr/>
        </p:nvCxnSpPr>
        <p:spPr>
          <a:xfrm flipH="1" flipV="1">
            <a:off x="729400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2 Conector recto de flecha"/>
          <p:cNvCxnSpPr/>
          <p:nvPr/>
        </p:nvCxnSpPr>
        <p:spPr>
          <a:xfrm flipV="1">
            <a:off x="6193016" y="331772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9 Conector recto"/>
          <p:cNvCxnSpPr/>
          <p:nvPr/>
        </p:nvCxnSpPr>
        <p:spPr>
          <a:xfrm flipH="1" flipV="1">
            <a:off x="7834063" y="39717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837412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194200" y="476119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r>
              <a:rPr lang="es-ES_tradnl" sz="1400" dirty="0" smtClean="0"/>
              <a:t> con pago final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88" name="24 Conector recto de flecha"/>
          <p:cNvCxnSpPr/>
          <p:nvPr/>
        </p:nvCxnSpPr>
        <p:spPr>
          <a:xfrm>
            <a:off x="8396945" y="405907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2 Conector recto de flecha"/>
          <p:cNvCxnSpPr/>
          <p:nvPr/>
        </p:nvCxnSpPr>
        <p:spPr>
          <a:xfrm flipV="1">
            <a:off x="619857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86181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>
            <a:off x="5487023" y="3823065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 Conector recto de flecha"/>
          <p:cNvCxnSpPr/>
          <p:nvPr/>
        </p:nvCxnSpPr>
        <p:spPr>
          <a:xfrm>
            <a:off x="6198988" y="3838296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14173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421651" y="2213865"/>
            <a:ext cx="0" cy="1395155"/>
          </a:xfrm>
          <a:prstGeom prst="straightConnector1">
            <a:avLst/>
          </a:prstGeom>
          <a:ln w="6032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814921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397992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422130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566657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14173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86181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3286737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58189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581890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4016348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4 Conector recto de flecha"/>
          <p:cNvCxnSpPr/>
          <p:nvPr/>
        </p:nvCxnSpPr>
        <p:spPr>
          <a:xfrm flipH="1" flipV="1">
            <a:off x="4757329" y="2418742"/>
            <a:ext cx="1084" cy="1396800"/>
          </a:xfrm>
          <a:prstGeom prst="straightConnector1">
            <a:avLst/>
          </a:prstGeom>
          <a:ln w="603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 Conector recto de flecha"/>
          <p:cNvCxnSpPr/>
          <p:nvPr/>
        </p:nvCxnSpPr>
        <p:spPr>
          <a:xfrm>
            <a:off x="4734755" y="382306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9 Conector recto"/>
          <p:cNvCxnSpPr/>
          <p:nvPr/>
        </p:nvCxnSpPr>
        <p:spPr>
          <a:xfrm flipH="1" flipV="1">
            <a:off x="4758893" y="36900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547849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619857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2 Conector recto de flecha"/>
          <p:cNvCxnSpPr/>
          <p:nvPr/>
        </p:nvCxnSpPr>
        <p:spPr>
          <a:xfrm>
            <a:off x="6918653" y="3809457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9 Conector recto"/>
          <p:cNvCxnSpPr/>
          <p:nvPr/>
        </p:nvCxnSpPr>
        <p:spPr>
          <a:xfrm flipH="1" flipV="1">
            <a:off x="6918653" y="37053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7353111" y="3639743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22 Rectángulo"/>
              <p:cNvSpPr/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6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22 Rectángulo"/>
              <p:cNvSpPr/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22 Rectángulo"/>
              <p:cNvSpPr/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12 Conector recto de flecha"/>
          <p:cNvCxnSpPr/>
          <p:nvPr/>
        </p:nvCxnSpPr>
        <p:spPr>
          <a:xfrm flipV="1">
            <a:off x="547849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 Conector recto de flecha"/>
          <p:cNvCxnSpPr>
            <a:stCxn id="41" idx="3"/>
          </p:cNvCxnSpPr>
          <p:nvPr/>
        </p:nvCxnSpPr>
        <p:spPr>
          <a:xfrm flipV="1">
            <a:off x="4547263" y="2207874"/>
            <a:ext cx="2956455" cy="10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47849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619857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V="1">
            <a:off x="691865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6918653" y="209016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7353110" y="2024552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22 Rectángulo"/>
              <p:cNvSpPr/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22 Rectángulo"/>
              <p:cNvSpPr/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22 Rectángulo"/>
              <p:cNvSpPr/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12 Conector recto de flecha"/>
          <p:cNvCxnSpPr/>
          <p:nvPr/>
        </p:nvCxnSpPr>
        <p:spPr>
          <a:xfrm flipH="1" flipV="1">
            <a:off x="4757329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758413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brir llave 89"/>
          <p:cNvSpPr/>
          <p:nvPr/>
        </p:nvSpPr>
        <p:spPr>
          <a:xfrm rot="5400000">
            <a:off x="3304541" y="-466315"/>
            <a:ext cx="321549" cy="3023462"/>
          </a:xfrm>
          <a:prstGeom prst="leftBrace">
            <a:avLst>
              <a:gd name="adj1" fmla="val 6402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dirty="0" smtClean="0">
                    <a:latin typeface="Arial" charset="0"/>
                    <a:ea typeface="Arial" charset="0"/>
                    <a:cs typeface="Arial" charset="0"/>
                  </a:rPr>
                  <a:t> veces</a:t>
                </a:r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  <a:blipFill rotWithShape="0">
                <a:blip r:embed="rId8"/>
                <a:stretch>
                  <a:fillRect t="-1538" r="-4848" b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22 Rectángulo"/>
              <p:cNvSpPr/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24 Conector recto de flecha"/>
          <p:cNvCxnSpPr/>
          <p:nvPr/>
        </p:nvCxnSpPr>
        <p:spPr>
          <a:xfrm>
            <a:off x="5073448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2 Conector recto de flecha"/>
          <p:cNvCxnSpPr/>
          <p:nvPr/>
        </p:nvCxnSpPr>
        <p:spPr>
          <a:xfrm flipV="1">
            <a:off x="1016605" y="1509367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067055" y="2213865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12 Conector recto de flecha"/>
          <p:cNvCxnSpPr/>
          <p:nvPr/>
        </p:nvCxnSpPr>
        <p:spPr>
          <a:xfrm flipV="1">
            <a:off x="5080018" y="14994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5796136" y="19261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60999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796136" y="192612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17629" y="210824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722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66023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38031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892932" y="1494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7380312" y="557972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90467" y="91801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602365" y="628797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380312" y="77399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67544" y="2426232"/>
            <a:ext cx="4752528" cy="2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948536" y="20785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675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7880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8275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1876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4279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15476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0679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1907704" y="2290233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370790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2677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6277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3478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9878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55576" y="139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67544" y="491470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4675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8275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1876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54766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907704" y="4778701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22677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6277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9878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5" idx="2"/>
          </p:cNvCxnSpPr>
          <p:nvPr/>
        </p:nvCxnSpPr>
        <p:spPr>
          <a:xfrm>
            <a:off x="474371" y="5413412"/>
            <a:ext cx="0" cy="89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3528" y="504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626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103725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76368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1007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843808" y="5053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5053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CO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 flipV="1">
            <a:off x="118762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flipV="1">
            <a:off x="190770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2618141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3354363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784630" y="42927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3347864" y="4797152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3355926" y="3140968"/>
            <a:ext cx="0" cy="103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errar llave"/>
          <p:cNvSpPr/>
          <p:nvPr/>
        </p:nvSpPr>
        <p:spPr>
          <a:xfrm rot="16200000">
            <a:off x="698997" y="3677075"/>
            <a:ext cx="256220" cy="72055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CuadroTexto"/>
          <p:cNvSpPr txBox="1"/>
          <p:nvPr/>
        </p:nvSpPr>
        <p:spPr>
          <a:xfrm>
            <a:off x="338828" y="2985913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477429" y="5061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7290" y="427934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92" name="91 Cerrar llave"/>
          <p:cNvSpPr/>
          <p:nvPr/>
        </p:nvSpPr>
        <p:spPr>
          <a:xfrm>
            <a:off x="3579794" y="4261284"/>
            <a:ext cx="256220" cy="45480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CuadroTexto"/>
          <p:cNvSpPr txBox="1"/>
          <p:nvPr/>
        </p:nvSpPr>
        <p:spPr>
          <a:xfrm>
            <a:off x="467544" y="59399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Depósito inicial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388827" y="316174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708086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44090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7291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1422" y="2285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864044" y="1106274"/>
            <a:ext cx="0" cy="83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errar llave"/>
          <p:cNvSpPr/>
          <p:nvPr/>
        </p:nvSpPr>
        <p:spPr>
          <a:xfrm rot="16200000">
            <a:off x="3355411" y="1042581"/>
            <a:ext cx="256220" cy="454220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3128410" y="218251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154646" y="229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48463" y="136623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48220" y="626655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  <p:cxnSp>
        <p:nvCxnSpPr>
          <p:cNvPr id="79" name="78 Conector recto"/>
          <p:cNvCxnSpPr/>
          <p:nvPr/>
        </p:nvCxnSpPr>
        <p:spPr>
          <a:xfrm flipV="1">
            <a:off x="5720028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V="1">
            <a:off x="6152076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flipV="1">
            <a:off x="4844424" y="2746717"/>
            <a:ext cx="0" cy="144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V="1">
            <a:off x="5924544" y="274860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 flipV="1">
            <a:off x="7859759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4304364" y="2896072"/>
            <a:ext cx="35774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6044484" y="270892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140" name="139 Conector recto"/>
          <p:cNvCxnSpPr/>
          <p:nvPr/>
        </p:nvCxnSpPr>
        <p:spPr>
          <a:xfrm flipV="1">
            <a:off x="7319699" y="274633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 flipV="1">
            <a:off x="5384484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 flipV="1">
            <a:off x="4304364" y="275050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flipV="1">
            <a:off x="6779639" y="27412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24 Conector recto de flecha"/>
          <p:cNvCxnSpPr/>
          <p:nvPr/>
        </p:nvCxnSpPr>
        <p:spPr>
          <a:xfrm flipV="1">
            <a:off x="8840200" y="323655"/>
            <a:ext cx="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 flipV="1">
            <a:off x="8840200" y="1447347"/>
            <a:ext cx="0" cy="8550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5299207" y="2247682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4 Conector recto de flecha"/>
          <p:cNvCxnSpPr/>
          <p:nvPr/>
        </p:nvCxnSpPr>
        <p:spPr>
          <a:xfrm>
            <a:off x="249063" y="2293149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640735" y="233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0795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6" name="5 Cerrar llave"/>
          <p:cNvSpPr/>
          <p:nvPr/>
        </p:nvSpPr>
        <p:spPr>
          <a:xfrm rot="5400000">
            <a:off x="1899878" y="1137390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1518" y="231978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91638" y="213512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recto"/>
          <p:cNvCxnSpPr/>
          <p:nvPr/>
        </p:nvCxnSpPr>
        <p:spPr>
          <a:xfrm flipV="1">
            <a:off x="251518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05029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i="1" smtClean="0">
                          <a:latin typeface="Cambria Math" charset="0"/>
                        </a:rPr>
                        <m:t>(1+</m:t>
                      </m:r>
                      <m:r>
                        <a:rPr lang="es-ES" b="0" i="1" smtClean="0">
                          <a:latin typeface="Cambria Math" charset="0"/>
                        </a:rPr>
                        <m:t>𝑟𝑛</m:t>
                      </m:r>
                      <m:r>
                        <a:rPr lang="es-CO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Rectángulo"/>
              <p:cNvSpPr/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Rectángulo"/>
              <p:cNvSpPr/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5689667" y="2328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229727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errar llave"/>
          <p:cNvSpPr/>
          <p:nvPr/>
        </p:nvSpPr>
        <p:spPr>
          <a:xfrm rot="5400000">
            <a:off x="6948810" y="1128097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5300450" y="2310495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7040570" y="2125829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32 Rectángulo"/>
              <p:cNvSpPr/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Rectángulo"/>
              <p:cNvSpPr/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"/>
          <p:cNvCxnSpPr/>
          <p:nvPr/>
        </p:nvCxnSpPr>
        <p:spPr>
          <a:xfrm flipV="1">
            <a:off x="5300930" y="220313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771394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Rectángulo"/>
              <p:cNvSpPr/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52 Conector recto"/>
          <p:cNvCxnSpPr/>
          <p:nvPr/>
        </p:nvCxnSpPr>
        <p:spPr>
          <a:xfrm flipV="1">
            <a:off x="584099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638105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92111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831626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777620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57 Rectángulo"/>
              <p:cNvSpPr/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51520" y="627964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simple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210920" y="627964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2" name="24 Conector recto de flecha"/>
          <p:cNvCxnSpPr/>
          <p:nvPr/>
        </p:nvCxnSpPr>
        <p:spPr>
          <a:xfrm flipV="1">
            <a:off x="3806915" y="762979"/>
            <a:ext cx="2520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>
            <a:endCxn id="20" idx="2"/>
          </p:cNvCxnSpPr>
          <p:nvPr/>
        </p:nvCxnSpPr>
        <p:spPr>
          <a:xfrm flipV="1">
            <a:off x="788685" y="1818281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 flipV="1">
            <a:off x="1331638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 flipV="1">
            <a:off x="1855872" y="183991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 flipV="1">
            <a:off x="2696811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 flipV="1">
            <a:off x="3806046" y="1816627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4 Conector recto de flecha"/>
          <p:cNvCxnSpPr/>
          <p:nvPr/>
        </p:nvCxnSpPr>
        <p:spPr>
          <a:xfrm flipV="1">
            <a:off x="3251207" y="1816626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60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901139" y="291941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71600" y="2159568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71600" y="1853826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51166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7490568" y="1853825"/>
            <a:ext cx="6757" cy="1980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641720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587714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95726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05172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2591780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13184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371690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425696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79702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533708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539921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09672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3678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20510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51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30197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203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38209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92215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54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98552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556665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0510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82528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44546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971600" y="1223755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971600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497325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Tasa de interés nominal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𝑟</m:t>
                    </m:r>
                    <m:r>
                      <a:rPr lang="es-CO" b="0" i="1" smtClean="0">
                        <a:latin typeface="Cambria Math"/>
                      </a:rPr>
                      <m:t>=12%</m:t>
                    </m:r>
                  </m:oMath>
                </a14:m>
                <a:r>
                  <a:rPr lang="es-CO" dirty="0"/>
                  <a:t>) por año</a:t>
                </a:r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48" t="-8197" r="-430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53 Conector recto de flecha"/>
          <p:cNvCxnSpPr/>
          <p:nvPr/>
        </p:nvCxnSpPr>
        <p:spPr>
          <a:xfrm flipV="1">
            <a:off x="97160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259178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971600" y="3248980"/>
            <a:ext cx="16201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𝑖</m:t>
                    </m:r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Tasa de interés efectivo por trimestre</a:t>
                </a:r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V="1">
            <a:off x="971600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78357" y="4337313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7497325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s-CO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Tasa de interés efectiva por año</a:t>
                </a:r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CuadroTexto"/>
          <p:cNvSpPr txBox="1"/>
          <p:nvPr/>
        </p:nvSpPr>
        <p:spPr>
          <a:xfrm>
            <a:off x="4470308" y="52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4" name="2 CuadroTexto"/>
          <p:cNvSpPr txBox="1"/>
          <p:nvPr/>
        </p:nvSpPr>
        <p:spPr>
          <a:xfrm>
            <a:off x="5008055" y="5241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5" name="3 CuadroTexto"/>
          <p:cNvSpPr txBox="1"/>
          <p:nvPr/>
        </p:nvSpPr>
        <p:spPr>
          <a:xfrm>
            <a:off x="5548115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36" name="4 Conector recto de flecha"/>
          <p:cNvCxnSpPr/>
          <p:nvPr/>
        </p:nvCxnSpPr>
        <p:spPr>
          <a:xfrm flipV="1">
            <a:off x="4618838" y="5211990"/>
            <a:ext cx="2653462" cy="1145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5 CuadroTexto"/>
          <p:cNvSpPr txBox="1"/>
          <p:nvPr/>
        </p:nvSpPr>
        <p:spPr>
          <a:xfrm>
            <a:off x="7006842" y="501637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40" name="8 Conector recto"/>
          <p:cNvCxnSpPr/>
          <p:nvPr/>
        </p:nvCxnSpPr>
        <p:spPr>
          <a:xfrm flipV="1">
            <a:off x="4619318" y="509017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9 CuadroTexto"/>
          <p:cNvSpPr txBox="1"/>
          <p:nvPr/>
        </p:nvSpPr>
        <p:spPr>
          <a:xfrm>
            <a:off x="6089782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42" name="10 Conector recto de flecha"/>
          <p:cNvCxnSpPr/>
          <p:nvPr/>
        </p:nvCxnSpPr>
        <p:spPr>
          <a:xfrm>
            <a:off x="4617005" y="5629484"/>
            <a:ext cx="1833" cy="110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2 Conector recto"/>
          <p:cNvCxnSpPr/>
          <p:nvPr/>
        </p:nvCxnSpPr>
        <p:spPr>
          <a:xfrm flipV="1">
            <a:off x="5159378" y="50933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3 Conector recto"/>
          <p:cNvCxnSpPr/>
          <p:nvPr/>
        </p:nvCxnSpPr>
        <p:spPr>
          <a:xfrm flipV="1">
            <a:off x="569943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4 Conector recto"/>
          <p:cNvCxnSpPr/>
          <p:nvPr/>
        </p:nvCxnSpPr>
        <p:spPr>
          <a:xfrm flipV="1">
            <a:off x="623949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6 Conector recto"/>
          <p:cNvCxnSpPr/>
          <p:nvPr/>
        </p:nvCxnSpPr>
        <p:spPr>
          <a:xfrm flipV="1">
            <a:off x="6777245" y="507108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9 Conector recto de flecha"/>
          <p:cNvCxnSpPr/>
          <p:nvPr/>
        </p:nvCxnSpPr>
        <p:spPr>
          <a:xfrm flipV="1">
            <a:off x="515937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20 Rectángulo"/>
          <p:cNvSpPr/>
          <p:nvPr/>
        </p:nvSpPr>
        <p:spPr>
          <a:xfrm>
            <a:off x="5800204" y="-7641"/>
            <a:ext cx="163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 smtClean="0"/>
              <a:t> </a:t>
            </a:r>
          </a:p>
          <a:p>
            <a:pPr algn="r"/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31 Rectángulo"/>
              <p:cNvSpPr/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CO" dirty="0"/>
              </a:p>
            </p:txBody>
          </p:sp>
        </mc:Choice>
        <mc:Fallback xmlns="">
          <p:sp>
            <p:nvSpPr>
              <p:cNvPr id="6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19 Conector recto de flecha"/>
          <p:cNvCxnSpPr/>
          <p:nvPr/>
        </p:nvCxnSpPr>
        <p:spPr>
          <a:xfrm flipV="1">
            <a:off x="5697125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9 Conector recto de flecha"/>
          <p:cNvCxnSpPr/>
          <p:nvPr/>
        </p:nvCxnSpPr>
        <p:spPr>
          <a:xfrm flipV="1">
            <a:off x="623949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9 Conector recto de flecha"/>
          <p:cNvCxnSpPr/>
          <p:nvPr/>
        </p:nvCxnSpPr>
        <p:spPr>
          <a:xfrm flipV="1">
            <a:off x="678148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 CuadroTexto"/>
          <p:cNvSpPr txBox="1"/>
          <p:nvPr/>
        </p:nvSpPr>
        <p:spPr>
          <a:xfrm>
            <a:off x="6626415" y="5211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617005" y="6366344"/>
            <a:ext cx="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6505" y="1324073"/>
            <a:ext cx="1168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i </a:t>
            </a:r>
            <a:r>
              <a:rPr lang="es-ES" sz="2800" dirty="0" smtClean="0">
                <a:latin typeface="Cambria Math"/>
                <a:cs typeface="Cambria Math"/>
              </a:rPr>
              <a:t>%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85397" y="1324073"/>
            <a:ext cx="1216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E/N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01770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61138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20506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V/A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5039" y="269577"/>
            <a:ext cx="97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Efectivo</a:t>
            </a:r>
          </a:p>
          <a:p>
            <a:r>
              <a:rPr lang="es-ES" dirty="0" smtClean="0"/>
              <a:t>Nominal</a:t>
            </a:r>
            <a:endParaRPr lang="es-ES" dirty="0"/>
          </a:p>
        </p:txBody>
      </p:sp>
      <p:cxnSp>
        <p:nvCxnSpPr>
          <p:cNvPr id="5" name="Conector angular 4"/>
          <p:cNvCxnSpPr>
            <a:stCxn id="26" idx="0"/>
            <a:endCxn id="3" idx="1"/>
          </p:cNvCxnSpPr>
          <p:nvPr/>
        </p:nvCxnSpPr>
        <p:spPr>
          <a:xfrm rot="5400000" flipH="1" flipV="1">
            <a:off x="1833646" y="652681"/>
            <a:ext cx="731330" cy="611455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052428" y="248671"/>
            <a:ext cx="119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Vencido</a:t>
            </a:r>
          </a:p>
          <a:p>
            <a:r>
              <a:rPr lang="es-ES" dirty="0" smtClean="0"/>
              <a:t>Anticipado</a:t>
            </a:r>
            <a:endParaRPr lang="es-ES" dirty="0"/>
          </a:p>
        </p:txBody>
      </p:sp>
      <p:cxnSp>
        <p:nvCxnSpPr>
          <p:cNvPr id="39" name="Conector angular 38"/>
          <p:cNvCxnSpPr>
            <a:stCxn id="29" idx="0"/>
            <a:endCxn id="38" idx="1"/>
          </p:cNvCxnSpPr>
          <p:nvPr/>
        </p:nvCxnSpPr>
        <p:spPr>
          <a:xfrm rot="5400000" flipH="1" flipV="1">
            <a:off x="5350191" y="621836"/>
            <a:ext cx="752236" cy="65223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44533" y="2803308"/>
            <a:ext cx="216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E/N </a:t>
            </a:r>
          </a:p>
          <a:p>
            <a:r>
              <a:rPr lang="es-ES" dirty="0" smtClean="0"/>
              <a:t>Anual, Semestral,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47" name="Conector angular 46"/>
          <p:cNvCxnSpPr>
            <a:stCxn id="27" idx="2"/>
            <a:endCxn id="43" idx="1"/>
          </p:cNvCxnSpPr>
          <p:nvPr/>
        </p:nvCxnSpPr>
        <p:spPr>
          <a:xfrm rot="16200000" flipH="1">
            <a:off x="2604153" y="2324593"/>
            <a:ext cx="1417680" cy="463079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5673358" y="2032378"/>
            <a:ext cx="245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V/A</a:t>
            </a:r>
          </a:p>
          <a:p>
            <a:r>
              <a:rPr lang="es-ES" dirty="0" smtClean="0"/>
              <a:t>Trimestral, Mensual,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50" name="Conector angular 49"/>
          <p:cNvCxnSpPr>
            <a:stCxn id="28" idx="2"/>
            <a:endCxn id="49" idx="1"/>
          </p:cNvCxnSpPr>
          <p:nvPr/>
        </p:nvCxnSpPr>
        <p:spPr>
          <a:xfrm rot="16200000" flipH="1">
            <a:off x="4633715" y="1454400"/>
            <a:ext cx="646750" cy="1432536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3436673" y="2439180"/>
            <a:ext cx="0" cy="12911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305499" y="1493785"/>
            <a:ext cx="0" cy="9404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305499" y="2426232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30549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429735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63809" y="2397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27" name="CuadroTexto 26"/>
          <p:cNvSpPr txBox="1"/>
          <p:nvPr/>
        </p:nvSpPr>
        <p:spPr>
          <a:xfrm>
            <a:off x="761458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376645" y="1512783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90076" y="3059461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smtClean="0"/>
              <a:t>Dinero entregado </a:t>
            </a:r>
            <a:r>
              <a:rPr lang="es-ES_tradnl" sz="2000" dirty="0" smtClean="0"/>
              <a:t>(⎼)</a:t>
            </a:r>
            <a:endParaRPr lang="es-ES_tradnl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61458" y="683985"/>
            <a:ext cx="307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Préstamo</a:t>
            </a:r>
            <a:endParaRPr lang="es-ES_tradnl" sz="3200" dirty="0"/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5695062" y="2439106"/>
            <a:ext cx="1446" cy="105018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812360" y="1268760"/>
            <a:ext cx="0" cy="11654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3 Conector recto de flecha"/>
          <p:cNvCxnSpPr/>
          <p:nvPr/>
        </p:nvCxnSpPr>
        <p:spPr>
          <a:xfrm>
            <a:off x="5688124" y="2426158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6 Conector recto"/>
          <p:cNvCxnSpPr/>
          <p:nvPr/>
        </p:nvCxnSpPr>
        <p:spPr>
          <a:xfrm flipV="1">
            <a:off x="5688124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8 Conector recto"/>
          <p:cNvCxnSpPr/>
          <p:nvPr/>
        </p:nvCxnSpPr>
        <p:spPr>
          <a:xfrm flipV="1">
            <a:off x="7812360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374299" y="2397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48" name="CuadroTexto 47"/>
          <p:cNvSpPr txBox="1"/>
          <p:nvPr/>
        </p:nvSpPr>
        <p:spPr>
          <a:xfrm>
            <a:off x="5112060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51" name="CuadroTexto 50"/>
          <p:cNvSpPr txBox="1"/>
          <p:nvPr/>
        </p:nvSpPr>
        <p:spPr>
          <a:xfrm>
            <a:off x="5112060" y="683985"/>
            <a:ext cx="310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Ahorro</a:t>
            </a:r>
            <a:endParaRPr lang="es-ES_tradn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681071" y="1526838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815601" y="3064040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entregado (⎼)</a:t>
            </a:r>
            <a:endParaRPr lang="es-ES_tradnl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000673" y="1501701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68482" y="243417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78472" y="3474005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23477" y="126876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78472" y="369903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6555" y="412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104302" y="4128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44362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>
            <a:endCxn id="22" idx="0"/>
          </p:cNvCxnSpPr>
          <p:nvPr/>
        </p:nvCxnSpPr>
        <p:spPr>
          <a:xfrm flipV="1">
            <a:off x="715085" y="4099083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"/>
          <p:cNvCxnSpPr/>
          <p:nvPr/>
        </p:nvCxnSpPr>
        <p:spPr>
          <a:xfrm flipV="1">
            <a:off x="715565" y="397727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9 CuadroTexto"/>
          <p:cNvSpPr txBox="1"/>
          <p:nvPr/>
        </p:nvSpPr>
        <p:spPr>
          <a:xfrm>
            <a:off x="2186029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0" name="12 Conector recto"/>
          <p:cNvCxnSpPr/>
          <p:nvPr/>
        </p:nvCxnSpPr>
        <p:spPr>
          <a:xfrm flipV="1">
            <a:off x="1255625" y="398046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 flipV="1">
            <a:off x="179568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233574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6 Conector recto"/>
          <p:cNvCxnSpPr/>
          <p:nvPr/>
        </p:nvCxnSpPr>
        <p:spPr>
          <a:xfrm flipV="1">
            <a:off x="2873492" y="39581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9 Rectángulo"/>
          <p:cNvSpPr/>
          <p:nvPr/>
        </p:nvSpPr>
        <p:spPr>
          <a:xfrm>
            <a:off x="5966386" y="3200574"/>
            <a:ext cx="34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0 Rectángulo"/>
              <p:cNvSpPr/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31 Rectángulo"/>
          <p:cNvSpPr/>
          <p:nvPr/>
        </p:nvSpPr>
        <p:spPr>
          <a:xfrm>
            <a:off x="4348052" y="3200574"/>
            <a:ext cx="3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cxnSp>
        <p:nvCxnSpPr>
          <p:cNvPr id="19" name="19 Conector recto de flecha"/>
          <p:cNvCxnSpPr/>
          <p:nvPr/>
        </p:nvCxnSpPr>
        <p:spPr>
          <a:xfrm flipV="1">
            <a:off x="1793372" y="3699030"/>
            <a:ext cx="0" cy="411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2329046" y="3248980"/>
            <a:ext cx="6699" cy="814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9 Conector recto de flecha"/>
          <p:cNvCxnSpPr/>
          <p:nvPr/>
        </p:nvCxnSpPr>
        <p:spPr>
          <a:xfrm flipH="1" flipV="1">
            <a:off x="2873492" y="2843935"/>
            <a:ext cx="4243" cy="124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9 CuadroTexto"/>
          <p:cNvSpPr txBox="1"/>
          <p:nvPr/>
        </p:nvSpPr>
        <p:spPr>
          <a:xfrm>
            <a:off x="2722662" y="4099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3851920" y="413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 CuadroTexto"/>
          <p:cNvSpPr txBox="1"/>
          <p:nvPr/>
        </p:nvSpPr>
        <p:spPr>
          <a:xfrm>
            <a:off x="438966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3 CuadroTexto"/>
          <p:cNvSpPr txBox="1"/>
          <p:nvPr/>
        </p:nvSpPr>
        <p:spPr>
          <a:xfrm>
            <a:off x="4929727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29" name="4 Conector recto de flecha"/>
          <p:cNvCxnSpPr/>
          <p:nvPr/>
        </p:nvCxnSpPr>
        <p:spPr>
          <a:xfrm flipV="1">
            <a:off x="3995877" y="4109966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8 Conector recto"/>
          <p:cNvCxnSpPr/>
          <p:nvPr/>
        </p:nvCxnSpPr>
        <p:spPr>
          <a:xfrm flipV="1">
            <a:off x="4000930" y="39881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9 CuadroTexto"/>
          <p:cNvSpPr txBox="1"/>
          <p:nvPr/>
        </p:nvSpPr>
        <p:spPr>
          <a:xfrm>
            <a:off x="5471394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3" name="12 Conector recto"/>
          <p:cNvCxnSpPr/>
          <p:nvPr/>
        </p:nvCxnSpPr>
        <p:spPr>
          <a:xfrm flipV="1">
            <a:off x="4540990" y="39913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3 Conector recto"/>
          <p:cNvCxnSpPr/>
          <p:nvPr/>
        </p:nvCxnSpPr>
        <p:spPr>
          <a:xfrm flipV="1">
            <a:off x="508105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"/>
          <p:cNvCxnSpPr/>
          <p:nvPr/>
        </p:nvCxnSpPr>
        <p:spPr>
          <a:xfrm flipV="1">
            <a:off x="562111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6 Conector recto"/>
          <p:cNvCxnSpPr/>
          <p:nvPr/>
        </p:nvCxnSpPr>
        <p:spPr>
          <a:xfrm flipV="1">
            <a:off x="6154284" y="396963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9 Conector recto de flecha"/>
          <p:cNvCxnSpPr/>
          <p:nvPr/>
        </p:nvCxnSpPr>
        <p:spPr>
          <a:xfrm flipV="1">
            <a:off x="4540990" y="356990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9 Conector recto de flecha"/>
          <p:cNvCxnSpPr/>
          <p:nvPr/>
        </p:nvCxnSpPr>
        <p:spPr>
          <a:xfrm flipV="1">
            <a:off x="5614411" y="353409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6154284" y="355143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9 CuadroTexto"/>
          <p:cNvSpPr txBox="1"/>
          <p:nvPr/>
        </p:nvSpPr>
        <p:spPr>
          <a:xfrm>
            <a:off x="6008027" y="4109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556665" y="338524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61222" y="28870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6870" y="25239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298767" y="3991344"/>
            <a:ext cx="225025" cy="180020"/>
            <a:chOff x="3581890" y="1943835"/>
            <a:chExt cx="225025" cy="180020"/>
          </a:xfrm>
        </p:grpSpPr>
        <p:cxnSp>
          <p:nvCxnSpPr>
            <p:cNvPr id="55" name="12 Conector recto"/>
            <p:cNvCxnSpPr/>
            <p:nvPr/>
          </p:nvCxnSpPr>
          <p:spPr>
            <a:xfrm flipH="1">
              <a:off x="3581890" y="212385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2 Conector recto"/>
            <p:cNvCxnSpPr/>
            <p:nvPr/>
          </p:nvCxnSpPr>
          <p:spPr>
            <a:xfrm flipH="1">
              <a:off x="3581890" y="203384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 Conector recto"/>
            <p:cNvCxnSpPr/>
            <p:nvPr/>
          </p:nvCxnSpPr>
          <p:spPr>
            <a:xfrm flipH="1">
              <a:off x="3581890" y="194383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06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0157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969414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6605" y="2232012"/>
            <a:ext cx="32403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47638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36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020751" y="863715"/>
            <a:ext cx="0" cy="1368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/>
              <p:cNvSpPr/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/>
          <p:cNvGrpSpPr/>
          <p:nvPr/>
        </p:nvGrpSpPr>
        <p:grpSpPr>
          <a:xfrm>
            <a:off x="1106615" y="2232012"/>
            <a:ext cx="990110" cy="360000"/>
            <a:chOff x="1061610" y="2232012"/>
            <a:chExt cx="990110" cy="495055"/>
          </a:xfrm>
        </p:grpSpPr>
        <p:cxnSp>
          <p:nvCxnSpPr>
            <p:cNvPr id="19" name="19 Conector recto de flecha"/>
            <p:cNvCxnSpPr/>
            <p:nvPr/>
          </p:nvCxnSpPr>
          <p:spPr>
            <a:xfrm>
              <a:off x="10616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9 Conector recto de flecha"/>
            <p:cNvCxnSpPr/>
            <p:nvPr/>
          </p:nvCxnSpPr>
          <p:spPr>
            <a:xfrm>
              <a:off x="11516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9 Conector recto de flecha"/>
            <p:cNvCxnSpPr/>
            <p:nvPr/>
          </p:nvCxnSpPr>
          <p:spPr>
            <a:xfrm>
              <a:off x="124163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 de flecha"/>
            <p:cNvCxnSpPr/>
            <p:nvPr/>
          </p:nvCxnSpPr>
          <p:spPr>
            <a:xfrm>
              <a:off x="133164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142165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9 Conector recto de flecha"/>
            <p:cNvCxnSpPr/>
            <p:nvPr/>
          </p:nvCxnSpPr>
          <p:spPr>
            <a:xfrm>
              <a:off x="151166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 de flecha"/>
            <p:cNvCxnSpPr/>
            <p:nvPr/>
          </p:nvCxnSpPr>
          <p:spPr>
            <a:xfrm>
              <a:off x="160167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 de flecha"/>
            <p:cNvCxnSpPr/>
            <p:nvPr/>
          </p:nvCxnSpPr>
          <p:spPr>
            <a:xfrm>
              <a:off x="169168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 de flecha"/>
            <p:cNvCxnSpPr/>
            <p:nvPr/>
          </p:nvCxnSpPr>
          <p:spPr>
            <a:xfrm>
              <a:off x="187170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 de flecha"/>
            <p:cNvCxnSpPr/>
            <p:nvPr/>
          </p:nvCxnSpPr>
          <p:spPr>
            <a:xfrm>
              <a:off x="178169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 de flecha"/>
            <p:cNvCxnSpPr/>
            <p:nvPr/>
          </p:nvCxnSpPr>
          <p:spPr>
            <a:xfrm>
              <a:off x="19617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 de flecha"/>
            <p:cNvCxnSpPr/>
            <p:nvPr/>
          </p:nvCxnSpPr>
          <p:spPr>
            <a:xfrm>
              <a:off x="20517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2186735" y="2244349"/>
            <a:ext cx="990110" cy="612000"/>
            <a:chOff x="1646675" y="1403775"/>
            <a:chExt cx="990110" cy="495055"/>
          </a:xfrm>
        </p:grpSpPr>
        <p:cxnSp>
          <p:nvCxnSpPr>
            <p:cNvPr id="47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3266855" y="2223180"/>
            <a:ext cx="990110" cy="828000"/>
            <a:chOff x="1646675" y="1403775"/>
            <a:chExt cx="990110" cy="495055"/>
          </a:xfrm>
        </p:grpSpPr>
        <p:cxnSp>
          <p:nvCxnSpPr>
            <p:cNvPr id="73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 Conector recto"/>
          <p:cNvCxnSpPr/>
          <p:nvPr/>
        </p:nvCxnSpPr>
        <p:spPr>
          <a:xfrm flipV="1">
            <a:off x="2096725" y="208413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 Conector recto"/>
          <p:cNvCxnSpPr/>
          <p:nvPr/>
        </p:nvCxnSpPr>
        <p:spPr>
          <a:xfrm flipV="1">
            <a:off x="317684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 Conector recto"/>
          <p:cNvCxnSpPr/>
          <p:nvPr/>
        </p:nvCxnSpPr>
        <p:spPr>
          <a:xfrm flipV="1">
            <a:off x="425696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204850" y="2885987"/>
            <a:ext cx="9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321248" y="3082800"/>
            <a:ext cx="10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r>
              <a:rPr lang="es-ES" baseline="30000" dirty="0" smtClean="0">
                <a:latin typeface="Cambria Math"/>
                <a:cs typeface="Cambria Math"/>
              </a:rPr>
              <a:t>2</a:t>
            </a:r>
            <a:endParaRPr lang="es-ES" baseline="30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3412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8400" y="799471"/>
            <a:ext cx="4147838" cy="2970330"/>
            <a:chOff x="628935" y="1133745"/>
            <a:chExt cx="4147838" cy="2970330"/>
          </a:xfrm>
        </p:grpSpPr>
        <p:sp>
          <p:nvSpPr>
            <p:cNvPr id="2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020751" y="2601343"/>
              <a:ext cx="0" cy="1410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Rectángulo"/>
                <p:cNvSpPr/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recto de flecha"/>
            <p:cNvCxnSpPr/>
            <p:nvPr/>
          </p:nvCxnSpPr>
          <p:spPr>
            <a:xfrm flipH="1" flipV="1">
              <a:off x="155666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Rectángulo"/>
                <p:cNvSpPr/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Rectángulo"/>
                <p:cNvSpPr/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Rectángulo"/>
                <p:cNvSpPr/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38 Conector recto de flecha"/>
            <p:cNvCxnSpPr/>
            <p:nvPr/>
          </p:nvCxnSpPr>
          <p:spPr>
            <a:xfrm flipH="1" flipV="1">
              <a:off x="209672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 flipV="1">
              <a:off x="263678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H="1" flipV="1">
              <a:off x="3478962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 flipV="1">
              <a:off x="403194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572000" y="2078850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flipH="1" flipV="1">
              <a:off x="457200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7029219" y="4056556"/>
            <a:ext cx="17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</a:p>
          <a:p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i</a:t>
            </a:r>
            <a:r>
              <a:rPr lang="es-ES" dirty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970346" y="290754"/>
            <a:ext cx="4062132" cy="2889612"/>
            <a:chOff x="869908" y="638690"/>
            <a:chExt cx="4062132" cy="2889612"/>
          </a:xfrm>
        </p:grpSpPr>
        <p:sp>
          <p:nvSpPr>
            <p:cNvPr id="34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5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36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37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49" name="10 Conector recto de flecha"/>
            <p:cNvCxnSpPr>
              <a:stCxn id="46" idx="0"/>
            </p:cNvCxnSpPr>
            <p:nvPr/>
          </p:nvCxnSpPr>
          <p:spPr>
            <a:xfrm flipV="1">
              <a:off x="4573833" y="854073"/>
              <a:ext cx="0" cy="1380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17 Rectángulo"/>
                <p:cNvSpPr/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18 Rectángulo"/>
                <p:cNvSpPr/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19 Conector recto de flecha"/>
            <p:cNvCxnSpPr/>
            <p:nvPr/>
          </p:nvCxnSpPr>
          <p:spPr>
            <a:xfrm>
              <a:off x="1556665" y="2601343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22 Conector recto de flecha"/>
            <p:cNvCxnSpPr/>
            <p:nvPr/>
          </p:nvCxnSpPr>
          <p:spPr>
            <a:xfrm>
              <a:off x="209672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23 Conector recto de flecha"/>
            <p:cNvCxnSpPr/>
            <p:nvPr/>
          </p:nvCxnSpPr>
          <p:spPr>
            <a:xfrm>
              <a:off x="263678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4 Conector recto de flecha"/>
            <p:cNvCxnSpPr/>
            <p:nvPr/>
          </p:nvCxnSpPr>
          <p:spPr>
            <a:xfrm>
              <a:off x="349188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25 Conector recto de flecha"/>
            <p:cNvCxnSpPr/>
            <p:nvPr/>
          </p:nvCxnSpPr>
          <p:spPr>
            <a:xfrm>
              <a:off x="403194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6 Conector recto de flecha"/>
            <p:cNvCxnSpPr/>
            <p:nvPr/>
          </p:nvCxnSpPr>
          <p:spPr>
            <a:xfrm>
              <a:off x="457200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27 Rectángulo"/>
                <p:cNvSpPr/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28 Rectángulo"/>
                <p:cNvSpPr/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29 Rectángulo"/>
                <p:cNvSpPr/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30 Rectángulo"/>
                <p:cNvSpPr/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31 Rectángulo"/>
                <p:cNvSpPr/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2" name="3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Agrupar 23"/>
          <p:cNvGrpSpPr/>
          <p:nvPr/>
        </p:nvGrpSpPr>
        <p:grpSpPr>
          <a:xfrm>
            <a:off x="784035" y="4214660"/>
            <a:ext cx="4130581" cy="2063588"/>
            <a:chOff x="784035" y="4214660"/>
            <a:chExt cx="4130581" cy="2063588"/>
          </a:xfrm>
        </p:grpSpPr>
        <p:sp>
          <p:nvSpPr>
            <p:cNvPr id="69" name="1 CuadroTexto"/>
            <p:cNvSpPr txBox="1"/>
            <p:nvPr/>
          </p:nvSpPr>
          <p:spPr>
            <a:xfrm>
              <a:off x="800517" y="5905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70" name="2 CuadroTexto"/>
            <p:cNvSpPr txBox="1"/>
            <p:nvPr/>
          </p:nvSpPr>
          <p:spPr>
            <a:xfrm>
              <a:off x="1338264" y="590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71" name="3 CuadroTexto"/>
            <p:cNvSpPr txBox="1"/>
            <p:nvPr/>
          </p:nvSpPr>
          <p:spPr>
            <a:xfrm>
              <a:off x="1878324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72" name="4 Conector recto de flecha"/>
            <p:cNvCxnSpPr/>
            <p:nvPr/>
          </p:nvCxnSpPr>
          <p:spPr>
            <a:xfrm>
              <a:off x="949047" y="5890549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5 CuadroTexto"/>
            <p:cNvSpPr txBox="1"/>
            <p:nvPr/>
          </p:nvSpPr>
          <p:spPr>
            <a:xfrm>
              <a:off x="2689167" y="5705883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6 Rectángulo"/>
                <p:cNvSpPr/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4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7 Rectángulo"/>
                <p:cNvSpPr/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5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8 Conector recto"/>
            <p:cNvCxnSpPr/>
            <p:nvPr/>
          </p:nvCxnSpPr>
          <p:spPr>
            <a:xfrm flipV="1">
              <a:off x="949527" y="5757283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9 CuadroTexto"/>
            <p:cNvSpPr txBox="1"/>
            <p:nvPr/>
          </p:nvSpPr>
          <p:spPr>
            <a:xfrm>
              <a:off x="2419991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78" name="10 Conector recto de flecha"/>
            <p:cNvCxnSpPr/>
            <p:nvPr/>
          </p:nvCxnSpPr>
          <p:spPr>
            <a:xfrm flipH="1" flipV="1">
              <a:off x="4498463" y="4214660"/>
              <a:ext cx="4146" cy="1467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2 Conector recto"/>
            <p:cNvCxnSpPr/>
            <p:nvPr/>
          </p:nvCxnSpPr>
          <p:spPr>
            <a:xfrm flipV="1">
              <a:off x="1489587" y="57604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3 Conector recto"/>
            <p:cNvCxnSpPr/>
            <p:nvPr/>
          </p:nvCxnSpPr>
          <p:spPr>
            <a:xfrm flipV="1">
              <a:off x="202964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4 Conector recto"/>
            <p:cNvCxnSpPr/>
            <p:nvPr/>
          </p:nvCxnSpPr>
          <p:spPr>
            <a:xfrm flipV="1">
              <a:off x="256970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5 Conector recto"/>
            <p:cNvCxnSpPr/>
            <p:nvPr/>
          </p:nvCxnSpPr>
          <p:spPr>
            <a:xfrm flipV="1">
              <a:off x="3964862" y="573818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6 Conector recto"/>
            <p:cNvCxnSpPr/>
            <p:nvPr/>
          </p:nvCxnSpPr>
          <p:spPr>
            <a:xfrm flipV="1">
              <a:off x="3424802" y="574940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17 Rectángulo"/>
                <p:cNvSpPr/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4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18 Rectángulo"/>
                <p:cNvSpPr/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5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19 Conector recto de flecha"/>
            <p:cNvCxnSpPr/>
            <p:nvPr/>
          </p:nvCxnSpPr>
          <p:spPr>
            <a:xfrm flipH="1" flipV="1">
              <a:off x="148727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26 Rectángulo"/>
                <p:cNvSpPr/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27 Rectángulo"/>
                <p:cNvSpPr/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28 Rectángulo"/>
                <p:cNvSpPr/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29 Rectángulo"/>
                <p:cNvSpPr/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38 Conector recto de flecha"/>
            <p:cNvCxnSpPr/>
            <p:nvPr/>
          </p:nvCxnSpPr>
          <p:spPr>
            <a:xfrm flipH="1" flipV="1">
              <a:off x="202733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39 Conector recto de flecha"/>
            <p:cNvCxnSpPr/>
            <p:nvPr/>
          </p:nvCxnSpPr>
          <p:spPr>
            <a:xfrm flipH="1" flipV="1">
              <a:off x="256739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40 Conector recto de flecha"/>
            <p:cNvCxnSpPr/>
            <p:nvPr/>
          </p:nvCxnSpPr>
          <p:spPr>
            <a:xfrm flipH="1" flipV="1">
              <a:off x="3409571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41 Conector recto de flecha"/>
            <p:cNvCxnSpPr/>
            <p:nvPr/>
          </p:nvCxnSpPr>
          <p:spPr>
            <a:xfrm flipH="1" flipV="1">
              <a:off x="3962549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42 Conector recto"/>
            <p:cNvCxnSpPr/>
            <p:nvPr/>
          </p:nvCxnSpPr>
          <p:spPr>
            <a:xfrm flipV="1">
              <a:off x="4502609" y="5751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18 Rectángulo"/>
                <p:cNvSpPr/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8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19 Conector recto de flecha"/>
            <p:cNvCxnSpPr/>
            <p:nvPr/>
          </p:nvCxnSpPr>
          <p:spPr>
            <a:xfrm flipH="1" flipV="1">
              <a:off x="957120" y="5112891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9908" y="286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7655" y="284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7715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8438" y="2847472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58558" y="26628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1018918" y="271420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89382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016605" y="3231413"/>
            <a:ext cx="4146" cy="100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558978" y="271739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639098" y="27119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4034253" y="269511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94193" y="270633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7 Rectángulo"/>
          <p:cNvSpPr/>
          <p:nvPr/>
        </p:nvSpPr>
        <p:spPr>
          <a:xfrm>
            <a:off x="2353826" y="1898830"/>
            <a:ext cx="5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2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25" name="38 Conector recto de flecha"/>
          <p:cNvCxnSpPr/>
          <p:nvPr/>
        </p:nvCxnSpPr>
        <p:spPr>
          <a:xfrm flipV="1">
            <a:off x="2118718" y="2528899"/>
            <a:ext cx="0" cy="31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9 Conector recto de flecha"/>
          <p:cNvCxnSpPr/>
          <p:nvPr/>
        </p:nvCxnSpPr>
        <p:spPr>
          <a:xfrm flipH="1" flipV="1">
            <a:off x="2636762" y="2287861"/>
            <a:ext cx="24" cy="331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 de flecha"/>
          <p:cNvCxnSpPr/>
          <p:nvPr/>
        </p:nvCxnSpPr>
        <p:spPr>
          <a:xfrm flipV="1">
            <a:off x="3494193" y="1918529"/>
            <a:ext cx="0" cy="700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 de flecha"/>
          <p:cNvCxnSpPr/>
          <p:nvPr/>
        </p:nvCxnSpPr>
        <p:spPr>
          <a:xfrm flipV="1">
            <a:off x="4031940" y="1579149"/>
            <a:ext cx="2313" cy="103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Conector recto"/>
          <p:cNvCxnSpPr/>
          <p:nvPr/>
        </p:nvCxnSpPr>
        <p:spPr>
          <a:xfrm flipV="1">
            <a:off x="4572000" y="27089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3 Conector recto de flecha"/>
          <p:cNvCxnSpPr/>
          <p:nvPr/>
        </p:nvCxnSpPr>
        <p:spPr>
          <a:xfrm flipV="1">
            <a:off x="4572000" y="1358770"/>
            <a:ext cx="1833" cy="1260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928756" y="2078850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41" name="27 Rectángulo"/>
          <p:cNvSpPr/>
          <p:nvPr/>
        </p:nvSpPr>
        <p:spPr>
          <a:xfrm>
            <a:off x="3323609" y="1223755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-2)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sp>
        <p:nvSpPr>
          <p:cNvPr id="42" name="27 Rectángulo"/>
          <p:cNvSpPr/>
          <p:nvPr/>
        </p:nvSpPr>
        <p:spPr>
          <a:xfrm>
            <a:off x="4572000" y="1363416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-1)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1563227" y="1358770"/>
            <a:ext cx="3008773" cy="1475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6" y="2440375"/>
            <a:ext cx="2988693" cy="16637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97006" y="46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4753" y="464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74813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945536" y="46237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85656" y="44391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946016" y="44905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16480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47849" y="5007707"/>
            <a:ext cx="0" cy="1410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486076" y="44936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"/>
          <p:cNvCxnSpPr/>
          <p:nvPr/>
        </p:nvCxnSpPr>
        <p:spPr>
          <a:xfrm flipV="1">
            <a:off x="202613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56619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3961351" y="44714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21291" y="44826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27 Rectángulo"/>
          <p:cNvSpPr/>
          <p:nvPr/>
        </p:nvSpPr>
        <p:spPr>
          <a:xfrm>
            <a:off x="1555514" y="3588273"/>
            <a:ext cx="94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19" name="38 Conector recto de flecha"/>
          <p:cNvCxnSpPr/>
          <p:nvPr/>
        </p:nvCxnSpPr>
        <p:spPr>
          <a:xfrm flipH="1" flipV="1">
            <a:off x="2022068" y="4043908"/>
            <a:ext cx="1756" cy="351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9 Conector recto de flecha"/>
          <p:cNvCxnSpPr/>
          <p:nvPr/>
        </p:nvCxnSpPr>
        <p:spPr>
          <a:xfrm flipH="1" flipV="1">
            <a:off x="2552244" y="3957605"/>
            <a:ext cx="11639" cy="437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 de flecha"/>
          <p:cNvCxnSpPr/>
          <p:nvPr/>
        </p:nvCxnSpPr>
        <p:spPr>
          <a:xfrm flipV="1">
            <a:off x="3421291" y="3624723"/>
            <a:ext cx="6360" cy="77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41 Conector recto de flecha"/>
          <p:cNvCxnSpPr/>
          <p:nvPr/>
        </p:nvCxnSpPr>
        <p:spPr>
          <a:xfrm flipH="1" flipV="1">
            <a:off x="3945498" y="3267182"/>
            <a:ext cx="13540" cy="1128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2 Conector recto"/>
          <p:cNvCxnSpPr/>
          <p:nvPr/>
        </p:nvCxnSpPr>
        <p:spPr>
          <a:xfrm flipV="1">
            <a:off x="4499098" y="44852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3 Conector recto de flecha"/>
          <p:cNvCxnSpPr/>
          <p:nvPr/>
        </p:nvCxnSpPr>
        <p:spPr>
          <a:xfrm flipV="1">
            <a:off x="4499098" y="2441140"/>
            <a:ext cx="1236" cy="195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93082" y="4043908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cxnSp>
        <p:nvCxnSpPr>
          <p:cNvPr id="29" name="38 Conector recto de flecha"/>
          <p:cNvCxnSpPr/>
          <p:nvPr/>
        </p:nvCxnSpPr>
        <p:spPr>
          <a:xfrm flipV="1">
            <a:off x="1492080" y="4104075"/>
            <a:ext cx="2313" cy="335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7 Rectángulo"/>
          <p:cNvSpPr/>
          <p:nvPr/>
        </p:nvSpPr>
        <p:spPr>
          <a:xfrm>
            <a:off x="4500931" y="2441140"/>
            <a:ext cx="124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r>
              <a:rPr lang="es-CO" i="1" baseline="30000" dirty="0" smtClean="0">
                <a:latin typeface="Cambria Math"/>
                <a:cs typeface="Cambria Math"/>
              </a:rPr>
              <a:t>N</a:t>
            </a:r>
            <a:r>
              <a:rPr lang="es-CO" baseline="30000" dirty="0" smtClean="0">
                <a:latin typeface="Cambria Math"/>
                <a:cs typeface="Cambria Math"/>
              </a:rPr>
              <a:t>-1</a:t>
            </a:r>
            <a:endParaRPr lang="es-CO" i="1" dirty="0">
              <a:latin typeface="Cambria Math"/>
              <a:cs typeface="Cambria Math"/>
            </a:endParaRPr>
          </a:p>
        </p:txBody>
      </p:sp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896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cuaciÛn" r:id="rId7" imgW="114300" imgH="165100" progId="Equation.3">
                  <p:embed/>
                </p:oleObj>
              </mc:Choice>
              <mc:Fallback>
                <p:oleObj name="EcuaciÛ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64463" y="144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402210" y="145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2270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5012993" y="143321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6753113" y="1248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V="1">
            <a:off x="5013473" y="129995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6483937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2 Conector recto de flecha"/>
          <p:cNvCxnSpPr>
            <a:stCxn id="8" idx="0"/>
          </p:cNvCxnSpPr>
          <p:nvPr/>
        </p:nvCxnSpPr>
        <p:spPr>
          <a:xfrm flipV="1">
            <a:off x="8568388" y="223838"/>
            <a:ext cx="0" cy="122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5553533" y="13031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5 Conector recto"/>
          <p:cNvCxnSpPr/>
          <p:nvPr/>
        </p:nvCxnSpPr>
        <p:spPr>
          <a:xfrm flipV="1">
            <a:off x="609359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"/>
          <p:cNvCxnSpPr/>
          <p:nvPr/>
        </p:nvCxnSpPr>
        <p:spPr>
          <a:xfrm flipV="1">
            <a:off x="663365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7 Conector recto"/>
          <p:cNvCxnSpPr/>
          <p:nvPr/>
        </p:nvCxnSpPr>
        <p:spPr>
          <a:xfrm flipV="1">
            <a:off x="8028808" y="128085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"/>
          <p:cNvCxnSpPr/>
          <p:nvPr/>
        </p:nvCxnSpPr>
        <p:spPr>
          <a:xfrm flipV="1">
            <a:off x="7488748" y="12920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9 Rectángulo"/>
              <p:cNvSpPr/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4863937" y="1988840"/>
            <a:ext cx="3906865" cy="1597079"/>
            <a:chOff x="4863937" y="2768758"/>
            <a:chExt cx="3906865" cy="1597079"/>
          </a:xfrm>
        </p:grpSpPr>
        <p:sp>
          <p:nvSpPr>
            <p:cNvPr id="21" name="1 CuadroTexto"/>
            <p:cNvSpPr txBox="1"/>
            <p:nvPr/>
          </p:nvSpPr>
          <p:spPr>
            <a:xfrm>
              <a:off x="4863937" y="3992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22" name="2 CuadroTexto"/>
            <p:cNvSpPr txBox="1"/>
            <p:nvPr/>
          </p:nvSpPr>
          <p:spPr>
            <a:xfrm>
              <a:off x="5401684" y="399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23" name="3 CuadroTexto"/>
            <p:cNvSpPr txBox="1"/>
            <p:nvPr/>
          </p:nvSpPr>
          <p:spPr>
            <a:xfrm>
              <a:off x="5941744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24" name="5 Conector recto de flecha"/>
            <p:cNvCxnSpPr/>
            <p:nvPr/>
          </p:nvCxnSpPr>
          <p:spPr>
            <a:xfrm>
              <a:off x="5012467" y="3978138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6 CuadroTexto"/>
            <p:cNvSpPr txBox="1"/>
            <p:nvPr/>
          </p:nvSpPr>
          <p:spPr>
            <a:xfrm>
              <a:off x="6752587" y="3793472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7 Rectángulo"/>
                <p:cNvSpPr/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8 Rectángulo"/>
                <p:cNvSpPr/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9 Conector recto"/>
            <p:cNvCxnSpPr/>
            <p:nvPr/>
          </p:nvCxnSpPr>
          <p:spPr>
            <a:xfrm flipV="1">
              <a:off x="5012947" y="38448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0 CuadroTexto"/>
            <p:cNvSpPr txBox="1"/>
            <p:nvPr/>
          </p:nvSpPr>
          <p:spPr>
            <a:xfrm>
              <a:off x="6483411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30" name="12 Conector recto de flecha"/>
            <p:cNvCxnSpPr/>
            <p:nvPr/>
          </p:nvCxnSpPr>
          <p:spPr>
            <a:xfrm flipV="1">
              <a:off x="5012467" y="2768758"/>
              <a:ext cx="0" cy="11142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4 Conector recto"/>
            <p:cNvCxnSpPr/>
            <p:nvPr/>
          </p:nvCxnSpPr>
          <p:spPr>
            <a:xfrm flipV="1">
              <a:off x="5553007" y="38480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flipV="1">
              <a:off x="609306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6 Conector recto"/>
            <p:cNvCxnSpPr/>
            <p:nvPr/>
          </p:nvCxnSpPr>
          <p:spPr>
            <a:xfrm flipV="1">
              <a:off x="663312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7 Conector recto"/>
            <p:cNvCxnSpPr/>
            <p:nvPr/>
          </p:nvCxnSpPr>
          <p:spPr>
            <a:xfrm flipV="1">
              <a:off x="8028282" y="382577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V="1">
              <a:off x="7488222" y="3836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5086528" y="2768758"/>
              <a:ext cx="38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latin typeface="Cambria Math"/>
                  <a:cs typeface="Cambria Math"/>
                </a:rPr>
                <a:t>P</a:t>
              </a:r>
              <a:endParaRPr lang="es-ES" i="1" dirty="0">
                <a:latin typeface="Cambria Math"/>
                <a:cs typeface="Cambria Math"/>
              </a:endParaRPr>
            </a:p>
          </p:txBody>
        </p:sp>
      </p:grpSp>
      <p:sp>
        <p:nvSpPr>
          <p:cNvPr id="41" name="1 CuadroTexto"/>
          <p:cNvSpPr txBox="1"/>
          <p:nvPr/>
        </p:nvSpPr>
        <p:spPr>
          <a:xfrm>
            <a:off x="4845405" y="544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2" name="2 CuadroTexto"/>
          <p:cNvSpPr txBox="1"/>
          <p:nvPr/>
        </p:nvSpPr>
        <p:spPr>
          <a:xfrm>
            <a:off x="5383152" y="544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3 CuadroTexto"/>
          <p:cNvSpPr txBox="1"/>
          <p:nvPr/>
        </p:nvSpPr>
        <p:spPr>
          <a:xfrm>
            <a:off x="5923212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44" name="4 Conector recto de flecha"/>
          <p:cNvCxnSpPr/>
          <p:nvPr/>
        </p:nvCxnSpPr>
        <p:spPr>
          <a:xfrm>
            <a:off x="4993935" y="54265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 CuadroTexto"/>
          <p:cNvSpPr txBox="1"/>
          <p:nvPr/>
        </p:nvSpPr>
        <p:spPr>
          <a:xfrm>
            <a:off x="6734055" y="52419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6 Rectángulo"/>
              <p:cNvSpPr/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7 Rectángulo"/>
              <p:cNvSpPr/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8 Conector recto"/>
          <p:cNvCxnSpPr/>
          <p:nvPr/>
        </p:nvCxnSpPr>
        <p:spPr>
          <a:xfrm flipV="1">
            <a:off x="4994415" y="52933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9 CuadroTexto"/>
          <p:cNvSpPr txBox="1"/>
          <p:nvPr/>
        </p:nvSpPr>
        <p:spPr>
          <a:xfrm>
            <a:off x="6464879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50" name="12 Conector recto"/>
          <p:cNvCxnSpPr/>
          <p:nvPr/>
        </p:nvCxnSpPr>
        <p:spPr>
          <a:xfrm flipV="1">
            <a:off x="5534475" y="52964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 Conector recto"/>
          <p:cNvCxnSpPr/>
          <p:nvPr/>
        </p:nvCxnSpPr>
        <p:spPr>
          <a:xfrm flipV="1">
            <a:off x="607453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4 Conector recto"/>
          <p:cNvCxnSpPr/>
          <p:nvPr/>
        </p:nvCxnSpPr>
        <p:spPr>
          <a:xfrm flipV="1">
            <a:off x="661459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5 Conector recto"/>
          <p:cNvCxnSpPr/>
          <p:nvPr/>
        </p:nvCxnSpPr>
        <p:spPr>
          <a:xfrm flipV="1">
            <a:off x="8009750" y="52742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6 Conector recto"/>
          <p:cNvCxnSpPr/>
          <p:nvPr/>
        </p:nvCxnSpPr>
        <p:spPr>
          <a:xfrm flipV="1">
            <a:off x="7469690" y="52854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18 Rectángulo"/>
              <p:cNvSpPr/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19 Conector recto de flecha"/>
          <p:cNvCxnSpPr/>
          <p:nvPr/>
        </p:nvCxnSpPr>
        <p:spPr>
          <a:xfrm flipH="1" flipV="1">
            <a:off x="553216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26 Rectángulo"/>
              <p:cNvSpPr/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27 Rectángulo"/>
              <p:cNvSpPr/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38 Conector recto de flecha"/>
          <p:cNvCxnSpPr/>
          <p:nvPr/>
        </p:nvCxnSpPr>
        <p:spPr>
          <a:xfrm flipH="1" flipV="1">
            <a:off x="607222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39 Conector recto de flecha"/>
          <p:cNvCxnSpPr/>
          <p:nvPr/>
        </p:nvCxnSpPr>
        <p:spPr>
          <a:xfrm flipH="1" flipV="1">
            <a:off x="661228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40 Conector recto de flecha"/>
          <p:cNvCxnSpPr/>
          <p:nvPr/>
        </p:nvCxnSpPr>
        <p:spPr>
          <a:xfrm flipH="1" flipV="1">
            <a:off x="7454459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1 Conector recto de flecha"/>
          <p:cNvCxnSpPr/>
          <p:nvPr/>
        </p:nvCxnSpPr>
        <p:spPr>
          <a:xfrm flipH="1" flipV="1">
            <a:off x="800743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2 Conector recto"/>
          <p:cNvCxnSpPr/>
          <p:nvPr/>
        </p:nvCxnSpPr>
        <p:spPr>
          <a:xfrm flipV="1">
            <a:off x="8547497" y="52880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3 Conector recto de flecha"/>
          <p:cNvCxnSpPr/>
          <p:nvPr/>
        </p:nvCxnSpPr>
        <p:spPr>
          <a:xfrm flipH="1" flipV="1">
            <a:off x="854749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532162" y="413665"/>
            <a:ext cx="248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futuro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5431290" y="2062589"/>
            <a:ext cx="272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presente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620171" y="3727774"/>
            <a:ext cx="23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Anualidad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1" name="1 CuadroTexto"/>
          <p:cNvSpPr txBox="1"/>
          <p:nvPr/>
        </p:nvSpPr>
        <p:spPr>
          <a:xfrm>
            <a:off x="161510" y="3223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72" name="2 CuadroTexto"/>
          <p:cNvSpPr txBox="1"/>
          <p:nvPr/>
        </p:nvSpPr>
        <p:spPr>
          <a:xfrm>
            <a:off x="699257" y="322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73" name="3 CuadroTexto"/>
          <p:cNvSpPr txBox="1"/>
          <p:nvPr/>
        </p:nvSpPr>
        <p:spPr>
          <a:xfrm>
            <a:off x="1239317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74" name="5 Conector recto de flecha"/>
          <p:cNvCxnSpPr/>
          <p:nvPr/>
        </p:nvCxnSpPr>
        <p:spPr>
          <a:xfrm>
            <a:off x="310040" y="320862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6 CuadroTexto"/>
          <p:cNvSpPr txBox="1"/>
          <p:nvPr/>
        </p:nvSpPr>
        <p:spPr>
          <a:xfrm>
            <a:off x="2050160" y="30239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 Rectángulo"/>
              <p:cNvSpPr/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8 Rectángulo"/>
              <p:cNvSpPr/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9 Conector recto"/>
          <p:cNvCxnSpPr/>
          <p:nvPr/>
        </p:nvCxnSpPr>
        <p:spPr>
          <a:xfrm flipV="1">
            <a:off x="310520" y="30753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 CuadroTexto"/>
          <p:cNvSpPr txBox="1"/>
          <p:nvPr/>
        </p:nvSpPr>
        <p:spPr>
          <a:xfrm>
            <a:off x="1780984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80" name="14 Conector recto"/>
          <p:cNvCxnSpPr/>
          <p:nvPr/>
        </p:nvCxnSpPr>
        <p:spPr>
          <a:xfrm flipV="1">
            <a:off x="850580" y="30785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/>
          <p:cNvCxnSpPr/>
          <p:nvPr/>
        </p:nvCxnSpPr>
        <p:spPr>
          <a:xfrm flipV="1">
            <a:off x="139064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6 Conector recto"/>
          <p:cNvCxnSpPr/>
          <p:nvPr/>
        </p:nvCxnSpPr>
        <p:spPr>
          <a:xfrm flipV="1">
            <a:off x="193070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7 Conector recto"/>
          <p:cNvCxnSpPr/>
          <p:nvPr/>
        </p:nvCxnSpPr>
        <p:spPr>
          <a:xfrm flipV="1">
            <a:off x="3325855" y="305626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8 Conector recto"/>
          <p:cNvCxnSpPr/>
          <p:nvPr/>
        </p:nvCxnSpPr>
        <p:spPr>
          <a:xfrm flipV="1">
            <a:off x="2785795" y="306748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2 Conector recto de flecha"/>
          <p:cNvCxnSpPr/>
          <p:nvPr/>
        </p:nvCxnSpPr>
        <p:spPr>
          <a:xfrm flipV="1">
            <a:off x="850580" y="2708920"/>
            <a:ext cx="0" cy="47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2 Conector recto de flecha"/>
          <p:cNvCxnSpPr/>
          <p:nvPr/>
        </p:nvCxnSpPr>
        <p:spPr>
          <a:xfrm flipV="1">
            <a:off x="1383576" y="2528900"/>
            <a:ext cx="7064" cy="65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12 Conector recto de flecha"/>
          <p:cNvCxnSpPr/>
          <p:nvPr/>
        </p:nvCxnSpPr>
        <p:spPr>
          <a:xfrm>
            <a:off x="1930893" y="3551973"/>
            <a:ext cx="7064" cy="494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2 Conector recto de flecha"/>
          <p:cNvCxnSpPr/>
          <p:nvPr/>
        </p:nvCxnSpPr>
        <p:spPr>
          <a:xfrm flipV="1">
            <a:off x="2778731" y="2062589"/>
            <a:ext cx="7064" cy="1122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2 Conector recto de flecha"/>
          <p:cNvCxnSpPr/>
          <p:nvPr/>
        </p:nvCxnSpPr>
        <p:spPr>
          <a:xfrm flipH="1" flipV="1">
            <a:off x="3325855" y="2358172"/>
            <a:ext cx="3783" cy="833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2 Conector recto de flecha"/>
          <p:cNvCxnSpPr/>
          <p:nvPr/>
        </p:nvCxnSpPr>
        <p:spPr>
          <a:xfrm flipH="1" flipV="1">
            <a:off x="3853510" y="2528900"/>
            <a:ext cx="3784" cy="65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50580" y="1556773"/>
            <a:ext cx="22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Perfil del flujo de caja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2010" y="98631"/>
            <a:ext cx="4305804" cy="59406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4068375" y="2753925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≈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0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4797025" y="4704475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5373089" y="4704475"/>
            <a:ext cx="0" cy="791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733129" y="3909348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747410" y="47522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08293" y="3157706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Beneficio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9316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45320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81324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errar llave"/>
          <p:cNvSpPr/>
          <p:nvPr/>
        </p:nvSpPr>
        <p:spPr>
          <a:xfrm rot="16200000">
            <a:off x="6120906" y="3083689"/>
            <a:ext cx="238801" cy="13380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5435918" y="51267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Costo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691680" y="5157192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9954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1691680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13173" y="53393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2677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5577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327585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788476" y="4725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3275856" y="3789040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86011" y="4149080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28" name="27 Cerrar llave"/>
          <p:cNvSpPr/>
          <p:nvPr/>
        </p:nvSpPr>
        <p:spPr>
          <a:xfrm rot="16200000">
            <a:off x="2497909" y="3859865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4005064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4" name="1 CuadroTexto"/>
          <p:cNvSpPr txBox="1"/>
          <p:nvPr/>
        </p:nvSpPr>
        <p:spPr>
          <a:xfrm>
            <a:off x="759924" y="219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2" name="5 Conector recto de flecha"/>
          <p:cNvCxnSpPr/>
          <p:nvPr/>
        </p:nvCxnSpPr>
        <p:spPr>
          <a:xfrm>
            <a:off x="905286" y="2183182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9 Conector recto"/>
          <p:cNvCxnSpPr/>
          <p:nvPr/>
        </p:nvCxnSpPr>
        <p:spPr>
          <a:xfrm flipV="1">
            <a:off x="905286" y="204227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 flipV="1">
            <a:off x="2639098" y="1268760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4 Conector recto de flecha"/>
          <p:cNvCxnSpPr/>
          <p:nvPr/>
        </p:nvCxnSpPr>
        <p:spPr>
          <a:xfrm>
            <a:off x="905286" y="2560974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2494169" y="218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2639098" y="1853825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22211" y="2788374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639098" y="1275503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639098" y="1820943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60" name="1 CuadroTexto"/>
          <p:cNvSpPr txBox="1"/>
          <p:nvPr/>
        </p:nvSpPr>
        <p:spPr>
          <a:xfrm>
            <a:off x="3487724" y="220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1" name="5 Conector recto de flecha"/>
          <p:cNvCxnSpPr/>
          <p:nvPr/>
        </p:nvCxnSpPr>
        <p:spPr>
          <a:xfrm>
            <a:off x="3633086" y="2194676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 flipV="1">
            <a:off x="5373089" y="1609611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3633086" y="2572468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2 CuadroTexto"/>
          <p:cNvSpPr txBox="1"/>
          <p:nvPr/>
        </p:nvSpPr>
        <p:spPr>
          <a:xfrm>
            <a:off x="5221969" y="219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6" name="12 Conector recto de flecha"/>
          <p:cNvCxnSpPr/>
          <p:nvPr/>
        </p:nvCxnSpPr>
        <p:spPr>
          <a:xfrm flipV="1">
            <a:off x="3633086" y="1860917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250011" y="2799868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373089" y="1609611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648176" y="1802655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83715" y="1240279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vencido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7864" y="1240279"/>
            <a:ext cx="18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anticipado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2724096" y="1348134"/>
            <a:ext cx="310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3597513" y="942552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748119" y="14871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0</a:t>
            </a:r>
            <a:endParaRPr lang="es-CO" sz="2400" baseline="-25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2956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4461609" y="942552"/>
            <a:ext cx="0" cy="40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0968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05625" y="96904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…</a:t>
            </a:r>
            <a:endParaRPr lang="es-CO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165465" y="937206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733417" y="1342788"/>
            <a:ext cx="0" cy="423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26043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1</a:t>
            </a:r>
            <a:endParaRPr lang="es-CO" sz="2400" baseline="-25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30099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2</a:t>
            </a:r>
            <a:endParaRPr lang="es-CO" sz="2400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62147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3</a:t>
            </a:r>
            <a:endParaRPr lang="es-CO" sz="2400" baseline="-25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42267" y="5507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err="1" smtClean="0"/>
              <a:t>C</a:t>
            </a:r>
            <a:r>
              <a:rPr lang="es-CO" sz="2400" i="1" baseline="-25000" dirty="0" err="1" smtClean="0"/>
              <a:t>n</a:t>
            </a:r>
            <a:endParaRPr lang="es-CO" sz="2400" i="1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r="22945"/>
          <a:stretch/>
        </p:blipFill>
        <p:spPr bwMode="auto">
          <a:xfrm>
            <a:off x="448589" y="2369583"/>
            <a:ext cx="455101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2555776" y="1948767"/>
            <a:ext cx="288032" cy="8321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597514" y="1487102"/>
            <a:ext cx="432047" cy="1005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75774" y="5074122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WACC</a:t>
            </a:r>
            <a:endParaRPr lang="es-CO" dirty="0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 flipV="1">
            <a:off x="1471718" y="3556540"/>
            <a:ext cx="504056" cy="17022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131840" y="5026497"/>
            <a:ext cx="3385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 smtClean="0"/>
              <a:t>+</a:t>
            </a:r>
            <a:endParaRPr lang="es-CO" sz="2400" dirty="0"/>
          </a:p>
        </p:txBody>
      </p:sp>
      <p:cxnSp>
        <p:nvCxnSpPr>
          <p:cNvPr id="50" name="49 Conector recto"/>
          <p:cNvCxnSpPr>
            <a:stCxn id="43" idx="3"/>
            <a:endCxn id="48" idx="1"/>
          </p:cNvCxnSpPr>
          <p:nvPr/>
        </p:nvCxnSpPr>
        <p:spPr>
          <a:xfrm flipV="1">
            <a:off x="2733417" y="5257330"/>
            <a:ext cx="398423" cy="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29560" y="5756638"/>
            <a:ext cx="176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CO" dirty="0"/>
              <a:t>Costo de deuda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4067175" y="4268713"/>
            <a:ext cx="1728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Costo del capital</a:t>
            </a:r>
          </a:p>
          <a:p>
            <a:r>
              <a:rPr lang="es-CO" dirty="0" smtClean="0"/>
              <a:t>propio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796136" y="433026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2800" dirty="0" smtClean="0"/>
              <a:t>=</a:t>
            </a:r>
            <a:endParaRPr lang="es-CO" sz="28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49442" y="4268713"/>
            <a:ext cx="10629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Tasa libre</a:t>
            </a:r>
          </a:p>
          <a:p>
            <a:r>
              <a:rPr lang="es-CO" dirty="0" smtClean="0"/>
              <a:t>de riesgo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880420" y="4407212"/>
            <a:ext cx="854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Premio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01466" y="429949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3200" dirty="0" smtClean="0"/>
              <a:t>+</a:t>
            </a:r>
            <a:endParaRPr lang="es-CO" sz="3200" dirty="0"/>
          </a:p>
        </p:txBody>
      </p:sp>
      <p:cxnSp>
        <p:nvCxnSpPr>
          <p:cNvPr id="62" name="61 Conector angular"/>
          <p:cNvCxnSpPr>
            <a:stCxn id="48" idx="0"/>
            <a:endCxn id="53" idx="1"/>
          </p:cNvCxnSpPr>
          <p:nvPr/>
        </p:nvCxnSpPr>
        <p:spPr>
          <a:xfrm rot="5400000" flipH="1" flipV="1">
            <a:off x="3466837" y="4426159"/>
            <a:ext cx="434618" cy="7660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48" idx="2"/>
            <a:endCxn id="52" idx="1"/>
          </p:cNvCxnSpPr>
          <p:nvPr/>
        </p:nvCxnSpPr>
        <p:spPr>
          <a:xfrm rot="16200000" flipH="1">
            <a:off x="3438767" y="5350511"/>
            <a:ext cx="453142" cy="7284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t="15031"/>
          <a:stretch/>
        </p:blipFill>
        <p:spPr>
          <a:xfrm>
            <a:off x="965200" y="1730636"/>
            <a:ext cx="7200900" cy="41113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5094" r="23781" b="17339"/>
          <a:stretch/>
        </p:blipFill>
        <p:spPr>
          <a:xfrm>
            <a:off x="2231740" y="1479413"/>
            <a:ext cx="4674918" cy="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971600" y="1233649"/>
            <a:ext cx="0" cy="3015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96525" y="3753929"/>
            <a:ext cx="58056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656565" y="1503678"/>
            <a:ext cx="4545505" cy="2745933"/>
          </a:xfrm>
          <a:custGeom>
            <a:avLst/>
            <a:gdLst>
              <a:gd name="connsiteX0" fmla="*/ 0 w 5958776"/>
              <a:gd name="connsiteY0" fmla="*/ 3377534 h 3377534"/>
              <a:gd name="connsiteX1" fmla="*/ 348875 w 5958776"/>
              <a:gd name="connsiteY1" fmla="*/ 2749481 h 3377534"/>
              <a:gd name="connsiteX2" fmla="*/ 990804 w 5958776"/>
              <a:gd name="connsiteY2" fmla="*/ 2233081 h 3377534"/>
              <a:gd name="connsiteX3" fmla="*/ 2121157 w 5958776"/>
              <a:gd name="connsiteY3" fmla="*/ 1870205 h 3377534"/>
              <a:gd name="connsiteX4" fmla="*/ 3028231 w 5958776"/>
              <a:gd name="connsiteY4" fmla="*/ 1479416 h 3377534"/>
              <a:gd name="connsiteX5" fmla="*/ 3725980 w 5958776"/>
              <a:gd name="connsiteY5" fmla="*/ 1032800 h 3377534"/>
              <a:gd name="connsiteX6" fmla="*/ 4186494 w 5958776"/>
              <a:gd name="connsiteY6" fmla="*/ 544313 h 3377534"/>
              <a:gd name="connsiteX7" fmla="*/ 4674918 w 5958776"/>
              <a:gd name="connsiteY7" fmla="*/ 181438 h 3377534"/>
              <a:gd name="connsiteX8" fmla="*/ 5247072 w 5958776"/>
              <a:gd name="connsiteY8" fmla="*/ 41870 h 3377534"/>
              <a:gd name="connsiteX9" fmla="*/ 5958776 w 5958776"/>
              <a:gd name="connsiteY9" fmla="*/ 0 h 337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8776" h="3377534">
                <a:moveTo>
                  <a:pt x="0" y="3377534"/>
                </a:moveTo>
                <a:cubicBezTo>
                  <a:pt x="91870" y="3158878"/>
                  <a:pt x="183741" y="2940223"/>
                  <a:pt x="348875" y="2749481"/>
                </a:cubicBezTo>
                <a:cubicBezTo>
                  <a:pt x="514009" y="2558739"/>
                  <a:pt x="695424" y="2379627"/>
                  <a:pt x="990804" y="2233081"/>
                </a:cubicBezTo>
                <a:cubicBezTo>
                  <a:pt x="1286184" y="2086535"/>
                  <a:pt x="1781586" y="1995816"/>
                  <a:pt x="2121157" y="1870205"/>
                </a:cubicBezTo>
                <a:cubicBezTo>
                  <a:pt x="2460728" y="1744594"/>
                  <a:pt x="2760761" y="1618983"/>
                  <a:pt x="3028231" y="1479416"/>
                </a:cubicBezTo>
                <a:cubicBezTo>
                  <a:pt x="3295701" y="1339849"/>
                  <a:pt x="3532936" y="1188650"/>
                  <a:pt x="3725980" y="1032800"/>
                </a:cubicBezTo>
                <a:cubicBezTo>
                  <a:pt x="3919024" y="876950"/>
                  <a:pt x="4028338" y="686207"/>
                  <a:pt x="4186494" y="544313"/>
                </a:cubicBezTo>
                <a:cubicBezTo>
                  <a:pt x="4344650" y="402419"/>
                  <a:pt x="4498155" y="265178"/>
                  <a:pt x="4674918" y="181438"/>
                </a:cubicBezTo>
                <a:cubicBezTo>
                  <a:pt x="4851681" y="97697"/>
                  <a:pt x="5033096" y="72110"/>
                  <a:pt x="5247072" y="41870"/>
                </a:cubicBezTo>
                <a:cubicBezTo>
                  <a:pt x="5461048" y="11630"/>
                  <a:pt x="5958776" y="0"/>
                  <a:pt x="5958776" y="0"/>
                </a:cubicBezTo>
              </a:path>
            </a:pathLst>
          </a:cu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961710" y="1864560"/>
            <a:ext cx="98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Convexa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1930" y="1813561"/>
            <a:ext cx="97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Cóncava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2696273"/>
            <a:ext cx="337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Adverso al riesgo: cóncava</a:t>
            </a:r>
          </a:p>
          <a:p>
            <a:r>
              <a:rPr lang="es-ES" dirty="0" smtClean="0"/>
              <a:t>Neutral al riesgo: lineal</a:t>
            </a:r>
          </a:p>
          <a:p>
            <a:r>
              <a:rPr lang="es-ES" dirty="0" smtClean="0"/>
              <a:t>Buscador de riesgo: convexa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3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12 Conector recto de flecha"/>
          <p:cNvCxnSpPr/>
          <p:nvPr/>
        </p:nvCxnSpPr>
        <p:spPr>
          <a:xfrm flipH="1" flipV="1">
            <a:off x="2456283" y="240452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 flipH="1" flipV="1">
            <a:off x="1736685" y="242029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2 Conector recto de flecha"/>
          <p:cNvCxnSpPr/>
          <p:nvPr/>
        </p:nvCxnSpPr>
        <p:spPr>
          <a:xfrm flipH="1" flipV="1">
            <a:off x="4883190" y="1150432"/>
            <a:ext cx="1" cy="119034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 de flecha"/>
          <p:cNvCxnSpPr/>
          <p:nvPr/>
        </p:nvCxnSpPr>
        <p:spPr>
          <a:xfrm>
            <a:off x="1016605" y="2959918"/>
            <a:ext cx="13056" cy="117343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 CuadroTexto"/>
          <p:cNvSpPr txBox="1"/>
          <p:nvPr/>
        </p:nvSpPr>
        <p:spPr>
          <a:xfrm>
            <a:off x="1480004" y="2978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9" name="5 Conector recto de flecha"/>
          <p:cNvCxnSpPr/>
          <p:nvPr/>
        </p:nvCxnSpPr>
        <p:spPr>
          <a:xfrm>
            <a:off x="992947" y="2959918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 CuadroTexto"/>
          <p:cNvSpPr txBox="1"/>
          <p:nvPr/>
        </p:nvSpPr>
        <p:spPr>
          <a:xfrm>
            <a:off x="2758558" y="277548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7 Rectángulo"/>
              <p:cNvSpPr/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8 Rectángulo"/>
              <p:cNvSpPr/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9 Conector recto"/>
          <p:cNvCxnSpPr/>
          <p:nvPr/>
        </p:nvCxnSpPr>
        <p:spPr>
          <a:xfrm flipH="1" flipV="1">
            <a:off x="1017085" y="28268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0 CuadroTexto"/>
          <p:cNvSpPr txBox="1"/>
          <p:nvPr/>
        </p:nvSpPr>
        <p:spPr>
          <a:xfrm>
            <a:off x="2200084" y="297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19 Rectángulo"/>
              <p:cNvSpPr/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9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22 Rectángulo"/>
              <p:cNvSpPr/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9 Conector recto"/>
          <p:cNvCxnSpPr/>
          <p:nvPr/>
        </p:nvCxnSpPr>
        <p:spPr>
          <a:xfrm flipH="1" flipV="1">
            <a:off x="173668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245676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 Conector recto de flecha"/>
          <p:cNvCxnSpPr/>
          <p:nvPr/>
        </p:nvCxnSpPr>
        <p:spPr>
          <a:xfrm flipH="1" flipV="1">
            <a:off x="344687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9 Conector recto"/>
          <p:cNvCxnSpPr/>
          <p:nvPr/>
        </p:nvCxnSpPr>
        <p:spPr>
          <a:xfrm flipH="1" flipV="1">
            <a:off x="344687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2 Conector recto de flecha"/>
          <p:cNvCxnSpPr/>
          <p:nvPr/>
        </p:nvCxnSpPr>
        <p:spPr>
          <a:xfrm flipH="1" flipV="1">
            <a:off x="416695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416695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88703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2 Conector recto de flecha"/>
          <p:cNvCxnSpPr/>
          <p:nvPr/>
        </p:nvCxnSpPr>
        <p:spPr>
          <a:xfrm flipH="1" flipV="1">
            <a:off x="4883190" y="2387348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19 Rectángulo"/>
              <p:cNvSpPr/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3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19 Rectángulo"/>
              <p:cNvSpPr/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4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19 Rectángulo"/>
              <p:cNvSpPr/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5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19 Rectángulo"/>
              <p:cNvSpPr/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19 Rectángulo"/>
              <p:cNvSpPr/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76545" y="1233649"/>
            <a:ext cx="0" cy="301596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545" y="4239090"/>
            <a:ext cx="531059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95460" y="4269233"/>
            <a:ext cx="110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Var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520" y="771984"/>
            <a:ext cx="94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E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 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498892" y="138817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76545" y="93812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476545" y="1883234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051720" y="1883236"/>
            <a:ext cx="0" cy="2355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6545" y="3113965"/>
            <a:ext cx="31053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0218" r="27586"/>
          <a:stretch/>
        </p:blipFill>
        <p:spPr>
          <a:xfrm>
            <a:off x="5157065" y="1118914"/>
            <a:ext cx="3543342" cy="53246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427094" y="1883234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λ</a:t>
            </a:r>
            <a:r>
              <a:rPr lang="es-ES" dirty="0" smtClean="0"/>
              <a:t>: Coeficiente de aversión al riesgo o factor de aversión al riesgo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69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81692" y="4288919"/>
            <a:ext cx="57556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2267837" y="1143039"/>
            <a:ext cx="0" cy="3145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581890" y="3654025"/>
            <a:ext cx="0" cy="7847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263395" y="1648986"/>
            <a:ext cx="0" cy="2805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167936" y="445482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30.000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849441" y="443878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40.000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07614" y="773705"/>
            <a:ext cx="9204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1961710" y="3654025"/>
            <a:ext cx="16201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1585" y="1223755"/>
            <a:ext cx="19257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(40.000) =0,9817</a:t>
            </a:r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 flipH="1" flipV="1">
            <a:off x="1961710" y="1648984"/>
            <a:ext cx="5301686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5427095" y="2798930"/>
            <a:ext cx="0" cy="22778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2276746" y="1988840"/>
            <a:ext cx="256528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4842030" y="1988840"/>
            <a:ext cx="0" cy="313296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72558" y="3689738"/>
            <a:ext cx="19091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(30.000) =0,9502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995811" y="4059070"/>
            <a:ext cx="44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W</a:t>
            </a:r>
            <a:endParaRPr lang="es-ES" i="1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466323" y="4769858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E(</a:t>
            </a:r>
            <a:r>
              <a:rPr lang="es-ES" i="1" dirty="0" smtClean="0"/>
              <a:t>W</a:t>
            </a:r>
            <a:r>
              <a:rPr lang="es-ES" dirty="0" smtClean="0"/>
              <a:t>)=35.000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2303222" y="1988840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E[</a:t>
            </a:r>
            <a:r>
              <a:rPr lang="es-ES" i="1" dirty="0" smtClean="0"/>
              <a:t>u</a:t>
            </a:r>
            <a:r>
              <a:rPr lang="es-ES" dirty="0" smtClean="0"/>
              <a:t>(</a:t>
            </a:r>
            <a:r>
              <a:rPr lang="es-ES" i="1" dirty="0" smtClean="0"/>
              <a:t>W</a:t>
            </a:r>
            <a:r>
              <a:rPr lang="es-ES" dirty="0" smtClean="0"/>
              <a:t>)] = 0,96595</a:t>
            </a:r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26895" y="4779150"/>
            <a:ext cx="11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CE=33.798</a:t>
            </a:r>
            <a:endParaRPr lang="es-ES" dirty="0"/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3897631" y="3383996"/>
            <a:ext cx="92602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427095" y="3383995"/>
            <a:ext cx="103681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5481757" y="2924653"/>
            <a:ext cx="10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RP=1.202</a:t>
            </a:r>
            <a:endParaRPr lang="es-ES" dirty="0"/>
          </a:p>
        </p:txBody>
      </p:sp>
      <p:sp>
        <p:nvSpPr>
          <p:cNvPr id="106" name="Forma libre 105"/>
          <p:cNvSpPr/>
          <p:nvPr/>
        </p:nvSpPr>
        <p:spPr>
          <a:xfrm>
            <a:off x="3408636" y="1634712"/>
            <a:ext cx="3948552" cy="2491206"/>
          </a:xfrm>
          <a:custGeom>
            <a:avLst/>
            <a:gdLst>
              <a:gd name="connsiteX0" fmla="*/ 0 w 3909906"/>
              <a:gd name="connsiteY0" fmla="*/ 2289482 h 2289482"/>
              <a:gd name="connsiteX1" fmla="*/ 1286593 w 3909906"/>
              <a:gd name="connsiteY1" fmla="*/ 668462 h 2289482"/>
              <a:gd name="connsiteX2" fmla="*/ 3909906 w 3909906"/>
              <a:gd name="connsiteY2" fmla="*/ 0 h 2289482"/>
              <a:gd name="connsiteX0" fmla="*/ 0 w 3895823"/>
              <a:gd name="connsiteY0" fmla="*/ 2117653 h 2117653"/>
              <a:gd name="connsiteX1" fmla="*/ 1286593 w 3895823"/>
              <a:gd name="connsiteY1" fmla="*/ 496633 h 2117653"/>
              <a:gd name="connsiteX2" fmla="*/ 3895823 w 3895823"/>
              <a:gd name="connsiteY2" fmla="*/ 0 h 2117653"/>
              <a:gd name="connsiteX0" fmla="*/ 0 w 3670494"/>
              <a:gd name="connsiteY0" fmla="*/ 2117653 h 2117653"/>
              <a:gd name="connsiteX1" fmla="*/ 1286593 w 3670494"/>
              <a:gd name="connsiteY1" fmla="*/ 496633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55027"/>
              <a:gd name="connsiteY0" fmla="*/ 2063601 h 2063601"/>
              <a:gd name="connsiteX1" fmla="*/ 1272510 w 3655027"/>
              <a:gd name="connsiteY1" fmla="*/ 299390 h 2063601"/>
              <a:gd name="connsiteX2" fmla="*/ 3655027 w 3655027"/>
              <a:gd name="connsiteY2" fmla="*/ 2085 h 2063601"/>
              <a:gd name="connsiteX0" fmla="*/ 0 w 3655027"/>
              <a:gd name="connsiteY0" fmla="*/ 2133061 h 2133061"/>
              <a:gd name="connsiteX1" fmla="*/ 1272510 w 3655027"/>
              <a:gd name="connsiteY1" fmla="*/ 368850 h 2133061"/>
              <a:gd name="connsiteX2" fmla="*/ 3655027 w 3655027"/>
              <a:gd name="connsiteY2" fmla="*/ 0 h 2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5027" h="2133061">
                <a:moveTo>
                  <a:pt x="0" y="2133061"/>
                </a:moveTo>
                <a:cubicBezTo>
                  <a:pt x="232973" y="1441745"/>
                  <a:pt x="663339" y="724360"/>
                  <a:pt x="1272510" y="368850"/>
                </a:cubicBezTo>
                <a:cubicBezTo>
                  <a:pt x="1881681" y="13340"/>
                  <a:pt x="3655027" y="0"/>
                  <a:pt x="3655027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1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003921" y="493264"/>
            <a:ext cx="7735951" cy="2275237"/>
            <a:chOff x="1016605" y="1131182"/>
            <a:chExt cx="7735951" cy="2275237"/>
          </a:xfrm>
        </p:grpSpPr>
        <p:grpSp>
          <p:nvGrpSpPr>
            <p:cNvPr id="16" name="Agrupar 15"/>
            <p:cNvGrpSpPr/>
            <p:nvPr/>
          </p:nvGrpSpPr>
          <p:grpSpPr>
            <a:xfrm>
              <a:off x="2131591" y="1131182"/>
              <a:ext cx="2520280" cy="900100"/>
              <a:chOff x="1286635" y="1178750"/>
              <a:chExt cx="2520280" cy="90010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286635" y="1178750"/>
                <a:ext cx="2520280" cy="9001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1614406" y="1444134"/>
                <a:ext cx="186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corrientes</a:t>
                </a:r>
                <a:endParaRPr lang="es-ES" dirty="0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651871" y="1131182"/>
              <a:ext cx="2520280" cy="630070"/>
              <a:chOff x="3806915" y="1178750"/>
              <a:chExt cx="2520280" cy="630070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4218318" y="1309119"/>
                <a:ext cx="169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corriente</a:t>
                </a:r>
                <a:endParaRPr lang="es-ES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806915" y="117875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4651871" y="1761252"/>
              <a:ext cx="2520280" cy="630070"/>
              <a:chOff x="3806915" y="1808820"/>
              <a:chExt cx="2520280" cy="63007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3992783" y="1939189"/>
                <a:ext cx="214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de largo plazo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06915" y="180882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5447782" y="25332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Aportes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81189" y="2902604"/>
              <a:ext cx="206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Utilidades retenidas</a:t>
              </a:r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51871" y="2391322"/>
              <a:ext cx="2520280" cy="10150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131591" y="2031281"/>
              <a:ext cx="2520280" cy="1375137"/>
              <a:chOff x="1286635" y="2078849"/>
              <a:chExt cx="2520280" cy="1375137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895620" y="2308521"/>
                <a:ext cx="130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fijos</a:t>
                </a:r>
                <a:endParaRPr lang="es-E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38889" y="276550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Otros activos</a:t>
                </a:r>
                <a:endParaRPr lang="es-ES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86635" y="2078849"/>
                <a:ext cx="2520280" cy="13751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9" name="CuadroTexto 18"/>
            <p:cNvSpPr txBox="1"/>
            <p:nvPr/>
          </p:nvSpPr>
          <p:spPr>
            <a:xfrm>
              <a:off x="1016605" y="207628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smtClean="0"/>
                <a:t>Activos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369883" y="1522289"/>
              <a:ext cx="138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Obligaciones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369883" y="2630285"/>
              <a:ext cx="122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Patrimonio</a:t>
              </a:r>
              <a:endParaRPr lang="es-ES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51700" y="3309840"/>
            <a:ext cx="4260157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 = Obligaciones + </a:t>
            </a:r>
            <a:r>
              <a:rPr lang="es-ES" dirty="0" smtClean="0">
                <a:solidFill>
                  <a:schemeClr val="tx1"/>
                </a:solidFill>
              </a:rPr>
              <a:t>Patrimonio</a:t>
            </a:r>
            <a:endParaRPr lang="es-ES" dirty="0">
              <a:solidFill>
                <a:srgbClr val="000000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51700" y="5049180"/>
            <a:ext cx="5626803" cy="530768"/>
            <a:chOff x="2500592" y="6214664"/>
            <a:chExt cx="5626803" cy="530768"/>
          </a:xfrm>
        </p:grpSpPr>
        <p:sp>
          <p:nvSpPr>
            <p:cNvPr id="26" name="CuadroTexto 25"/>
            <p:cNvSpPr txBox="1"/>
            <p:nvPr/>
          </p:nvSpPr>
          <p:spPr>
            <a:xfrm>
              <a:off x="2662948" y="6295382"/>
              <a:ext cx="5302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Activo corriente – Pasivo corriente = Capital de trabajo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00592" y="6214664"/>
              <a:ext cx="5626803" cy="530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6456" y="6029998"/>
            <a:ext cx="43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Ingresos – Egresos = Ingreso (o pérdida) neto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04101" y="5949280"/>
            <a:ext cx="4646490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61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2788" y="495917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Préstamos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0965" y="50941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Emisión</a:t>
            </a:r>
          </a:p>
          <a:p>
            <a:pPr algn="r"/>
            <a:r>
              <a:rPr lang="es-ES" sz="1400" dirty="0" smtClean="0"/>
              <a:t>de acciones</a:t>
            </a:r>
            <a:endParaRPr lang="es-E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27395" y="350407"/>
            <a:ext cx="8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Materias</a:t>
            </a:r>
          </a:p>
          <a:p>
            <a:pPr algn="ctr"/>
            <a:r>
              <a:rPr lang="es-ES" sz="1400" dirty="0" smtClean="0"/>
              <a:t>primas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65903" y="2153784"/>
            <a:ext cx="17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en efectivo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611560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productos finalizados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396228" y="428409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EFECTIVO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53016" y="261891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materiales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953016" y="315897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dividendos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953016" y="369903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impuestos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53016" y="423909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intereses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556665" y="374403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Patrimonio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96228" y="19888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Activos Fijos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377162" y="1223755"/>
            <a:ext cx="113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Depreciación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6192180" y="1886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materias primas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315180" y="144878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Cuentas por pagar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80" name="Conector recto de flecha 79"/>
          <p:cNvCxnSpPr>
            <a:stCxn id="74" idx="1"/>
            <a:endCxn id="117" idx="3"/>
          </p:cNvCxnSpPr>
          <p:nvPr/>
        </p:nvCxnSpPr>
        <p:spPr>
          <a:xfrm flipH="1">
            <a:off x="5247075" y="612017"/>
            <a:ext cx="945105" cy="8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11560" y="270892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Cuentas por cobrar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96229" y="302395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Presupuesto de capital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940743" y="4779150"/>
            <a:ext cx="2086752" cy="39420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 de acciones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26595" y="513919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Débito de lago plazo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681269" y="5379559"/>
            <a:ext cx="1755716" cy="36267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Repago de deuda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84" idx="3"/>
            <a:endCxn id="53" idx="1"/>
          </p:cNvCxnSpPr>
          <p:nvPr/>
        </p:nvCxnSpPr>
        <p:spPr>
          <a:xfrm flipV="1">
            <a:off x="5746378" y="2798570"/>
            <a:ext cx="1206638" cy="1908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4" idx="3"/>
            <a:endCxn id="54" idx="1"/>
          </p:cNvCxnSpPr>
          <p:nvPr/>
        </p:nvCxnSpPr>
        <p:spPr>
          <a:xfrm flipV="1">
            <a:off x="5746378" y="3338630"/>
            <a:ext cx="1206638" cy="13688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84" idx="3"/>
            <a:endCxn id="55" idx="1"/>
          </p:cNvCxnSpPr>
          <p:nvPr/>
        </p:nvCxnSpPr>
        <p:spPr>
          <a:xfrm flipV="1">
            <a:off x="5746378" y="3878690"/>
            <a:ext cx="1206638" cy="8287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85" idx="3"/>
            <a:endCxn id="84" idx="1"/>
          </p:cNvCxnSpPr>
          <p:nvPr/>
        </p:nvCxnSpPr>
        <p:spPr>
          <a:xfrm>
            <a:off x="2906815" y="4167412"/>
            <a:ext cx="1489413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4" idx="3"/>
            <a:endCxn id="96" idx="1"/>
          </p:cNvCxnSpPr>
          <p:nvPr/>
        </p:nvCxnSpPr>
        <p:spPr>
          <a:xfrm>
            <a:off x="5746378" y="4707472"/>
            <a:ext cx="1194365" cy="2687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3896925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en progreso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19" name="Conector recto de flecha 118"/>
          <p:cNvCxnSpPr>
            <a:stCxn id="117" idx="1"/>
            <a:endCxn id="27" idx="3"/>
          </p:cNvCxnSpPr>
          <p:nvPr/>
        </p:nvCxnSpPr>
        <p:spPr>
          <a:xfrm flipH="1">
            <a:off x="1961710" y="620386"/>
            <a:ext cx="1935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98" idx="1"/>
            <a:endCxn id="97" idx="3"/>
          </p:cNvCxnSpPr>
          <p:nvPr/>
        </p:nvCxnSpPr>
        <p:spPr>
          <a:xfrm rot="10800000" flipV="1">
            <a:off x="2276745" y="5560897"/>
            <a:ext cx="404524" cy="1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97" idx="0"/>
          </p:cNvCxnSpPr>
          <p:nvPr/>
        </p:nvCxnSpPr>
        <p:spPr>
          <a:xfrm rot="5400000" flipH="1" flipV="1">
            <a:off x="2908939" y="3651901"/>
            <a:ext cx="180020" cy="27945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84" idx="2"/>
            <a:endCxn id="98" idx="3"/>
          </p:cNvCxnSpPr>
          <p:nvPr/>
        </p:nvCxnSpPr>
        <p:spPr>
          <a:xfrm rot="5400000">
            <a:off x="4539120" y="5028713"/>
            <a:ext cx="430049" cy="634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95" idx="0"/>
            <a:endCxn id="87" idx="2"/>
          </p:cNvCxnSpPr>
          <p:nvPr/>
        </p:nvCxnSpPr>
        <p:spPr>
          <a:xfrm flipH="1" flipV="1">
            <a:off x="5071303" y="283559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7" idx="1"/>
            <a:endCxn id="84" idx="1"/>
          </p:cNvCxnSpPr>
          <p:nvPr/>
        </p:nvCxnSpPr>
        <p:spPr>
          <a:xfrm rot="10800000" flipH="1" flipV="1">
            <a:off x="611560" y="620386"/>
            <a:ext cx="3784668" cy="4087086"/>
          </a:xfrm>
          <a:prstGeom prst="bentConnector3">
            <a:avLst>
              <a:gd name="adj1" fmla="val -60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/>
          <p:cNvSpPr/>
          <p:nvPr/>
        </p:nvSpPr>
        <p:spPr>
          <a:xfrm>
            <a:off x="2771801" y="275392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Pago de mano de obra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2771800" y="171881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Salarios devengados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60457" y="1226858"/>
            <a:ext cx="1021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Insumos de </a:t>
            </a:r>
          </a:p>
          <a:p>
            <a:pPr algn="ctr"/>
            <a:r>
              <a:rPr lang="es-ES" sz="1400" dirty="0" smtClean="0"/>
              <a:t>trabajo</a:t>
            </a:r>
            <a:endParaRPr lang="es-ES" sz="1400" dirty="0"/>
          </a:p>
        </p:txBody>
      </p:sp>
      <p:cxnSp>
        <p:nvCxnSpPr>
          <p:cNvPr id="161" name="Conector angular 160"/>
          <p:cNvCxnSpPr>
            <a:stCxn id="72" idx="3"/>
            <a:endCxn id="117" idx="3"/>
          </p:cNvCxnSpPr>
          <p:nvPr/>
        </p:nvCxnSpPr>
        <p:spPr>
          <a:xfrm flipH="1" flipV="1">
            <a:off x="5247075" y="620386"/>
            <a:ext cx="270030" cy="757258"/>
          </a:xfrm>
          <a:prstGeom prst="bentConnector3">
            <a:avLst>
              <a:gd name="adj1" fmla="val -846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72" idx="1"/>
            <a:endCxn id="27" idx="3"/>
          </p:cNvCxnSpPr>
          <p:nvPr/>
        </p:nvCxnSpPr>
        <p:spPr>
          <a:xfrm rot="10800000">
            <a:off x="1961710" y="620386"/>
            <a:ext cx="2415452" cy="757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0" idx="3"/>
            <a:endCxn id="27" idx="3"/>
          </p:cNvCxnSpPr>
          <p:nvPr/>
        </p:nvCxnSpPr>
        <p:spPr>
          <a:xfrm flipH="1" flipV="1">
            <a:off x="1961710" y="620386"/>
            <a:ext cx="720080" cy="868082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84" idx="0"/>
            <a:endCxn id="158" idx="2"/>
          </p:cNvCxnSpPr>
          <p:nvPr/>
        </p:nvCxnSpPr>
        <p:spPr>
          <a:xfrm rot="16200000" flipV="1">
            <a:off x="3786718" y="2999509"/>
            <a:ext cx="944744" cy="162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58" idx="0"/>
            <a:endCxn id="159" idx="2"/>
          </p:cNvCxnSpPr>
          <p:nvPr/>
        </p:nvCxnSpPr>
        <p:spPr>
          <a:xfrm flipH="1" flipV="1">
            <a:off x="3446875" y="256556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59" idx="1"/>
            <a:endCxn id="160" idx="2"/>
          </p:cNvCxnSpPr>
          <p:nvPr/>
        </p:nvCxnSpPr>
        <p:spPr>
          <a:xfrm rot="10800000">
            <a:off x="2171124" y="1750079"/>
            <a:ext cx="600676" cy="3921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94" idx="2"/>
            <a:endCxn id="84" idx="1"/>
          </p:cNvCxnSpPr>
          <p:nvPr/>
        </p:nvCxnSpPr>
        <p:spPr>
          <a:xfrm rot="16200000" flipH="1">
            <a:off x="2265532" y="2576775"/>
            <a:ext cx="1151799" cy="31095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4" idx="0"/>
            <a:endCxn id="95" idx="2"/>
          </p:cNvCxnSpPr>
          <p:nvPr/>
        </p:nvCxnSpPr>
        <p:spPr>
          <a:xfrm flipV="1">
            <a:off x="5071303" y="3609381"/>
            <a:ext cx="1" cy="67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27" idx="2"/>
            <a:endCxn id="94" idx="0"/>
          </p:cNvCxnSpPr>
          <p:nvPr/>
        </p:nvCxnSpPr>
        <p:spPr>
          <a:xfrm>
            <a:off x="1286635" y="1043762"/>
            <a:ext cx="0" cy="1665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22" idx="1"/>
            <a:endCxn id="74" idx="3"/>
          </p:cNvCxnSpPr>
          <p:nvPr/>
        </p:nvCxnSpPr>
        <p:spPr>
          <a:xfrm flipH="1">
            <a:off x="7542330" y="612017"/>
            <a:ext cx="585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0"/>
            <a:endCxn id="75" idx="2"/>
          </p:cNvCxnSpPr>
          <p:nvPr/>
        </p:nvCxnSpPr>
        <p:spPr>
          <a:xfrm flipH="1" flipV="1">
            <a:off x="7990255" y="2295533"/>
            <a:ext cx="1" cy="323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/>
          <p:cNvSpPr txBox="1"/>
          <p:nvPr/>
        </p:nvSpPr>
        <p:spPr>
          <a:xfrm rot="16200000">
            <a:off x="263568" y="1759051"/>
            <a:ext cx="173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a crédito</a:t>
            </a:r>
            <a:endParaRPr lang="es-ES" sz="1400" dirty="0"/>
          </a:p>
        </p:txBody>
      </p:sp>
      <p:cxnSp>
        <p:nvCxnSpPr>
          <p:cNvPr id="61" name="Conector angular 60"/>
          <p:cNvCxnSpPr>
            <a:stCxn id="75" idx="0"/>
            <a:endCxn id="22" idx="2"/>
          </p:cNvCxnSpPr>
          <p:nvPr/>
        </p:nvCxnSpPr>
        <p:spPr>
          <a:xfrm rot="5400000" flipH="1" flipV="1">
            <a:off x="7979660" y="884223"/>
            <a:ext cx="575153" cy="553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7" idx="0"/>
            <a:endCxn id="72" idx="2"/>
          </p:cNvCxnSpPr>
          <p:nvPr/>
        </p:nvCxnSpPr>
        <p:spPr>
          <a:xfrm rot="16200000" flipV="1">
            <a:off x="4780565" y="1698101"/>
            <a:ext cx="457308" cy="124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4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25" y="794021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la renta variable + reducción en los activos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57050" y="773705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los activos + reducción en la renta variable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80" y="7940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1625" y="343972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59761" y="346099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6505" y="3474005"/>
            <a:ext cx="3230455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Resultado de operaciones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Venta de activos fijos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Nueva deuda de largo plazo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505" y="297895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26980" y="37440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10" name="Rectángulo 9"/>
          <p:cNvSpPr/>
          <p:nvPr/>
        </p:nvSpPr>
        <p:spPr>
          <a:xfrm>
            <a:off x="4157050" y="3474005"/>
            <a:ext cx="3385280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Nuevas plantas y equipos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Pago de dividendos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Incremento del capital de trabajo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9761" y="2978950"/>
            <a:ext cx="3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8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2771800" y="4581128"/>
            <a:ext cx="1872208" cy="1080120"/>
            <a:chOff x="179512" y="2852936"/>
            <a:chExt cx="1872208" cy="1080120"/>
          </a:xfrm>
        </p:grpSpPr>
        <p:sp>
          <p:nvSpPr>
            <p:cNvPr id="3" name="CuadroTexto 2"/>
            <p:cNvSpPr txBox="1"/>
            <p:nvPr/>
          </p:nvSpPr>
          <p:spPr>
            <a:xfrm>
              <a:off x="264442" y="2931331"/>
              <a:ext cx="1702349" cy="9233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inversión</a:t>
              </a:r>
            </a:p>
            <a:p>
              <a:pPr algn="ctr"/>
              <a:r>
                <a:rPr lang="es-ES" dirty="0" smtClean="0"/>
                <a:t>(Activos reales)</a:t>
              </a:r>
              <a:endParaRPr lang="es-ES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79512" y="2852936"/>
              <a:ext cx="187220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915816" y="2492896"/>
            <a:ext cx="1584176" cy="1080120"/>
            <a:chOff x="2987824" y="2492896"/>
            <a:chExt cx="1584176" cy="1080120"/>
          </a:xfrm>
        </p:grpSpPr>
        <p:sp>
          <p:nvSpPr>
            <p:cNvPr id="6" name="CuadroTexto 5"/>
            <p:cNvSpPr txBox="1"/>
            <p:nvPr/>
          </p:nvSpPr>
          <p:spPr>
            <a:xfrm>
              <a:off x="3239852" y="284829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Firma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87824" y="2492896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6660232" y="4581128"/>
            <a:ext cx="2232248" cy="1080120"/>
            <a:chOff x="1043608" y="4581128"/>
            <a:chExt cx="2232248" cy="1080120"/>
          </a:xfrm>
        </p:grpSpPr>
        <p:sp>
          <p:nvSpPr>
            <p:cNvPr id="9" name="Rectángulo 8"/>
            <p:cNvSpPr/>
            <p:nvPr/>
          </p:nvSpPr>
          <p:spPr>
            <a:xfrm>
              <a:off x="1043608" y="4581128"/>
              <a:ext cx="223224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616" y="4659523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</a:t>
              </a:r>
            </a:p>
            <a:p>
              <a:pPr algn="ctr"/>
              <a:r>
                <a:rPr lang="es-ES" dirty="0" smtClean="0"/>
                <a:t>Inversión</a:t>
              </a:r>
            </a:p>
            <a:p>
              <a:pPr algn="ctr"/>
              <a:r>
                <a:rPr lang="es-ES" dirty="0" smtClean="0"/>
                <a:t>(Activos financieros)</a:t>
              </a:r>
              <a:endParaRPr lang="es-ES" dirty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755576" y="2492896"/>
            <a:ext cx="1584176" cy="1080120"/>
            <a:chOff x="2987824" y="1196752"/>
            <a:chExt cx="1584176" cy="1080120"/>
          </a:xfrm>
        </p:grpSpPr>
        <p:sp>
          <p:nvSpPr>
            <p:cNvPr id="12" name="CuadroTexto 11"/>
            <p:cNvSpPr txBox="1"/>
            <p:nvPr/>
          </p:nvSpPr>
          <p:spPr>
            <a:xfrm>
              <a:off x="3239852" y="15521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Efectivo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987824" y="1196752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6732240" y="2492896"/>
            <a:ext cx="2088232" cy="1080120"/>
            <a:chOff x="4644008" y="4581128"/>
            <a:chExt cx="2088232" cy="1080120"/>
          </a:xfrm>
        </p:grpSpPr>
        <p:sp>
          <p:nvSpPr>
            <p:cNvPr id="15" name="CuadroTexto 14"/>
            <p:cNvSpPr txBox="1"/>
            <p:nvPr/>
          </p:nvSpPr>
          <p:spPr>
            <a:xfrm>
              <a:off x="4788024" y="49365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Inversionistas</a:t>
              </a:r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644008" y="4581128"/>
              <a:ext cx="2088232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627784" y="3861048"/>
            <a:ext cx="10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Inversión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644008" y="2420888"/>
            <a:ext cx="18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Alternativa: pagar</a:t>
            </a:r>
          </a:p>
          <a:p>
            <a:r>
              <a:rPr lang="es-ES" dirty="0" smtClean="0"/>
              <a:t>dividendos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76056" y="3717032"/>
            <a:ext cx="250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Los accionistas invierten por ellos mismos</a:t>
            </a:r>
            <a:endParaRPr lang="es-ES" dirty="0"/>
          </a:p>
        </p:txBody>
      </p:sp>
      <p:cxnSp>
        <p:nvCxnSpPr>
          <p:cNvPr id="20" name="Conector recto de flecha 19"/>
          <p:cNvCxnSpPr>
            <a:stCxn id="5" idx="2"/>
            <a:endCxn id="4" idx="0"/>
          </p:cNvCxnSpPr>
          <p:nvPr/>
        </p:nvCxnSpPr>
        <p:spPr>
          <a:xfrm>
            <a:off x="3707904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15" idx="1"/>
          </p:cNvCxnSpPr>
          <p:nvPr/>
        </p:nvCxnSpPr>
        <p:spPr>
          <a:xfrm>
            <a:off x="4499992" y="303295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8" idx="0"/>
          </p:cNvCxnSpPr>
          <p:nvPr/>
        </p:nvCxnSpPr>
        <p:spPr>
          <a:xfrm>
            <a:off x="7776356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2" idx="3"/>
            <a:endCxn id="5" idx="1"/>
          </p:cNvCxnSpPr>
          <p:nvPr/>
        </p:nvCxnSpPr>
        <p:spPr>
          <a:xfrm>
            <a:off x="2339752" y="303295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8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683568" y="980728"/>
            <a:ext cx="2520280" cy="1656184"/>
          </a:xfrm>
          <a:custGeom>
            <a:avLst/>
            <a:gdLst>
              <a:gd name="connsiteX0" fmla="*/ 0 w 2497666"/>
              <a:gd name="connsiteY0" fmla="*/ 0 h 1890889"/>
              <a:gd name="connsiteX1" fmla="*/ 719666 w 2497666"/>
              <a:gd name="connsiteY1" fmla="*/ 1453444 h 1890889"/>
              <a:gd name="connsiteX2" fmla="*/ 2497666 w 2497666"/>
              <a:gd name="connsiteY2" fmla="*/ 1890889 h 18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66" h="1890889">
                <a:moveTo>
                  <a:pt x="0" y="0"/>
                </a:moveTo>
                <a:cubicBezTo>
                  <a:pt x="151694" y="569148"/>
                  <a:pt x="303388" y="1138296"/>
                  <a:pt x="719666" y="1453444"/>
                </a:cubicBezTo>
                <a:cubicBezTo>
                  <a:pt x="1135944" y="1768592"/>
                  <a:pt x="2497666" y="1890889"/>
                  <a:pt x="2497666" y="1890889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611560" y="908720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611560" y="285293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11560" y="11967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99592" y="1196752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99592" y="18448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187624" y="184482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87624" y="220486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475656" y="220486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475656" y="242088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2" idx="2"/>
          </p:cNvCxnSpPr>
          <p:nvPr/>
        </p:nvCxnSpPr>
        <p:spPr>
          <a:xfrm>
            <a:off x="2267744" y="263691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67744" y="242088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3568" y="2924944"/>
            <a:ext cx="24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acumulada ($)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-382852" y="1759116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Rendimiento (i)</a:t>
            </a:r>
            <a:endParaRPr lang="es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179512" y="3356992"/>
            <a:ext cx="2952328" cy="2385556"/>
            <a:chOff x="3563888" y="332656"/>
            <a:chExt cx="2952328" cy="2385556"/>
          </a:xfrm>
        </p:grpSpPr>
        <p:grpSp>
          <p:nvGrpSpPr>
            <p:cNvPr id="17" name="Agrupar 16"/>
            <p:cNvGrpSpPr/>
            <p:nvPr/>
          </p:nvGrpSpPr>
          <p:grpSpPr>
            <a:xfrm>
              <a:off x="3923928" y="332656"/>
              <a:ext cx="2592288" cy="2016224"/>
              <a:chOff x="3923928" y="332656"/>
              <a:chExt cx="2592288" cy="2016224"/>
            </a:xfrm>
          </p:grpSpPr>
          <p:cxnSp>
            <p:nvCxnSpPr>
              <p:cNvPr id="20" name="Conector recto 19"/>
              <p:cNvCxnSpPr/>
              <p:nvPr/>
            </p:nvCxnSpPr>
            <p:spPr>
              <a:xfrm>
                <a:off x="3923928" y="332656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923928" y="2348880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orma libre 21"/>
              <p:cNvSpPr/>
              <p:nvPr/>
            </p:nvSpPr>
            <p:spPr>
              <a:xfrm>
                <a:off x="3923928" y="404664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3923928" y="1988840"/>
                <a:ext cx="5760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V="1">
                <a:off x="4499992" y="1700808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4499992" y="1700808"/>
                <a:ext cx="7920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5292080" y="1412776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5292080" y="1412776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5724128" y="980728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156176" y="476672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724128" y="980728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156176" y="476672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uadroTexto 17"/>
            <p:cNvSpPr txBox="1"/>
            <p:nvPr/>
          </p:nvSpPr>
          <p:spPr>
            <a:xfrm>
              <a:off x="4283968" y="2348880"/>
              <a:ext cx="203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Capital prestado ($)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>
              <a:off x="3205038" y="1195561"/>
              <a:ext cx="108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Interés (i)</a:t>
              </a:r>
              <a:endParaRPr lang="es-ES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5580112" y="1340768"/>
            <a:ext cx="2952327" cy="2385556"/>
            <a:chOff x="2843809" y="3789040"/>
            <a:chExt cx="2952327" cy="2385556"/>
          </a:xfrm>
        </p:grpSpPr>
        <p:sp>
          <p:nvSpPr>
            <p:cNvPr id="33" name="CuadroTexto 32"/>
            <p:cNvSpPr txBox="1"/>
            <p:nvPr/>
          </p:nvSpPr>
          <p:spPr>
            <a:xfrm rot="16200000">
              <a:off x="2769727" y="4583201"/>
              <a:ext cx="51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(i)</a:t>
              </a:r>
              <a:endParaRPr lang="es-ES" dirty="0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3203848" y="3789040"/>
              <a:ext cx="2592288" cy="2385556"/>
              <a:chOff x="3203848" y="3789040"/>
              <a:chExt cx="2592288" cy="2385556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3203848" y="3789040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03848" y="5805264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rma libre 36"/>
              <p:cNvSpPr/>
              <p:nvPr/>
            </p:nvSpPr>
            <p:spPr>
              <a:xfrm>
                <a:off x="3203848" y="3861048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Forma libre 37"/>
              <p:cNvSpPr/>
              <p:nvPr/>
            </p:nvSpPr>
            <p:spPr>
              <a:xfrm>
                <a:off x="3275856" y="3933056"/>
                <a:ext cx="2520280" cy="1656184"/>
              </a:xfrm>
              <a:custGeom>
                <a:avLst/>
                <a:gdLst>
                  <a:gd name="connsiteX0" fmla="*/ 0 w 2497666"/>
                  <a:gd name="connsiteY0" fmla="*/ 0 h 1890889"/>
                  <a:gd name="connsiteX1" fmla="*/ 719666 w 2497666"/>
                  <a:gd name="connsiteY1" fmla="*/ 1453444 h 1890889"/>
                  <a:gd name="connsiteX2" fmla="*/ 2497666 w 2497666"/>
                  <a:gd name="connsiteY2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7666" h="1890889">
                    <a:moveTo>
                      <a:pt x="0" y="0"/>
                    </a:moveTo>
                    <a:cubicBezTo>
                      <a:pt x="151694" y="569148"/>
                      <a:pt x="303388" y="1138296"/>
                      <a:pt x="719666" y="1453444"/>
                    </a:cubicBezTo>
                    <a:cubicBezTo>
                      <a:pt x="1135944" y="1768592"/>
                      <a:pt x="2497666" y="1890889"/>
                      <a:pt x="2497666" y="1890889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55976" y="58052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</p:grpSp>
      </p:grpSp>
      <p:sp>
        <p:nvSpPr>
          <p:cNvPr id="40" name="CuadroTexto 39"/>
          <p:cNvSpPr txBox="1"/>
          <p:nvPr/>
        </p:nvSpPr>
        <p:spPr>
          <a:xfrm>
            <a:off x="3131840" y="3645024"/>
            <a:ext cx="3274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Avances de efectivo</a:t>
            </a:r>
          </a:p>
          <a:p>
            <a:r>
              <a:rPr lang="es-ES" sz="1600" dirty="0" smtClean="0"/>
              <a:t>Préstamos bancarios</a:t>
            </a:r>
          </a:p>
          <a:p>
            <a:r>
              <a:rPr lang="es-ES" sz="1600" dirty="0" smtClean="0"/>
              <a:t>Préstamos contra cuentas por cobrar</a:t>
            </a:r>
          </a:p>
          <a:p>
            <a:r>
              <a:rPr lang="es-ES" sz="1600" dirty="0" smtClean="0"/>
              <a:t>Pagos retrasados </a:t>
            </a:r>
          </a:p>
          <a:p>
            <a:r>
              <a:rPr lang="es-ES" sz="1600" dirty="0" smtClean="0"/>
              <a:t>Bonos</a:t>
            </a:r>
          </a:p>
          <a:p>
            <a:r>
              <a:rPr lang="es-ES" sz="1600" dirty="0" smtClean="0"/>
              <a:t>Acciones preferenciales</a:t>
            </a:r>
          </a:p>
          <a:p>
            <a:r>
              <a:rPr lang="es-ES" sz="1600" dirty="0" smtClean="0"/>
              <a:t>Acciones ordinarias</a:t>
            </a:r>
          </a:p>
          <a:p>
            <a:r>
              <a:rPr lang="es-ES" sz="1600" dirty="0" smtClean="0"/>
              <a:t>Ganancias retenidas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03648" y="836712"/>
            <a:ext cx="2748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Nuevos proyectos de inversión</a:t>
            </a:r>
          </a:p>
          <a:p>
            <a:r>
              <a:rPr lang="es-ES" sz="1600" dirty="0" smtClean="0"/>
              <a:t>Nuevas inversiones</a:t>
            </a:r>
            <a:endParaRPr lang="es-E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131840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2987824" y="306896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372200" y="1700808"/>
            <a:ext cx="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444208" y="3717032"/>
            <a:ext cx="2508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Problema de racionamiento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de capital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1754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22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 flipH="1" flipV="1">
            <a:off x="6007734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137304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375678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113646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879257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 flipH="1" flipV="1">
            <a:off x="2137784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127414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85738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357746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456757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528765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00773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143499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2141730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9 Rectángulo"/>
              <p:cNvSpPr/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22 Rectángulo"/>
              <p:cNvSpPr/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 CuadroTexto"/>
          <p:cNvSpPr txBox="1"/>
          <p:nvPr/>
        </p:nvSpPr>
        <p:spPr>
          <a:xfrm>
            <a:off x="701570" y="2249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4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24 Conector recto de flecha"/>
          <p:cNvCxnSpPr/>
          <p:nvPr/>
        </p:nvCxnSpPr>
        <p:spPr>
          <a:xfrm>
            <a:off x="2096725" y="3271659"/>
            <a:ext cx="0" cy="3794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>
            <a:off x="3075878" y="3281795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>
            <a:off x="3806915" y="328045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>
            <a:off x="4526994" y="3281796"/>
            <a:ext cx="1" cy="67885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656565" y="3264886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894939" y="328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656565" y="3264887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398518" y="30804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657045" y="313185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646675" y="3281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137664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9672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08683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80691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52699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</a:t>
            </a:r>
            <a:r>
              <a:rPr lang="es-ES_tradnl" sz="1400" smtClean="0"/>
              <a:t>futuro equivalente</a:t>
            </a:r>
            <a:endParaRPr lang="es-ES_tradnl" sz="140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19 Rectángulo"/>
              <p:cNvSpPr/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s-CO" sz="2000" baseline="30000" dirty="0"/>
              </a:p>
            </p:txBody>
          </p:sp>
        </mc:Choice>
        <mc:Fallback xmlns="">
          <p:sp>
            <p:nvSpPr>
              <p:cNvPr id="8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667778" y="4670556"/>
            <a:ext cx="1649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Valor futuro en un punto cualquiera </a:t>
            </a:r>
            <a:r>
              <a:rPr lang="es-ES_tradnl" sz="1400" smtClean="0"/>
              <a:t>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24 Conector recto de flecha"/>
          <p:cNvCxnSpPr/>
          <p:nvPr/>
        </p:nvCxnSpPr>
        <p:spPr>
          <a:xfrm>
            <a:off x="1376645" y="3280457"/>
            <a:ext cx="0" cy="68019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56565" y="2663915"/>
            <a:ext cx="38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Flujo genérico de efectivo</a:t>
            </a:r>
            <a:endParaRPr lang="es-ES_tradnl" sz="1400" dirty="0"/>
          </a:p>
        </p:txBody>
      </p:sp>
      <p:sp>
        <p:nvSpPr>
          <p:cNvPr id="106" name="Abrir llave 105"/>
          <p:cNvSpPr/>
          <p:nvPr/>
        </p:nvSpPr>
        <p:spPr>
          <a:xfrm>
            <a:off x="4887035" y="546183"/>
            <a:ext cx="405045" cy="5358092"/>
          </a:xfrm>
          <a:prstGeom prst="leftBrace">
            <a:avLst>
              <a:gd name="adj1" fmla="val 740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9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12 Conector recto de flecha"/>
          <p:cNvCxnSpPr/>
          <p:nvPr/>
        </p:nvCxnSpPr>
        <p:spPr>
          <a:xfrm flipH="1" flipV="1">
            <a:off x="5271812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H="1" flipV="1">
            <a:off x="4545450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2 Conector recto de flecha"/>
          <p:cNvCxnSpPr/>
          <p:nvPr/>
        </p:nvCxnSpPr>
        <p:spPr>
          <a:xfrm>
            <a:off x="243649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 Conector recto de flecha"/>
          <p:cNvCxnSpPr/>
          <p:nvPr/>
        </p:nvCxnSpPr>
        <p:spPr>
          <a:xfrm>
            <a:off x="1004097" y="5139190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3831652" y="908720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111572" y="1632102"/>
            <a:ext cx="480" cy="10318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3349946" y="165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087914" y="1632102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112052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101682" y="164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383165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55173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4821762" y="166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9" name="9 Conector recto"/>
          <p:cNvCxnSpPr/>
          <p:nvPr/>
        </p:nvCxnSpPr>
        <p:spPr>
          <a:xfrm flipH="1" flipV="1">
            <a:off x="5271812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5706270" y="1448780"/>
            <a:ext cx="22861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12 Conector recto de flecha"/>
          <p:cNvCxnSpPr/>
          <p:nvPr/>
        </p:nvCxnSpPr>
        <p:spPr>
          <a:xfrm>
            <a:off x="171641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1234711" y="516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5 Conector recto de flecha"/>
          <p:cNvCxnSpPr/>
          <p:nvPr/>
        </p:nvCxnSpPr>
        <p:spPr>
          <a:xfrm>
            <a:off x="972679" y="514742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996817" y="50143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1986447" y="516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171641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9 Conector recto"/>
          <p:cNvCxnSpPr/>
          <p:nvPr/>
        </p:nvCxnSpPr>
        <p:spPr>
          <a:xfrm flipH="1" flipV="1">
            <a:off x="243649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2706527" y="517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57" name="9 Conector recto"/>
          <p:cNvCxnSpPr/>
          <p:nvPr/>
        </p:nvCxnSpPr>
        <p:spPr>
          <a:xfrm flipH="1" flipV="1">
            <a:off x="3156577" y="502972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>
          <a:xfrm>
            <a:off x="3591035" y="496410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08720" y="4374395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cxnSp>
        <p:nvCxnSpPr>
          <p:cNvPr id="81" name="12 Conector recto de flecha"/>
          <p:cNvCxnSpPr/>
          <p:nvPr/>
        </p:nvCxnSpPr>
        <p:spPr>
          <a:xfrm>
            <a:off x="626192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2 Conector recto de flecha"/>
          <p:cNvCxnSpPr/>
          <p:nvPr/>
        </p:nvCxnSpPr>
        <p:spPr>
          <a:xfrm>
            <a:off x="6982002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2 Conector recto de flecha"/>
          <p:cNvCxnSpPr/>
          <p:nvPr/>
        </p:nvCxnSpPr>
        <p:spPr>
          <a:xfrm>
            <a:off x="554184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2 CuadroTexto"/>
          <p:cNvSpPr txBox="1"/>
          <p:nvPr/>
        </p:nvSpPr>
        <p:spPr>
          <a:xfrm>
            <a:off x="5060136" y="5159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5" name="5 Conector recto de flecha"/>
          <p:cNvCxnSpPr/>
          <p:nvPr/>
        </p:nvCxnSpPr>
        <p:spPr>
          <a:xfrm>
            <a:off x="4798104" y="514042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4822242" y="50073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 CuadroTexto"/>
          <p:cNvSpPr txBox="1"/>
          <p:nvPr/>
        </p:nvSpPr>
        <p:spPr>
          <a:xfrm>
            <a:off x="5811872" y="5157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88" name="9 Conector recto"/>
          <p:cNvCxnSpPr/>
          <p:nvPr/>
        </p:nvCxnSpPr>
        <p:spPr>
          <a:xfrm flipH="1" flipV="1">
            <a:off x="554184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26192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10 CuadroTexto"/>
          <p:cNvSpPr txBox="1"/>
          <p:nvPr/>
        </p:nvSpPr>
        <p:spPr>
          <a:xfrm>
            <a:off x="6531952" y="517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91" name="9 Conector recto"/>
          <p:cNvCxnSpPr/>
          <p:nvPr/>
        </p:nvCxnSpPr>
        <p:spPr>
          <a:xfrm flipH="1" flipV="1">
            <a:off x="6982002" y="50227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6 CuadroTexto"/>
          <p:cNvSpPr txBox="1"/>
          <p:nvPr/>
        </p:nvSpPr>
        <p:spPr>
          <a:xfrm>
            <a:off x="7416460" y="495710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634145" y="4367393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3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12 Conector recto de flecha"/>
          <p:cNvCxnSpPr/>
          <p:nvPr/>
        </p:nvCxnSpPr>
        <p:spPr>
          <a:xfrm flipV="1">
            <a:off x="677820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 Conector recto de flecha"/>
          <p:cNvCxnSpPr/>
          <p:nvPr/>
        </p:nvCxnSpPr>
        <p:spPr>
          <a:xfrm>
            <a:off x="3581890" y="4356063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061610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7271" y="2733306"/>
            <a:ext cx="228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Anticipado</a:t>
            </a:r>
            <a:endParaRPr lang="es-ES_tradnl" sz="2800" dirty="0"/>
          </a:p>
        </p:txBody>
      </p:sp>
      <p:cxnSp>
        <p:nvCxnSpPr>
          <p:cNvPr id="15" name="12 Conector recto de flecha"/>
          <p:cNvCxnSpPr/>
          <p:nvPr/>
        </p:nvCxnSpPr>
        <p:spPr>
          <a:xfrm>
            <a:off x="651954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 Conector recto de flecha"/>
          <p:cNvCxnSpPr/>
          <p:nvPr/>
        </p:nvCxnSpPr>
        <p:spPr>
          <a:xfrm>
            <a:off x="7239627" y="1490181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>
            <a:off x="579946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 CuadroTexto"/>
          <p:cNvSpPr txBox="1"/>
          <p:nvPr/>
        </p:nvSpPr>
        <p:spPr>
          <a:xfrm>
            <a:off x="5317761" y="15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19" name="5 Conector recto de flecha"/>
          <p:cNvCxnSpPr/>
          <p:nvPr/>
        </p:nvCxnSpPr>
        <p:spPr>
          <a:xfrm>
            <a:off x="5055729" y="1483178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"/>
          <p:cNvCxnSpPr/>
          <p:nvPr/>
        </p:nvCxnSpPr>
        <p:spPr>
          <a:xfrm flipH="1" flipV="1">
            <a:off x="5079867" y="13501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 CuadroTexto"/>
          <p:cNvSpPr txBox="1"/>
          <p:nvPr/>
        </p:nvSpPr>
        <p:spPr>
          <a:xfrm>
            <a:off x="6069497" y="1500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22" name="9 Conector recto"/>
          <p:cNvCxnSpPr/>
          <p:nvPr/>
        </p:nvCxnSpPr>
        <p:spPr>
          <a:xfrm flipH="1" flipV="1">
            <a:off x="579946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651954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0 CuadroTexto"/>
          <p:cNvSpPr txBox="1"/>
          <p:nvPr/>
        </p:nvSpPr>
        <p:spPr>
          <a:xfrm>
            <a:off x="6789577" y="15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25" name="9 Conector recto"/>
          <p:cNvCxnSpPr/>
          <p:nvPr/>
        </p:nvCxnSpPr>
        <p:spPr>
          <a:xfrm flipH="1" flipV="1">
            <a:off x="7239627" y="13654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7674085" y="129985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1680" y="619104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  <p:cxnSp>
        <p:nvCxnSpPr>
          <p:cNvPr id="28" name="24 Conector recto de flecha"/>
          <p:cNvCxnSpPr/>
          <p:nvPr/>
        </p:nvCxnSpPr>
        <p:spPr>
          <a:xfrm>
            <a:off x="304183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4 Conector recto de flecha"/>
          <p:cNvCxnSpPr/>
          <p:nvPr/>
        </p:nvCxnSpPr>
        <p:spPr>
          <a:xfrm>
            <a:off x="214173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4 Conector recto de flecha"/>
          <p:cNvCxnSpPr/>
          <p:nvPr/>
        </p:nvCxnSpPr>
        <p:spPr>
          <a:xfrm>
            <a:off x="142165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 de flecha"/>
          <p:cNvCxnSpPr/>
          <p:nvPr/>
        </p:nvCxnSpPr>
        <p:spPr>
          <a:xfrm>
            <a:off x="67734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5 Conector recto de flecha"/>
          <p:cNvCxnSpPr/>
          <p:nvPr/>
        </p:nvCxnSpPr>
        <p:spPr>
          <a:xfrm flipV="1">
            <a:off x="656565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80703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9 Conector recto"/>
          <p:cNvCxnSpPr/>
          <p:nvPr/>
        </p:nvCxnSpPr>
        <p:spPr>
          <a:xfrm flipH="1" flipV="1">
            <a:off x="142165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9 Conector recto"/>
          <p:cNvCxnSpPr/>
          <p:nvPr/>
        </p:nvCxnSpPr>
        <p:spPr>
          <a:xfrm flipH="1" flipV="1">
            <a:off x="214173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 Conector recto"/>
          <p:cNvCxnSpPr/>
          <p:nvPr/>
        </p:nvCxnSpPr>
        <p:spPr>
          <a:xfrm flipH="1" flipV="1">
            <a:off x="3041830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8189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2366755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7" name="10 CuadroTexto"/>
          <p:cNvSpPr txBox="1"/>
          <p:nvPr/>
        </p:nvSpPr>
        <p:spPr>
          <a:xfrm>
            <a:off x="1797278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" name="10 CuadroTexto"/>
          <p:cNvSpPr txBox="1"/>
          <p:nvPr/>
        </p:nvSpPr>
        <p:spPr>
          <a:xfrm>
            <a:off x="3237438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9" name="10 CuadroTexto"/>
          <p:cNvSpPr txBox="1"/>
          <p:nvPr/>
        </p:nvSpPr>
        <p:spPr>
          <a:xfrm>
            <a:off x="498446" y="3158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10 CuadroTexto"/>
          <p:cNvSpPr txBox="1"/>
          <p:nvPr/>
        </p:nvSpPr>
        <p:spPr>
          <a:xfrm>
            <a:off x="3366759" y="53091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10 CuadroTexto"/>
          <p:cNvSpPr txBox="1"/>
          <p:nvPr/>
        </p:nvSpPr>
        <p:spPr>
          <a:xfrm>
            <a:off x="1214803" y="495916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2" name="12 Conector recto de flecha"/>
          <p:cNvCxnSpPr/>
          <p:nvPr/>
        </p:nvCxnSpPr>
        <p:spPr>
          <a:xfrm flipV="1">
            <a:off x="4713326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>
            <a:off x="7611916" y="5017656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 CuadroTexto"/>
          <p:cNvSpPr txBox="1"/>
          <p:nvPr/>
        </p:nvSpPr>
        <p:spPr>
          <a:xfrm>
            <a:off x="5094233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4665431" y="2727993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Vencido</a:t>
            </a:r>
            <a:endParaRPr lang="es-ES_tradnl" sz="2800" dirty="0"/>
          </a:p>
        </p:txBody>
      </p:sp>
      <p:cxnSp>
        <p:nvCxnSpPr>
          <p:cNvPr id="66" name="24 Conector recto de flecha"/>
          <p:cNvCxnSpPr/>
          <p:nvPr/>
        </p:nvCxnSpPr>
        <p:spPr>
          <a:xfrm>
            <a:off x="7074453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617435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>
            <a:off x="545427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>
            <a:off x="7611916" y="431549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 Conector recto de flecha"/>
          <p:cNvCxnSpPr/>
          <p:nvPr/>
        </p:nvCxnSpPr>
        <p:spPr>
          <a:xfrm flipV="1">
            <a:off x="4689188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713326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9 Conector recto"/>
          <p:cNvCxnSpPr/>
          <p:nvPr/>
        </p:nvCxnSpPr>
        <p:spPr>
          <a:xfrm flipH="1" flipV="1">
            <a:off x="545427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617435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7074453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9 Conector recto"/>
          <p:cNvCxnSpPr/>
          <p:nvPr/>
        </p:nvCxnSpPr>
        <p:spPr>
          <a:xfrm flipH="1" flipV="1">
            <a:off x="761451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 CuadroTexto"/>
          <p:cNvSpPr txBox="1"/>
          <p:nvPr/>
        </p:nvSpPr>
        <p:spPr>
          <a:xfrm>
            <a:off x="6399378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7" name="10 CuadroTexto"/>
          <p:cNvSpPr txBox="1"/>
          <p:nvPr/>
        </p:nvSpPr>
        <p:spPr>
          <a:xfrm>
            <a:off x="5829901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8" name="10 CuadroTexto"/>
          <p:cNvSpPr txBox="1"/>
          <p:nvPr/>
        </p:nvSpPr>
        <p:spPr>
          <a:xfrm>
            <a:off x="7270061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9" name="10 CuadroTexto"/>
          <p:cNvSpPr txBox="1"/>
          <p:nvPr/>
        </p:nvSpPr>
        <p:spPr>
          <a:xfrm>
            <a:off x="4533629" y="313478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0" name="10 CuadroTexto"/>
          <p:cNvSpPr txBox="1"/>
          <p:nvPr/>
        </p:nvSpPr>
        <p:spPr>
          <a:xfrm>
            <a:off x="7437028" y="59808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1" name="10 CuadroTexto"/>
          <p:cNvSpPr txBox="1"/>
          <p:nvPr/>
        </p:nvSpPr>
        <p:spPr>
          <a:xfrm>
            <a:off x="5261898" y="499256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10 CuadroTexto"/>
          <p:cNvSpPr txBox="1"/>
          <p:nvPr/>
        </p:nvSpPr>
        <p:spPr>
          <a:xfrm>
            <a:off x="476545" y="4959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10 CuadroTexto"/>
          <p:cNvSpPr txBox="1"/>
          <p:nvPr/>
        </p:nvSpPr>
        <p:spPr>
          <a:xfrm>
            <a:off x="1900199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3" name="10 CuadroTexto"/>
          <p:cNvSpPr txBox="1"/>
          <p:nvPr/>
        </p:nvSpPr>
        <p:spPr>
          <a:xfrm>
            <a:off x="2825535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10 CuadroTexto"/>
          <p:cNvSpPr txBox="1"/>
          <p:nvPr/>
        </p:nvSpPr>
        <p:spPr>
          <a:xfrm>
            <a:off x="5963337" y="49584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5" name="10 CuadroTexto"/>
          <p:cNvSpPr txBox="1"/>
          <p:nvPr/>
        </p:nvSpPr>
        <p:spPr>
          <a:xfrm>
            <a:off x="6875450" y="498726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6" name="10 CuadroTexto"/>
          <p:cNvSpPr txBox="1"/>
          <p:nvPr/>
        </p:nvSpPr>
        <p:spPr>
          <a:xfrm>
            <a:off x="7674085" y="4606803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12 Conector recto de flecha"/>
          <p:cNvCxnSpPr/>
          <p:nvPr/>
        </p:nvCxnSpPr>
        <p:spPr>
          <a:xfrm flipH="1" flipV="1">
            <a:off x="8082390" y="2455735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H="1" flipV="1">
            <a:off x="6642230" y="2430858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V="1">
            <a:off x="3248671" y="52801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>
            <a:off x="350081" y="142481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730988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325943" y="142481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50081" y="129508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109102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181110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2711208" y="13104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325126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 CuadroTexto"/>
          <p:cNvSpPr txBox="1"/>
          <p:nvPr/>
        </p:nvSpPr>
        <p:spPr>
          <a:xfrm>
            <a:off x="2036133" y="126958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10 CuadroTexto"/>
          <p:cNvSpPr txBox="1"/>
          <p:nvPr/>
        </p:nvSpPr>
        <p:spPr>
          <a:xfrm>
            <a:off x="1466656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2771801" y="142811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20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25943" y="2008122"/>
            <a:ext cx="11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= ?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3401871" y="510875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$ 7800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12 Conector recto de flecha"/>
          <p:cNvCxnSpPr/>
          <p:nvPr/>
        </p:nvCxnSpPr>
        <p:spPr>
          <a:xfrm>
            <a:off x="5226208" y="3113965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0 CuadroTexto"/>
          <p:cNvSpPr txBox="1"/>
          <p:nvPr/>
        </p:nvSpPr>
        <p:spPr>
          <a:xfrm>
            <a:off x="6302072" y="31172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5 Conector recto de flecha"/>
          <p:cNvCxnSpPr/>
          <p:nvPr/>
        </p:nvCxnSpPr>
        <p:spPr>
          <a:xfrm>
            <a:off x="5202070" y="3113965"/>
            <a:ext cx="2880320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 flipH="1" flipV="1">
            <a:off x="5226208" y="29842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8082390" y="30002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6642230" y="2992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7755090" y="313884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" name="10 CuadroTexto"/>
          <p:cNvSpPr txBox="1"/>
          <p:nvPr/>
        </p:nvSpPr>
        <p:spPr>
          <a:xfrm>
            <a:off x="5328415" y="3618749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$ 1000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10 CuadroTexto"/>
          <p:cNvSpPr txBox="1"/>
          <p:nvPr/>
        </p:nvSpPr>
        <p:spPr>
          <a:xfrm>
            <a:off x="6687235" y="233691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10 CuadroTexto"/>
          <p:cNvSpPr txBox="1"/>
          <p:nvPr/>
        </p:nvSpPr>
        <p:spPr>
          <a:xfrm>
            <a:off x="8131435" y="225766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8" name="12 Conector recto de flecha"/>
          <p:cNvCxnSpPr/>
          <p:nvPr/>
        </p:nvCxnSpPr>
        <p:spPr>
          <a:xfrm flipV="1">
            <a:off x="3248671" y="473587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2 Conector recto de flecha"/>
          <p:cNvCxnSpPr/>
          <p:nvPr/>
        </p:nvCxnSpPr>
        <p:spPr>
          <a:xfrm>
            <a:off x="350081" y="563267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0 CuadroTexto"/>
          <p:cNvSpPr txBox="1"/>
          <p:nvPr/>
        </p:nvSpPr>
        <p:spPr>
          <a:xfrm>
            <a:off x="730988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4" name="5 Conector recto de flecha"/>
          <p:cNvCxnSpPr/>
          <p:nvPr/>
        </p:nvCxnSpPr>
        <p:spPr>
          <a:xfrm flipV="1">
            <a:off x="325943" y="563267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0081" y="550294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109102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9 Conector recto"/>
          <p:cNvCxnSpPr/>
          <p:nvPr/>
        </p:nvCxnSpPr>
        <p:spPr>
          <a:xfrm flipH="1" flipV="1">
            <a:off x="181110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2711208" y="55182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325126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2036133" y="547744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6" name="10 CuadroTexto"/>
          <p:cNvSpPr txBox="1"/>
          <p:nvPr/>
        </p:nvSpPr>
        <p:spPr>
          <a:xfrm>
            <a:off x="1466656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10 CuadroTexto"/>
          <p:cNvSpPr txBox="1"/>
          <p:nvPr/>
        </p:nvSpPr>
        <p:spPr>
          <a:xfrm>
            <a:off x="2771801" y="563597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8" name="10 CuadroTexto"/>
          <p:cNvSpPr txBox="1"/>
          <p:nvPr/>
        </p:nvSpPr>
        <p:spPr>
          <a:xfrm>
            <a:off x="3266855" y="4767535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s-CO" sz="2400" dirty="0">
                <a:latin typeface="Cambria Math" charset="0"/>
                <a:ea typeface="Cambria Math" charset="0"/>
                <a:cs typeface="Cambria Math" charset="0"/>
              </a:rPr>
              <a:t>?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9" name="10 CuadroTexto"/>
          <p:cNvSpPr txBox="1"/>
          <p:nvPr/>
        </p:nvSpPr>
        <p:spPr>
          <a:xfrm>
            <a:off x="322989" y="6282541"/>
            <a:ext cx="149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$ 730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0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22310</TotalTime>
  <Words>1068</Words>
  <Application>Microsoft Macintosh PowerPoint</Application>
  <PresentationFormat>Presentación en pantalla (4:3)</PresentationFormat>
  <Paragraphs>592</Paragraphs>
  <Slides>38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Tema de Office</vt:lpstr>
      <vt:lpstr>EcuaciÛn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Velasquez Henao</cp:lastModifiedBy>
  <cp:revision>181</cp:revision>
  <dcterms:created xsi:type="dcterms:W3CDTF">2011-09-15T00:44:05Z</dcterms:created>
  <dcterms:modified xsi:type="dcterms:W3CDTF">2017-07-04T16:41:03Z</dcterms:modified>
</cp:coreProperties>
</file>