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8" r:id="rId2"/>
    <p:sldId id="333" r:id="rId3"/>
    <p:sldId id="335" r:id="rId4"/>
    <p:sldId id="338" r:id="rId5"/>
    <p:sldId id="340" r:id="rId6"/>
    <p:sldId id="336" r:id="rId7"/>
    <p:sldId id="329" r:id="rId8"/>
    <p:sldId id="33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6"/>
  </p:normalViewPr>
  <p:slideViewPr>
    <p:cSldViewPr>
      <p:cViewPr varScale="1">
        <p:scale>
          <a:sx n="135" d="100"/>
          <a:sy n="135" d="100"/>
        </p:scale>
        <p:origin x="1768" y="168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06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warwick.ac.uk/fac/sci/moac/people/students/peter_cock/r/iris_plo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dirty="0"/>
              <a:t>Week 1</a:t>
            </a:r>
          </a:p>
        </p:txBody>
      </p:sp>
      <p:pic>
        <p:nvPicPr>
          <p:cNvPr id="4098" name="Picture 2" descr="Image result for welc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47022"/>
            <a:ext cx="5334000" cy="19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Topics include data preparation, talent insights and machine learning.</a:t>
            </a:r>
          </a:p>
          <a:p>
            <a:pPr>
              <a:spcBef>
                <a:spcPts val="120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Assume some statistics knowledge. </a:t>
            </a:r>
          </a:p>
          <a:p>
            <a:pPr>
              <a:spcBef>
                <a:spcPts val="120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May split to two groups based on time zone for training.</a:t>
            </a:r>
          </a:p>
          <a:p>
            <a:pPr>
              <a:spcBef>
                <a:spcPts val="120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Focus on open source tools for data prep and machine learning tools. Specifically R.</a:t>
            </a:r>
          </a:p>
          <a:p>
            <a:pPr>
              <a:spcBef>
                <a:spcPts val="120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Guided self learning approach will be taken. Lots of practical work. Commitment of a significant amount of offline hours will be required. </a:t>
            </a:r>
          </a:p>
          <a:p>
            <a:pPr marL="0" indent="0">
              <a:spcBef>
                <a:spcPts val="1200"/>
              </a:spcBef>
              <a:buNone/>
            </a:pP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7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Hi Level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4686300" cy="4740275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Download and first steps in R and high level on ML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Data manipulation – rows, columns, filtering etc. 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Data reshaping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manipulation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Linear regression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Logistic regression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Regularization (for linear models)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Trees intro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Random Forest/ Bagging</a:t>
            </a:r>
          </a:p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Gradient boosting</a:t>
            </a:r>
          </a:p>
          <a:p>
            <a:pPr marL="0" indent="0">
              <a:spcBef>
                <a:spcPts val="1200"/>
              </a:spcBef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8" y="685800"/>
            <a:ext cx="2187843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Figure 1 : Small overlap of users between train and test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94" y="2667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4:  &lt;code&gt;document_id&lt;/code&gt; had very low occurring values, whereas we could capture the page view with the &lt;code&gt;source_id&lt;/code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26" y="4724400"/>
            <a:ext cx="2183187" cy="17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ML Knowledge Curve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49780" y="2651760"/>
            <a:ext cx="0" cy="332232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49780" y="5974080"/>
            <a:ext cx="5943600" cy="762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25755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2"/>
                </a:solidFill>
              </a:rPr>
              <a:t>Benefit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6031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2"/>
                </a:solidFill>
              </a:rPr>
              <a:t>Knowledge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6620" y="1190506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R, Python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65403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Excel</a:t>
            </a:r>
          </a:p>
        </p:txBody>
      </p:sp>
      <p:sp>
        <p:nvSpPr>
          <p:cNvPr id="40" name="Freeform 39"/>
          <p:cNvSpPr/>
          <p:nvPr/>
        </p:nvSpPr>
        <p:spPr>
          <a:xfrm>
            <a:off x="2042160" y="2933700"/>
            <a:ext cx="4953000" cy="3048000"/>
          </a:xfrm>
          <a:custGeom>
            <a:avLst/>
            <a:gdLst>
              <a:gd name="connsiteX0" fmla="*/ 0 w 4953000"/>
              <a:gd name="connsiteY0" fmla="*/ 3048000 h 3048000"/>
              <a:gd name="connsiteX1" fmla="*/ 1203960 w 4953000"/>
              <a:gd name="connsiteY1" fmla="*/ 2880360 h 3048000"/>
              <a:gd name="connsiteX2" fmla="*/ 2438400 w 4953000"/>
              <a:gd name="connsiteY2" fmla="*/ 2506980 h 3048000"/>
              <a:gd name="connsiteX3" fmla="*/ 3749040 w 4953000"/>
              <a:gd name="connsiteY3" fmla="*/ 1508760 h 3048000"/>
              <a:gd name="connsiteX4" fmla="*/ 4953000 w 49530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0" h="3048000">
                <a:moveTo>
                  <a:pt x="0" y="3048000"/>
                </a:moveTo>
                <a:cubicBezTo>
                  <a:pt x="398780" y="3009265"/>
                  <a:pt x="797560" y="2970530"/>
                  <a:pt x="1203960" y="2880360"/>
                </a:cubicBezTo>
                <a:cubicBezTo>
                  <a:pt x="1610360" y="2790190"/>
                  <a:pt x="2014220" y="2735580"/>
                  <a:pt x="2438400" y="2506980"/>
                </a:cubicBezTo>
                <a:cubicBezTo>
                  <a:pt x="2862580" y="2278380"/>
                  <a:pt x="3329940" y="1926590"/>
                  <a:pt x="3749040" y="1508760"/>
                </a:cubicBezTo>
                <a:cubicBezTo>
                  <a:pt x="4168140" y="1090930"/>
                  <a:pt x="4560570" y="545465"/>
                  <a:pt x="4953000" y="0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00B05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049780" y="1363980"/>
            <a:ext cx="5044440" cy="4625340"/>
          </a:xfrm>
          <a:custGeom>
            <a:avLst/>
            <a:gdLst>
              <a:gd name="connsiteX0" fmla="*/ 0 w 5044440"/>
              <a:gd name="connsiteY0" fmla="*/ 4625340 h 4625340"/>
              <a:gd name="connsiteX1" fmla="*/ 1188720 w 5044440"/>
              <a:gd name="connsiteY1" fmla="*/ 4457700 h 4625340"/>
              <a:gd name="connsiteX2" fmla="*/ 2331720 w 5044440"/>
              <a:gd name="connsiteY2" fmla="*/ 4091940 h 4625340"/>
              <a:gd name="connsiteX3" fmla="*/ 3421380 w 5044440"/>
              <a:gd name="connsiteY3" fmla="*/ 3307080 h 4625340"/>
              <a:gd name="connsiteX4" fmla="*/ 5044440 w 5044440"/>
              <a:gd name="connsiteY4" fmla="*/ 0 h 462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4440" h="4625340">
                <a:moveTo>
                  <a:pt x="0" y="4625340"/>
                </a:moveTo>
                <a:cubicBezTo>
                  <a:pt x="400050" y="4585970"/>
                  <a:pt x="800100" y="4546600"/>
                  <a:pt x="1188720" y="4457700"/>
                </a:cubicBezTo>
                <a:cubicBezTo>
                  <a:pt x="1577340" y="4368800"/>
                  <a:pt x="1959610" y="4283710"/>
                  <a:pt x="2331720" y="4091940"/>
                </a:cubicBezTo>
                <a:cubicBezTo>
                  <a:pt x="2703830" y="3900170"/>
                  <a:pt x="2969260" y="3989070"/>
                  <a:pt x="3421380" y="3307080"/>
                </a:cubicBezTo>
                <a:cubicBezTo>
                  <a:pt x="3873500" y="2625090"/>
                  <a:pt x="4458970" y="1312545"/>
                  <a:pt x="5044440" y="0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Oval 45"/>
          <p:cNvSpPr/>
          <p:nvPr/>
        </p:nvSpPr>
        <p:spPr>
          <a:xfrm>
            <a:off x="6865620" y="4939665"/>
            <a:ext cx="228600" cy="20193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TextBox 46"/>
          <p:cNvSpPr txBox="1"/>
          <p:nvPr/>
        </p:nvSpPr>
        <p:spPr>
          <a:xfrm>
            <a:off x="7155180" y="2775466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SPSS</a:t>
            </a:r>
          </a:p>
        </p:txBody>
      </p:sp>
      <p:sp>
        <p:nvSpPr>
          <p:cNvPr id="32" name="Oval 31"/>
          <p:cNvSpPr/>
          <p:nvPr/>
        </p:nvSpPr>
        <p:spPr>
          <a:xfrm>
            <a:off x="2381250" y="5873115"/>
            <a:ext cx="228600" cy="201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Oval 30"/>
          <p:cNvSpPr/>
          <p:nvPr/>
        </p:nvSpPr>
        <p:spPr>
          <a:xfrm>
            <a:off x="6240780" y="3718560"/>
            <a:ext cx="228600" cy="2210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Freeform 53"/>
          <p:cNvSpPr/>
          <p:nvPr/>
        </p:nvSpPr>
        <p:spPr>
          <a:xfrm>
            <a:off x="2038350" y="5023366"/>
            <a:ext cx="5343525" cy="929759"/>
          </a:xfrm>
          <a:custGeom>
            <a:avLst/>
            <a:gdLst>
              <a:gd name="connsiteX0" fmla="*/ 0 w 5343525"/>
              <a:gd name="connsiteY0" fmla="*/ 1114425 h 1114425"/>
              <a:gd name="connsiteX1" fmla="*/ 266700 w 5343525"/>
              <a:gd name="connsiteY1" fmla="*/ 866775 h 1114425"/>
              <a:gd name="connsiteX2" fmla="*/ 1114425 w 5343525"/>
              <a:gd name="connsiteY2" fmla="*/ 457200 h 1114425"/>
              <a:gd name="connsiteX3" fmla="*/ 2476500 w 5343525"/>
              <a:gd name="connsiteY3" fmla="*/ 200025 h 1114425"/>
              <a:gd name="connsiteX4" fmla="*/ 4076700 w 5343525"/>
              <a:gd name="connsiteY4" fmla="*/ 47625 h 1114425"/>
              <a:gd name="connsiteX5" fmla="*/ 5343525 w 5343525"/>
              <a:gd name="connsiteY5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3525" h="1114425">
                <a:moveTo>
                  <a:pt x="0" y="1114425"/>
                </a:moveTo>
                <a:cubicBezTo>
                  <a:pt x="40481" y="1045368"/>
                  <a:pt x="80963" y="976312"/>
                  <a:pt x="266700" y="866775"/>
                </a:cubicBezTo>
                <a:cubicBezTo>
                  <a:pt x="452437" y="757238"/>
                  <a:pt x="746125" y="568325"/>
                  <a:pt x="1114425" y="457200"/>
                </a:cubicBezTo>
                <a:cubicBezTo>
                  <a:pt x="1482725" y="346075"/>
                  <a:pt x="1982788" y="268287"/>
                  <a:pt x="2476500" y="200025"/>
                </a:cubicBezTo>
                <a:cubicBezTo>
                  <a:pt x="2970213" y="131762"/>
                  <a:pt x="3598863" y="80962"/>
                  <a:pt x="4076700" y="47625"/>
                </a:cubicBezTo>
                <a:cubicBezTo>
                  <a:pt x="4554537" y="14288"/>
                  <a:pt x="4949031" y="7144"/>
                  <a:pt x="5343525" y="0"/>
                </a:cubicBezTo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5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amazonaws.com/files.dezyre.com/images/blog/Is+Predictive+Modelling+easier+with+R+or+with+Python%3F/Python+vs+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698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5113" y="709613"/>
            <a:ext cx="8545512" cy="692150"/>
          </a:xfrm>
        </p:spPr>
        <p:txBody>
          <a:bodyPr/>
          <a:lstStyle/>
          <a:p>
            <a:r>
              <a:rPr lang="en-IE" sz="2800" dirty="0"/>
              <a:t>Python vs 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96100" y="2362200"/>
            <a:ext cx="2266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u="sng" kern="0" dirty="0">
                <a:solidFill>
                  <a:schemeClr val="bg1">
                    <a:lumMod val="50000"/>
                  </a:schemeClr>
                </a:solidFill>
              </a:rPr>
              <a:t>Personal Thoughts</a:t>
            </a:r>
            <a:endParaRPr lang="en-US" u="sng" dirty="0"/>
          </a:p>
        </p:txBody>
      </p:sp>
      <p:sp>
        <p:nvSpPr>
          <p:cNvPr id="18" name="Rectangle 17"/>
          <p:cNvSpPr/>
          <p:nvPr/>
        </p:nvSpPr>
        <p:spPr>
          <a:xfrm>
            <a:off x="1447800" y="5791200"/>
            <a:ext cx="180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kern="0" dirty="0">
                <a:solidFill>
                  <a:schemeClr val="bg1">
                    <a:lumMod val="50000"/>
                  </a:schemeClr>
                </a:solidFill>
              </a:rPr>
              <a:t>Data Munging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2050" y="5798582"/>
            <a:ext cx="180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kern="0" dirty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94446" y="3733800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475835" y="4038600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456346" y="4340423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456346" y="4648200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Both are Similar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456346" y="4950023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Both are Similar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467600" y="5483423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R ? Not sure…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467600" y="525482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467600" y="578822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kern="0" dirty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99890" y="1676400"/>
            <a:ext cx="6791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kern="0" dirty="0">
                <a:solidFill>
                  <a:schemeClr val="bg1">
                    <a:lumMod val="50000"/>
                  </a:schemeClr>
                </a:solidFill>
              </a:rPr>
              <a:t>Both are pretty good for most of the below tasks….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Darragh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2" b="21148"/>
          <a:stretch/>
        </p:blipFill>
        <p:spPr bwMode="auto">
          <a:xfrm>
            <a:off x="7162800" y="381000"/>
            <a:ext cx="1276350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7175" y="1600200"/>
            <a:ext cx="854233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15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80486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19263" indent="-7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1764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en-IE" sz="2400" kern="0" dirty="0">
                <a:solidFill>
                  <a:schemeClr val="bg1">
                    <a:lumMod val="50000"/>
                  </a:schemeClr>
                </a:solidFill>
              </a:rPr>
              <a:t>Educational background in maths, stats and engineering. Taking ML Masters currently @ Georgia Tech. I try to keep up to speed on ML developments by participating on </a:t>
            </a:r>
            <a:r>
              <a:rPr lang="en-IE" sz="2400" kern="0" dirty="0" err="1">
                <a:solidFill>
                  <a:schemeClr val="bg1">
                    <a:lumMod val="50000"/>
                  </a:schemeClr>
                </a:solidFill>
              </a:rPr>
              <a:t>Kaggle</a:t>
            </a:r>
            <a:r>
              <a:rPr lang="en-IE" sz="2400" kern="0" dirty="0">
                <a:solidFill>
                  <a:schemeClr val="bg1">
                    <a:lumMod val="50000"/>
                  </a:schemeClr>
                </a:solidFill>
              </a:rPr>
              <a:t> – a predictive analytics competition platform. </a:t>
            </a:r>
          </a:p>
          <a:p>
            <a:pPr>
              <a:spcBef>
                <a:spcPts val="1200"/>
              </a:spcBef>
            </a:pPr>
            <a:r>
              <a:rPr lang="en-IE" sz="2400" kern="0" dirty="0">
                <a:solidFill>
                  <a:schemeClr val="bg1">
                    <a:lumMod val="50000"/>
                  </a:schemeClr>
                </a:solidFill>
              </a:rPr>
              <a:t>Professional background in forecasting, BI and planning. Mainly in the hi-tech space. Started on ML about four years ago. Learnt most of what I use from ML competitions or colleagues.  </a:t>
            </a:r>
          </a:p>
          <a:p>
            <a:pPr>
              <a:spcBef>
                <a:spcPts val="1200"/>
              </a:spcBef>
            </a:pPr>
            <a:r>
              <a:rPr lang="en-IE" sz="2400" kern="0" dirty="0">
                <a:solidFill>
                  <a:schemeClr val="bg1">
                    <a:lumMod val="50000"/>
                  </a:schemeClr>
                </a:solidFill>
              </a:rPr>
              <a:t>Favourite tools : R </a:t>
            </a:r>
            <a:r>
              <a:rPr lang="en-IE" sz="2000" kern="0" dirty="0">
                <a:solidFill>
                  <a:schemeClr val="bg1">
                    <a:lumMod val="50000"/>
                  </a:schemeClr>
                </a:solidFill>
              </a:rPr>
              <a:t>(… recently I started using </a:t>
            </a:r>
            <a:r>
              <a:rPr lang="en-IE" sz="2000" kern="0" dirty="0" err="1">
                <a:solidFill>
                  <a:schemeClr val="bg1">
                    <a:lumMod val="50000"/>
                  </a:schemeClr>
                </a:solidFill>
              </a:rPr>
              <a:t>data.table</a:t>
            </a:r>
            <a:r>
              <a:rPr lang="en-IE" sz="2000" kern="0" dirty="0">
                <a:solidFill>
                  <a:schemeClr val="bg1">
                    <a:lumMod val="50000"/>
                  </a:schemeClr>
                </a:solidFill>
              </a:rPr>
              <a:t> which supercharges R runtime performance !) </a:t>
            </a:r>
          </a:p>
          <a:p>
            <a:pPr>
              <a:spcBef>
                <a:spcPts val="1200"/>
              </a:spcBef>
            </a:pPr>
            <a:r>
              <a:rPr lang="en-IE" sz="2400" kern="0" dirty="0">
                <a:solidFill>
                  <a:schemeClr val="bg1">
                    <a:lumMod val="50000"/>
                  </a:schemeClr>
                </a:solidFill>
              </a:rPr>
              <a:t>Something about myself : Currently training for a marathon on 30</a:t>
            </a:r>
            <a:r>
              <a:rPr lang="en-IE" sz="240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IE" sz="2400" kern="0" dirty="0">
                <a:solidFill>
                  <a:schemeClr val="bg1">
                    <a:lumMod val="50000"/>
                  </a:schemeClr>
                </a:solidFill>
              </a:rPr>
              <a:t> October, and unfortunately have an ambitious coach in my club.  </a:t>
            </a:r>
          </a:p>
          <a:p>
            <a:pPr>
              <a:spcBef>
                <a:spcPts val="1200"/>
              </a:spcBef>
            </a:pPr>
            <a:endParaRPr lang="en-IE" sz="2800" kern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800" kern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IE" sz="28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8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Warwick </a:t>
            </a:r>
            <a:r>
              <a:rPr lang="en-IE" dirty="0" err="1"/>
              <a:t>Uni</a:t>
            </a:r>
            <a:r>
              <a:rPr lang="en-IE" dirty="0"/>
              <a:t> - Iris Data Set 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http://www2.warwick.ac.uk/fac/sci/moac/people/students/peter_cock/r/iris_plots/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340012"/>
      </p:ext>
    </p:extLst>
  </p:cSld>
  <p:clrMapOvr>
    <a:masterClrMapping/>
  </p:clrMapOvr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23075</TotalTime>
  <Words>328</Words>
  <Application>Microsoft Macintosh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MS PGothic</vt:lpstr>
      <vt:lpstr>Arial</vt:lpstr>
      <vt:lpstr>Symbol</vt:lpstr>
      <vt:lpstr>Wingdings</vt:lpstr>
      <vt:lpstr>594-01_Mobile_Enterprises_Brand_Wht_template_R1</vt:lpstr>
      <vt:lpstr>Data Science Training</vt:lpstr>
      <vt:lpstr>Approach</vt:lpstr>
      <vt:lpstr>Hi Level sequence</vt:lpstr>
      <vt:lpstr>ML Knowledge Curve</vt:lpstr>
      <vt:lpstr>Python vs R</vt:lpstr>
      <vt:lpstr>Darragh</vt:lpstr>
      <vt:lpstr>Thank you!</vt:lpstr>
      <vt:lpstr>Backup</vt:lpstr>
    </vt:vector>
  </TitlesOfParts>
  <Company>VSA Partners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Microsoft Office User</cp:lastModifiedBy>
  <cp:revision>397</cp:revision>
  <cp:lastPrinted>2016-01-20T13:29:02Z</cp:lastPrinted>
  <dcterms:created xsi:type="dcterms:W3CDTF">2012-06-13T19:43:57Z</dcterms:created>
  <dcterms:modified xsi:type="dcterms:W3CDTF">2019-03-09T14:17:40Z</dcterms:modified>
</cp:coreProperties>
</file>