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2" r:id="rId1"/>
  </p:sldMasterIdLst>
  <p:notesMasterIdLst>
    <p:notesMasterId r:id="rId12"/>
  </p:notesMasterIdLst>
  <p:handoutMasterIdLst>
    <p:handoutMasterId r:id="rId13"/>
  </p:handoutMasterIdLst>
  <p:sldIdLst>
    <p:sldId id="258" r:id="rId2"/>
    <p:sldId id="340" r:id="rId3"/>
    <p:sldId id="355" r:id="rId4"/>
    <p:sldId id="356" r:id="rId5"/>
    <p:sldId id="354" r:id="rId6"/>
    <p:sldId id="357" r:id="rId7"/>
    <p:sldId id="358" r:id="rId8"/>
    <p:sldId id="360" r:id="rId9"/>
    <p:sldId id="361" r:id="rId10"/>
    <p:sldId id="329" r:id="rId11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360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AF4B"/>
    <a:srgbClr val="008ABF"/>
    <a:srgbClr val="FFCF01"/>
    <a:srgbClr val="00B2DA"/>
    <a:srgbClr val="001934"/>
    <a:srgbClr val="8CC63F"/>
    <a:srgbClr val="83D1F5"/>
    <a:srgbClr val="003F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90" d="100"/>
          <a:sy n="90" d="100"/>
        </p:scale>
        <p:origin x="-1234" y="-58"/>
      </p:cViewPr>
      <p:guideLst>
        <p:guide orient="horz" pos="2360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74" y="-10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800"/>
            </a:lvl1pPr>
          </a:lstStyle>
          <a:p>
            <a:r>
              <a:rPr lang="en-US"/>
              <a:t>IBM Big Data &amp; Analytics</a:t>
            </a:r>
            <a:r>
              <a:rPr lang="en-US" sz="1200"/>
              <a:t/>
            </a:r>
            <a:br>
              <a:rPr lang="en-US" sz="1200"/>
            </a:br>
            <a:r>
              <a:rPr lang="en-US"/>
              <a:t>© 2013 IBM Corporation</a:t>
            </a:r>
            <a:endParaRPr lang="en-US" sz="1200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F057508-7D55-4A53-9952-CA00564113E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300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800"/>
            </a:lvl1pPr>
          </a:lstStyle>
          <a:p>
            <a:r>
              <a:rPr lang="en-US"/>
              <a:t>IBM Big Data &amp; Analytics</a:t>
            </a:r>
            <a:r>
              <a:rPr lang="en-US" sz="1200"/>
              <a:t/>
            </a:r>
            <a:br>
              <a:rPr lang="en-US" sz="1200"/>
            </a:br>
            <a:r>
              <a:rPr lang="en-US"/>
              <a:t>© 2013 IBM Corporation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0E96535-12D7-4859-AC89-AE50065046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6103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57066" indent="-291179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64717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30604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96491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800"/>
              <a:t>IBM Big Data &amp; Analytics</a:t>
            </a:r>
            <a:r>
              <a:rPr lang="en-US" sz="1200"/>
              <a:t/>
            </a:r>
            <a:br>
              <a:rPr lang="en-US" sz="1200"/>
            </a:br>
            <a:r>
              <a:rPr lang="en-US" sz="800"/>
              <a:t>© 2013 IBM Corporation</a:t>
            </a:r>
          </a:p>
        </p:txBody>
      </p:sp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57066" indent="-291179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64717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30604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96491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B2D091FD-2AF5-4018-B3AA-1DD1336BA80D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Big Data &amp; Analytics</a:t>
            </a:r>
            <a:r>
              <a:rPr lang="en-US" sz="1200"/>
              <a:t/>
            </a:r>
            <a:br>
              <a:rPr lang="en-US" sz="1200"/>
            </a:br>
            <a:r>
              <a:rPr lang="en-US"/>
              <a:t>© 2013 IBM Corporation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E96535-12D7-4859-AC89-AE500650461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03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7014" y="1265237"/>
            <a:ext cx="5258024" cy="1173336"/>
          </a:xfrm>
        </p:spPr>
        <p:txBody>
          <a:bodyPr anchor="b"/>
          <a:lstStyle>
            <a:lvl1pPr>
              <a:defRPr sz="3500" b="1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27013" y="2609974"/>
            <a:ext cx="4805362" cy="409697"/>
          </a:xfrm>
        </p:spPr>
        <p:txBody>
          <a:bodyPr/>
          <a:lstStyle>
            <a:lvl1pPr marL="0" indent="0">
              <a:buFont typeface="Wingdings" charset="0"/>
              <a:buNone/>
              <a:defRPr sz="1100" i="1"/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80999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0734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8284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6102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069" y="2703465"/>
            <a:ext cx="4012490" cy="1269929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1466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5113" y="709613"/>
            <a:ext cx="8545512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6700" y="1597025"/>
            <a:ext cx="8542338" cy="474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90500" y="6550025"/>
            <a:ext cx="55245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654C8CEB-F540-43EC-9B04-00AED9F29A67}" type="slidenum">
              <a:rPr lang="en-US" sz="700"/>
              <a:pPr/>
              <a:t>‹#›</a:t>
            </a:fld>
            <a:endParaRPr lang="en-US" sz="7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0" r:id="rId2"/>
    <p:sldLayoutId id="2147483741" r:id="rId3"/>
    <p:sldLayoutId id="2147483742" r:id="rId4"/>
    <p:sldLayoutId id="2147483744" r:id="rId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>
          <a:solidFill>
            <a:srgbClr val="008ABF"/>
          </a:solidFill>
          <a:latin typeface="+mj-lt"/>
          <a:ea typeface="MS PGothic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>
          <a:solidFill>
            <a:srgbClr val="008ABF"/>
          </a:solidFill>
          <a:latin typeface="Arial" charset="0"/>
          <a:ea typeface="MS PGothic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>
          <a:solidFill>
            <a:srgbClr val="008ABF"/>
          </a:solidFill>
          <a:latin typeface="Arial" charset="0"/>
          <a:ea typeface="MS PGothic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>
          <a:solidFill>
            <a:srgbClr val="008ABF"/>
          </a:solidFill>
          <a:latin typeface="Arial" charset="0"/>
          <a:ea typeface="MS PGothic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>
          <a:solidFill>
            <a:srgbClr val="008ABF"/>
          </a:solidFill>
          <a:latin typeface="Arial" charset="0"/>
          <a:ea typeface="MS PGothic" pitchFamily="34" charset="-128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176213" indent="-1762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itchFamily="34" charset="0"/>
        <a:buChar char="•"/>
        <a:defRPr sz="1600">
          <a:solidFill>
            <a:srgbClr val="000000"/>
          </a:solidFill>
          <a:latin typeface="+mn-lt"/>
          <a:ea typeface="MS PGothic" pitchFamily="34" charset="-128"/>
          <a:cs typeface="MS PGothic" charset="0"/>
        </a:defRPr>
      </a:lvl1pPr>
      <a:lvl2pPr marL="515938" indent="-22542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Symbol" pitchFamily="18" charset="2"/>
        <a:buChar char="-"/>
        <a:defRPr sz="16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804863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430338" indent="-1762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4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1719263" indent="-79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176463" indent="-7938" algn="l" rtl="0" fontAlgn="base">
        <a:spcBef>
          <a:spcPct val="20000"/>
        </a:spcBef>
        <a:spcAft>
          <a:spcPct val="0"/>
        </a:spcAft>
        <a:buClr>
          <a:schemeClr val="tx1"/>
        </a:buClr>
        <a:defRPr sz="1200">
          <a:solidFill>
            <a:schemeClr val="tx1"/>
          </a:solidFill>
          <a:latin typeface="+mn-lt"/>
          <a:ea typeface="+mn-ea"/>
        </a:defRPr>
      </a:lvl6pPr>
      <a:lvl7pPr marL="2633663" indent="-7938" algn="l" rtl="0" fontAlgn="base">
        <a:spcBef>
          <a:spcPct val="20000"/>
        </a:spcBef>
        <a:spcAft>
          <a:spcPct val="0"/>
        </a:spcAft>
        <a:buClr>
          <a:schemeClr val="tx1"/>
        </a:buClr>
        <a:defRPr sz="1200">
          <a:solidFill>
            <a:schemeClr val="tx1"/>
          </a:solidFill>
          <a:latin typeface="+mn-lt"/>
          <a:ea typeface="+mn-ea"/>
        </a:defRPr>
      </a:lvl7pPr>
      <a:lvl8pPr marL="3090863" indent="-7938" algn="l" rtl="0" fontAlgn="base">
        <a:spcBef>
          <a:spcPct val="20000"/>
        </a:spcBef>
        <a:spcAft>
          <a:spcPct val="0"/>
        </a:spcAft>
        <a:buClr>
          <a:schemeClr val="tx1"/>
        </a:buClr>
        <a:defRPr sz="1200">
          <a:solidFill>
            <a:schemeClr val="tx1"/>
          </a:solidFill>
          <a:latin typeface="+mn-lt"/>
          <a:ea typeface="+mn-ea"/>
        </a:defRPr>
      </a:lvl8pPr>
      <a:lvl9pPr marL="3548063" indent="-7938" algn="l" rtl="0" fontAlgn="base">
        <a:spcBef>
          <a:spcPct val="20000"/>
        </a:spcBef>
        <a:spcAft>
          <a:spcPct val="0"/>
        </a:spcAft>
        <a:buClr>
          <a:schemeClr val="tx1"/>
        </a:buClr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2743200"/>
            <a:ext cx="5258024" cy="1173336"/>
          </a:xfrm>
        </p:spPr>
        <p:txBody>
          <a:bodyPr/>
          <a:lstStyle/>
          <a:p>
            <a:r>
              <a:rPr lang="en-US" sz="2800" dirty="0"/>
              <a:t>Data Science </a:t>
            </a:r>
            <a:r>
              <a:rPr lang="en-US" sz="2800" dirty="0" smtClean="0"/>
              <a:t>Training</a:t>
            </a:r>
            <a:br>
              <a:rPr lang="en-US" sz="2800" dirty="0" smtClean="0"/>
            </a:br>
            <a:r>
              <a:rPr lang="en-US" sz="2400" dirty="0" smtClean="0"/>
              <a:t>Regularization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4038600"/>
            <a:ext cx="3763096" cy="304800"/>
          </a:xfrm>
        </p:spPr>
        <p:txBody>
          <a:bodyPr/>
          <a:lstStyle/>
          <a:p>
            <a:r>
              <a:rPr lang="en-US" sz="1400" smtClean="0"/>
              <a:t>Oct 19</a:t>
            </a:r>
            <a:r>
              <a:rPr lang="en-US" sz="1400" baseline="30000" smtClean="0"/>
              <a:t>th</a:t>
            </a:r>
            <a:r>
              <a:rPr lang="en-US" sz="1400" smtClean="0"/>
              <a:t> </a:t>
            </a:r>
            <a:r>
              <a:rPr lang="en-US" sz="1400" dirty="0" smtClean="0"/>
              <a:t>2016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eaLnBrk="1" hangingPunct="1"/>
            <a:r>
              <a:rPr lang="en-US" dirty="0"/>
              <a:t>Thank you!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29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Machine Learning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sz="2000" dirty="0" smtClean="0">
                <a:solidFill>
                  <a:schemeClr val="bg1">
                    <a:lumMod val="50000"/>
                  </a:schemeClr>
                </a:solidFill>
              </a:rPr>
              <a:t>Today we extend the linear framework and look at regularisation. </a:t>
            </a:r>
          </a:p>
          <a:p>
            <a:pPr marL="0" indent="0">
              <a:buNone/>
            </a:pPr>
            <a:endParaRPr lang="en-IE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IE" sz="2000" dirty="0" smtClean="0">
                <a:solidFill>
                  <a:schemeClr val="bg1">
                    <a:lumMod val="50000"/>
                  </a:schemeClr>
                </a:solidFill>
              </a:rPr>
              <a:t>How to avoid a model over fitting on too many variables for,</a:t>
            </a:r>
          </a:p>
          <a:p>
            <a:r>
              <a:rPr lang="en-IE" sz="2000" dirty="0" smtClean="0">
                <a:solidFill>
                  <a:schemeClr val="bg1">
                    <a:lumMod val="50000"/>
                  </a:schemeClr>
                </a:solidFill>
              </a:rPr>
              <a:t>Prediction accuracy</a:t>
            </a:r>
          </a:p>
          <a:p>
            <a:r>
              <a:rPr lang="en-IE" sz="2000" dirty="0" smtClean="0">
                <a:solidFill>
                  <a:schemeClr val="bg1">
                    <a:lumMod val="50000"/>
                  </a:schemeClr>
                </a:solidFill>
              </a:rPr>
              <a:t>Model Interpretability (which predictors drive a response) </a:t>
            </a:r>
          </a:p>
          <a:p>
            <a:pPr marL="0" indent="0">
              <a:buNone/>
            </a:pPr>
            <a:endParaRPr lang="en-IE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IE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IE" sz="2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IE" sz="1400" dirty="0" smtClean="0">
                <a:solidFill>
                  <a:schemeClr val="bg1">
                    <a:lumMod val="50000"/>
                  </a:schemeClr>
                </a:solidFill>
              </a:rPr>
              <a:t>See the book on Box or </a:t>
            </a:r>
            <a:r>
              <a:rPr lang="en-IE" sz="1400" dirty="0">
                <a:solidFill>
                  <a:schemeClr val="bg1">
                    <a:lumMod val="50000"/>
                  </a:schemeClr>
                </a:solidFill>
              </a:rPr>
              <a:t>free online </a:t>
            </a:r>
            <a:r>
              <a:rPr lang="en-GB" sz="1100" dirty="0">
                <a:solidFill>
                  <a:schemeClr val="bg1">
                    <a:lumMod val="50000"/>
                  </a:schemeClr>
                </a:solidFill>
              </a:rPr>
              <a:t>An Introduction to Statistical </a:t>
            </a:r>
            <a:r>
              <a:rPr lang="en-GB" sz="1100" dirty="0" smtClean="0">
                <a:solidFill>
                  <a:schemeClr val="bg1">
                    <a:lumMod val="50000"/>
                  </a:schemeClr>
                </a:solidFill>
              </a:rPr>
              <a:t>Learning, with </a:t>
            </a:r>
            <a:r>
              <a:rPr lang="en-GB" sz="1100" dirty="0">
                <a:solidFill>
                  <a:schemeClr val="bg1">
                    <a:lumMod val="50000"/>
                  </a:schemeClr>
                </a:solidFill>
              </a:rPr>
              <a:t>Applications in </a:t>
            </a:r>
            <a:r>
              <a:rPr lang="en-GB" sz="1100" dirty="0" smtClean="0">
                <a:solidFill>
                  <a:schemeClr val="bg1">
                    <a:lumMod val="50000"/>
                  </a:schemeClr>
                </a:solidFill>
              </a:rPr>
              <a:t>R</a:t>
            </a:r>
            <a:r>
              <a:rPr lang="en-GB" sz="1100" dirty="0">
                <a:solidFill>
                  <a:schemeClr val="bg1">
                    <a:lumMod val="50000"/>
                  </a:schemeClr>
                </a:solidFill>
              </a:rPr>
              <a:t>. Gareth James, Daniela Witten, Trevor Hastie and Robert </a:t>
            </a:r>
            <a:r>
              <a:rPr lang="en-GB" sz="1100" dirty="0" err="1">
                <a:solidFill>
                  <a:schemeClr val="bg1">
                    <a:lumMod val="50000"/>
                  </a:schemeClr>
                </a:solidFill>
              </a:rPr>
              <a:t>Tibshirani</a:t>
            </a:r>
            <a:endParaRPr lang="en-IE" sz="2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Bias Variance Trade off</a:t>
            </a:r>
            <a:endParaRPr lang="en-I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2069"/>
            <a:ext cx="7651049" cy="4798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81200" y="2133599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100" dirty="0" smtClean="0">
                <a:solidFill>
                  <a:schemeClr val="bg1">
                    <a:lumMod val="50000"/>
                  </a:schemeClr>
                </a:solidFill>
              </a:rPr>
              <a:t>Mean Sq. Error</a:t>
            </a:r>
            <a:endParaRPr lang="en-I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3422445"/>
            <a:ext cx="8382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100" dirty="0" smtClean="0">
                <a:solidFill>
                  <a:schemeClr val="bg1">
                    <a:lumMod val="50000"/>
                  </a:schemeClr>
                </a:solidFill>
              </a:rPr>
              <a:t>Bias to few predictors</a:t>
            </a:r>
            <a:endParaRPr lang="en-I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81200" y="3410842"/>
            <a:ext cx="762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100" dirty="0" smtClean="0">
                <a:solidFill>
                  <a:schemeClr val="bg1">
                    <a:lumMod val="50000"/>
                  </a:schemeClr>
                </a:solidFill>
              </a:rPr>
              <a:t>Variance of model results</a:t>
            </a:r>
            <a:endParaRPr lang="en-IE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07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Subset Selection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Measurement</a:t>
            </a:r>
          </a:p>
          <a:p>
            <a:pPr marL="0" indent="0">
              <a:buNone/>
            </a:pPr>
            <a:r>
              <a:rPr lang="en-I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 performance can be taken based on the F-score or cross validated score</a:t>
            </a:r>
            <a:r>
              <a:rPr lang="en-I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n-I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n-IE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Forward Selection</a:t>
            </a:r>
          </a:p>
          <a:p>
            <a:pPr marL="0" indent="0">
              <a:buNone/>
            </a:pPr>
            <a:r>
              <a:rPr lang="en-I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Run a model on each single variable and measure, and keep the best variable. </a:t>
            </a:r>
          </a:p>
          <a:p>
            <a:pPr marL="0" indent="0">
              <a:buNone/>
            </a:pPr>
            <a:r>
              <a:rPr lang="en-I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Incrementally add one more variable at a time and measure. Keep the second best variable.  </a:t>
            </a:r>
          </a:p>
          <a:p>
            <a:pPr marL="0" indent="0">
              <a:buNone/>
            </a:pPr>
            <a:r>
              <a:rPr lang="en-I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en-I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eep iterating until the measure no longer improves.  </a:t>
            </a:r>
          </a:p>
          <a:p>
            <a:pPr marL="0" indent="0">
              <a:buNone/>
            </a:pPr>
            <a:endParaRPr lang="en-IE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n-IE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Backward Selection</a:t>
            </a:r>
            <a:endParaRPr lang="en-IE" sz="1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n-I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Run a model on </a:t>
            </a:r>
            <a:r>
              <a:rPr lang="en-I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all variables </a:t>
            </a:r>
            <a:r>
              <a:rPr lang="en-I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</a:t>
            </a:r>
            <a:r>
              <a:rPr lang="en-I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measure.</a:t>
            </a:r>
            <a:endParaRPr lang="en-I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n-I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Takeaway one variable at a time and measure. Remove permanently the variable giving the worst measurement. </a:t>
            </a:r>
            <a:endParaRPr lang="en-I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n-I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Keep iterating until the measure no longer improves.  </a:t>
            </a:r>
          </a:p>
          <a:p>
            <a:pPr marL="0" indent="0">
              <a:buNone/>
            </a:pPr>
            <a:endParaRPr lang="en-I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410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2133600"/>
            <a:ext cx="6845412" cy="445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Linear Regression</a:t>
            </a:r>
            <a:endParaRPr lang="en-IE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838200"/>
            <a:ext cx="3635375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248400" y="1048304"/>
            <a:ext cx="1054213" cy="780495"/>
          </a:xfrm>
          <a:prstGeom prst="rect">
            <a:avLst/>
          </a:prstGeom>
          <a:solidFill>
            <a:srgbClr val="FFFF00">
              <a:alpha val="48000"/>
            </a:srgbClr>
          </a:solidFill>
        </p:spPr>
        <p:txBody>
          <a:bodyPr wrap="square" rtlCol="0">
            <a:spAutoFit/>
          </a:bodyPr>
          <a:lstStyle/>
          <a:p>
            <a:endParaRPr lang="en-IE" dirty="0"/>
          </a:p>
        </p:txBody>
      </p:sp>
      <p:sp>
        <p:nvSpPr>
          <p:cNvPr id="20" name="TextBox 19"/>
          <p:cNvSpPr txBox="1"/>
          <p:nvPr/>
        </p:nvSpPr>
        <p:spPr>
          <a:xfrm>
            <a:off x="7302613" y="1027389"/>
            <a:ext cx="1054213" cy="780495"/>
          </a:xfrm>
          <a:prstGeom prst="rect">
            <a:avLst/>
          </a:prstGeom>
          <a:solidFill>
            <a:schemeClr val="accent2">
              <a:lumMod val="60000"/>
              <a:lumOff val="40000"/>
              <a:alpha val="48000"/>
            </a:schemeClr>
          </a:solidFill>
        </p:spPr>
        <p:txBody>
          <a:bodyPr wrap="square" rtlCol="0">
            <a:spAutoFit/>
          </a:bodyPr>
          <a:lstStyle/>
          <a:p>
            <a:endParaRPr lang="en-IE" dirty="0"/>
          </a:p>
        </p:txBody>
      </p:sp>
      <p:sp>
        <p:nvSpPr>
          <p:cNvPr id="16" name="TextBox 15"/>
          <p:cNvSpPr txBox="1"/>
          <p:nvPr/>
        </p:nvSpPr>
        <p:spPr>
          <a:xfrm>
            <a:off x="6351587" y="685800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dirty="0" smtClean="0"/>
              <a:t>Line</a:t>
            </a:r>
            <a:endParaRPr lang="en-IE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7543800" y="701244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dirty="0" smtClean="0"/>
              <a:t>Residuals</a:t>
            </a:r>
            <a:endParaRPr lang="en-IE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3837573" y="833660"/>
            <a:ext cx="990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dirty="0" smtClean="0"/>
              <a:t>Residual Sum of Squares, </a:t>
            </a:r>
            <a:endParaRPr lang="en-IE" sz="1400" dirty="0"/>
          </a:p>
        </p:txBody>
      </p:sp>
    </p:spTree>
    <p:extLst>
      <p:ext uri="{BB962C8B-B14F-4D97-AF65-F5344CB8AC3E}">
        <p14:creationId xmlns:p14="http://schemas.microsoft.com/office/powerpoint/2010/main" val="480561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Shrinkage</a:t>
            </a:r>
            <a:endParaRPr lang="en-IE" dirty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227" y="1833339"/>
            <a:ext cx="3635375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020427" y="2043443"/>
            <a:ext cx="1054213" cy="780495"/>
          </a:xfrm>
          <a:prstGeom prst="rect">
            <a:avLst/>
          </a:prstGeom>
          <a:solidFill>
            <a:srgbClr val="FFFF00">
              <a:alpha val="48000"/>
            </a:srgbClr>
          </a:solidFill>
        </p:spPr>
        <p:txBody>
          <a:bodyPr wrap="square" rtlCol="0">
            <a:spAutoFit/>
          </a:bodyPr>
          <a:lstStyle/>
          <a:p>
            <a:endParaRPr lang="en-IE" dirty="0"/>
          </a:p>
        </p:txBody>
      </p:sp>
      <p:sp>
        <p:nvSpPr>
          <p:cNvPr id="14" name="TextBox 13"/>
          <p:cNvSpPr txBox="1"/>
          <p:nvPr/>
        </p:nvSpPr>
        <p:spPr>
          <a:xfrm>
            <a:off x="4074640" y="2022528"/>
            <a:ext cx="1054213" cy="780495"/>
          </a:xfrm>
          <a:prstGeom prst="rect">
            <a:avLst/>
          </a:prstGeom>
          <a:solidFill>
            <a:schemeClr val="accent2">
              <a:lumMod val="60000"/>
              <a:lumOff val="40000"/>
              <a:alpha val="48000"/>
            </a:schemeClr>
          </a:solidFill>
        </p:spPr>
        <p:txBody>
          <a:bodyPr wrap="square" rtlCol="0">
            <a:spAutoFit/>
          </a:bodyPr>
          <a:lstStyle/>
          <a:p>
            <a:endParaRPr lang="en-IE" dirty="0"/>
          </a:p>
        </p:txBody>
      </p:sp>
      <p:sp>
        <p:nvSpPr>
          <p:cNvPr id="15" name="TextBox 14"/>
          <p:cNvSpPr txBox="1"/>
          <p:nvPr/>
        </p:nvSpPr>
        <p:spPr>
          <a:xfrm>
            <a:off x="3123614" y="1680939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dirty="0" smtClean="0"/>
              <a:t>Line</a:t>
            </a:r>
            <a:endParaRPr lang="en-IE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4315827" y="1696383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dirty="0" smtClean="0"/>
              <a:t>Residuals</a:t>
            </a:r>
            <a:endParaRPr lang="en-IE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609600" y="1828799"/>
            <a:ext cx="990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dirty="0" smtClean="0"/>
              <a:t>Residual Sum of Squares, </a:t>
            </a:r>
            <a:endParaRPr lang="en-IE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4446002" y="4792663"/>
            <a:ext cx="3097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dirty="0" smtClean="0"/>
              <a:t>Shrinkage term to consider number of variables in the model. </a:t>
            </a:r>
            <a:endParaRPr lang="en-IE" sz="14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293" y="3733800"/>
            <a:ext cx="6302375" cy="105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3175697" y="3872983"/>
            <a:ext cx="1054213" cy="780495"/>
          </a:xfrm>
          <a:prstGeom prst="rect">
            <a:avLst/>
          </a:prstGeom>
          <a:solidFill>
            <a:srgbClr val="FFFF00">
              <a:alpha val="48000"/>
            </a:srgbClr>
          </a:solidFill>
        </p:spPr>
        <p:txBody>
          <a:bodyPr wrap="square" rtlCol="0">
            <a:spAutoFit/>
          </a:bodyPr>
          <a:lstStyle/>
          <a:p>
            <a:endParaRPr lang="en-IE" dirty="0"/>
          </a:p>
        </p:txBody>
      </p:sp>
      <p:sp>
        <p:nvSpPr>
          <p:cNvPr id="25" name="TextBox 24"/>
          <p:cNvSpPr txBox="1"/>
          <p:nvPr/>
        </p:nvSpPr>
        <p:spPr>
          <a:xfrm>
            <a:off x="4229910" y="3852068"/>
            <a:ext cx="1054213" cy="780495"/>
          </a:xfrm>
          <a:prstGeom prst="rect">
            <a:avLst/>
          </a:prstGeom>
          <a:solidFill>
            <a:schemeClr val="accent2">
              <a:lumMod val="60000"/>
              <a:lumOff val="40000"/>
              <a:alpha val="48000"/>
            </a:schemeClr>
          </a:solidFill>
        </p:spPr>
        <p:txBody>
          <a:bodyPr wrap="square" rtlCol="0">
            <a:spAutoFit/>
          </a:bodyPr>
          <a:lstStyle/>
          <a:p>
            <a:endParaRPr lang="en-IE" dirty="0"/>
          </a:p>
        </p:txBody>
      </p:sp>
      <p:sp>
        <p:nvSpPr>
          <p:cNvPr id="26" name="TextBox 25"/>
          <p:cNvSpPr txBox="1"/>
          <p:nvPr/>
        </p:nvSpPr>
        <p:spPr>
          <a:xfrm>
            <a:off x="5591872" y="3852067"/>
            <a:ext cx="1054213" cy="780495"/>
          </a:xfrm>
          <a:prstGeom prst="rect">
            <a:avLst/>
          </a:prstGeom>
          <a:solidFill>
            <a:srgbClr val="92D050">
              <a:alpha val="48000"/>
            </a:srgbClr>
          </a:solidFill>
        </p:spPr>
        <p:txBody>
          <a:bodyPr wrap="square" rtlCol="0">
            <a:spAutoFit/>
          </a:bodyPr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791731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Shrinkage – Lasso Regression</a:t>
            </a:r>
            <a:endParaRPr lang="en-IE" dirty="0"/>
          </a:p>
        </p:txBody>
      </p:sp>
      <p:sp>
        <p:nvSpPr>
          <p:cNvPr id="22" name="TextBox 21"/>
          <p:cNvSpPr txBox="1"/>
          <p:nvPr/>
        </p:nvSpPr>
        <p:spPr>
          <a:xfrm>
            <a:off x="3590172" y="2596080"/>
            <a:ext cx="3097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dirty="0" smtClean="0"/>
              <a:t>Shrinkage term to consider number of variables in the model. </a:t>
            </a:r>
            <a:endParaRPr lang="en-IE" sz="14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463" y="1537217"/>
            <a:ext cx="6302375" cy="105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2319867" y="1676400"/>
            <a:ext cx="1054213" cy="780495"/>
          </a:xfrm>
          <a:prstGeom prst="rect">
            <a:avLst/>
          </a:prstGeom>
          <a:solidFill>
            <a:srgbClr val="FFFF00">
              <a:alpha val="48000"/>
            </a:srgbClr>
          </a:solidFill>
        </p:spPr>
        <p:txBody>
          <a:bodyPr wrap="square" rtlCol="0">
            <a:spAutoFit/>
          </a:bodyPr>
          <a:lstStyle/>
          <a:p>
            <a:endParaRPr lang="en-IE" dirty="0"/>
          </a:p>
        </p:txBody>
      </p:sp>
      <p:sp>
        <p:nvSpPr>
          <p:cNvPr id="25" name="TextBox 24"/>
          <p:cNvSpPr txBox="1"/>
          <p:nvPr/>
        </p:nvSpPr>
        <p:spPr>
          <a:xfrm>
            <a:off x="3374080" y="1655485"/>
            <a:ext cx="1054213" cy="780495"/>
          </a:xfrm>
          <a:prstGeom prst="rect">
            <a:avLst/>
          </a:prstGeom>
          <a:solidFill>
            <a:schemeClr val="accent2">
              <a:lumMod val="60000"/>
              <a:lumOff val="40000"/>
              <a:alpha val="48000"/>
            </a:schemeClr>
          </a:solidFill>
        </p:spPr>
        <p:txBody>
          <a:bodyPr wrap="square" rtlCol="0">
            <a:spAutoFit/>
          </a:bodyPr>
          <a:lstStyle/>
          <a:p>
            <a:endParaRPr lang="en-IE" dirty="0"/>
          </a:p>
        </p:txBody>
      </p:sp>
      <p:sp>
        <p:nvSpPr>
          <p:cNvPr id="26" name="TextBox 25"/>
          <p:cNvSpPr txBox="1"/>
          <p:nvPr/>
        </p:nvSpPr>
        <p:spPr>
          <a:xfrm>
            <a:off x="4736042" y="1655484"/>
            <a:ext cx="1054213" cy="780495"/>
          </a:xfrm>
          <a:prstGeom prst="rect">
            <a:avLst/>
          </a:prstGeom>
          <a:solidFill>
            <a:srgbClr val="92D050">
              <a:alpha val="48000"/>
            </a:srgbClr>
          </a:solidFill>
        </p:spPr>
        <p:txBody>
          <a:bodyPr wrap="square" rtlCol="0">
            <a:spAutoFit/>
          </a:bodyPr>
          <a:lstStyle/>
          <a:p>
            <a:endParaRPr lang="en-I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406" y="3327134"/>
            <a:ext cx="3757613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019" y="5079734"/>
            <a:ext cx="11430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8096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373" y="1506259"/>
            <a:ext cx="5875337" cy="112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Shrinkage – Ridge Regression</a:t>
            </a:r>
            <a:endParaRPr lang="en-IE" dirty="0"/>
          </a:p>
        </p:txBody>
      </p:sp>
      <p:sp>
        <p:nvSpPr>
          <p:cNvPr id="22" name="TextBox 21"/>
          <p:cNvSpPr txBox="1"/>
          <p:nvPr/>
        </p:nvSpPr>
        <p:spPr>
          <a:xfrm>
            <a:off x="3590172" y="2596080"/>
            <a:ext cx="3097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dirty="0" smtClean="0"/>
              <a:t>Shrinkage term to consider number of variables in the model. </a:t>
            </a:r>
            <a:endParaRPr lang="en-IE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2319867" y="1676400"/>
            <a:ext cx="1054213" cy="780495"/>
          </a:xfrm>
          <a:prstGeom prst="rect">
            <a:avLst/>
          </a:prstGeom>
          <a:solidFill>
            <a:srgbClr val="FFFF00">
              <a:alpha val="48000"/>
            </a:srgbClr>
          </a:solidFill>
        </p:spPr>
        <p:txBody>
          <a:bodyPr wrap="square" rtlCol="0">
            <a:spAutoFit/>
          </a:bodyPr>
          <a:lstStyle/>
          <a:p>
            <a:endParaRPr lang="en-IE" dirty="0"/>
          </a:p>
        </p:txBody>
      </p:sp>
      <p:sp>
        <p:nvSpPr>
          <p:cNvPr id="25" name="TextBox 24"/>
          <p:cNvSpPr txBox="1"/>
          <p:nvPr/>
        </p:nvSpPr>
        <p:spPr>
          <a:xfrm>
            <a:off x="3374080" y="1655485"/>
            <a:ext cx="1054213" cy="780495"/>
          </a:xfrm>
          <a:prstGeom prst="rect">
            <a:avLst/>
          </a:prstGeom>
          <a:solidFill>
            <a:schemeClr val="accent2">
              <a:lumMod val="60000"/>
              <a:lumOff val="40000"/>
              <a:alpha val="48000"/>
            </a:schemeClr>
          </a:solidFill>
        </p:spPr>
        <p:txBody>
          <a:bodyPr wrap="square" rtlCol="0">
            <a:spAutoFit/>
          </a:bodyPr>
          <a:lstStyle/>
          <a:p>
            <a:endParaRPr lang="en-IE" dirty="0"/>
          </a:p>
        </p:txBody>
      </p:sp>
      <p:sp>
        <p:nvSpPr>
          <p:cNvPr id="26" name="TextBox 25"/>
          <p:cNvSpPr txBox="1"/>
          <p:nvPr/>
        </p:nvSpPr>
        <p:spPr>
          <a:xfrm>
            <a:off x="4736042" y="1655484"/>
            <a:ext cx="1054213" cy="780495"/>
          </a:xfrm>
          <a:prstGeom prst="rect">
            <a:avLst/>
          </a:prstGeom>
          <a:solidFill>
            <a:srgbClr val="92D050">
              <a:alpha val="48000"/>
            </a:srgbClr>
          </a:solidFill>
        </p:spPr>
        <p:txBody>
          <a:bodyPr wrap="square" rtlCol="0">
            <a:spAutoFit/>
          </a:bodyPr>
          <a:lstStyle/>
          <a:p>
            <a:endParaRPr lang="en-IE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242" y="3276600"/>
            <a:ext cx="3749675" cy="317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1077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Selecting Regularisation Parameter</a:t>
            </a:r>
            <a:endParaRPr lang="en-I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8800"/>
            <a:ext cx="7435470" cy="398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4144002"/>
      </p:ext>
    </p:extLst>
  </p:cSld>
  <p:clrMapOvr>
    <a:masterClrMapping/>
  </p:clrMapOvr>
</p:sld>
</file>

<file path=ppt/theme/theme1.xml><?xml version="1.0" encoding="utf-8"?>
<a:theme xmlns:a="http://schemas.openxmlformats.org/drawingml/2006/main" name="594-01_Mobile_Enterprises_Brand_Wht_template_R1">
  <a:themeElements>
    <a:clrScheme name="594-01_Mobile_Enterprises_Brand_Wht_template_R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83D1F5"/>
      </a:accent1>
      <a:accent2>
        <a:srgbClr val="008ABF"/>
      </a:accent2>
      <a:accent3>
        <a:srgbClr val="FFFFFF"/>
      </a:accent3>
      <a:accent4>
        <a:srgbClr val="000000"/>
      </a:accent4>
      <a:accent5>
        <a:srgbClr val="C1E5F9"/>
      </a:accent5>
      <a:accent6>
        <a:srgbClr val="007DAD"/>
      </a:accent6>
      <a:hlink>
        <a:srgbClr val="007670"/>
      </a:hlink>
      <a:folHlink>
        <a:srgbClr val="FDB813"/>
      </a:folHlink>
    </a:clrScheme>
    <a:fontScheme name="594-01_Mobile_Enterprises_Brand_Wht_template_R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594-01_Mobile_Enterprises_Brand_Wht_template_R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83D1F5"/>
        </a:accent1>
        <a:accent2>
          <a:srgbClr val="008ABF"/>
        </a:accent2>
        <a:accent3>
          <a:srgbClr val="FFFFFF"/>
        </a:accent3>
        <a:accent4>
          <a:srgbClr val="000000"/>
        </a:accent4>
        <a:accent5>
          <a:srgbClr val="C1E5F9"/>
        </a:accent5>
        <a:accent6>
          <a:srgbClr val="007DAD"/>
        </a:accent6>
        <a:hlink>
          <a:srgbClr val="007670"/>
        </a:hlink>
        <a:folHlink>
          <a:srgbClr val="FDB81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24903</TotalTime>
  <Words>256</Words>
  <Application>Microsoft Office PowerPoint</Application>
  <PresentationFormat>On-screen Show (4:3)</PresentationFormat>
  <Paragraphs>48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594-01_Mobile_Enterprises_Brand_Wht_template_R1</vt:lpstr>
      <vt:lpstr>Data Science Training Regularization</vt:lpstr>
      <vt:lpstr>Machine Learning</vt:lpstr>
      <vt:lpstr>Bias Variance Trade off</vt:lpstr>
      <vt:lpstr>Subset Selection</vt:lpstr>
      <vt:lpstr>Linear Regression</vt:lpstr>
      <vt:lpstr>Shrinkage</vt:lpstr>
      <vt:lpstr>Shrinkage – Lasso Regression</vt:lpstr>
      <vt:lpstr>Shrinkage – Ridge Regression</vt:lpstr>
      <vt:lpstr>Selecting Regularisation Parameter</vt:lpstr>
      <vt:lpstr>Thank you!</vt:lpstr>
    </vt:vector>
  </TitlesOfParts>
  <Company>VSA Partners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Headline Subhead</dc:title>
  <dc:creator>amckamey</dc:creator>
  <cp:lastModifiedBy>Darragh Hanley</cp:lastModifiedBy>
  <cp:revision>437</cp:revision>
  <cp:lastPrinted>2016-01-20T13:29:02Z</cp:lastPrinted>
  <dcterms:created xsi:type="dcterms:W3CDTF">2012-06-13T19:43:57Z</dcterms:created>
  <dcterms:modified xsi:type="dcterms:W3CDTF">2017-09-12T11:17:45Z</dcterms:modified>
</cp:coreProperties>
</file>