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96" r:id="rId2"/>
    <p:sldId id="430" r:id="rId3"/>
    <p:sldId id="405" r:id="rId4"/>
    <p:sldId id="429" r:id="rId5"/>
    <p:sldId id="406" r:id="rId6"/>
    <p:sldId id="420" r:id="rId7"/>
    <p:sldId id="407" r:id="rId8"/>
    <p:sldId id="408" r:id="rId9"/>
    <p:sldId id="416" r:id="rId10"/>
    <p:sldId id="412" r:id="rId11"/>
    <p:sldId id="425" r:id="rId12"/>
    <p:sldId id="426" r:id="rId13"/>
    <p:sldId id="427" r:id="rId14"/>
    <p:sldId id="409" r:id="rId15"/>
    <p:sldId id="418" r:id="rId16"/>
    <p:sldId id="422" r:id="rId17"/>
    <p:sldId id="397" r:id="rId18"/>
    <p:sldId id="421" r:id="rId19"/>
    <p:sldId id="419" r:id="rId20"/>
    <p:sldId id="423" r:id="rId21"/>
    <p:sldId id="424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orient="horz" pos="3624">
          <p15:clr>
            <a:srgbClr val="A4A3A4"/>
          </p15:clr>
        </p15:guide>
        <p15:guide id="3" orient="horz" pos="3376">
          <p15:clr>
            <a:srgbClr val="A4A3A4"/>
          </p15:clr>
        </p15:guide>
        <p15:guide id="4" orient="horz" pos="943">
          <p15:clr>
            <a:srgbClr val="A4A3A4"/>
          </p15:clr>
        </p15:guide>
        <p15:guide id="5" orient="horz" pos="416">
          <p15:clr>
            <a:srgbClr val="A4A3A4"/>
          </p15:clr>
        </p15:guide>
        <p15:guide id="6" pos="288">
          <p15:clr>
            <a:srgbClr val="A4A3A4"/>
          </p15:clr>
        </p15:guide>
        <p15:guide id="7" pos="5472">
          <p15:clr>
            <a:srgbClr val="A4A3A4"/>
          </p15:clr>
        </p15:guide>
        <p15:guide id="8" pos="30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70"/>
    <a:srgbClr val="739600"/>
    <a:srgbClr val="D45D00"/>
    <a:srgbClr val="00549F"/>
    <a:srgbClr val="D19000"/>
    <a:srgbClr val="E87722"/>
    <a:srgbClr val="9BCC00"/>
    <a:srgbClr val="83AC00"/>
    <a:srgbClr val="A22B38"/>
    <a:srgbClr val="3B0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71" autoAdjust="0"/>
    <p:restoredTop sz="86425"/>
  </p:normalViewPr>
  <p:slideViewPr>
    <p:cSldViewPr snapToGrid="0">
      <p:cViewPr varScale="1">
        <p:scale>
          <a:sx n="119" d="100"/>
          <a:sy n="119" d="100"/>
        </p:scale>
        <p:origin x="192" y="720"/>
      </p:cViewPr>
      <p:guideLst>
        <p:guide orient="horz" pos="864"/>
        <p:guide orient="horz" pos="3624"/>
        <p:guide orient="horz" pos="3376"/>
        <p:guide orient="horz" pos="943"/>
        <p:guide orient="horz" pos="416"/>
        <p:guide pos="288"/>
        <p:guide pos="5472"/>
        <p:guide pos="30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F9E4E3-F7FB-47CD-9C0E-2CEB49CD529B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6FEFD0-D57B-4D6A-B2D7-C3EDA058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7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C1AC51-D059-4223-9C88-494598A3634F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36492AF-BC2A-4188-B06F-754C36A7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12" y="6157062"/>
            <a:ext cx="7772400" cy="3487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09" y="6447223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547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1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84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7924" y="11277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11467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4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75010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3379" y="-7462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4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5620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1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3385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2415961"/>
            <a:ext cx="7772400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3003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8" y="2415961"/>
            <a:ext cx="7841151" cy="12233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3815531"/>
            <a:ext cx="77724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91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464427" y="602313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464427" y="1078315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888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243311" y="6555406"/>
            <a:ext cx="4900689" cy="302593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dirty="0">
                <a:solidFill>
                  <a:schemeClr val="bg1">
                    <a:lumMod val="50000"/>
                  </a:scheme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464427" y="602313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464427" y="1078315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9412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5884"/>
            <a:ext cx="8229600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9600" y="6508153"/>
            <a:ext cx="457200" cy="20955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800" b="1" smtClean="0">
                <a:solidFill>
                  <a:schemeClr val="tx1"/>
                </a:solidFill>
              </a:rPr>
              <a:t>‹#›</a:t>
            </a:fld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464427" y="6018071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7" y="1080412"/>
            <a:ext cx="8217515" cy="947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7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0" r:id="rId3"/>
    <p:sldLayoutId id="2147483661" r:id="rId4"/>
    <p:sldLayoutId id="2147483665" r:id="rId5"/>
    <p:sldLayoutId id="2147483664" r:id="rId6"/>
    <p:sldLayoutId id="2147483662" r:id="rId7"/>
    <p:sldLayoutId id="2147483657" r:id="rId8"/>
    <p:sldLayoutId id="2147483659" r:id="rId9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5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87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r01922136/slides/ffm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r01922136/slides/ffm.pdf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wide_and_deep" TargetMode="External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r01922136/slides/ffm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sie.ntu.edu.tw/~r01922136/slides/ffm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ie/url?sa=i&amp;rct=j&amp;q=&amp;esrc=s&amp;source=images&amp;cd=&amp;cad=rja&amp;uact=8&amp;ved=0ahUKEwj0u9z6hKnSAhWq1IMKHbnnAl8QjRwIBw&amp;url=http://www.clipartpanda.com/categories/mountain-clip-art-free-download&amp;bvm=bv.148073327,d.amc&amp;psig=AFQjCNFz_VU6Vcf3Of9pWhv8vA6d_VkM1w&amp;ust=1488036190574729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bit.ly/2jVxM8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unch.net/~vw/" TargetMode="External"/><Relationship Id="rId5" Type="http://schemas.openxmlformats.org/officeDocument/2006/relationships/hyperlink" Target="https://www.csie.ntu.edu.tw/~cjlin/libffm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hyperlink" Target="https://www.google.ie/url?sa=i&amp;rct=j&amp;q=&amp;esrc=s&amp;source=images&amp;cd=&amp;cad=rja&amp;uact=8&amp;ved=0ahUKEwju0KeWhanSAhUM3IMKHX4tD3MQjRwIBw&amp;url=https://clipartfest.com/categories/view/8f7c73629d52060dd705b1a5e6ed3309f33a3e52/waterfall-clipart-free-download.html&amp;bvm=bv.148073327,d.amc&amp;psig=AFQjCNFz_VU6Vcf3Of9pWhv8vA6d_VkM1w&amp;ust=148803619057472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738" y="3711834"/>
            <a:ext cx="8312487" cy="1223319"/>
          </a:xfrm>
        </p:spPr>
        <p:txBody>
          <a:bodyPr/>
          <a:lstStyle/>
          <a:p>
            <a:r>
              <a:rPr lang="en-GB" sz="5400" dirty="0"/>
              <a:t>Learning Intent with Click Data</a:t>
            </a:r>
            <a:endParaRPr lang="en-US" sz="54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07828" y="4898608"/>
            <a:ext cx="7772400" cy="5461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Dublin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99982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271884"/>
            <a:ext cx="8028433" cy="382162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feature hash trick allows us fit all features (</a:t>
            </a:r>
            <a:r>
              <a:rPr lang="en-GB" dirty="0" err="1"/>
              <a:t>eg</a:t>
            </a:r>
            <a:r>
              <a:rPr lang="en-GB" dirty="0"/>
              <a:t>. URLs) within a defined space and allow unknown new features to be easily added in the future.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Hash each document to get it’s unique integer feature representation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Modulos</a:t>
            </a:r>
            <a:r>
              <a:rPr lang="en-GB" dirty="0"/>
              <a:t> of our a desired bit rate allows this unique number fit within a given range (</a:t>
            </a:r>
            <a:r>
              <a:rPr lang="en-GB" dirty="0" err="1"/>
              <a:t>eg</a:t>
            </a:r>
            <a:r>
              <a:rPr lang="en-GB" dirty="0"/>
              <a:t>. 2^24 or 16777216)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(Feature Hash Trick)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1456" y="4985310"/>
            <a:ext cx="3611880" cy="10131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1600" dirty="0"/>
              <a:t>Virtual Training Data Table</a:t>
            </a:r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" y="2555875"/>
            <a:ext cx="8254763" cy="45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4791456" y="4728464"/>
            <a:ext cx="3611880" cy="9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91456" y="4658360"/>
            <a:ext cx="0" cy="24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00288" y="4624832"/>
            <a:ext cx="0" cy="24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70609" y="4397514"/>
            <a:ext cx="3453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Training feature space is 2^24 wide </a:t>
            </a:r>
            <a:endParaRPr lang="en-US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97" y="4026906"/>
            <a:ext cx="7841583" cy="35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95160" y="4932680"/>
            <a:ext cx="438912" cy="256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X</a:t>
            </a:r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5851" y="4293882"/>
            <a:ext cx="27181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(Remainder of 1721850226 divided by 16777216, </a:t>
            </a:r>
          </a:p>
          <a:p>
            <a:r>
              <a:rPr lang="en-GB" sz="1400" dirty="0" err="1">
                <a:solidFill>
                  <a:schemeClr val="tx2"/>
                </a:solidFill>
              </a:rPr>
              <a:t>eg</a:t>
            </a:r>
            <a:r>
              <a:rPr lang="en-GB" sz="1400" dirty="0">
                <a:solidFill>
                  <a:schemeClr val="tx2"/>
                </a:solidFill>
              </a:rPr>
              <a:t>. 11 % 3 = 2)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000885" y="4309690"/>
            <a:ext cx="234966" cy="8859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35154" y="5121132"/>
            <a:ext cx="8812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10574194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9148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Interactions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436088" y="1746249"/>
            <a:ext cx="3671385" cy="3872939"/>
          </a:xfrm>
          <a:prstGeom prst="ellipse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3930706" y="1746249"/>
            <a:ext cx="3632143" cy="3872939"/>
          </a:xfrm>
          <a:prstGeom prst="ellipse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5" r="7476"/>
          <a:stretch/>
        </p:blipFill>
        <p:spPr bwMode="auto">
          <a:xfrm>
            <a:off x="480235" y="1358900"/>
            <a:ext cx="1465737" cy="1741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2424961" y="5124396"/>
            <a:ext cx="392209" cy="365455"/>
            <a:chOff x="2387854" y="3840937"/>
            <a:chExt cx="275082" cy="277368"/>
          </a:xfrm>
        </p:grpSpPr>
        <p:sp>
          <p:nvSpPr>
            <p:cNvPr id="25" name="Oval 2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8" name="Arc 2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00757" y="5124396"/>
            <a:ext cx="392209" cy="365455"/>
            <a:chOff x="2387854" y="3840937"/>
            <a:chExt cx="275082" cy="277368"/>
          </a:xfrm>
        </p:grpSpPr>
        <p:sp>
          <p:nvSpPr>
            <p:cNvPr id="30" name="Oval 2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" name="Arc 3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80629" y="5124450"/>
            <a:ext cx="392209" cy="365455"/>
            <a:chOff x="2387854" y="3840937"/>
            <a:chExt cx="275082" cy="277368"/>
          </a:xfrm>
        </p:grpSpPr>
        <p:sp>
          <p:nvSpPr>
            <p:cNvPr id="35" name="Oval 3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Arc 3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50348" y="5124450"/>
            <a:ext cx="392209" cy="365455"/>
            <a:chOff x="2387854" y="3840937"/>
            <a:chExt cx="275082" cy="277368"/>
          </a:xfrm>
        </p:grpSpPr>
        <p:sp>
          <p:nvSpPr>
            <p:cNvPr id="55" name="Oval 5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" name="Arc 5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726144" y="5124450"/>
            <a:ext cx="392209" cy="365455"/>
            <a:chOff x="2387854" y="3840937"/>
            <a:chExt cx="275082" cy="277368"/>
          </a:xfrm>
        </p:grpSpPr>
        <p:sp>
          <p:nvSpPr>
            <p:cNvPr id="60" name="Oval 5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3" name="Arc 6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173943" y="5124396"/>
            <a:ext cx="392209" cy="365455"/>
            <a:chOff x="2387854" y="3840937"/>
            <a:chExt cx="275082" cy="277368"/>
          </a:xfrm>
        </p:grpSpPr>
        <p:sp>
          <p:nvSpPr>
            <p:cNvPr id="65" name="Oval 6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8" name="Arc 6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77162" y="4657725"/>
            <a:ext cx="392209" cy="365455"/>
            <a:chOff x="2387854" y="3840937"/>
            <a:chExt cx="275082" cy="277368"/>
          </a:xfrm>
        </p:grpSpPr>
        <p:sp>
          <p:nvSpPr>
            <p:cNvPr id="100" name="Oval 9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3" name="Arc 10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424961" y="4657671"/>
            <a:ext cx="392209" cy="365455"/>
            <a:chOff x="2387854" y="3840937"/>
            <a:chExt cx="275082" cy="277368"/>
          </a:xfrm>
        </p:grpSpPr>
        <p:sp>
          <p:nvSpPr>
            <p:cNvPr id="105" name="Oval 10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8" name="Arc 10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00757" y="4657671"/>
            <a:ext cx="392209" cy="365455"/>
            <a:chOff x="2387854" y="3840937"/>
            <a:chExt cx="275082" cy="277368"/>
          </a:xfrm>
        </p:grpSpPr>
        <p:sp>
          <p:nvSpPr>
            <p:cNvPr id="110" name="Oval 10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3" name="Arc 11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380629" y="4657725"/>
            <a:ext cx="392209" cy="365455"/>
            <a:chOff x="2387854" y="3840937"/>
            <a:chExt cx="275082" cy="277368"/>
          </a:xfrm>
        </p:grpSpPr>
        <p:sp>
          <p:nvSpPr>
            <p:cNvPr id="115" name="Oval 11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8" name="Arc 11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56425" y="4657725"/>
            <a:ext cx="392209" cy="365455"/>
            <a:chOff x="2387854" y="3840937"/>
            <a:chExt cx="275082" cy="277368"/>
          </a:xfrm>
        </p:grpSpPr>
        <p:sp>
          <p:nvSpPr>
            <p:cNvPr id="120" name="Oval 11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Arc 12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780020" y="4657671"/>
            <a:ext cx="392209" cy="365455"/>
            <a:chOff x="2387854" y="3840937"/>
            <a:chExt cx="275082" cy="277368"/>
          </a:xfrm>
        </p:grpSpPr>
        <p:sp>
          <p:nvSpPr>
            <p:cNvPr id="130" name="Oval 12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3" name="Arc 13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250348" y="4657725"/>
            <a:ext cx="392209" cy="365455"/>
            <a:chOff x="2387854" y="3840937"/>
            <a:chExt cx="275082" cy="277368"/>
          </a:xfrm>
        </p:grpSpPr>
        <p:sp>
          <p:nvSpPr>
            <p:cNvPr id="135" name="Oval 13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Arc 13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726144" y="4657725"/>
            <a:ext cx="392209" cy="365455"/>
            <a:chOff x="2387854" y="3840937"/>
            <a:chExt cx="275082" cy="277368"/>
          </a:xfrm>
        </p:grpSpPr>
        <p:sp>
          <p:nvSpPr>
            <p:cNvPr id="140" name="Oval 13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3" name="Arc 14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173943" y="4657671"/>
            <a:ext cx="392209" cy="365455"/>
            <a:chOff x="2387854" y="3840937"/>
            <a:chExt cx="275082" cy="277368"/>
          </a:xfrm>
        </p:grpSpPr>
        <p:sp>
          <p:nvSpPr>
            <p:cNvPr id="145" name="Oval 14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8" name="Arc 14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649739" y="4657671"/>
            <a:ext cx="392209" cy="365455"/>
            <a:chOff x="2387854" y="3840937"/>
            <a:chExt cx="275082" cy="277368"/>
          </a:xfrm>
        </p:grpSpPr>
        <p:sp>
          <p:nvSpPr>
            <p:cNvPr id="150" name="Oval 14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3" name="Arc 15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977162" y="4162425"/>
            <a:ext cx="392209" cy="365455"/>
            <a:chOff x="2387854" y="3840937"/>
            <a:chExt cx="275082" cy="277368"/>
          </a:xfrm>
        </p:grpSpPr>
        <p:sp>
          <p:nvSpPr>
            <p:cNvPr id="170" name="Oval 16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3" name="Arc 17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2424961" y="4162371"/>
            <a:ext cx="392209" cy="365455"/>
            <a:chOff x="2387854" y="3840937"/>
            <a:chExt cx="275082" cy="277368"/>
          </a:xfrm>
        </p:grpSpPr>
        <p:sp>
          <p:nvSpPr>
            <p:cNvPr id="175" name="Oval 17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8" name="Arc 17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900757" y="4162371"/>
            <a:ext cx="392209" cy="365455"/>
            <a:chOff x="2387854" y="3840937"/>
            <a:chExt cx="275082" cy="277368"/>
          </a:xfrm>
        </p:grpSpPr>
        <p:sp>
          <p:nvSpPr>
            <p:cNvPr id="180" name="Oval 17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3" name="Arc 18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380629" y="4162425"/>
            <a:ext cx="392209" cy="365455"/>
            <a:chOff x="2387854" y="3840937"/>
            <a:chExt cx="275082" cy="277368"/>
          </a:xfrm>
        </p:grpSpPr>
        <p:sp>
          <p:nvSpPr>
            <p:cNvPr id="185" name="Oval 18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8" name="Arc 18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250348" y="4162425"/>
            <a:ext cx="392209" cy="365455"/>
            <a:chOff x="2387854" y="3840937"/>
            <a:chExt cx="275082" cy="277368"/>
          </a:xfrm>
        </p:grpSpPr>
        <p:sp>
          <p:nvSpPr>
            <p:cNvPr id="205" name="Oval 20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6" name="Oval 20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8" name="Arc 20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5726144" y="4162425"/>
            <a:ext cx="392209" cy="365455"/>
            <a:chOff x="2387854" y="3840937"/>
            <a:chExt cx="275082" cy="277368"/>
          </a:xfrm>
        </p:grpSpPr>
        <p:sp>
          <p:nvSpPr>
            <p:cNvPr id="210" name="Oval 20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3" name="Arc 21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6173943" y="4162371"/>
            <a:ext cx="392209" cy="365455"/>
            <a:chOff x="2387854" y="3840937"/>
            <a:chExt cx="275082" cy="277368"/>
          </a:xfrm>
        </p:grpSpPr>
        <p:sp>
          <p:nvSpPr>
            <p:cNvPr id="215" name="Oval 21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6" name="Oval 21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8" name="Arc 21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6649739" y="4162371"/>
            <a:ext cx="392209" cy="365455"/>
            <a:chOff x="2387854" y="3840937"/>
            <a:chExt cx="275082" cy="277368"/>
          </a:xfrm>
        </p:grpSpPr>
        <p:sp>
          <p:nvSpPr>
            <p:cNvPr id="220" name="Oval 21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3" name="Arc 22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1501366" y="3695700"/>
            <a:ext cx="392209" cy="365455"/>
            <a:chOff x="2387854" y="3840937"/>
            <a:chExt cx="275082" cy="277368"/>
          </a:xfrm>
        </p:grpSpPr>
        <p:sp>
          <p:nvSpPr>
            <p:cNvPr id="225" name="Oval 22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8" name="Arc 22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977162" y="3695700"/>
            <a:ext cx="392209" cy="365455"/>
            <a:chOff x="2387854" y="3840937"/>
            <a:chExt cx="275082" cy="277368"/>
          </a:xfrm>
        </p:grpSpPr>
        <p:sp>
          <p:nvSpPr>
            <p:cNvPr id="230" name="Oval 22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1" name="Oval 23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3" name="Arc 23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2424961" y="3695646"/>
            <a:ext cx="392209" cy="365455"/>
            <a:chOff x="2387854" y="3840937"/>
            <a:chExt cx="275082" cy="277368"/>
          </a:xfrm>
        </p:grpSpPr>
        <p:sp>
          <p:nvSpPr>
            <p:cNvPr id="235" name="Oval 23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6" name="Oval 23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8" name="Arc 23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900757" y="3695646"/>
            <a:ext cx="392209" cy="365455"/>
            <a:chOff x="2387854" y="3840937"/>
            <a:chExt cx="275082" cy="277368"/>
          </a:xfrm>
        </p:grpSpPr>
        <p:sp>
          <p:nvSpPr>
            <p:cNvPr id="240" name="Oval 23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1" name="Oval 24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2" name="Oval 24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3" name="Arc 24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3380629" y="3695700"/>
            <a:ext cx="392209" cy="365455"/>
            <a:chOff x="2387854" y="3840937"/>
            <a:chExt cx="275082" cy="277368"/>
          </a:xfrm>
        </p:grpSpPr>
        <p:sp>
          <p:nvSpPr>
            <p:cNvPr id="245" name="Oval 24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6" name="Oval 24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7" name="Oval 24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8" name="Arc 24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5250348" y="3695700"/>
            <a:ext cx="392209" cy="365455"/>
            <a:chOff x="2387854" y="3840937"/>
            <a:chExt cx="275082" cy="277368"/>
          </a:xfrm>
        </p:grpSpPr>
        <p:sp>
          <p:nvSpPr>
            <p:cNvPr id="265" name="Oval 26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66" name="Oval 26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68" name="Arc 26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5726144" y="3695700"/>
            <a:ext cx="392209" cy="365455"/>
            <a:chOff x="2387854" y="3840937"/>
            <a:chExt cx="275082" cy="277368"/>
          </a:xfrm>
        </p:grpSpPr>
        <p:sp>
          <p:nvSpPr>
            <p:cNvPr id="270" name="Oval 26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1" name="Oval 27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2" name="Oval 27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3" name="Arc 27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6173943" y="3695646"/>
            <a:ext cx="392209" cy="365455"/>
            <a:chOff x="2387854" y="3840937"/>
            <a:chExt cx="275082" cy="277368"/>
          </a:xfrm>
        </p:grpSpPr>
        <p:sp>
          <p:nvSpPr>
            <p:cNvPr id="275" name="Oval 27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6" name="Oval 27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8" name="Arc 27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6649739" y="3695646"/>
            <a:ext cx="392209" cy="365455"/>
            <a:chOff x="2387854" y="3840937"/>
            <a:chExt cx="275082" cy="277368"/>
          </a:xfrm>
        </p:grpSpPr>
        <p:sp>
          <p:nvSpPr>
            <p:cNvPr id="280" name="Oval 27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82" name="Oval 28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83" name="Arc 28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7097414" y="3695646"/>
            <a:ext cx="392209" cy="365455"/>
            <a:chOff x="2387854" y="3840937"/>
            <a:chExt cx="275082" cy="277368"/>
          </a:xfrm>
        </p:grpSpPr>
        <p:sp>
          <p:nvSpPr>
            <p:cNvPr id="290" name="Oval 28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92" name="Oval 29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93" name="Arc 29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1510891" y="3254704"/>
            <a:ext cx="392209" cy="365455"/>
            <a:chOff x="2387854" y="3840937"/>
            <a:chExt cx="275082" cy="277368"/>
          </a:xfrm>
        </p:grpSpPr>
        <p:sp>
          <p:nvSpPr>
            <p:cNvPr id="425" name="Oval 42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26" name="Oval 42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27" name="Oval 42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28" name="Arc 42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1986687" y="3254704"/>
            <a:ext cx="392209" cy="365455"/>
            <a:chOff x="2387854" y="3840937"/>
            <a:chExt cx="275082" cy="277368"/>
          </a:xfrm>
        </p:grpSpPr>
        <p:sp>
          <p:nvSpPr>
            <p:cNvPr id="430" name="Oval 42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1" name="Oval 43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2" name="Oval 43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3" name="Arc 43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2434486" y="3254650"/>
            <a:ext cx="392209" cy="365455"/>
            <a:chOff x="2387854" y="3840937"/>
            <a:chExt cx="275082" cy="277368"/>
          </a:xfrm>
        </p:grpSpPr>
        <p:sp>
          <p:nvSpPr>
            <p:cNvPr id="435" name="Oval 43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6" name="Oval 43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7" name="Oval 43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8" name="Arc 43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2910282" y="3254650"/>
            <a:ext cx="392209" cy="365455"/>
            <a:chOff x="2387854" y="3840937"/>
            <a:chExt cx="275082" cy="277368"/>
          </a:xfrm>
        </p:grpSpPr>
        <p:sp>
          <p:nvSpPr>
            <p:cNvPr id="440" name="Oval 43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1" name="Oval 44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2" name="Oval 44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3" name="Arc 44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3390154" y="3254704"/>
            <a:ext cx="392209" cy="365455"/>
            <a:chOff x="2387854" y="3840937"/>
            <a:chExt cx="275082" cy="277368"/>
          </a:xfrm>
        </p:grpSpPr>
        <p:sp>
          <p:nvSpPr>
            <p:cNvPr id="445" name="Oval 44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6" name="Oval 44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7" name="Oval 44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8" name="Arc 44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5259873" y="3254704"/>
            <a:ext cx="392209" cy="365455"/>
            <a:chOff x="2387854" y="3840937"/>
            <a:chExt cx="275082" cy="277368"/>
          </a:xfrm>
        </p:grpSpPr>
        <p:sp>
          <p:nvSpPr>
            <p:cNvPr id="465" name="Oval 46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6" name="Oval 46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7" name="Oval 46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68" name="Arc 46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5735669" y="3254704"/>
            <a:ext cx="392209" cy="365455"/>
            <a:chOff x="2387854" y="3840937"/>
            <a:chExt cx="275082" cy="277368"/>
          </a:xfrm>
        </p:grpSpPr>
        <p:sp>
          <p:nvSpPr>
            <p:cNvPr id="470" name="Oval 46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1" name="Oval 47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2" name="Oval 47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3" name="Arc 47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/>
          <p:cNvGrpSpPr/>
          <p:nvPr/>
        </p:nvGrpSpPr>
        <p:grpSpPr>
          <a:xfrm>
            <a:off x="6183468" y="3254650"/>
            <a:ext cx="392209" cy="365455"/>
            <a:chOff x="2387854" y="3840937"/>
            <a:chExt cx="275082" cy="277368"/>
          </a:xfrm>
        </p:grpSpPr>
        <p:sp>
          <p:nvSpPr>
            <p:cNvPr id="475" name="Oval 47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6" name="Oval 47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7" name="Oval 47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8" name="Arc 47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6659264" y="3254650"/>
            <a:ext cx="392209" cy="365455"/>
            <a:chOff x="2387854" y="3840937"/>
            <a:chExt cx="275082" cy="277368"/>
          </a:xfrm>
        </p:grpSpPr>
        <p:sp>
          <p:nvSpPr>
            <p:cNvPr id="480" name="Oval 47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1" name="Oval 48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2" name="Oval 48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3" name="Arc 48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1986687" y="2787979"/>
            <a:ext cx="392209" cy="365455"/>
            <a:chOff x="2387854" y="3840937"/>
            <a:chExt cx="275082" cy="277368"/>
          </a:xfrm>
        </p:grpSpPr>
        <p:sp>
          <p:nvSpPr>
            <p:cNvPr id="490" name="Oval 48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91" name="Oval 49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92" name="Oval 49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93" name="Arc 49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2434486" y="2787925"/>
            <a:ext cx="392209" cy="365455"/>
            <a:chOff x="2387854" y="3840937"/>
            <a:chExt cx="275082" cy="277368"/>
          </a:xfrm>
        </p:grpSpPr>
        <p:sp>
          <p:nvSpPr>
            <p:cNvPr id="495" name="Oval 49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96" name="Oval 49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97" name="Oval 49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98" name="Arc 49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9" name="Group 498"/>
          <p:cNvGrpSpPr/>
          <p:nvPr/>
        </p:nvGrpSpPr>
        <p:grpSpPr>
          <a:xfrm>
            <a:off x="2910282" y="2787925"/>
            <a:ext cx="392209" cy="365455"/>
            <a:chOff x="2387854" y="3840937"/>
            <a:chExt cx="275082" cy="277368"/>
          </a:xfrm>
        </p:grpSpPr>
        <p:sp>
          <p:nvSpPr>
            <p:cNvPr id="500" name="Oval 49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1" name="Oval 50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2" name="Oval 50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3" name="Arc 50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3390154" y="2787979"/>
            <a:ext cx="392209" cy="365455"/>
            <a:chOff x="2387854" y="3840937"/>
            <a:chExt cx="275082" cy="277368"/>
          </a:xfrm>
        </p:grpSpPr>
        <p:sp>
          <p:nvSpPr>
            <p:cNvPr id="505" name="Oval 50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6" name="Oval 50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7" name="Oval 50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8" name="Arc 50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4" name="Group 523"/>
          <p:cNvGrpSpPr/>
          <p:nvPr/>
        </p:nvGrpSpPr>
        <p:grpSpPr>
          <a:xfrm>
            <a:off x="5259873" y="2787979"/>
            <a:ext cx="392209" cy="365455"/>
            <a:chOff x="2387854" y="3840937"/>
            <a:chExt cx="275082" cy="277368"/>
          </a:xfrm>
        </p:grpSpPr>
        <p:sp>
          <p:nvSpPr>
            <p:cNvPr id="525" name="Oval 52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26" name="Oval 52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27" name="Oval 52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28" name="Arc 52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9" name="Group 528"/>
          <p:cNvGrpSpPr/>
          <p:nvPr/>
        </p:nvGrpSpPr>
        <p:grpSpPr>
          <a:xfrm>
            <a:off x="5735669" y="2787979"/>
            <a:ext cx="392209" cy="365455"/>
            <a:chOff x="2387854" y="3840937"/>
            <a:chExt cx="275082" cy="277368"/>
          </a:xfrm>
        </p:grpSpPr>
        <p:sp>
          <p:nvSpPr>
            <p:cNvPr id="530" name="Oval 52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31" name="Oval 53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32" name="Oval 53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33" name="Arc 53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6183468" y="2787925"/>
            <a:ext cx="392209" cy="365455"/>
            <a:chOff x="2387854" y="3840937"/>
            <a:chExt cx="275082" cy="277368"/>
          </a:xfrm>
        </p:grpSpPr>
        <p:sp>
          <p:nvSpPr>
            <p:cNvPr id="535" name="Oval 53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36" name="Oval 53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37" name="Oval 53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38" name="Arc 53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659264" y="2787925"/>
            <a:ext cx="392209" cy="365455"/>
            <a:chOff x="2387854" y="3840937"/>
            <a:chExt cx="275082" cy="277368"/>
          </a:xfrm>
        </p:grpSpPr>
        <p:sp>
          <p:nvSpPr>
            <p:cNvPr id="540" name="Oval 53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41" name="Oval 54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42" name="Oval 54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43" name="Arc 54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7106939" y="3254650"/>
            <a:ext cx="392209" cy="365455"/>
            <a:chOff x="2387854" y="3840937"/>
            <a:chExt cx="275082" cy="277368"/>
          </a:xfrm>
        </p:grpSpPr>
        <p:sp>
          <p:nvSpPr>
            <p:cNvPr id="545" name="Oval 54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46" name="Oval 54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47" name="Oval 54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48" name="Arc 54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1986687" y="2292679"/>
            <a:ext cx="392209" cy="365455"/>
            <a:chOff x="2387854" y="3840937"/>
            <a:chExt cx="275082" cy="277368"/>
          </a:xfrm>
        </p:grpSpPr>
        <p:sp>
          <p:nvSpPr>
            <p:cNvPr id="560" name="Oval 55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1" name="Oval 56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2" name="Oval 56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3" name="Arc 56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4" name="Group 563"/>
          <p:cNvGrpSpPr/>
          <p:nvPr/>
        </p:nvGrpSpPr>
        <p:grpSpPr>
          <a:xfrm>
            <a:off x="2434486" y="2292625"/>
            <a:ext cx="392209" cy="365455"/>
            <a:chOff x="2387854" y="3840937"/>
            <a:chExt cx="275082" cy="277368"/>
          </a:xfrm>
        </p:grpSpPr>
        <p:sp>
          <p:nvSpPr>
            <p:cNvPr id="565" name="Oval 56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6" name="Oval 56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7" name="Oval 56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8" name="Arc 56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9" name="Group 568"/>
          <p:cNvGrpSpPr/>
          <p:nvPr/>
        </p:nvGrpSpPr>
        <p:grpSpPr>
          <a:xfrm>
            <a:off x="2910282" y="2292625"/>
            <a:ext cx="392209" cy="365455"/>
            <a:chOff x="2387854" y="3840937"/>
            <a:chExt cx="275082" cy="277368"/>
          </a:xfrm>
        </p:grpSpPr>
        <p:sp>
          <p:nvSpPr>
            <p:cNvPr id="570" name="Oval 56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1" name="Oval 57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2" name="Oval 57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3" name="Arc 57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3390154" y="2292679"/>
            <a:ext cx="392209" cy="365455"/>
            <a:chOff x="2387854" y="3840937"/>
            <a:chExt cx="275082" cy="277368"/>
          </a:xfrm>
        </p:grpSpPr>
        <p:sp>
          <p:nvSpPr>
            <p:cNvPr id="575" name="Oval 57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6" name="Oval 57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7" name="Oval 57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8" name="Arc 57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9" name="Group 578"/>
          <p:cNvGrpSpPr/>
          <p:nvPr/>
        </p:nvGrpSpPr>
        <p:grpSpPr>
          <a:xfrm>
            <a:off x="3865950" y="2292679"/>
            <a:ext cx="392209" cy="365455"/>
            <a:chOff x="2387854" y="3840937"/>
            <a:chExt cx="275082" cy="277368"/>
          </a:xfrm>
        </p:grpSpPr>
        <p:sp>
          <p:nvSpPr>
            <p:cNvPr id="580" name="Oval 57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1" name="Oval 58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2" name="Oval 58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3" name="Arc 58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4789545" y="2292625"/>
            <a:ext cx="392209" cy="365455"/>
            <a:chOff x="2387854" y="3840937"/>
            <a:chExt cx="275082" cy="277368"/>
          </a:xfrm>
        </p:grpSpPr>
        <p:sp>
          <p:nvSpPr>
            <p:cNvPr id="590" name="Oval 58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91" name="Oval 59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92" name="Oval 59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93" name="Arc 59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5259873" y="2292679"/>
            <a:ext cx="392209" cy="365455"/>
            <a:chOff x="2387854" y="3840937"/>
            <a:chExt cx="275082" cy="277368"/>
          </a:xfrm>
        </p:grpSpPr>
        <p:sp>
          <p:nvSpPr>
            <p:cNvPr id="595" name="Oval 59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96" name="Oval 59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97" name="Oval 59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98" name="Arc 59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9" name="Group 598"/>
          <p:cNvGrpSpPr/>
          <p:nvPr/>
        </p:nvGrpSpPr>
        <p:grpSpPr>
          <a:xfrm>
            <a:off x="5735669" y="2292679"/>
            <a:ext cx="392209" cy="365455"/>
            <a:chOff x="2387854" y="3840937"/>
            <a:chExt cx="275082" cy="277368"/>
          </a:xfrm>
        </p:grpSpPr>
        <p:sp>
          <p:nvSpPr>
            <p:cNvPr id="600" name="Oval 59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1" name="Oval 60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2" name="Oval 60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3" name="Arc 60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4" name="Group 603"/>
          <p:cNvGrpSpPr/>
          <p:nvPr/>
        </p:nvGrpSpPr>
        <p:grpSpPr>
          <a:xfrm>
            <a:off x="6183468" y="2292625"/>
            <a:ext cx="392209" cy="365455"/>
            <a:chOff x="2387854" y="3840937"/>
            <a:chExt cx="275082" cy="277368"/>
          </a:xfrm>
        </p:grpSpPr>
        <p:sp>
          <p:nvSpPr>
            <p:cNvPr id="605" name="Oval 60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6" name="Oval 60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7" name="Oval 60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8" name="Arc 60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6659264" y="2292625"/>
            <a:ext cx="392209" cy="365455"/>
            <a:chOff x="2387854" y="3840937"/>
            <a:chExt cx="275082" cy="277368"/>
          </a:xfrm>
        </p:grpSpPr>
        <p:sp>
          <p:nvSpPr>
            <p:cNvPr id="610" name="Oval 60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1" name="Oval 61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2" name="Oval 61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3" name="Arc 61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2910282" y="1825900"/>
            <a:ext cx="392209" cy="365455"/>
            <a:chOff x="2387854" y="3840937"/>
            <a:chExt cx="275082" cy="277368"/>
          </a:xfrm>
        </p:grpSpPr>
        <p:sp>
          <p:nvSpPr>
            <p:cNvPr id="630" name="Oval 62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31" name="Oval 63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32" name="Oval 63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33" name="Arc 63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4" name="Group 633"/>
          <p:cNvGrpSpPr/>
          <p:nvPr/>
        </p:nvGrpSpPr>
        <p:grpSpPr>
          <a:xfrm>
            <a:off x="3390154" y="1825954"/>
            <a:ext cx="392209" cy="365455"/>
            <a:chOff x="2387854" y="3840937"/>
            <a:chExt cx="275082" cy="277368"/>
          </a:xfrm>
        </p:grpSpPr>
        <p:sp>
          <p:nvSpPr>
            <p:cNvPr id="635" name="Oval 63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36" name="Oval 63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37" name="Oval 63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38" name="Arc 63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5259873" y="1825954"/>
            <a:ext cx="392209" cy="365455"/>
            <a:chOff x="2387854" y="3840937"/>
            <a:chExt cx="275082" cy="277368"/>
          </a:xfrm>
        </p:grpSpPr>
        <p:sp>
          <p:nvSpPr>
            <p:cNvPr id="655" name="Oval 654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56" name="Oval 655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57" name="Oval 656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58" name="Arc 657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9" name="Group 658"/>
          <p:cNvGrpSpPr/>
          <p:nvPr/>
        </p:nvGrpSpPr>
        <p:grpSpPr>
          <a:xfrm>
            <a:off x="5735669" y="1825954"/>
            <a:ext cx="392209" cy="365455"/>
            <a:chOff x="2387854" y="3840937"/>
            <a:chExt cx="275082" cy="277368"/>
          </a:xfrm>
        </p:grpSpPr>
        <p:sp>
          <p:nvSpPr>
            <p:cNvPr id="660" name="Oval 659"/>
            <p:cNvSpPr/>
            <p:nvPr/>
          </p:nvSpPr>
          <p:spPr>
            <a:xfrm>
              <a:off x="2387854" y="3840937"/>
              <a:ext cx="275082" cy="2773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1" name="Oval 660"/>
            <p:cNvSpPr/>
            <p:nvPr/>
          </p:nvSpPr>
          <p:spPr>
            <a:xfrm>
              <a:off x="2439953" y="3902294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2" name="Oval 661"/>
            <p:cNvSpPr/>
            <p:nvPr/>
          </p:nvSpPr>
          <p:spPr>
            <a:xfrm>
              <a:off x="2538316" y="3905656"/>
              <a:ext cx="72522" cy="630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3" name="Arc 662"/>
            <p:cNvSpPr/>
            <p:nvPr/>
          </p:nvSpPr>
          <p:spPr>
            <a:xfrm rot="5400000">
              <a:off x="2481055" y="3953086"/>
              <a:ext cx="89514" cy="137541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9" name="Group 718"/>
          <p:cNvGrpSpPr/>
          <p:nvPr/>
        </p:nvGrpSpPr>
        <p:grpSpPr>
          <a:xfrm>
            <a:off x="4110864" y="3030530"/>
            <a:ext cx="392209" cy="365455"/>
            <a:chOff x="1531366" y="3091434"/>
            <a:chExt cx="502920" cy="502920"/>
          </a:xfrm>
        </p:grpSpPr>
        <p:sp>
          <p:nvSpPr>
            <p:cNvPr id="720" name="Oval 719"/>
            <p:cNvSpPr/>
            <p:nvPr/>
          </p:nvSpPr>
          <p:spPr>
            <a:xfrm>
              <a:off x="1531366" y="3091434"/>
              <a:ext cx="502920" cy="502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21" name="Oval 720"/>
            <p:cNvSpPr/>
            <p:nvPr/>
          </p:nvSpPr>
          <p:spPr>
            <a:xfrm>
              <a:off x="1626616" y="3202686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22" name="Oval 721"/>
            <p:cNvSpPr/>
            <p:nvPr/>
          </p:nvSpPr>
          <p:spPr>
            <a:xfrm>
              <a:off x="1806448" y="3208782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23" name="Arc 722"/>
            <p:cNvSpPr/>
            <p:nvPr/>
          </p:nvSpPr>
          <p:spPr>
            <a:xfrm rot="5400000">
              <a:off x="1702435" y="3293745"/>
              <a:ext cx="162306" cy="251460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4" name="Group 723"/>
          <p:cNvGrpSpPr/>
          <p:nvPr/>
        </p:nvGrpSpPr>
        <p:grpSpPr>
          <a:xfrm>
            <a:off x="4110898" y="3459127"/>
            <a:ext cx="392209" cy="365455"/>
            <a:chOff x="1531366" y="3091434"/>
            <a:chExt cx="502920" cy="502920"/>
          </a:xfrm>
        </p:grpSpPr>
        <p:sp>
          <p:nvSpPr>
            <p:cNvPr id="725" name="Oval 724"/>
            <p:cNvSpPr/>
            <p:nvPr/>
          </p:nvSpPr>
          <p:spPr>
            <a:xfrm>
              <a:off x="1531366" y="3091434"/>
              <a:ext cx="502920" cy="502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26" name="Oval 725"/>
            <p:cNvSpPr/>
            <p:nvPr/>
          </p:nvSpPr>
          <p:spPr>
            <a:xfrm>
              <a:off x="1626616" y="3202686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27" name="Oval 726"/>
            <p:cNvSpPr/>
            <p:nvPr/>
          </p:nvSpPr>
          <p:spPr>
            <a:xfrm>
              <a:off x="1806448" y="3208782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28" name="Arc 727"/>
            <p:cNvSpPr/>
            <p:nvPr/>
          </p:nvSpPr>
          <p:spPr>
            <a:xfrm rot="5400000">
              <a:off x="1702435" y="3293745"/>
              <a:ext cx="162306" cy="251460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4110270" y="3908875"/>
            <a:ext cx="392209" cy="365455"/>
            <a:chOff x="1531366" y="3091434"/>
            <a:chExt cx="502920" cy="502920"/>
          </a:xfrm>
        </p:grpSpPr>
        <p:sp>
          <p:nvSpPr>
            <p:cNvPr id="730" name="Oval 729"/>
            <p:cNvSpPr/>
            <p:nvPr/>
          </p:nvSpPr>
          <p:spPr>
            <a:xfrm>
              <a:off x="1531366" y="3091434"/>
              <a:ext cx="502920" cy="502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31" name="Oval 730"/>
            <p:cNvSpPr/>
            <p:nvPr/>
          </p:nvSpPr>
          <p:spPr>
            <a:xfrm>
              <a:off x="1626616" y="3202686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32" name="Oval 731"/>
            <p:cNvSpPr/>
            <p:nvPr/>
          </p:nvSpPr>
          <p:spPr>
            <a:xfrm>
              <a:off x="1806448" y="3208782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33" name="Arc 732"/>
            <p:cNvSpPr/>
            <p:nvPr/>
          </p:nvSpPr>
          <p:spPr>
            <a:xfrm rot="5400000">
              <a:off x="1702435" y="3293745"/>
              <a:ext cx="162306" cy="251460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4" name="Group 733"/>
          <p:cNvGrpSpPr/>
          <p:nvPr/>
        </p:nvGrpSpPr>
        <p:grpSpPr>
          <a:xfrm>
            <a:off x="4587114" y="3030530"/>
            <a:ext cx="392209" cy="365455"/>
            <a:chOff x="1531366" y="3091434"/>
            <a:chExt cx="502920" cy="502920"/>
          </a:xfrm>
        </p:grpSpPr>
        <p:sp>
          <p:nvSpPr>
            <p:cNvPr id="735" name="Oval 734"/>
            <p:cNvSpPr/>
            <p:nvPr/>
          </p:nvSpPr>
          <p:spPr>
            <a:xfrm>
              <a:off x="1531366" y="3091434"/>
              <a:ext cx="502920" cy="502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36" name="Oval 735"/>
            <p:cNvSpPr/>
            <p:nvPr/>
          </p:nvSpPr>
          <p:spPr>
            <a:xfrm>
              <a:off x="1626616" y="3202686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37" name="Oval 736"/>
            <p:cNvSpPr/>
            <p:nvPr/>
          </p:nvSpPr>
          <p:spPr>
            <a:xfrm>
              <a:off x="1806448" y="3208782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38" name="Arc 737"/>
            <p:cNvSpPr/>
            <p:nvPr/>
          </p:nvSpPr>
          <p:spPr>
            <a:xfrm rot="5400000">
              <a:off x="1702435" y="3293745"/>
              <a:ext cx="162306" cy="251460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9" name="Group 738"/>
          <p:cNvGrpSpPr/>
          <p:nvPr/>
        </p:nvGrpSpPr>
        <p:grpSpPr>
          <a:xfrm>
            <a:off x="4587148" y="3459127"/>
            <a:ext cx="392209" cy="365455"/>
            <a:chOff x="1531366" y="3091434"/>
            <a:chExt cx="502920" cy="502920"/>
          </a:xfrm>
        </p:grpSpPr>
        <p:sp>
          <p:nvSpPr>
            <p:cNvPr id="740" name="Oval 739"/>
            <p:cNvSpPr/>
            <p:nvPr/>
          </p:nvSpPr>
          <p:spPr>
            <a:xfrm>
              <a:off x="1531366" y="3091434"/>
              <a:ext cx="502920" cy="502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41" name="Oval 740"/>
            <p:cNvSpPr/>
            <p:nvPr/>
          </p:nvSpPr>
          <p:spPr>
            <a:xfrm>
              <a:off x="1626616" y="3202686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42" name="Oval 741"/>
            <p:cNvSpPr/>
            <p:nvPr/>
          </p:nvSpPr>
          <p:spPr>
            <a:xfrm>
              <a:off x="1806448" y="3208782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43" name="Arc 742"/>
            <p:cNvSpPr/>
            <p:nvPr/>
          </p:nvSpPr>
          <p:spPr>
            <a:xfrm rot="5400000">
              <a:off x="1702435" y="3293745"/>
              <a:ext cx="162306" cy="251460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4586520" y="3908875"/>
            <a:ext cx="392209" cy="365455"/>
            <a:chOff x="1531366" y="3091434"/>
            <a:chExt cx="502920" cy="502920"/>
          </a:xfrm>
        </p:grpSpPr>
        <p:sp>
          <p:nvSpPr>
            <p:cNvPr id="745" name="Oval 744"/>
            <p:cNvSpPr/>
            <p:nvPr/>
          </p:nvSpPr>
          <p:spPr>
            <a:xfrm>
              <a:off x="1531366" y="3091434"/>
              <a:ext cx="502920" cy="502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46" name="Oval 745"/>
            <p:cNvSpPr/>
            <p:nvPr/>
          </p:nvSpPr>
          <p:spPr>
            <a:xfrm>
              <a:off x="1626616" y="3202686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47" name="Oval 746"/>
            <p:cNvSpPr/>
            <p:nvPr/>
          </p:nvSpPr>
          <p:spPr>
            <a:xfrm>
              <a:off x="1806448" y="3208782"/>
              <a:ext cx="132588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48" name="Arc 747"/>
            <p:cNvSpPr/>
            <p:nvPr/>
          </p:nvSpPr>
          <p:spPr>
            <a:xfrm rot="5400000">
              <a:off x="1702435" y="3293745"/>
              <a:ext cx="162306" cy="251460"/>
            </a:xfrm>
            <a:prstGeom prst="arc">
              <a:avLst>
                <a:gd name="adj1" fmla="val 17142518"/>
                <a:gd name="adj2" fmla="val 4445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06" y="1387475"/>
            <a:ext cx="1610689" cy="17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3414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Stage training data on disk</a:t>
            </a:r>
          </a:p>
          <a:p>
            <a:endParaRPr lang="en-GB" dirty="0"/>
          </a:p>
          <a:p>
            <a:r>
              <a:rPr lang="en-GB" dirty="0"/>
              <a:t>Read in single action (or non action) at a time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Hash each attribute of that click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 learning algorithm to update each hash value.</a:t>
            </a:r>
          </a:p>
          <a:p>
            <a:endParaRPr lang="en-GB" dirty="0"/>
          </a:p>
          <a:p>
            <a:r>
              <a:rPr lang="en-GB" dirty="0"/>
              <a:t>Move to next line on file (if at end of file, optionally make multiple passes of file)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Learning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9440" y="5501640"/>
            <a:ext cx="5623560" cy="441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i="1" dirty="0">
                <a:latin typeface="Arial" pitchFamily="34" charset="0"/>
                <a:cs typeface="Arial" pitchFamily="34" charset="0"/>
              </a:rPr>
              <a:t>Benchmark : 6 million rows (5GB file) train, 4 million predicted on HP840 G3 (UHG standard laptop) in </a:t>
            </a:r>
            <a:r>
              <a:rPr lang="en-GB" sz="1600" i="1" dirty="0" err="1">
                <a:latin typeface="Arial" pitchFamily="34" charset="0"/>
                <a:cs typeface="Arial" pitchFamily="34" charset="0"/>
              </a:rPr>
              <a:t>approx</a:t>
            </a:r>
            <a:r>
              <a:rPr lang="en-GB" sz="1600" i="1" dirty="0">
                <a:latin typeface="Arial" pitchFamily="34" charset="0"/>
                <a:cs typeface="Arial" pitchFamily="34" charset="0"/>
              </a:rPr>
              <a:t> 40 </a:t>
            </a:r>
            <a:r>
              <a:rPr lang="en-GB" sz="1600" i="1" dirty="0" err="1">
                <a:latin typeface="Arial" pitchFamily="34" charset="0"/>
                <a:cs typeface="Arial" pitchFamily="34" charset="0"/>
              </a:rPr>
              <a:t>mins</a:t>
            </a:r>
            <a:endParaRPr lang="en-US" sz="1600" i="1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273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Stage training data on disk</a:t>
            </a:r>
          </a:p>
          <a:p>
            <a:endParaRPr lang="en-GB" dirty="0"/>
          </a:p>
          <a:p>
            <a:r>
              <a:rPr lang="en-GB" dirty="0"/>
              <a:t>Read in single action (or non action) at a time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Hash each attribute of that click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 learning algorithm to update each hash value.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Move to next line on file (if at end of file, optionally make multiple passes of file)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Learning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84" y="2647254"/>
            <a:ext cx="3739748" cy="302168"/>
          </a:xfrm>
          <a:prstGeom prst="rect">
            <a:avLst/>
          </a:prstGeom>
          <a:ln>
            <a:noFill/>
          </a:ln>
          <a:effectLst>
            <a:outerShdw blurRad="88900" dist="12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84" y="1803719"/>
            <a:ext cx="4865242" cy="424393"/>
          </a:xfrm>
          <a:prstGeom prst="rect">
            <a:avLst/>
          </a:prstGeom>
          <a:ln>
            <a:noFill/>
          </a:ln>
          <a:effectLst>
            <a:outerShdw blurRad="88900" dist="12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82" y="3329529"/>
            <a:ext cx="6576399" cy="375162"/>
          </a:xfrm>
          <a:prstGeom prst="rect">
            <a:avLst/>
          </a:prstGeom>
          <a:ln>
            <a:noFill/>
          </a:ln>
          <a:effectLst>
            <a:outerShdw blurRad="88900" dist="12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79" y="4166012"/>
            <a:ext cx="3739753" cy="722333"/>
          </a:xfrm>
          <a:prstGeom prst="rect">
            <a:avLst/>
          </a:prstGeom>
          <a:ln>
            <a:noFill/>
          </a:ln>
          <a:effectLst>
            <a:outerShdw blurRad="88900" dist="12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87" y="4888345"/>
            <a:ext cx="4277887" cy="334421"/>
          </a:xfrm>
          <a:prstGeom prst="rect">
            <a:avLst/>
          </a:prstGeom>
          <a:ln>
            <a:noFill/>
          </a:ln>
          <a:effectLst>
            <a:outerShdw blurRad="88900" dist="12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6725" y="4284290"/>
            <a:ext cx="1390650" cy="4857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clicked “yes”</a:t>
            </a:r>
            <a:endParaRPr lang="en-US" sz="1400" dirty="0" err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47800" y="4527178"/>
            <a:ext cx="1066800" cy="242887"/>
          </a:xfrm>
          <a:prstGeom prst="straightConnector1">
            <a:avLst/>
          </a:prstGeom>
          <a:ln w="2222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33525" y="3704691"/>
            <a:ext cx="1133475" cy="579599"/>
          </a:xfrm>
          <a:prstGeom prst="straightConnector1">
            <a:avLst/>
          </a:prstGeom>
          <a:ln w="2222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59305" y="4482354"/>
            <a:ext cx="2260769" cy="4857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hashed user features </a:t>
            </a:r>
            <a:endParaRPr lang="en-US" sz="1400" dirty="0" err="1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15175" y="3780892"/>
            <a:ext cx="786036" cy="663362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585641" y="4443693"/>
            <a:ext cx="312782" cy="82925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569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349" y="1905000"/>
            <a:ext cx="8162925" cy="2552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Consider the following example,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Note that “user”, “offers accepted” and “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GB" dirty="0">
                <a:latin typeface="Arial" pitchFamily="34" charset="0"/>
                <a:cs typeface="Arial" pitchFamily="34" charset="0"/>
              </a:rPr>
              <a:t> views” are categorical and “premium” is numerical.  </a:t>
            </a:r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087222"/>
              </p:ext>
            </p:extLst>
          </p:nvPr>
        </p:nvGraphicFramePr>
        <p:xfrm>
          <a:off x="594360" y="2459038"/>
          <a:ext cx="8082915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5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click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user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prescription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url</a:t>
                      </a:r>
                      <a:r>
                        <a:rPr lang="en-GB" sz="1600" baseline="0"/>
                        <a:t> </a:t>
                      </a:r>
                      <a:r>
                        <a:rPr lang="en-GB" sz="1600"/>
                        <a:t>views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premium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no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dhanley2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“Generic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methylphenidate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uhc.com/policy-terms/5.6</a:t>
                      </a:r>
                    </a:p>
                    <a:p>
                      <a:r>
                        <a:rPr lang="en-GB" sz="1600" dirty="0"/>
                        <a:t>uhc.com/provider-search</a:t>
                      </a:r>
                    </a:p>
                    <a:p>
                      <a:r>
                        <a:rPr lang="en-GB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$2299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aware features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8880" y="5795662"/>
            <a:ext cx="3668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2"/>
              </a:rPr>
              <a:t>http://www.csie.ntu.edu.tw/~r01922136/slides/ffm.pdf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57096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290957"/>
              </p:ext>
            </p:extLst>
          </p:nvPr>
        </p:nvGraphicFramePr>
        <p:xfrm>
          <a:off x="609599" y="1474788"/>
          <a:ext cx="8181975" cy="243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8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Field Name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Field Index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Name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Features Index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user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field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user-</a:t>
                      </a:r>
                      <a:r>
                        <a:rPr lang="en-GB" sz="1600" i="1" dirty="0"/>
                        <a:t>dhanley2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75407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prescription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field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prescription-</a:t>
                      </a:r>
                      <a:r>
                        <a:rPr lang="en-GB" sz="1600" i="1" dirty="0"/>
                        <a:t>“generic 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methylphenidate”</a:t>
                      </a:r>
                      <a:r>
                        <a:rPr lang="en-GB" sz="1600" i="1" baseline="0" dirty="0"/>
                        <a:t> 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8964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url</a:t>
                      </a:r>
                      <a:r>
                        <a:rPr lang="en-GB" sz="1600" dirty="0"/>
                        <a:t> views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field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url-</a:t>
                      </a:r>
                      <a:r>
                        <a:rPr lang="en-GB" sz="1600" i="1" dirty="0"/>
                        <a:t>uhc.com/policy-terms/5.6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322</a:t>
                      </a:r>
                      <a:r>
                        <a:rPr lang="en-GB" sz="1600" dirty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premium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field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url-</a:t>
                      </a:r>
                      <a:r>
                        <a:rPr lang="en-GB" sz="1600" i="1" dirty="0"/>
                        <a:t>uhc.com/provider-search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2794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premium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feature </a:t>
                      </a:r>
                      <a:r>
                        <a:rPr lang="en-GB" sz="1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aware feature mapping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4226560"/>
            <a:ext cx="8087360" cy="17576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After transforming to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Libffm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format (0 represents target, no click),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0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75407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8964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322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2794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2299</a:t>
            </a:r>
          </a:p>
          <a:p>
            <a:pPr algn="ctr">
              <a:lnSpc>
                <a:spcPct val="150000"/>
              </a:lnSpc>
            </a:pPr>
            <a:endParaRPr lang="en-GB" sz="1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/>
              <a:t>Here a </a:t>
            </a:r>
            <a:r>
              <a:rPr lang="en-US" sz="1600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number is an index of field, a </a:t>
            </a:r>
            <a:r>
              <a:rPr lang="en-US" sz="1600" dirty="0">
                <a:solidFill>
                  <a:srgbClr val="00B0F0"/>
                </a:solidFill>
              </a:rPr>
              <a:t>blue</a:t>
            </a:r>
            <a:r>
              <a:rPr lang="en-US" sz="1600" dirty="0"/>
              <a:t> number is an index of feature, and a </a:t>
            </a:r>
            <a:r>
              <a:rPr lang="en-US" sz="1600" dirty="0">
                <a:solidFill>
                  <a:srgbClr val="00B050"/>
                </a:solidFill>
              </a:rPr>
              <a:t>green</a:t>
            </a:r>
            <a:r>
              <a:rPr lang="en-US" sz="1600" dirty="0"/>
              <a:t> number is the value of the corresponding feature.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8880" y="5795662"/>
            <a:ext cx="3668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2"/>
              </a:rPr>
              <a:t>http://www.csie.ntu.edu.tw/~r01922136/slides/ffm.pdf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68252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840521"/>
              </p:ext>
            </p:extLst>
          </p:nvPr>
        </p:nvGraphicFramePr>
        <p:xfrm>
          <a:off x="629920" y="2185988"/>
          <a:ext cx="80568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</a:t>
                      </a:r>
                      <a:r>
                        <a:rPr lang="en-GB" baseline="0" dirty="0"/>
                        <a:t> 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Big Data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Interactions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Field aware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LibFFM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Manual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FTRL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Manual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760980" y="2976880"/>
            <a:ext cx="248920" cy="233680"/>
            <a:chOff x="2484120" y="4643120"/>
            <a:chExt cx="248920" cy="23368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484120" y="4724400"/>
              <a:ext cx="76200" cy="15240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542540" y="4643120"/>
              <a:ext cx="190500" cy="23368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771140" y="3332480"/>
            <a:ext cx="248920" cy="233680"/>
            <a:chOff x="2484120" y="4643120"/>
            <a:chExt cx="248920" cy="23368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484120" y="4724400"/>
              <a:ext cx="76200" cy="15240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542540" y="4643120"/>
              <a:ext cx="190500" cy="23368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781300" y="3698240"/>
            <a:ext cx="248920" cy="233680"/>
            <a:chOff x="2484120" y="4643120"/>
            <a:chExt cx="248920" cy="23368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484120" y="4724400"/>
              <a:ext cx="76200" cy="15240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42540" y="4643120"/>
              <a:ext cx="190500" cy="23368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203700" y="2997200"/>
            <a:ext cx="248920" cy="233680"/>
            <a:chOff x="2484120" y="4643120"/>
            <a:chExt cx="248920" cy="23368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484120" y="4724400"/>
              <a:ext cx="76200" cy="15240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542540" y="4643120"/>
              <a:ext cx="190500" cy="23368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13860" y="3352800"/>
            <a:ext cx="248920" cy="233680"/>
            <a:chOff x="2484120" y="4643120"/>
            <a:chExt cx="248920" cy="23368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484120" y="4724400"/>
              <a:ext cx="76200" cy="15240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542540" y="4643120"/>
              <a:ext cx="190500" cy="23368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24020" y="3718560"/>
            <a:ext cx="248920" cy="233680"/>
            <a:chOff x="2484120" y="4643120"/>
            <a:chExt cx="248920" cy="23368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484120" y="4724400"/>
              <a:ext cx="76200" cy="15240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542540" y="4643120"/>
              <a:ext cx="190500" cy="23368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4733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7976" y="4666891"/>
            <a:ext cx="3714483" cy="681089"/>
          </a:xfrm>
        </p:spPr>
        <p:txBody>
          <a:bodyPr/>
          <a:lstStyle/>
          <a:p>
            <a:r>
              <a:rPr lang="en-GB" sz="3200" dirty="0"/>
              <a:t>Thank you…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00129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738" y="3711834"/>
            <a:ext cx="8312487" cy="1223319"/>
          </a:xfrm>
        </p:spPr>
        <p:txBody>
          <a:bodyPr/>
          <a:lstStyle/>
          <a:p>
            <a:r>
              <a:rPr lang="en-GB" dirty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100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34040"/>
              </p:ext>
            </p:extLst>
          </p:nvPr>
        </p:nvGraphicFramePr>
        <p:xfrm>
          <a:off x="609599" y="1474788"/>
          <a:ext cx="8181975" cy="243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8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Field Name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Field Index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Name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Features Index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user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field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user-</a:t>
                      </a:r>
                      <a:r>
                        <a:rPr lang="en-GB" sz="1600" i="1" dirty="0"/>
                        <a:t>dhanley2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</a:t>
                      </a: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75407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prescription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field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prescription-</a:t>
                      </a:r>
                      <a:r>
                        <a:rPr lang="en-GB" sz="1600" i="1" dirty="0"/>
                        <a:t>“generic </a:t>
                      </a:r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methylphenidate”</a:t>
                      </a:r>
                      <a:r>
                        <a:rPr lang="en-GB" sz="1600" i="1" baseline="0" dirty="0"/>
                        <a:t> 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</a:t>
                      </a: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8964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url</a:t>
                      </a:r>
                      <a:r>
                        <a:rPr lang="en-GB" sz="1600" dirty="0"/>
                        <a:t> views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field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url-</a:t>
                      </a:r>
                      <a:r>
                        <a:rPr lang="en-GB" sz="1600" i="1" dirty="0"/>
                        <a:t>uhc.com/policy-terms/5.6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</a:t>
                      </a: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322</a:t>
                      </a:r>
                      <a:r>
                        <a:rPr lang="en-GB" sz="1600" dirty="0"/>
                        <a:t>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premium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field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url-</a:t>
                      </a:r>
                      <a:r>
                        <a:rPr lang="en-GB" sz="1600" i="1" dirty="0"/>
                        <a:t>uhc.com/provider-search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</a:t>
                      </a: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2794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premium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feature </a:t>
                      </a: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aware feature mapping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4226560"/>
            <a:ext cx="8087360" cy="1473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After transforming to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Libffm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format (0 represents target, no click),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0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1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75407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8964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322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2794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2299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After transforming to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Vowpal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Wabbit format,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0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|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75407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|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8964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|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322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2794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|</a:t>
            </a:r>
            <a:r>
              <a:rPr lang="en-GB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GB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2299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lnSpc>
                <a:spcPct val="150000"/>
              </a:lnSpc>
            </a:pP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93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sz="2000" dirty="0">
                <a:hlinkClick r:id="rId2"/>
              </a:rPr>
              <a:t>https://arxiv.org/abs/1606.07792</a:t>
            </a:r>
            <a:endParaRPr lang="en-US" sz="2000" dirty="0"/>
          </a:p>
          <a:p>
            <a:r>
              <a:rPr lang="en-US" sz="2000" dirty="0"/>
              <a:t>we present Wide &amp; Deep learning---jointly trained wide linear models and deep neural networks---to combine the benefits of memorization and generalization for recommender systems. We productionized and evaluated the system on Google Play, a commercial mobile app store with over one billion active users and over one million apps. Online experiment results show that Wide &amp; Deep significantly increased app acquisitions compared with wide-only and deep-only models. We have also open-sourced our implementation in </a:t>
            </a:r>
            <a:r>
              <a:rPr lang="en-US" sz="2000" dirty="0" err="1"/>
              <a:t>TensorFlow</a:t>
            </a:r>
            <a:r>
              <a:rPr lang="en-US" sz="2000" dirty="0"/>
              <a:t>.</a:t>
            </a:r>
          </a:p>
          <a:p>
            <a:r>
              <a:rPr lang="en-US" sz="2000" dirty="0">
                <a:hlinkClick r:id="rId3"/>
              </a:rPr>
              <a:t>https://www.tensorflow.org/tutorials/wide_and_deep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Deep &amp; Wide</a:t>
            </a:r>
          </a:p>
        </p:txBody>
      </p:sp>
    </p:spTree>
    <p:extLst>
      <p:ext uri="{BB962C8B-B14F-4D97-AF65-F5344CB8AC3E}">
        <p14:creationId xmlns:p14="http://schemas.microsoft.com/office/powerpoint/2010/main" val="4815532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2406650"/>
            <a:ext cx="7102475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5699760"/>
            <a:ext cx="6441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3"/>
              </a:rPr>
              <a:t>http://www.csie.ntu.edu.tw/~r01922136/slides/ffm.pdf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52785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Factorisation Machines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0" y="1270223"/>
            <a:ext cx="6385787" cy="215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3725886"/>
            <a:ext cx="6360159" cy="196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8400" y="5699760"/>
            <a:ext cx="6441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4"/>
              </a:rPr>
              <a:t>http://www.csie.ntu.edu.tw/~r01922136/slides/ffm.pdf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2363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69" y="1525588"/>
            <a:ext cx="5356893" cy="382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Intent 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67397" y="2884932"/>
            <a:ext cx="1060704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6" name="Chord 5"/>
          <p:cNvSpPr/>
          <p:nvPr/>
        </p:nvSpPr>
        <p:spPr>
          <a:xfrm rot="7008724">
            <a:off x="6392727" y="4155245"/>
            <a:ext cx="2264909" cy="1089549"/>
          </a:xfrm>
          <a:prstGeom prst="chor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550408" y="2103120"/>
            <a:ext cx="932688" cy="1216152"/>
          </a:xfrm>
          <a:prstGeom prst="roundRect">
            <a:avLst/>
          </a:prstGeom>
          <a:noFill/>
          <a:ln w="762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12026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313337" y="1221578"/>
            <a:ext cx="2079172" cy="4471649"/>
          </a:xfrm>
          <a:prstGeom prst="round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04137" y="1221579"/>
            <a:ext cx="2079172" cy="4471649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59971" y="1221580"/>
            <a:ext cx="2079172" cy="4471649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User Preferences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52523" y="2181225"/>
            <a:ext cx="1514475" cy="6905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Ad #1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152522" y="3019425"/>
            <a:ext cx="1514475" cy="6905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Ad #2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152524" y="3864768"/>
            <a:ext cx="1514475" cy="6905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Ad #3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1152523" y="4702968"/>
            <a:ext cx="1514475" cy="6905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Ad #4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04901" y="1339280"/>
            <a:ext cx="1657349" cy="338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dirty="0">
                <a:latin typeface="Arial" pitchFamily="34" charset="0"/>
                <a:cs typeface="Arial" pitchFamily="34" charset="0"/>
              </a:rPr>
              <a:t>Default landing screen</a:t>
            </a:r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9961" y="1339280"/>
            <a:ext cx="1657349" cy="338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dirty="0">
                <a:latin typeface="Arial" pitchFamily="34" charset="0"/>
                <a:cs typeface="Arial" pitchFamily="34" charset="0"/>
              </a:rPr>
              <a:t>ML Ranked Preferences</a:t>
            </a:r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97050" y="2181225"/>
            <a:ext cx="1514475" cy="69056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0.20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3597049" y="3019425"/>
            <a:ext cx="1514475" cy="69056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0.14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3597051" y="3864768"/>
            <a:ext cx="1514475" cy="69056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0.64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3597050" y="4702968"/>
            <a:ext cx="1514475" cy="69056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0.02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186485" y="2181225"/>
            <a:ext cx="1514475" cy="6905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Ad #3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6186484" y="3019425"/>
            <a:ext cx="1514475" cy="6905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Ad #1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6186486" y="3864768"/>
            <a:ext cx="1514475" cy="6905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Ad #2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6186485" y="4702968"/>
            <a:ext cx="1514475" cy="6905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800" dirty="0"/>
              <a:t>Ad #4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115046" y="1339279"/>
            <a:ext cx="1657349" cy="338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dirty="0">
                <a:latin typeface="Arial" pitchFamily="34" charset="0"/>
                <a:cs typeface="Arial" pitchFamily="34" charset="0"/>
              </a:rPr>
              <a:t>Personalized landing screen</a:t>
            </a:r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9517" y="2526506"/>
            <a:ext cx="393585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03632" y="3376612"/>
            <a:ext cx="393585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3632" y="4210049"/>
            <a:ext cx="393585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5090" y="5048249"/>
            <a:ext cx="393585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11524" y="2538412"/>
            <a:ext cx="393585" cy="33337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11526" y="3364706"/>
            <a:ext cx="393585" cy="33337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140271" y="3810338"/>
            <a:ext cx="355490" cy="42182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11524" y="5048249"/>
            <a:ext cx="393587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156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51" y="2406066"/>
            <a:ext cx="3965206" cy="217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Determinants of taken action.</a:t>
            </a:r>
            <a:endParaRPr lang="en-US" dirty="0"/>
          </a:p>
        </p:txBody>
      </p:sp>
      <p:cxnSp>
        <p:nvCxnSpPr>
          <p:cNvPr id="7" name="Straight Connector 6"/>
          <p:cNvCxnSpPr>
            <a:stCxn id="24" idx="6"/>
          </p:cNvCxnSpPr>
          <p:nvPr/>
        </p:nvCxnSpPr>
        <p:spPr>
          <a:xfrm>
            <a:off x="2155063" y="3053081"/>
            <a:ext cx="81876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5" idx="2"/>
          </p:cNvCxnSpPr>
          <p:nvPr/>
        </p:nvCxnSpPr>
        <p:spPr>
          <a:xfrm flipH="1">
            <a:off x="6123495" y="3957858"/>
            <a:ext cx="61646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2" idx="2"/>
          </p:cNvCxnSpPr>
          <p:nvPr/>
        </p:nvCxnSpPr>
        <p:spPr>
          <a:xfrm flipH="1">
            <a:off x="5161280" y="2774559"/>
            <a:ext cx="1649348" cy="1436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2" idx="0"/>
          </p:cNvCxnSpPr>
          <p:nvPr/>
        </p:nvCxnSpPr>
        <p:spPr>
          <a:xfrm flipH="1" flipV="1">
            <a:off x="5271007" y="3793266"/>
            <a:ext cx="1" cy="121905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10628" y="2289957"/>
            <a:ext cx="1704975" cy="9692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GB" sz="1600" dirty="0"/>
              <a:t>Advert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450088" y="2568479"/>
            <a:ext cx="1704975" cy="9692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GB" sz="1600" dirty="0"/>
              <a:t>Document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3566032" y="1199299"/>
            <a:ext cx="1704975" cy="9692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GB" sz="1600" dirty="0"/>
              <a:t>Competing ads</a:t>
            </a:r>
            <a:endParaRPr lang="en-US" sz="1600" dirty="0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 flipH="1">
            <a:off x="4418519" y="2168503"/>
            <a:ext cx="1" cy="73662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520" y="5012317"/>
            <a:ext cx="1704975" cy="9692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GB" sz="1600" dirty="0"/>
              <a:t>Event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>
          <a:xfrm>
            <a:off x="6739955" y="3473256"/>
            <a:ext cx="1704975" cy="9692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GB" sz="1600" dirty="0"/>
              <a:t>User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2086228" y="4977146"/>
            <a:ext cx="1704975" cy="9692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GB" sz="1600" dirty="0"/>
              <a:t>Session</a:t>
            </a:r>
            <a:endParaRPr lang="en-US" sz="1600" dirty="0"/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 flipV="1">
            <a:off x="2938716" y="4206240"/>
            <a:ext cx="0" cy="77090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195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51" y="2406066"/>
            <a:ext cx="3965206" cy="217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Determinants of taken action.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53463" y="1390904"/>
            <a:ext cx="0" cy="107899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3463" y="1826895"/>
            <a:ext cx="1060577" cy="1538097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999" y="1380744"/>
            <a:ext cx="1723263" cy="1078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Document URL</a:t>
            </a:r>
          </a:p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Category</a:t>
            </a:r>
          </a:p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Domain name</a:t>
            </a:r>
          </a:p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Publish date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095368" y="3889629"/>
            <a:ext cx="46558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79997" y="2994279"/>
            <a:ext cx="0" cy="151447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56196" y="2927604"/>
            <a:ext cx="2172843" cy="1078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User ID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Last page visited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Current session page views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All pages views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Historical ad clicks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Time in current session</a:t>
            </a:r>
          </a:p>
          <a:p>
            <a:r>
              <a:rPr lang="en-GB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Plan type</a:t>
            </a:r>
          </a:p>
          <a:p>
            <a:r>
              <a:rPr lang="en-GB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Previous claim types</a:t>
            </a:r>
          </a:p>
          <a:p>
            <a:r>
              <a:rPr lang="en-GB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….</a:t>
            </a:r>
            <a:endParaRPr lang="en-US" dirty="0" err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142865" y="1895856"/>
            <a:ext cx="522732" cy="100926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65597" y="1233551"/>
            <a:ext cx="0" cy="123634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127" y="3738372"/>
            <a:ext cx="1732788" cy="1078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Event hour</a:t>
            </a:r>
          </a:p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Event day</a:t>
            </a:r>
          </a:p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Device type</a:t>
            </a:r>
          </a:p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User Country</a:t>
            </a:r>
          </a:p>
          <a:p>
            <a:pPr algn="r"/>
            <a:r>
              <a:rPr lang="en-GB" dirty="0">
                <a:latin typeface="Arial" pitchFamily="34" charset="0"/>
                <a:cs typeface="Arial" pitchFamily="34" charset="0"/>
              </a:rPr>
              <a:t>User Region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190115" y="3432429"/>
            <a:ext cx="2486025" cy="152057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90115" y="3784600"/>
            <a:ext cx="0" cy="132588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61989" y="1196721"/>
            <a:ext cx="2924175" cy="1078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Ad ID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Ad URL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On page ad count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Competing ad docs 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Ad Category, Ad Site</a:t>
            </a:r>
          </a:p>
          <a:p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219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Learning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5648" y="1362456"/>
            <a:ext cx="5321808" cy="1819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3200" dirty="0"/>
              <a:t>Mostly categorical data</a:t>
            </a:r>
          </a:p>
          <a:p>
            <a:pPr algn="ctr"/>
            <a:r>
              <a:rPr lang="en-GB" sz="3200" dirty="0"/>
              <a:t>Big Data (10M+ events)</a:t>
            </a:r>
          </a:p>
          <a:p>
            <a:pPr algn="ctr"/>
            <a:r>
              <a:rPr lang="en-GB" sz="3200" dirty="0"/>
              <a:t>Dynamic Features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4201668" y="2340864"/>
            <a:ext cx="429768" cy="255117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755648" y="3947160"/>
            <a:ext cx="5321808" cy="125577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3200" dirty="0"/>
              <a:t>Matrix Factorisation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93208" y="5257800"/>
            <a:ext cx="3273552" cy="685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2000" dirty="0">
                <a:latin typeface="Arial" pitchFamily="34" charset="0"/>
                <a:cs typeface="Arial" pitchFamily="34" charset="0"/>
              </a:rPr>
              <a:t>+ Fast </a:t>
            </a:r>
          </a:p>
          <a:p>
            <a:r>
              <a:rPr lang="en-GB" sz="2000" dirty="0">
                <a:latin typeface="Arial" pitchFamily="34" charset="0"/>
                <a:cs typeface="Arial" pitchFamily="34" charset="0"/>
              </a:rPr>
              <a:t>+ Low memory consumption</a:t>
            </a:r>
          </a:p>
        </p:txBody>
      </p:sp>
    </p:spTree>
    <p:extLst>
      <p:ext uri="{BB962C8B-B14F-4D97-AF65-F5344CB8AC3E}">
        <p14:creationId xmlns:p14="http://schemas.microsoft.com/office/powerpoint/2010/main" val="13346144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Source Matrix Factorisation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0352" y="2516505"/>
            <a:ext cx="2380488" cy="12862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4000" dirty="0"/>
              <a:t>FTRL </a:t>
            </a:r>
          </a:p>
          <a:p>
            <a:pPr algn="ctr"/>
            <a:r>
              <a:rPr lang="en-GB" dirty="0"/>
              <a:t>Follow the Regularised Leader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41720" y="1178433"/>
            <a:ext cx="2380488" cy="12862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4000" dirty="0"/>
              <a:t>FFM</a:t>
            </a:r>
          </a:p>
          <a:p>
            <a:pPr algn="ctr"/>
            <a:r>
              <a:rPr lang="en-GB" dirty="0"/>
              <a:t>Field Aware Factorised Machines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45180" y="1815465"/>
            <a:ext cx="2380488" cy="12862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4000" dirty="0"/>
              <a:t>FM</a:t>
            </a:r>
          </a:p>
          <a:p>
            <a:pPr algn="ctr"/>
            <a:r>
              <a:rPr lang="en-GB" dirty="0"/>
              <a:t>Factorised Machines</a:t>
            </a:r>
            <a:endParaRPr lang="en-US" dirty="0"/>
          </a:p>
        </p:txBody>
      </p:sp>
      <p:pic>
        <p:nvPicPr>
          <p:cNvPr id="3074" name="Picture 2" descr="Image result f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5" y="4030292"/>
            <a:ext cx="932688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Vowpal Wabb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80" y="3329182"/>
            <a:ext cx="2286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99632" y="3470704"/>
            <a:ext cx="2752344" cy="5577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 err="1">
                <a:latin typeface="Arial" pitchFamily="34" charset="0"/>
                <a:cs typeface="Arial" pitchFamily="34" charset="0"/>
              </a:rPr>
              <a:t>LibFFM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i="1" dirty="0" err="1">
                <a:latin typeface="Arial" pitchFamily="34" charset="0"/>
                <a:cs typeface="Arial" pitchFamily="34" charset="0"/>
              </a:rPr>
              <a:t>Libtools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 from National Taiwan </a:t>
            </a:r>
            <a:r>
              <a:rPr lang="en-GB" i="1" dirty="0" err="1">
                <a:latin typeface="Arial" pitchFamily="34" charset="0"/>
                <a:cs typeface="Arial" pitchFamily="34" charset="0"/>
              </a:rPr>
              <a:t>Univeristy</a:t>
            </a:r>
            <a:endParaRPr lang="en-GB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8" name="Picture 6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108" y="2554018"/>
            <a:ext cx="780010" cy="78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126480" y="4279771"/>
            <a:ext cx="2074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https://www.csie.ntu.edu.tw/~cjlin/libffm/</a:t>
            </a:r>
            <a:r>
              <a:rPr lang="en-US" sz="1600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24753" y="4243582"/>
            <a:ext cx="21451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6"/>
              </a:rPr>
              <a:t>http://hunch.net/~vw/</a:t>
            </a:r>
            <a:r>
              <a:rPr lang="en-US" sz="1600" dirty="0"/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358" y="4888603"/>
            <a:ext cx="2034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7"/>
              </a:rPr>
              <a:t>http://bit.ly/2jVxM81</a:t>
            </a:r>
            <a:r>
              <a:rPr lang="en-US" sz="1600" dirty="0"/>
              <a:t> </a:t>
            </a:r>
          </a:p>
        </p:txBody>
      </p:sp>
      <p:sp>
        <p:nvSpPr>
          <p:cNvPr id="2" name="AutoShape 2" descr="Image result for mountains clipart">
            <a:hlinkClick r:id="rId8"/>
          </p:cNvPr>
          <p:cNvSpPr>
            <a:spLocks noChangeAspect="1" noChangeArrowheads="1"/>
          </p:cNvSpPr>
          <p:nvPr/>
        </p:nvSpPr>
        <p:spPr bwMode="auto">
          <a:xfrm>
            <a:off x="155575" y="-922338"/>
            <a:ext cx="45529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mountains clipart">
            <a:hlinkClick r:id="rId8"/>
          </p:cNvPr>
          <p:cNvSpPr>
            <a:spLocks noChangeAspect="1" noChangeArrowheads="1"/>
          </p:cNvSpPr>
          <p:nvPr/>
        </p:nvSpPr>
        <p:spPr bwMode="auto">
          <a:xfrm>
            <a:off x="307975" y="-769938"/>
            <a:ext cx="45529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://images.clipartpanda.com/mountain-range-clipart-clipart-mountains-512x512-f60f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Related image">
            <a:hlinkClick r:id="rId9"/>
          </p:cNvPr>
          <p:cNvSpPr>
            <a:spLocks noChangeAspect="1" noChangeArrowheads="1"/>
          </p:cNvSpPr>
          <p:nvPr/>
        </p:nvSpPr>
        <p:spPr bwMode="auto">
          <a:xfrm>
            <a:off x="460375" y="-623888"/>
            <a:ext cx="455295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5" y="5101209"/>
            <a:ext cx="4382390" cy="9872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30" y="5026832"/>
            <a:ext cx="4300235" cy="9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707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3119" y="1769724"/>
            <a:ext cx="3667761" cy="382162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Feature Hashing</a:t>
            </a:r>
          </a:p>
          <a:p>
            <a:pPr marL="0" indent="0">
              <a:buNone/>
            </a:pP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Online Learning </a:t>
            </a:r>
          </a:p>
          <a:p>
            <a:pPr marL="0" indent="0">
              <a:buNone/>
            </a:pP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Field Aware Learning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Matrix Factorisation models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439919" y="1769724"/>
            <a:ext cx="3667761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2400" dirty="0">
                <a:solidFill>
                  <a:schemeClr val="accent1"/>
                </a:solidFill>
              </a:rPr>
              <a:t>Handles Big Data</a:t>
            </a:r>
          </a:p>
          <a:p>
            <a:pPr marL="0" indent="0" algn="r">
              <a:buFont typeface="Arial" pitchFamily="34" charset="0"/>
              <a:buNone/>
            </a:pPr>
            <a:endParaRPr lang="en-GB" sz="2400" dirty="0">
              <a:solidFill>
                <a:schemeClr val="accent1"/>
              </a:solidFill>
            </a:endParaRPr>
          </a:p>
          <a:p>
            <a:pPr marL="0" indent="0" algn="r">
              <a:buFont typeface="Arial" pitchFamily="34" charset="0"/>
              <a:buNone/>
            </a:pPr>
            <a:r>
              <a:rPr lang="en-GB" sz="2400" dirty="0">
                <a:solidFill>
                  <a:schemeClr val="accent1"/>
                </a:solidFill>
              </a:rPr>
              <a:t>Speed, Low Memory</a:t>
            </a:r>
          </a:p>
          <a:p>
            <a:pPr marL="0" indent="0" algn="r">
              <a:buFont typeface="Arial" pitchFamily="34" charset="0"/>
              <a:buNone/>
            </a:pPr>
            <a:endParaRPr lang="en-GB" sz="2400" dirty="0">
              <a:solidFill>
                <a:schemeClr val="accent1"/>
              </a:solidFill>
            </a:endParaRPr>
          </a:p>
          <a:p>
            <a:pPr marL="0" indent="0" algn="r">
              <a:buFont typeface="Arial" pitchFamily="34" charset="0"/>
              <a:buNone/>
            </a:pPr>
            <a:r>
              <a:rPr lang="en-GB" sz="2400" dirty="0">
                <a:solidFill>
                  <a:schemeClr val="accent1"/>
                </a:solidFill>
              </a:rPr>
              <a:t>Granular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371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5345</TotalTime>
  <Words>860</Words>
  <Application>Microsoft Macintosh PowerPoint</Application>
  <PresentationFormat>On-screen Show (4:3)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Optum</vt:lpstr>
      <vt:lpstr>Learning Intent with Click Data</vt:lpstr>
      <vt:lpstr>Google Deep &amp; Wide</vt:lpstr>
      <vt:lpstr>User Intent  </vt:lpstr>
      <vt:lpstr>Learning User Preferences</vt:lpstr>
      <vt:lpstr>Determinants of taken action.</vt:lpstr>
      <vt:lpstr>Determinants of taken action.</vt:lpstr>
      <vt:lpstr>Online Learning</vt:lpstr>
      <vt:lpstr>Open Source Matrix Factorisation</vt:lpstr>
      <vt:lpstr>Characteristics of Matrix Factorisation models</vt:lpstr>
      <vt:lpstr>Feature (Feature Hash Trick)</vt:lpstr>
      <vt:lpstr>Feature Interactions</vt:lpstr>
      <vt:lpstr>Online Learning </vt:lpstr>
      <vt:lpstr>Online Learning </vt:lpstr>
      <vt:lpstr>Field aware features</vt:lpstr>
      <vt:lpstr>Field aware feature mapping </vt:lpstr>
      <vt:lpstr>Comparison</vt:lpstr>
      <vt:lpstr>Thank you…</vt:lpstr>
      <vt:lpstr>Algorithms</vt:lpstr>
      <vt:lpstr>Field aware feature mapping </vt:lpstr>
      <vt:lpstr>Linear Model</vt:lpstr>
      <vt:lpstr>Factorisation Machines</vt:lpstr>
    </vt:vector>
  </TitlesOfParts>
  <Company>UnitedHealth Group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with lifestyle image</dc:title>
  <dc:creator>Fink, Jessica L</dc:creator>
  <cp:lastModifiedBy>Microsoft Office User</cp:lastModifiedBy>
  <cp:revision>223</cp:revision>
  <cp:lastPrinted>2016-11-17T14:42:36Z</cp:lastPrinted>
  <dcterms:created xsi:type="dcterms:W3CDTF">2013-11-07T21:12:08Z</dcterms:created>
  <dcterms:modified xsi:type="dcterms:W3CDTF">2019-03-09T14:40:19Z</dcterms:modified>
</cp:coreProperties>
</file>