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258" r:id="rId2"/>
    <p:sldId id="340" r:id="rId3"/>
    <p:sldId id="364" r:id="rId4"/>
    <p:sldId id="365" r:id="rId5"/>
    <p:sldId id="362" r:id="rId6"/>
    <p:sldId id="363" r:id="rId7"/>
    <p:sldId id="361" r:id="rId8"/>
    <p:sldId id="366" r:id="rId9"/>
    <p:sldId id="329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F4B"/>
    <a:srgbClr val="008ABF"/>
    <a:srgbClr val="FFCF01"/>
    <a:srgbClr val="00B2DA"/>
    <a:srgbClr val="001934"/>
    <a:srgbClr val="8CC63F"/>
    <a:srgbClr val="83D1F5"/>
    <a:srgbClr val="003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9" autoAdjust="0"/>
    <p:restoredTop sz="94660"/>
  </p:normalViewPr>
  <p:slideViewPr>
    <p:cSldViewPr>
      <p:cViewPr>
        <p:scale>
          <a:sx n="100" d="100"/>
          <a:sy n="100" d="100"/>
        </p:scale>
        <p:origin x="-1008" y="360"/>
      </p:cViewPr>
      <p:guideLst>
        <p:guide orient="horz" pos="23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/>
              <a:t>IBM Big Data &amp; Analytics</a:t>
            </a:r>
            <a:r>
              <a:rPr lang="en-US" sz="1200"/>
              <a:t/>
            </a:r>
            <a:br>
              <a:rPr lang="en-US" sz="1200"/>
            </a:br>
            <a:r>
              <a:rPr lang="en-US"/>
              <a:t>© 2013 IBM Corporation</a:t>
            </a:r>
            <a:endParaRPr lang="en-US" sz="120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057508-7D55-4A53-9952-CA00564113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0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/>
              <a:t>IBM Big Data &amp; Analytics</a:t>
            </a:r>
            <a:r>
              <a:rPr lang="en-US" sz="1200"/>
              <a:t/>
            </a:r>
            <a:br>
              <a:rPr lang="en-US" sz="1200"/>
            </a:br>
            <a:r>
              <a:rPr lang="en-US"/>
              <a:t>© 2013 IBM Corporation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E96535-12D7-4859-AC89-AE50065046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10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800"/>
              <a:t>IBM Big Data &amp; Analytics</a:t>
            </a:r>
            <a:r>
              <a:rPr lang="en-US" sz="1200"/>
              <a:t/>
            </a:r>
            <a:br>
              <a:rPr lang="en-US" sz="1200"/>
            </a:br>
            <a:r>
              <a:rPr lang="en-US" sz="800"/>
              <a:t>© 2013 IBM Corporation</a:t>
            </a:r>
          </a:p>
        </p:txBody>
      </p:sp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2D091FD-2AF5-4018-B3AA-1DD1336BA80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Big Data &amp; Analytics</a:t>
            </a:r>
            <a:r>
              <a:rPr lang="en-US" sz="1200"/>
              <a:t/>
            </a:r>
            <a:br>
              <a:rPr lang="en-US" sz="1200"/>
            </a:br>
            <a:r>
              <a:rPr lang="en-US"/>
              <a:t>© 2013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E96535-12D7-4859-AC89-AE50065046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014" y="1265237"/>
            <a:ext cx="5258024" cy="1173336"/>
          </a:xfrm>
        </p:spPr>
        <p:txBody>
          <a:bodyPr anchor="b"/>
          <a:lstStyle>
            <a:lvl1pPr>
              <a:defRPr sz="35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7013" y="2609974"/>
            <a:ext cx="4805362" cy="409697"/>
          </a:xfrm>
        </p:spPr>
        <p:txBody>
          <a:bodyPr/>
          <a:lstStyle>
            <a:lvl1pPr marL="0" indent="0">
              <a:buFont typeface="Wingdings" charset="0"/>
              <a:buNone/>
              <a:defRPr sz="1100" i="1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099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073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28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10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69" y="2703465"/>
            <a:ext cx="4012490" cy="1269929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46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5113" y="709613"/>
            <a:ext cx="85455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1597025"/>
            <a:ext cx="8542338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90500" y="6550025"/>
            <a:ext cx="552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54C8CEB-F540-43EC-9B04-00AED9F29A67}" type="slidenum">
              <a:rPr lang="en-US" sz="700"/>
              <a:pPr/>
              <a:t>‹#›</a:t>
            </a:fld>
            <a:endParaRPr lang="en-US" sz="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0" r:id="rId2"/>
    <p:sldLayoutId id="2147483741" r:id="rId3"/>
    <p:sldLayoutId id="2147483742" r:id="rId4"/>
    <p:sldLayoutId id="2147483744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1pPr>
      <a:lvl2pPr marL="515938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804863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30338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19263" indent="-79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1764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6pPr>
      <a:lvl7pPr marL="26336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7pPr>
      <a:lvl8pPr marL="30908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8pPr>
      <a:lvl9pPr marL="35480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743200"/>
            <a:ext cx="5258024" cy="1173336"/>
          </a:xfrm>
        </p:spPr>
        <p:txBody>
          <a:bodyPr/>
          <a:lstStyle/>
          <a:p>
            <a:r>
              <a:rPr lang="en-US" sz="2800" dirty="0"/>
              <a:t>Data Science </a:t>
            </a:r>
            <a:r>
              <a:rPr lang="en-US" sz="2800" dirty="0" smtClean="0"/>
              <a:t>Training</a:t>
            </a:r>
            <a:br>
              <a:rPr lang="en-US" sz="2800" dirty="0" smtClean="0"/>
            </a:br>
            <a:r>
              <a:rPr lang="en-US" sz="2400" dirty="0" smtClean="0"/>
              <a:t>Trees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038600"/>
            <a:ext cx="3763096" cy="304800"/>
          </a:xfrm>
        </p:spPr>
        <p:txBody>
          <a:bodyPr/>
          <a:lstStyle/>
          <a:p>
            <a:r>
              <a:rPr lang="en-US" sz="1400" dirty="0" smtClean="0"/>
              <a:t>Oct 26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2016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Machine Learning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Today we look at trees . </a:t>
            </a:r>
          </a:p>
          <a:p>
            <a:pPr marL="0" indent="0">
              <a:buNone/>
            </a:pPr>
            <a:endParaRPr lang="en-IE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Trees is a </a:t>
            </a:r>
            <a:r>
              <a:rPr lang="en-IE" sz="2000" b="1" dirty="0" smtClean="0">
                <a:solidFill>
                  <a:schemeClr val="bg1">
                    <a:lumMod val="50000"/>
                  </a:schemeClr>
                </a:solidFill>
              </a:rPr>
              <a:t>non-parametric</a:t>
            </a: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 method, as opposed to regression, ridge, </a:t>
            </a:r>
            <a:r>
              <a:rPr lang="en-IE" sz="2000" dirty="0" err="1" smtClean="0">
                <a:solidFill>
                  <a:schemeClr val="bg1">
                    <a:lumMod val="50000"/>
                  </a:schemeClr>
                </a:solidFill>
              </a:rPr>
              <a:t>lasoo</a:t>
            </a: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 which are </a:t>
            </a:r>
            <a:r>
              <a:rPr lang="en-IE" sz="2000" b="1" dirty="0" smtClean="0">
                <a:solidFill>
                  <a:schemeClr val="bg1">
                    <a:lumMod val="50000"/>
                  </a:schemeClr>
                </a:solidFill>
              </a:rPr>
              <a:t>parametric</a:t>
            </a: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 methods. They assume a form to the data, trees do not assume any form, so is good for complex shapes. </a:t>
            </a:r>
          </a:p>
          <a:p>
            <a:pPr marL="0" indent="0">
              <a:buNone/>
            </a:pPr>
            <a:endParaRPr lang="en-IE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E" sz="1400" dirty="0" smtClean="0">
                <a:solidFill>
                  <a:schemeClr val="bg1">
                    <a:lumMod val="50000"/>
                  </a:schemeClr>
                </a:solidFill>
              </a:rPr>
              <a:t>See the book on Box or </a:t>
            </a:r>
            <a:r>
              <a:rPr lang="en-IE" sz="1400" dirty="0">
                <a:solidFill>
                  <a:schemeClr val="bg1">
                    <a:lumMod val="50000"/>
                  </a:schemeClr>
                </a:solidFill>
              </a:rPr>
              <a:t>free online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An Introduction to Statistical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Learning, with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Applications in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. Gareth James, Daniela Witten, Trevor Hastie and Robert 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</a:rPr>
              <a:t>Tibshirani</a:t>
            </a:r>
            <a:endParaRPr lang="en-IE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Ainator</a:t>
            </a:r>
            <a:r>
              <a:rPr lang="en-IE" dirty="0" smtClean="0"/>
              <a:t> </a:t>
            </a:r>
            <a:endParaRPr lang="en-I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16" y="685800"/>
            <a:ext cx="5861400" cy="565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81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basics</a:t>
            </a:r>
            <a:endParaRPr lang="en-IE" dirty="0"/>
          </a:p>
        </p:txBody>
      </p:sp>
      <p:pic>
        <p:nvPicPr>
          <p:cNvPr id="4098" name="Picture 2" descr="Image result for decision tre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939155" cy="410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90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04060"/>
            <a:ext cx="3621781" cy="366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4538526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447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Predict </a:t>
            </a:r>
            <a:r>
              <a:rPr lang="en-IE" dirty="0"/>
              <a:t>Salary </a:t>
            </a:r>
            <a:r>
              <a:rPr lang="en-IE" dirty="0" smtClean="0"/>
              <a:t>in Hitters Data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2819400" y="225373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Salary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066800" y="1817132"/>
            <a:ext cx="0" cy="3982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47800" y="1767999"/>
            <a:ext cx="0" cy="3982005"/>
          </a:xfrm>
          <a:prstGeom prst="line">
            <a:avLst/>
          </a:prstGeom>
          <a:ln>
            <a:solidFill>
              <a:srgbClr val="17AF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33600" y="1861065"/>
            <a:ext cx="0" cy="3982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3430" y="5739288"/>
            <a:ext cx="7444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/>
              <a:t>Blue – </a:t>
            </a:r>
            <a:r>
              <a:rPr lang="en-IE" sz="1600" dirty="0" err="1" smtClean="0"/>
              <a:t>avg</a:t>
            </a:r>
            <a:r>
              <a:rPr lang="en-IE" sz="1600" dirty="0" smtClean="0"/>
              <a:t> left is 4 salary ; </a:t>
            </a:r>
            <a:r>
              <a:rPr lang="en-IE" sz="1600" dirty="0" err="1" smtClean="0"/>
              <a:t>avg</a:t>
            </a:r>
            <a:r>
              <a:rPr lang="en-IE" sz="1600" dirty="0" smtClean="0"/>
              <a:t> on right is 7 salary             - RMSE 4.5 </a:t>
            </a:r>
          </a:p>
          <a:p>
            <a:r>
              <a:rPr lang="en-IE" sz="1600" dirty="0" smtClean="0"/>
              <a:t>Green </a:t>
            </a:r>
            <a:r>
              <a:rPr lang="en-IE" sz="1600" dirty="0"/>
              <a:t>– </a:t>
            </a:r>
            <a:r>
              <a:rPr lang="en-IE" sz="1600" dirty="0" err="1"/>
              <a:t>avg</a:t>
            </a:r>
            <a:r>
              <a:rPr lang="en-IE" sz="1600" dirty="0"/>
              <a:t> left is </a:t>
            </a:r>
            <a:r>
              <a:rPr lang="en-IE" sz="1600" dirty="0" smtClean="0"/>
              <a:t>4.8 </a:t>
            </a:r>
            <a:r>
              <a:rPr lang="en-IE" sz="1600" dirty="0"/>
              <a:t>salary ; </a:t>
            </a:r>
            <a:r>
              <a:rPr lang="en-IE" sz="1600" dirty="0" err="1"/>
              <a:t>avg</a:t>
            </a:r>
            <a:r>
              <a:rPr lang="en-IE" sz="1600" dirty="0"/>
              <a:t> on right is </a:t>
            </a:r>
            <a:r>
              <a:rPr lang="en-IE" sz="1600" dirty="0" smtClean="0"/>
              <a:t>6.5 salary    </a:t>
            </a:r>
            <a:r>
              <a:rPr lang="en-IE" sz="1600" b="1" dirty="0" smtClean="0"/>
              <a:t>- </a:t>
            </a:r>
            <a:r>
              <a:rPr lang="en-IE" sz="1600" b="1" dirty="0"/>
              <a:t>RMSE </a:t>
            </a:r>
            <a:r>
              <a:rPr lang="en-IE" sz="1600" b="1" dirty="0" smtClean="0"/>
              <a:t>3.8</a:t>
            </a:r>
            <a:endParaRPr lang="en-IE" sz="1600" b="1" dirty="0"/>
          </a:p>
          <a:p>
            <a:r>
              <a:rPr lang="en-IE" sz="1600" dirty="0" smtClean="0"/>
              <a:t>Red </a:t>
            </a:r>
            <a:r>
              <a:rPr lang="en-IE" sz="1600" dirty="0"/>
              <a:t>– </a:t>
            </a:r>
            <a:r>
              <a:rPr lang="en-IE" sz="1600" dirty="0" err="1"/>
              <a:t>avg</a:t>
            </a:r>
            <a:r>
              <a:rPr lang="en-IE" sz="1600" dirty="0"/>
              <a:t> left is </a:t>
            </a:r>
            <a:r>
              <a:rPr lang="en-IE" sz="1600" dirty="0" smtClean="0"/>
              <a:t>5 </a:t>
            </a:r>
            <a:r>
              <a:rPr lang="en-IE" sz="1600" dirty="0"/>
              <a:t>salary ; </a:t>
            </a:r>
            <a:r>
              <a:rPr lang="en-IE" sz="1600" dirty="0" err="1"/>
              <a:t>avg</a:t>
            </a:r>
            <a:r>
              <a:rPr lang="en-IE" sz="1600" dirty="0"/>
              <a:t> on right is </a:t>
            </a:r>
            <a:r>
              <a:rPr lang="en-IE" sz="1600" dirty="0" smtClean="0"/>
              <a:t>6 salary              - </a:t>
            </a:r>
            <a:r>
              <a:rPr lang="en-IE" sz="1600" dirty="0"/>
              <a:t>RMSE </a:t>
            </a:r>
            <a:r>
              <a:rPr lang="en-IE" sz="1600" dirty="0" smtClean="0"/>
              <a:t>4.9</a:t>
            </a:r>
            <a:endParaRPr lang="en-IE" sz="16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7658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 Partitioning of a sub space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199"/>
            <a:ext cx="5562600" cy="546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198"/>
            <a:ext cx="2818246" cy="259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03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Overfitting</a:t>
            </a:r>
            <a:r>
              <a:rPr lang="en-IE" dirty="0" smtClean="0"/>
              <a:t> with trees</a:t>
            </a:r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33600"/>
            <a:ext cx="5022782" cy="336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923365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Parameters in trees,</a:t>
            </a:r>
          </a:p>
          <a:p>
            <a:r>
              <a:rPr lang="en-IE" dirty="0" smtClean="0"/>
              <a:t> - tree depth</a:t>
            </a:r>
          </a:p>
          <a:p>
            <a:r>
              <a:rPr lang="en-IE" dirty="0"/>
              <a:t> </a:t>
            </a:r>
            <a:r>
              <a:rPr lang="en-IE" dirty="0" smtClean="0"/>
              <a:t>- minimum leaf size</a:t>
            </a:r>
          </a:p>
          <a:p>
            <a:r>
              <a:rPr lang="en-IE" dirty="0"/>
              <a:t> </a:t>
            </a:r>
            <a:r>
              <a:rPr lang="en-IE" dirty="0" smtClean="0"/>
              <a:t>- objective (</a:t>
            </a:r>
            <a:r>
              <a:rPr lang="en-IE" dirty="0" err="1" smtClean="0"/>
              <a:t>eg</a:t>
            </a:r>
            <a:r>
              <a:rPr lang="en-IE" dirty="0" smtClean="0"/>
              <a:t>. Error metric)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414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versus Linear models </a:t>
            </a:r>
            <a:endParaRPr lang="en-IE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684884" cy="5245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953000" y="3200400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562600" y="28194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562600" y="2819400"/>
            <a:ext cx="76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248400" y="2514600"/>
            <a:ext cx="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248400" y="2514600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410200" y="4267200"/>
            <a:ext cx="0" cy="190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10200" y="4724400"/>
            <a:ext cx="1447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4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en-US" dirty="0"/>
              <a:t>Thank you!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94-01_Mobile_Enterprises_Brand_Wht_template_R1">
  <a:themeElements>
    <a:clrScheme name="594-01_Mobile_Enterprises_Brand_Wht_template_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008ABF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7DAD"/>
      </a:accent6>
      <a:hlink>
        <a:srgbClr val="007670"/>
      </a:hlink>
      <a:folHlink>
        <a:srgbClr val="FDB813"/>
      </a:folHlink>
    </a:clrScheme>
    <a:fontScheme name="594-01_Mobile_Enterprises_Brand_Wht_template_R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94-01_Mobile_Enterprises_Brand_Wht_template_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008AB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7DAD"/>
        </a:accent6>
        <a:hlink>
          <a:srgbClr val="007670"/>
        </a:hlink>
        <a:folHlink>
          <a:srgbClr val="FDB8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24981</TotalTime>
  <Words>188</Words>
  <Application>Microsoft Office PowerPoint</Application>
  <PresentationFormat>On-screen Show (4:3)</PresentationFormat>
  <Paragraphs>30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594-01_Mobile_Enterprises_Brand_Wht_template_R1</vt:lpstr>
      <vt:lpstr>Data Science Training Trees</vt:lpstr>
      <vt:lpstr>Machine Learning</vt:lpstr>
      <vt:lpstr>Ainator </vt:lpstr>
      <vt:lpstr>The basics</vt:lpstr>
      <vt:lpstr>Trees</vt:lpstr>
      <vt:lpstr>Tree Partitioning of a sub space</vt:lpstr>
      <vt:lpstr>Overfitting with trees</vt:lpstr>
      <vt:lpstr>Trees versus Linear models </vt:lpstr>
      <vt:lpstr>Thank you!</vt:lpstr>
    </vt:vector>
  </TitlesOfParts>
  <Company>VSA Partners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Headline Subhead</dc:title>
  <dc:creator>amckamey</dc:creator>
  <cp:lastModifiedBy>Darragh Hanley</cp:lastModifiedBy>
  <cp:revision>446</cp:revision>
  <cp:lastPrinted>2016-01-20T13:29:02Z</cp:lastPrinted>
  <dcterms:created xsi:type="dcterms:W3CDTF">2012-06-13T19:43:57Z</dcterms:created>
  <dcterms:modified xsi:type="dcterms:W3CDTF">2017-09-12T11:18:31Z</dcterms:modified>
</cp:coreProperties>
</file>