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8" r:id="rId2"/>
    <p:sldId id="340" r:id="rId3"/>
    <p:sldId id="365" r:id="rId4"/>
    <p:sldId id="362" r:id="rId5"/>
    <p:sldId id="366" r:id="rId6"/>
    <p:sldId id="368" r:id="rId7"/>
    <p:sldId id="370" r:id="rId8"/>
    <p:sldId id="369" r:id="rId9"/>
    <p:sldId id="329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F4B"/>
    <a:srgbClr val="008ABF"/>
    <a:srgbClr val="FFCF01"/>
    <a:srgbClr val="00B2DA"/>
    <a:srgbClr val="001934"/>
    <a:srgbClr val="8CC63F"/>
    <a:srgbClr val="83D1F5"/>
    <a:srgbClr val="00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9" autoAdjust="0"/>
    <p:restoredTop sz="94660"/>
  </p:normalViewPr>
  <p:slideViewPr>
    <p:cSldViewPr>
      <p:cViewPr>
        <p:scale>
          <a:sx n="100" d="100"/>
          <a:sy n="100" d="100"/>
        </p:scale>
        <p:origin x="-1008" y="-58"/>
      </p:cViewPr>
      <p:guideLst>
        <p:guide orient="horz" pos="23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57508-7D55-4A53-9952-CA0056411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E96535-12D7-4859-AC89-AE500650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 sz="800"/>
              <a:t>© 2013 IBM Corporation</a:t>
            </a:r>
          </a:p>
        </p:txBody>
      </p:sp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D091FD-2AF5-4018-B3AA-1DD1336BA80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 smtClean="0">
                <a:latin typeface="Times New Roman" pitchFamily="18" charset="0"/>
              </a:rPr>
              <a:t>An ensemble of trees brings many weak learners together to make a stronger single learner. </a:t>
            </a:r>
          </a:p>
          <a:p>
            <a:endParaRPr lang="en-IE" altLang="en-US" smtClean="0">
              <a:latin typeface="Times New Roman" pitchFamily="18" charset="0"/>
            </a:endParaRPr>
          </a:p>
          <a:p>
            <a:r>
              <a:rPr lang="en-IE" altLang="en-US" smtClean="0">
                <a:latin typeface="Times New Roman" pitchFamily="18" charset="0"/>
              </a:rPr>
              <a:t>So each one of these trees is very short, and it only uses a small subset of the variables. </a:t>
            </a:r>
          </a:p>
          <a:p>
            <a:endParaRPr lang="en-IE" altLang="en-US" smtClean="0">
              <a:latin typeface="Times New Roman" pitchFamily="18" charset="0"/>
            </a:endParaRPr>
          </a:p>
          <a:p>
            <a:r>
              <a:rPr lang="en-IE" altLang="en-US" smtClean="0">
                <a:latin typeface="Times New Roman" pitchFamily="18" charset="0"/>
              </a:rPr>
              <a:t>Example….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38489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3000032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61576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923119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/>
            <a:fld id="{EFAFF0AF-06DC-4562-9FBD-F54A736639D7}" type="slidenum"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pPr eaLnBrk="1" hangingPunct="1"/>
              <a:t>6</a:t>
            </a:fld>
            <a:endParaRPr lang="en-US" altLang="en-US" sz="13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altLang="en-US" smtClean="0">
                <a:latin typeface="Times New Roman" pitchFamily="18" charset="0"/>
              </a:rPr>
              <a:t>An ensemble of trees brings many weak learners together to make a stronger single learner. </a:t>
            </a:r>
          </a:p>
          <a:p>
            <a:endParaRPr lang="en-IE" altLang="en-US" smtClean="0">
              <a:latin typeface="Times New Roman" pitchFamily="18" charset="0"/>
            </a:endParaRPr>
          </a:p>
          <a:p>
            <a:r>
              <a:rPr lang="en-IE" altLang="en-US" smtClean="0">
                <a:latin typeface="Times New Roman" pitchFamily="18" charset="0"/>
              </a:rPr>
              <a:t>So each one of these trees is very short, and it only uses a small subset of the variables. </a:t>
            </a:r>
          </a:p>
          <a:p>
            <a:endParaRPr lang="en-IE" altLang="en-US" smtClean="0">
              <a:latin typeface="Times New Roman" pitchFamily="18" charset="0"/>
            </a:endParaRPr>
          </a:p>
          <a:p>
            <a:r>
              <a:rPr lang="en-IE" altLang="en-US" smtClean="0">
                <a:latin typeface="Times New Roman" pitchFamily="18" charset="0"/>
              </a:rPr>
              <a:t>Example….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38489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3000032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61576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923119" indent="-230772" defTabSz="45353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30777" algn="l"/>
                <a:tab pos="1461554" algn="l"/>
                <a:tab pos="2192331" algn="l"/>
                <a:tab pos="2923108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/>
            <a:fld id="{EFAFF0AF-06DC-4562-9FBD-F54A736639D7}" type="slidenum">
              <a:rPr lang="en-US" altLang="en-US" sz="1300">
                <a:solidFill>
                  <a:srgbClr val="000000"/>
                </a:solidFill>
                <a:latin typeface="Arial" pitchFamily="34" charset="0"/>
              </a:rPr>
              <a:pPr eaLnBrk="1" hangingPunct="1"/>
              <a:t>7</a:t>
            </a:fld>
            <a:endParaRPr lang="en-US" altLang="en-US" sz="13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E96535-12D7-4859-AC89-AE50065046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4" y="1265237"/>
            <a:ext cx="5258024" cy="1173336"/>
          </a:xfrm>
        </p:spPr>
        <p:txBody>
          <a:bodyPr anchor="b"/>
          <a:lstStyle>
            <a:lvl1pPr>
              <a:defRPr sz="35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7013" y="2609974"/>
            <a:ext cx="4805362" cy="409697"/>
          </a:xfrm>
        </p:spPr>
        <p:txBody>
          <a:bodyPr/>
          <a:lstStyle>
            <a:lvl1pPr marL="0" indent="0">
              <a:buFont typeface="Wingdings" charset="0"/>
              <a:buNone/>
              <a:defRPr sz="1100" i="1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9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7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69" y="2703465"/>
            <a:ext cx="4012490" cy="1269929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709613"/>
            <a:ext cx="85455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97025"/>
            <a:ext cx="854233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" y="65500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4C8CEB-F540-43EC-9B04-00AED9F29A67}" type="slidenum">
              <a:rPr lang="en-US" sz="700"/>
              <a:pPr/>
              <a:t>‹#›</a:t>
            </a:fld>
            <a:endParaRPr 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0" r:id="rId2"/>
    <p:sldLayoutId id="2147483741" r:id="rId3"/>
    <p:sldLayoutId id="2147483742" r:id="rId4"/>
    <p:sldLayoutId id="214748374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5258024" cy="1173336"/>
          </a:xfrm>
        </p:spPr>
        <p:txBody>
          <a:bodyPr/>
          <a:lstStyle/>
          <a:p>
            <a:r>
              <a:rPr lang="en-US" sz="2800" dirty="0"/>
              <a:t>Data Science </a:t>
            </a:r>
            <a:r>
              <a:rPr lang="en-US" sz="2800" dirty="0" smtClean="0"/>
              <a:t>Training</a:t>
            </a:r>
            <a:br>
              <a:rPr lang="en-US" sz="2800" dirty="0" smtClean="0"/>
            </a:br>
            <a:r>
              <a:rPr lang="en-US" sz="2400" dirty="0" smtClean="0"/>
              <a:t>Trees, Bagging and Random Forest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3763096" cy="304800"/>
          </a:xfrm>
        </p:spPr>
        <p:txBody>
          <a:bodyPr/>
          <a:lstStyle/>
          <a:p>
            <a:r>
              <a:rPr lang="en-US" sz="1400" dirty="0" smtClean="0"/>
              <a:t>Nov </a:t>
            </a:r>
            <a:r>
              <a:rPr lang="en-US" sz="1400" dirty="0"/>
              <a:t>7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2016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Machine Learning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Today we expand on trees. 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Trees is a </a:t>
            </a:r>
            <a:r>
              <a:rPr lang="en-IE" sz="2000" b="1" dirty="0" smtClean="0">
                <a:solidFill>
                  <a:schemeClr val="bg1">
                    <a:lumMod val="50000"/>
                  </a:schemeClr>
                </a:solidFill>
              </a:rPr>
              <a:t>non-parametric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 method, as opposed to regression, ridge, </a:t>
            </a:r>
            <a:r>
              <a:rPr lang="en-IE" sz="2000" dirty="0" err="1" smtClean="0">
                <a:solidFill>
                  <a:schemeClr val="bg1">
                    <a:lumMod val="50000"/>
                  </a:schemeClr>
                </a:solidFill>
              </a:rPr>
              <a:t>lasoo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 which are </a:t>
            </a:r>
            <a:r>
              <a:rPr lang="en-IE" sz="2000" b="1" dirty="0" smtClean="0">
                <a:solidFill>
                  <a:schemeClr val="bg1">
                    <a:lumMod val="50000"/>
                  </a:schemeClr>
                </a:solidFill>
              </a:rPr>
              <a:t>parametric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 methods. They assume a form to the data, trees do not assume any form, so is good for complex shapes. 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Random forest is called an </a:t>
            </a:r>
            <a:r>
              <a:rPr lang="en-IE" sz="2000" b="1" dirty="0" smtClean="0">
                <a:solidFill>
                  <a:schemeClr val="bg1">
                    <a:lumMod val="50000"/>
                  </a:schemeClr>
                </a:solidFill>
              </a:rPr>
              <a:t>ensemble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 method. It creates a lot of different trees and averages the results. </a:t>
            </a:r>
          </a:p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It is rather </a:t>
            </a:r>
            <a:r>
              <a:rPr lang="en-IE" sz="2000" dirty="0" err="1" smtClean="0">
                <a:solidFill>
                  <a:schemeClr val="bg1">
                    <a:lumMod val="50000"/>
                  </a:schemeClr>
                </a:solidFill>
              </a:rPr>
              <a:t>unituintive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, but true, that when you make lots of very silly trees, or weak learners, and add them together; it works better than combining strong trees. Today we learn how to make silly trees </a:t>
            </a: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 those weak learners. 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sz="1400" dirty="0" smtClean="0">
                <a:solidFill>
                  <a:schemeClr val="bg1">
                    <a:lumMod val="50000"/>
                  </a:schemeClr>
                </a:solidFill>
              </a:rPr>
              <a:t>See the book on Box or </a:t>
            </a:r>
            <a:r>
              <a:rPr lang="en-IE" sz="1400" dirty="0">
                <a:solidFill>
                  <a:schemeClr val="bg1">
                    <a:lumMod val="50000"/>
                  </a:schemeClr>
                </a:solidFill>
              </a:rPr>
              <a:t>free online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An Introduction to Statistical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Learning, with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Applications in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. Gareth James, Daniela Witten, Trevor Hastie and Robert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Tibshirani</a:t>
            </a:r>
            <a:endParaRPr lang="en-IE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basics</a:t>
            </a:r>
            <a:endParaRPr lang="en-IE" dirty="0"/>
          </a:p>
        </p:txBody>
      </p:sp>
      <p:pic>
        <p:nvPicPr>
          <p:cNvPr id="4098" name="Picture 2" descr="Image result for decision tre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939155" cy="41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0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4060"/>
            <a:ext cx="3621781" cy="366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4538526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447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Predict </a:t>
            </a:r>
            <a:r>
              <a:rPr lang="en-IE" dirty="0"/>
              <a:t>Salary </a:t>
            </a:r>
            <a:r>
              <a:rPr lang="en-IE" dirty="0" smtClean="0"/>
              <a:t>in Hitters Data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2819400" y="225373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Salary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66800" y="1817132"/>
            <a:ext cx="0" cy="3982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47800" y="1767999"/>
            <a:ext cx="0" cy="3982005"/>
          </a:xfrm>
          <a:prstGeom prst="line">
            <a:avLst/>
          </a:prstGeom>
          <a:ln>
            <a:solidFill>
              <a:srgbClr val="17AF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33600" y="1861065"/>
            <a:ext cx="0" cy="3982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3430" y="5739288"/>
            <a:ext cx="7444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/>
              <a:t>Blue – </a:t>
            </a:r>
            <a:r>
              <a:rPr lang="en-IE" sz="1600" dirty="0" err="1" smtClean="0"/>
              <a:t>avg</a:t>
            </a:r>
            <a:r>
              <a:rPr lang="en-IE" sz="1600" dirty="0" smtClean="0"/>
              <a:t> left is 4 salary ; </a:t>
            </a:r>
            <a:r>
              <a:rPr lang="en-IE" sz="1600" dirty="0" err="1" smtClean="0"/>
              <a:t>avg</a:t>
            </a:r>
            <a:r>
              <a:rPr lang="en-IE" sz="1600" dirty="0" smtClean="0"/>
              <a:t> on right is 7 salary             - RMSE 4.5 </a:t>
            </a:r>
          </a:p>
          <a:p>
            <a:r>
              <a:rPr lang="en-IE" sz="1600" dirty="0" smtClean="0"/>
              <a:t>Green </a:t>
            </a:r>
            <a:r>
              <a:rPr lang="en-IE" sz="1600" dirty="0"/>
              <a:t>– </a:t>
            </a:r>
            <a:r>
              <a:rPr lang="en-IE" sz="1600" dirty="0" err="1"/>
              <a:t>avg</a:t>
            </a:r>
            <a:r>
              <a:rPr lang="en-IE" sz="1600" dirty="0"/>
              <a:t> left is </a:t>
            </a:r>
            <a:r>
              <a:rPr lang="en-IE" sz="1600" dirty="0" smtClean="0"/>
              <a:t>4.8 </a:t>
            </a:r>
            <a:r>
              <a:rPr lang="en-IE" sz="1600" dirty="0"/>
              <a:t>salary ; </a:t>
            </a:r>
            <a:r>
              <a:rPr lang="en-IE" sz="1600" dirty="0" err="1"/>
              <a:t>avg</a:t>
            </a:r>
            <a:r>
              <a:rPr lang="en-IE" sz="1600" dirty="0"/>
              <a:t> on right is </a:t>
            </a:r>
            <a:r>
              <a:rPr lang="en-IE" sz="1600" dirty="0" smtClean="0"/>
              <a:t>6.5 salary    </a:t>
            </a:r>
            <a:r>
              <a:rPr lang="en-IE" sz="1600" b="1" dirty="0" smtClean="0"/>
              <a:t>- </a:t>
            </a:r>
            <a:r>
              <a:rPr lang="en-IE" sz="1600" b="1" dirty="0"/>
              <a:t>RMSE </a:t>
            </a:r>
            <a:r>
              <a:rPr lang="en-IE" sz="1600" b="1" dirty="0" smtClean="0"/>
              <a:t>3.8</a:t>
            </a:r>
            <a:endParaRPr lang="en-IE" sz="1600" b="1" dirty="0"/>
          </a:p>
          <a:p>
            <a:r>
              <a:rPr lang="en-IE" sz="1600" dirty="0" smtClean="0"/>
              <a:t>Red </a:t>
            </a:r>
            <a:r>
              <a:rPr lang="en-IE" sz="1600" dirty="0"/>
              <a:t>– </a:t>
            </a:r>
            <a:r>
              <a:rPr lang="en-IE" sz="1600" dirty="0" err="1"/>
              <a:t>avg</a:t>
            </a:r>
            <a:r>
              <a:rPr lang="en-IE" sz="1600" dirty="0"/>
              <a:t> left is </a:t>
            </a:r>
            <a:r>
              <a:rPr lang="en-IE" sz="1600" dirty="0" smtClean="0"/>
              <a:t>5 </a:t>
            </a:r>
            <a:r>
              <a:rPr lang="en-IE" sz="1600" dirty="0"/>
              <a:t>salary ; </a:t>
            </a:r>
            <a:r>
              <a:rPr lang="en-IE" sz="1600" dirty="0" err="1"/>
              <a:t>avg</a:t>
            </a:r>
            <a:r>
              <a:rPr lang="en-IE" sz="1600" dirty="0"/>
              <a:t> on right is </a:t>
            </a:r>
            <a:r>
              <a:rPr lang="en-IE" sz="1600" dirty="0" smtClean="0"/>
              <a:t>6 salary              - </a:t>
            </a:r>
            <a:r>
              <a:rPr lang="en-IE" sz="1600" dirty="0"/>
              <a:t>RMSE </a:t>
            </a:r>
            <a:r>
              <a:rPr lang="en-IE" sz="1600" dirty="0" smtClean="0"/>
              <a:t>4.9</a:t>
            </a:r>
            <a:endParaRPr lang="en-IE" sz="16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65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Weak Learners</a:t>
            </a:r>
            <a:endParaRPr lang="en-IE" dirty="0"/>
          </a:p>
        </p:txBody>
      </p:sp>
      <p:pic>
        <p:nvPicPr>
          <p:cNvPr id="1026" name="Picture 2" descr="Image result for decision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283619" cy="37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23190" y="2694623"/>
            <a:ext cx="419100" cy="126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2660350" y="2057400"/>
            <a:ext cx="419100" cy="460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2698450" y="3913823"/>
            <a:ext cx="419100" cy="126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2488900" y="5264137"/>
            <a:ext cx="4191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409367" y="1748194"/>
            <a:ext cx="415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 smtClean="0"/>
              <a:t>Weak Learner </a:t>
            </a:r>
            <a:r>
              <a:rPr lang="en-IE" dirty="0" smtClean="0"/>
              <a:t>– Really Bad Prediction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4572000" y="1747718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 smtClean="0"/>
              <a:t>Strong Learner </a:t>
            </a:r>
            <a:r>
              <a:rPr lang="en-IE" dirty="0" smtClean="0"/>
              <a:t>– Good Prediction 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64850" y="5029200"/>
            <a:ext cx="419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2"/>
                </a:solidFill>
              </a:rPr>
              <a:t>Constrain on,</a:t>
            </a:r>
          </a:p>
          <a:p>
            <a:r>
              <a:rPr lang="en-IE" sz="1600" dirty="0" smtClean="0">
                <a:solidFill>
                  <a:schemeClr val="bg2"/>
                </a:solidFill>
              </a:rPr>
              <a:t>   - allowed depth</a:t>
            </a:r>
          </a:p>
          <a:p>
            <a:r>
              <a:rPr lang="en-IE" sz="1600" dirty="0">
                <a:solidFill>
                  <a:schemeClr val="bg2"/>
                </a:solidFill>
              </a:rPr>
              <a:t> </a:t>
            </a:r>
            <a:r>
              <a:rPr lang="en-IE" sz="1600" dirty="0" smtClean="0">
                <a:solidFill>
                  <a:schemeClr val="bg2"/>
                </a:solidFill>
              </a:rPr>
              <a:t>  - number of variables which can be used</a:t>
            </a:r>
          </a:p>
          <a:p>
            <a:r>
              <a:rPr lang="en-IE" sz="1600" dirty="0">
                <a:solidFill>
                  <a:schemeClr val="bg2"/>
                </a:solidFill>
              </a:rPr>
              <a:t> </a:t>
            </a:r>
            <a:r>
              <a:rPr lang="en-IE" sz="1600" dirty="0" smtClean="0">
                <a:solidFill>
                  <a:schemeClr val="bg2"/>
                </a:solidFill>
              </a:rPr>
              <a:t>  - number of leaves</a:t>
            </a:r>
          </a:p>
          <a:p>
            <a:r>
              <a:rPr lang="en-IE" sz="1600" dirty="0">
                <a:solidFill>
                  <a:schemeClr val="bg2"/>
                </a:solidFill>
              </a:rPr>
              <a:t> </a:t>
            </a:r>
            <a:r>
              <a:rPr lang="en-IE" sz="1600" dirty="0" smtClean="0">
                <a:solidFill>
                  <a:schemeClr val="bg2"/>
                </a:solidFill>
              </a:rPr>
              <a:t>  - minimum node size </a:t>
            </a:r>
          </a:p>
          <a:p>
            <a:r>
              <a:rPr lang="en-IE" sz="1600" dirty="0">
                <a:solidFill>
                  <a:schemeClr val="bg2"/>
                </a:solidFill>
              </a:rPr>
              <a:t> </a:t>
            </a:r>
            <a:r>
              <a:rPr lang="en-IE" sz="1600" dirty="0" smtClean="0">
                <a:solidFill>
                  <a:schemeClr val="bg2"/>
                </a:solidFill>
              </a:rPr>
              <a:t>  - only using a subset of rows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89771" y="2117050"/>
            <a:ext cx="849629" cy="2362510"/>
            <a:chOff x="1555450" y="2078831"/>
            <a:chExt cx="1524000" cy="3359137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450" y="2307431"/>
              <a:ext cx="1194399" cy="313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485090" y="2716054"/>
              <a:ext cx="419100" cy="126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22250" y="2078831"/>
              <a:ext cx="419100" cy="460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0350" y="3935254"/>
              <a:ext cx="419100" cy="126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10200" y="6172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2"/>
                </a:solidFill>
              </a:rPr>
              <a:t>Use all data; grow deep. </a:t>
            </a:r>
          </a:p>
        </p:txBody>
      </p:sp>
    </p:spTree>
    <p:extLst>
      <p:ext uri="{BB962C8B-B14F-4D97-AF65-F5344CB8AC3E}">
        <p14:creationId xmlns:p14="http://schemas.microsoft.com/office/powerpoint/2010/main" val="16224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3"/>
          <p:cNvSpPr txBox="1">
            <a:spLocks noChangeArrowheads="1"/>
          </p:cNvSpPr>
          <p:nvPr/>
        </p:nvSpPr>
        <p:spPr bwMode="auto">
          <a:xfrm>
            <a:off x="176213" y="711200"/>
            <a:ext cx="5048411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Ensemble of </a:t>
            </a:r>
            <a:r>
              <a:rPr lang="en-US" altLang="en-US" sz="2800" b="0" dirty="0" smtClean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Weak Decision Trees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	</a:t>
            </a:r>
            <a:r>
              <a:rPr lang="en-US" altLang="en-US" sz="2800" b="0" dirty="0" smtClean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			“Random Forest”</a:t>
            </a:r>
            <a:endParaRPr lang="en-US" altLang="en-US" sz="2800" b="0" dirty="0">
              <a:solidFill>
                <a:srgbClr val="0070C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8435" name="Rounded Rectangle 1"/>
          <p:cNvSpPr>
            <a:spLocks noChangeArrowheads="1"/>
          </p:cNvSpPr>
          <p:nvPr/>
        </p:nvSpPr>
        <p:spPr bwMode="auto">
          <a:xfrm>
            <a:off x="739775" y="1628775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36" name="Rounded Rectangle 5"/>
          <p:cNvSpPr>
            <a:spLocks noChangeArrowheads="1"/>
          </p:cNvSpPr>
          <p:nvPr/>
        </p:nvSpPr>
        <p:spPr bwMode="auto">
          <a:xfrm>
            <a:off x="107950" y="239236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37" name="Rounded Rectangle 6"/>
          <p:cNvSpPr>
            <a:spLocks noChangeArrowheads="1"/>
          </p:cNvSpPr>
          <p:nvPr/>
        </p:nvSpPr>
        <p:spPr bwMode="auto">
          <a:xfrm>
            <a:off x="1403350" y="239236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38" name="Rounded Rectangle 7"/>
          <p:cNvSpPr>
            <a:spLocks noChangeArrowheads="1"/>
          </p:cNvSpPr>
          <p:nvPr/>
        </p:nvSpPr>
        <p:spPr bwMode="auto">
          <a:xfrm>
            <a:off x="706438" y="308451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39" name="Rounded Rectangle 8"/>
          <p:cNvSpPr>
            <a:spLocks noChangeArrowheads="1"/>
          </p:cNvSpPr>
          <p:nvPr/>
        </p:nvSpPr>
        <p:spPr bwMode="auto">
          <a:xfrm>
            <a:off x="1889125" y="308451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40" name="Elbow Connector 4"/>
          <p:cNvCxnSpPr>
            <a:cxnSpLocks noChangeShapeType="1"/>
            <a:stCxn id="18437" idx="2"/>
            <a:endCxn id="18438" idx="0"/>
          </p:cNvCxnSpPr>
          <p:nvPr/>
        </p:nvCxnSpPr>
        <p:spPr bwMode="auto">
          <a:xfrm rot="5400000">
            <a:off x="1273969" y="2605882"/>
            <a:ext cx="260350" cy="69691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Elbow Connector 11"/>
          <p:cNvCxnSpPr>
            <a:cxnSpLocks noChangeShapeType="1"/>
            <a:stCxn id="18437" idx="2"/>
            <a:endCxn id="18439" idx="0"/>
          </p:cNvCxnSpPr>
          <p:nvPr/>
        </p:nvCxnSpPr>
        <p:spPr bwMode="auto">
          <a:xfrm rot="16200000" flipH="1">
            <a:off x="1865313" y="2711450"/>
            <a:ext cx="260350" cy="48577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Elbow Connector 14"/>
          <p:cNvCxnSpPr>
            <a:cxnSpLocks noChangeShapeType="1"/>
            <a:stCxn id="18435" idx="2"/>
            <a:endCxn id="18437" idx="0"/>
          </p:cNvCxnSpPr>
          <p:nvPr/>
        </p:nvCxnSpPr>
        <p:spPr bwMode="auto">
          <a:xfrm rot="16200000" flipH="1">
            <a:off x="1254125" y="1893888"/>
            <a:ext cx="331788" cy="6651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3" name="Elbow Connector 17"/>
          <p:cNvCxnSpPr>
            <a:cxnSpLocks noChangeShapeType="1"/>
            <a:stCxn id="18435" idx="2"/>
            <a:endCxn id="18436" idx="0"/>
          </p:cNvCxnSpPr>
          <p:nvPr/>
        </p:nvCxnSpPr>
        <p:spPr bwMode="auto">
          <a:xfrm rot="5400000">
            <a:off x="605632" y="1910556"/>
            <a:ext cx="331788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4" name="Rounded Rectangle 20"/>
          <p:cNvSpPr>
            <a:spLocks noChangeArrowheads="1"/>
          </p:cNvSpPr>
          <p:nvPr/>
        </p:nvSpPr>
        <p:spPr bwMode="auto">
          <a:xfrm>
            <a:off x="4270375" y="1901825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45" name="Rounded Rectangle 21"/>
          <p:cNvSpPr>
            <a:spLocks noChangeArrowheads="1"/>
          </p:cNvSpPr>
          <p:nvPr/>
        </p:nvSpPr>
        <p:spPr bwMode="auto">
          <a:xfrm>
            <a:off x="3638550" y="266541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46" name="Rounded Rectangle 22"/>
          <p:cNvSpPr>
            <a:spLocks noChangeArrowheads="1"/>
          </p:cNvSpPr>
          <p:nvPr/>
        </p:nvSpPr>
        <p:spPr bwMode="auto">
          <a:xfrm>
            <a:off x="4933950" y="2665413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47" name="Rounded Rectangle 23"/>
          <p:cNvSpPr>
            <a:spLocks noChangeArrowheads="1"/>
          </p:cNvSpPr>
          <p:nvPr/>
        </p:nvSpPr>
        <p:spPr bwMode="auto">
          <a:xfrm>
            <a:off x="4237038" y="335756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48" name="Rounded Rectangle 24"/>
          <p:cNvSpPr>
            <a:spLocks noChangeArrowheads="1"/>
          </p:cNvSpPr>
          <p:nvPr/>
        </p:nvSpPr>
        <p:spPr bwMode="auto">
          <a:xfrm>
            <a:off x="2973388" y="335756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49" name="Elbow Connector 25"/>
          <p:cNvCxnSpPr>
            <a:cxnSpLocks noChangeShapeType="1"/>
            <a:stCxn id="18445" idx="2"/>
            <a:endCxn id="18447" idx="0"/>
          </p:cNvCxnSpPr>
          <p:nvPr/>
        </p:nvCxnSpPr>
        <p:spPr bwMode="auto">
          <a:xfrm rot="16200000" flipH="1">
            <a:off x="4155282" y="2928144"/>
            <a:ext cx="260350" cy="598487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0" name="Elbow Connector 26"/>
          <p:cNvCxnSpPr>
            <a:cxnSpLocks noChangeShapeType="1"/>
            <a:stCxn id="18445" idx="2"/>
            <a:endCxn id="18448" idx="0"/>
          </p:cNvCxnSpPr>
          <p:nvPr/>
        </p:nvCxnSpPr>
        <p:spPr bwMode="auto">
          <a:xfrm rot="5400000">
            <a:off x="3523457" y="2894806"/>
            <a:ext cx="260350" cy="66516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1" name="Elbow Connector 27"/>
          <p:cNvCxnSpPr>
            <a:cxnSpLocks noChangeShapeType="1"/>
            <a:stCxn id="18444" idx="2"/>
            <a:endCxn id="18446" idx="0"/>
          </p:cNvCxnSpPr>
          <p:nvPr/>
        </p:nvCxnSpPr>
        <p:spPr bwMode="auto">
          <a:xfrm rot="16200000" flipH="1">
            <a:off x="4784725" y="2166938"/>
            <a:ext cx="331788" cy="6651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2" name="Elbow Connector 28"/>
          <p:cNvCxnSpPr>
            <a:cxnSpLocks noChangeShapeType="1"/>
            <a:stCxn id="18444" idx="2"/>
            <a:endCxn id="18445" idx="0"/>
          </p:cNvCxnSpPr>
          <p:nvPr/>
        </p:nvCxnSpPr>
        <p:spPr bwMode="auto">
          <a:xfrm rot="5400000">
            <a:off x="4136232" y="2183606"/>
            <a:ext cx="331788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3" name="Rounded Rectangle 43"/>
          <p:cNvSpPr>
            <a:spLocks noChangeArrowheads="1"/>
          </p:cNvSpPr>
          <p:nvPr/>
        </p:nvSpPr>
        <p:spPr bwMode="auto">
          <a:xfrm>
            <a:off x="6788150" y="2162175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54" name="Rounded Rectangle 44"/>
          <p:cNvSpPr>
            <a:spLocks noChangeArrowheads="1"/>
          </p:cNvSpPr>
          <p:nvPr/>
        </p:nvSpPr>
        <p:spPr bwMode="auto">
          <a:xfrm>
            <a:off x="6156325" y="2924175"/>
            <a:ext cx="696913" cy="43338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55" name="Rounded Rectangle 45"/>
          <p:cNvSpPr>
            <a:spLocks noChangeArrowheads="1"/>
          </p:cNvSpPr>
          <p:nvPr/>
        </p:nvSpPr>
        <p:spPr bwMode="auto">
          <a:xfrm>
            <a:off x="7451725" y="2924175"/>
            <a:ext cx="696913" cy="43338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56" name="Elbow Connector 46"/>
          <p:cNvCxnSpPr>
            <a:cxnSpLocks noChangeShapeType="1"/>
            <a:stCxn id="18453" idx="2"/>
            <a:endCxn id="18455" idx="0"/>
          </p:cNvCxnSpPr>
          <p:nvPr/>
        </p:nvCxnSpPr>
        <p:spPr bwMode="auto">
          <a:xfrm rot="16200000" flipH="1">
            <a:off x="7303294" y="2426494"/>
            <a:ext cx="330200" cy="6651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7" name="Elbow Connector 47"/>
          <p:cNvCxnSpPr>
            <a:cxnSpLocks noChangeShapeType="1"/>
            <a:stCxn id="18453" idx="2"/>
            <a:endCxn id="18454" idx="0"/>
          </p:cNvCxnSpPr>
          <p:nvPr/>
        </p:nvCxnSpPr>
        <p:spPr bwMode="auto">
          <a:xfrm rot="5400000">
            <a:off x="6654801" y="2443162"/>
            <a:ext cx="330200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8" name="Rounded Rectangle 61"/>
          <p:cNvSpPr>
            <a:spLocks noChangeArrowheads="1"/>
          </p:cNvSpPr>
          <p:nvPr/>
        </p:nvSpPr>
        <p:spPr bwMode="auto">
          <a:xfrm>
            <a:off x="5513388" y="449421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59" name="Rounded Rectangle 62"/>
          <p:cNvSpPr>
            <a:spLocks noChangeArrowheads="1"/>
          </p:cNvSpPr>
          <p:nvPr/>
        </p:nvSpPr>
        <p:spPr bwMode="auto">
          <a:xfrm>
            <a:off x="4881563" y="5257800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0" name="Rounded Rectangle 63"/>
          <p:cNvSpPr>
            <a:spLocks noChangeArrowheads="1"/>
          </p:cNvSpPr>
          <p:nvPr/>
        </p:nvSpPr>
        <p:spPr bwMode="auto">
          <a:xfrm>
            <a:off x="6176963" y="5257800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1" name="Rounded Rectangle 64"/>
          <p:cNvSpPr>
            <a:spLocks noChangeArrowheads="1"/>
          </p:cNvSpPr>
          <p:nvPr/>
        </p:nvSpPr>
        <p:spPr bwMode="auto">
          <a:xfrm>
            <a:off x="5480050" y="5949950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2" name="Rounded Rectangle 65"/>
          <p:cNvSpPr>
            <a:spLocks noChangeArrowheads="1"/>
          </p:cNvSpPr>
          <p:nvPr/>
        </p:nvSpPr>
        <p:spPr bwMode="auto">
          <a:xfrm>
            <a:off x="4216400" y="5949950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63" name="Elbow Connector 66"/>
          <p:cNvCxnSpPr>
            <a:cxnSpLocks noChangeShapeType="1"/>
            <a:stCxn id="18459" idx="2"/>
            <a:endCxn id="18461" idx="0"/>
          </p:cNvCxnSpPr>
          <p:nvPr/>
        </p:nvCxnSpPr>
        <p:spPr bwMode="auto">
          <a:xfrm rot="16200000" flipH="1">
            <a:off x="5399088" y="5519737"/>
            <a:ext cx="260350" cy="60007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4" name="Elbow Connector 67"/>
          <p:cNvCxnSpPr>
            <a:cxnSpLocks noChangeShapeType="1"/>
            <a:stCxn id="18459" idx="2"/>
            <a:endCxn id="18462" idx="0"/>
          </p:cNvCxnSpPr>
          <p:nvPr/>
        </p:nvCxnSpPr>
        <p:spPr bwMode="auto">
          <a:xfrm rot="5400000">
            <a:off x="4767263" y="5487987"/>
            <a:ext cx="260350" cy="66357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5" name="Elbow Connector 68"/>
          <p:cNvCxnSpPr>
            <a:cxnSpLocks noChangeShapeType="1"/>
            <a:stCxn id="18458" idx="2"/>
            <a:endCxn id="18460" idx="0"/>
          </p:cNvCxnSpPr>
          <p:nvPr/>
        </p:nvCxnSpPr>
        <p:spPr bwMode="auto">
          <a:xfrm rot="16200000" flipH="1">
            <a:off x="6027738" y="4759325"/>
            <a:ext cx="331787" cy="66516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6" name="Elbow Connector 69"/>
          <p:cNvCxnSpPr>
            <a:cxnSpLocks noChangeShapeType="1"/>
            <a:stCxn id="18458" idx="2"/>
            <a:endCxn id="18459" idx="0"/>
          </p:cNvCxnSpPr>
          <p:nvPr/>
        </p:nvCxnSpPr>
        <p:spPr bwMode="auto">
          <a:xfrm rot="5400000">
            <a:off x="5379244" y="4775994"/>
            <a:ext cx="331787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7" name="Rounded Rectangle 70"/>
          <p:cNvSpPr>
            <a:spLocks noChangeArrowheads="1"/>
          </p:cNvSpPr>
          <p:nvPr/>
        </p:nvSpPr>
        <p:spPr bwMode="auto">
          <a:xfrm>
            <a:off x="2700338" y="4221163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8" name="Rounded Rectangle 71"/>
          <p:cNvSpPr>
            <a:spLocks noChangeArrowheads="1"/>
          </p:cNvSpPr>
          <p:nvPr/>
        </p:nvSpPr>
        <p:spPr bwMode="auto">
          <a:xfrm>
            <a:off x="2066925" y="4984750"/>
            <a:ext cx="698500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69" name="Rounded Rectangle 72"/>
          <p:cNvSpPr>
            <a:spLocks noChangeArrowheads="1"/>
          </p:cNvSpPr>
          <p:nvPr/>
        </p:nvSpPr>
        <p:spPr bwMode="auto">
          <a:xfrm>
            <a:off x="3363913" y="4984750"/>
            <a:ext cx="696912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0" name="Rounded Rectangle 73"/>
          <p:cNvSpPr>
            <a:spLocks noChangeArrowheads="1"/>
          </p:cNvSpPr>
          <p:nvPr/>
        </p:nvSpPr>
        <p:spPr bwMode="auto">
          <a:xfrm>
            <a:off x="2667000" y="5676900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1" name="Rounded Rectangle 74"/>
          <p:cNvSpPr>
            <a:spLocks noChangeArrowheads="1"/>
          </p:cNvSpPr>
          <p:nvPr/>
        </p:nvSpPr>
        <p:spPr bwMode="auto">
          <a:xfrm>
            <a:off x="1403350" y="5676900"/>
            <a:ext cx="696913" cy="431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 altLang="en-US"/>
          </a:p>
        </p:txBody>
      </p:sp>
      <p:cxnSp>
        <p:nvCxnSpPr>
          <p:cNvPr id="18472" name="Elbow Connector 75"/>
          <p:cNvCxnSpPr>
            <a:cxnSpLocks noChangeShapeType="1"/>
            <a:stCxn id="18468" idx="2"/>
            <a:endCxn id="18470" idx="0"/>
          </p:cNvCxnSpPr>
          <p:nvPr/>
        </p:nvCxnSpPr>
        <p:spPr bwMode="auto">
          <a:xfrm rot="16200000" flipH="1">
            <a:off x="2585244" y="5247481"/>
            <a:ext cx="260350" cy="598488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3" name="Elbow Connector 76"/>
          <p:cNvCxnSpPr>
            <a:cxnSpLocks noChangeShapeType="1"/>
            <a:stCxn id="18468" idx="2"/>
            <a:endCxn id="18471" idx="0"/>
          </p:cNvCxnSpPr>
          <p:nvPr/>
        </p:nvCxnSpPr>
        <p:spPr bwMode="auto">
          <a:xfrm rot="5400000">
            <a:off x="1953419" y="5214144"/>
            <a:ext cx="260350" cy="6651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4" name="Elbow Connector 77"/>
          <p:cNvCxnSpPr>
            <a:cxnSpLocks noChangeShapeType="1"/>
            <a:stCxn id="18467" idx="2"/>
            <a:endCxn id="18469" idx="0"/>
          </p:cNvCxnSpPr>
          <p:nvPr/>
        </p:nvCxnSpPr>
        <p:spPr bwMode="auto">
          <a:xfrm rot="16200000" flipH="1">
            <a:off x="3213894" y="4487069"/>
            <a:ext cx="331787" cy="66357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5" name="Elbow Connector 78"/>
          <p:cNvCxnSpPr>
            <a:cxnSpLocks noChangeShapeType="1"/>
            <a:stCxn id="18467" idx="2"/>
            <a:endCxn id="18468" idx="0"/>
          </p:cNvCxnSpPr>
          <p:nvPr/>
        </p:nvCxnSpPr>
        <p:spPr bwMode="auto">
          <a:xfrm rot="5400000">
            <a:off x="2566194" y="4502944"/>
            <a:ext cx="331787" cy="6318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6" name="Oval 97291"/>
          <p:cNvSpPr>
            <a:spLocks noChangeArrowheads="1"/>
          </p:cNvSpPr>
          <p:nvPr/>
        </p:nvSpPr>
        <p:spPr bwMode="auto">
          <a:xfrm>
            <a:off x="911225" y="1700213"/>
            <a:ext cx="287338" cy="288925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7" name="Oval 81"/>
          <p:cNvSpPr>
            <a:spLocks noChangeArrowheads="1"/>
          </p:cNvSpPr>
          <p:nvPr/>
        </p:nvSpPr>
        <p:spPr bwMode="auto">
          <a:xfrm>
            <a:off x="5718175" y="4581525"/>
            <a:ext cx="287338" cy="287338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8" name="Oval 82"/>
          <p:cNvSpPr>
            <a:spLocks noChangeArrowheads="1"/>
          </p:cNvSpPr>
          <p:nvPr/>
        </p:nvSpPr>
        <p:spPr bwMode="auto">
          <a:xfrm>
            <a:off x="2903538" y="4292600"/>
            <a:ext cx="288925" cy="288925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79" name="Oval 83"/>
          <p:cNvSpPr>
            <a:spLocks noChangeArrowheads="1"/>
          </p:cNvSpPr>
          <p:nvPr/>
        </p:nvSpPr>
        <p:spPr bwMode="auto">
          <a:xfrm>
            <a:off x="4473575" y="1973263"/>
            <a:ext cx="288925" cy="2889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b="1" dirty="0"/>
          </a:p>
        </p:txBody>
      </p:sp>
      <p:sp>
        <p:nvSpPr>
          <p:cNvPr id="18482" name="Oval 87"/>
          <p:cNvSpPr>
            <a:spLocks noChangeArrowheads="1"/>
          </p:cNvSpPr>
          <p:nvPr/>
        </p:nvSpPr>
        <p:spPr bwMode="auto">
          <a:xfrm>
            <a:off x="3841750" y="2749550"/>
            <a:ext cx="288925" cy="2873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3" name="Oval 88"/>
          <p:cNvSpPr>
            <a:spLocks noChangeArrowheads="1"/>
          </p:cNvSpPr>
          <p:nvPr/>
        </p:nvSpPr>
        <p:spPr bwMode="auto">
          <a:xfrm>
            <a:off x="2263775" y="5054600"/>
            <a:ext cx="288925" cy="287338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4" name="Oval 89"/>
          <p:cNvSpPr>
            <a:spLocks noChangeArrowheads="1"/>
          </p:cNvSpPr>
          <p:nvPr/>
        </p:nvSpPr>
        <p:spPr bwMode="auto">
          <a:xfrm>
            <a:off x="1600200" y="2463800"/>
            <a:ext cx="287338" cy="288925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6" name="Oval 91"/>
          <p:cNvSpPr>
            <a:spLocks noChangeArrowheads="1"/>
          </p:cNvSpPr>
          <p:nvPr/>
        </p:nvSpPr>
        <p:spPr bwMode="auto">
          <a:xfrm>
            <a:off x="5084763" y="5341938"/>
            <a:ext cx="288925" cy="288925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7" name="Oval 1"/>
          <p:cNvSpPr>
            <a:spLocks noChangeArrowheads="1"/>
          </p:cNvSpPr>
          <p:nvPr/>
        </p:nvSpPr>
        <p:spPr bwMode="auto">
          <a:xfrm>
            <a:off x="7451725" y="6237288"/>
            <a:ext cx="176213" cy="144462"/>
          </a:xfrm>
          <a:prstGeom prst="ellipse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8" name="Oval 56"/>
          <p:cNvSpPr>
            <a:spLocks noChangeArrowheads="1"/>
          </p:cNvSpPr>
          <p:nvPr/>
        </p:nvSpPr>
        <p:spPr bwMode="auto">
          <a:xfrm>
            <a:off x="7780338" y="6237288"/>
            <a:ext cx="177800" cy="144462"/>
          </a:xfrm>
          <a:prstGeom prst="ellipse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89" name="Oval 57"/>
          <p:cNvSpPr>
            <a:spLocks noChangeArrowheads="1"/>
          </p:cNvSpPr>
          <p:nvPr/>
        </p:nvSpPr>
        <p:spPr bwMode="auto">
          <a:xfrm>
            <a:off x="8101013" y="6237288"/>
            <a:ext cx="176212" cy="144462"/>
          </a:xfrm>
          <a:prstGeom prst="ellipse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sp>
        <p:nvSpPr>
          <p:cNvPr id="18490" name="Oval 58"/>
          <p:cNvSpPr>
            <a:spLocks noChangeArrowheads="1"/>
          </p:cNvSpPr>
          <p:nvPr/>
        </p:nvSpPr>
        <p:spPr bwMode="auto">
          <a:xfrm>
            <a:off x="8459788" y="6237288"/>
            <a:ext cx="177800" cy="144462"/>
          </a:xfrm>
          <a:prstGeom prst="ellipse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6718061" y="965994"/>
            <a:ext cx="2165827" cy="536574"/>
            <a:chOff x="4996973" y="835026"/>
            <a:chExt cx="2165827" cy="536574"/>
          </a:xfrm>
        </p:grpSpPr>
        <p:sp>
          <p:nvSpPr>
            <p:cNvPr id="59" name="Rounded Rectangle 1"/>
            <p:cNvSpPr>
              <a:spLocks noChangeArrowheads="1"/>
            </p:cNvSpPr>
            <p:nvPr/>
          </p:nvSpPr>
          <p:spPr bwMode="auto">
            <a:xfrm>
              <a:off x="4996973" y="835026"/>
              <a:ext cx="2165827" cy="536574"/>
            </a:xfrm>
            <a:prstGeom prst="roundRect">
              <a:avLst>
                <a:gd name="adj" fmla="val 16667"/>
              </a:avLst>
            </a:prstGeom>
            <a:noFill/>
            <a:ln w="60325">
              <a:solidFill>
                <a:srgbClr val="00B0F0"/>
              </a:solidFill>
            </a:ln>
            <a:effectLst/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0" name="Oval 97291"/>
            <p:cNvSpPr>
              <a:spLocks noChangeArrowheads="1"/>
            </p:cNvSpPr>
            <p:nvPr/>
          </p:nvSpPr>
          <p:spPr bwMode="auto">
            <a:xfrm>
              <a:off x="5192712" y="965994"/>
              <a:ext cx="287338" cy="288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1" name="Oval 89"/>
            <p:cNvSpPr>
              <a:spLocks noChangeArrowheads="1"/>
            </p:cNvSpPr>
            <p:nvPr/>
          </p:nvSpPr>
          <p:spPr bwMode="auto">
            <a:xfrm>
              <a:off x="5684837" y="973931"/>
              <a:ext cx="287338" cy="2889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2" name="Oval 83"/>
            <p:cNvSpPr>
              <a:spLocks noChangeArrowheads="1"/>
            </p:cNvSpPr>
            <p:nvPr/>
          </p:nvSpPr>
          <p:spPr bwMode="auto">
            <a:xfrm>
              <a:off x="6193631" y="973931"/>
              <a:ext cx="288925" cy="288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 b="1" dirty="0"/>
            </a:p>
          </p:txBody>
        </p:sp>
        <p:sp>
          <p:nvSpPr>
            <p:cNvPr id="63" name="Oval 85"/>
            <p:cNvSpPr>
              <a:spLocks noChangeArrowheads="1"/>
            </p:cNvSpPr>
            <p:nvPr/>
          </p:nvSpPr>
          <p:spPr bwMode="auto">
            <a:xfrm>
              <a:off x="6676232" y="969328"/>
              <a:ext cx="287337" cy="28733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</p:grpSp>
      <p:sp>
        <p:nvSpPr>
          <p:cNvPr id="64" name="Oval 83"/>
          <p:cNvSpPr>
            <a:spLocks noChangeArrowheads="1"/>
          </p:cNvSpPr>
          <p:nvPr/>
        </p:nvSpPr>
        <p:spPr bwMode="auto">
          <a:xfrm>
            <a:off x="6992143" y="2233612"/>
            <a:ext cx="288925" cy="2889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718061" y="596662"/>
            <a:ext cx="200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All Data Variables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5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3"/>
          <p:cNvSpPr txBox="1">
            <a:spLocks noChangeArrowheads="1"/>
          </p:cNvSpPr>
          <p:nvPr/>
        </p:nvSpPr>
        <p:spPr bwMode="auto">
          <a:xfrm>
            <a:off x="176213" y="711200"/>
            <a:ext cx="5048411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Ensemble of </a:t>
            </a:r>
            <a:r>
              <a:rPr lang="en-US" altLang="en-US" sz="2800" b="0" dirty="0" smtClean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Weak Decision Trees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800" b="0" dirty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	</a:t>
            </a:r>
            <a:r>
              <a:rPr lang="en-US" altLang="en-US" sz="2800" b="0" dirty="0" smtClean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			“Random Forest”</a:t>
            </a:r>
            <a:endParaRPr lang="en-US" altLang="en-US" sz="2800" b="0" dirty="0">
              <a:solidFill>
                <a:srgbClr val="0070C0"/>
              </a:solidFill>
              <a:latin typeface="Calibri" pitchFamily="34" charset="0"/>
              <a:ea typeface="MS PGothic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8061" y="965994"/>
            <a:ext cx="2165827" cy="536574"/>
            <a:chOff x="4996973" y="835026"/>
            <a:chExt cx="2165827" cy="536574"/>
          </a:xfrm>
        </p:grpSpPr>
        <p:sp>
          <p:nvSpPr>
            <p:cNvPr id="59" name="Rounded Rectangle 1"/>
            <p:cNvSpPr>
              <a:spLocks noChangeArrowheads="1"/>
            </p:cNvSpPr>
            <p:nvPr/>
          </p:nvSpPr>
          <p:spPr bwMode="auto">
            <a:xfrm>
              <a:off x="4996973" y="835026"/>
              <a:ext cx="2165827" cy="536574"/>
            </a:xfrm>
            <a:prstGeom prst="roundRect">
              <a:avLst>
                <a:gd name="adj" fmla="val 16667"/>
              </a:avLst>
            </a:prstGeom>
            <a:noFill/>
            <a:ln w="60325">
              <a:solidFill>
                <a:srgbClr val="00B0F0"/>
              </a:solidFill>
            </a:ln>
            <a:effectLst/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0" name="Oval 97291"/>
            <p:cNvSpPr>
              <a:spLocks noChangeArrowheads="1"/>
            </p:cNvSpPr>
            <p:nvPr/>
          </p:nvSpPr>
          <p:spPr bwMode="auto">
            <a:xfrm>
              <a:off x="5192712" y="965994"/>
              <a:ext cx="287338" cy="2889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1" name="Oval 89"/>
            <p:cNvSpPr>
              <a:spLocks noChangeArrowheads="1"/>
            </p:cNvSpPr>
            <p:nvPr/>
          </p:nvSpPr>
          <p:spPr bwMode="auto">
            <a:xfrm>
              <a:off x="5684837" y="973931"/>
              <a:ext cx="287338" cy="2889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62" name="Oval 83"/>
            <p:cNvSpPr>
              <a:spLocks noChangeArrowheads="1"/>
            </p:cNvSpPr>
            <p:nvPr/>
          </p:nvSpPr>
          <p:spPr bwMode="auto">
            <a:xfrm>
              <a:off x="6193631" y="973931"/>
              <a:ext cx="288925" cy="288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 b="1" dirty="0"/>
            </a:p>
          </p:txBody>
        </p:sp>
        <p:sp>
          <p:nvSpPr>
            <p:cNvPr id="63" name="Oval 85"/>
            <p:cNvSpPr>
              <a:spLocks noChangeArrowheads="1"/>
            </p:cNvSpPr>
            <p:nvPr/>
          </p:nvSpPr>
          <p:spPr bwMode="auto">
            <a:xfrm>
              <a:off x="6676232" y="969328"/>
              <a:ext cx="287337" cy="28733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6718061" y="596662"/>
            <a:ext cx="200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All Data Variables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0" y="1981200"/>
            <a:ext cx="5029200" cy="281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ounded Rectangle 8"/>
          <p:cNvSpPr>
            <a:spLocks noChangeArrowheads="1"/>
          </p:cNvSpPr>
          <p:nvPr/>
        </p:nvSpPr>
        <p:spPr bwMode="auto">
          <a:xfrm>
            <a:off x="1447800" y="1828800"/>
            <a:ext cx="5867400" cy="3048000"/>
          </a:xfrm>
          <a:prstGeom prst="roundRect">
            <a:avLst>
              <a:gd name="adj" fmla="val 16667"/>
            </a:avLst>
          </a:prstGeom>
          <a:noFill/>
          <a:ln w="63500" cmpd="sng">
            <a:solidFill>
              <a:srgbClr val="00B0F0"/>
            </a:solidFill>
          </a:ln>
          <a:effectLst/>
        </p:spPr>
        <p:txBody>
          <a:bodyPr/>
          <a:lstStyle/>
          <a:p>
            <a:endParaRPr lang="en-IE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50861" y="541019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Average prediction of all trees to make one prediction </a:t>
            </a:r>
            <a:endParaRPr lang="en-IE" dirty="0"/>
          </a:p>
        </p:txBody>
      </p:sp>
      <p:cxnSp>
        <p:nvCxnSpPr>
          <p:cNvPr id="6" name="Straight Arrow Connector 5"/>
          <p:cNvCxnSpPr>
            <a:stCxn id="65" idx="2"/>
          </p:cNvCxnSpPr>
          <p:nvPr/>
        </p:nvCxnSpPr>
        <p:spPr>
          <a:xfrm>
            <a:off x="4381500" y="4876800"/>
            <a:ext cx="0" cy="533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insdalelab.sdsu.edu/metag.stats/images/r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/>
          <a:stretch/>
        </p:blipFill>
        <p:spPr bwMode="auto">
          <a:xfrm>
            <a:off x="1905000" y="1752600"/>
            <a:ext cx="537471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76213" y="711200"/>
            <a:ext cx="30638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 b="1">
                <a:solidFill>
                  <a:schemeClr val="bg1"/>
                </a:solidFill>
                <a:latin typeface="HelvNeue for IBM Light" charset="0"/>
                <a:ea typeface="MS Gothic" pitchFamily="49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="0" dirty="0" smtClean="0">
                <a:solidFill>
                  <a:srgbClr val="0070C0"/>
                </a:solidFill>
                <a:latin typeface="Calibri" pitchFamily="34" charset="0"/>
                <a:ea typeface="MS PGothic" pitchFamily="34" charset="-128"/>
              </a:rPr>
              <a:t>Feature Importance</a:t>
            </a:r>
            <a:endParaRPr lang="en-US" altLang="en-US" sz="2800" b="0" dirty="0">
              <a:solidFill>
                <a:srgbClr val="0070C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9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/>
              <a:t>Thank you!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4-01_Mobile_Enterprises_Brand_Wht_template_R1">
  <a:themeElements>
    <a:clrScheme name="594-01_Mobile_Enterprises_Brand_Wht_template_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594-01_Mobile_Enterprises_Brand_Wht_template_R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94-01_Mobile_Enterprises_Brand_Wht_template_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25094</TotalTime>
  <Words>381</Words>
  <Application>Microsoft Office PowerPoint</Application>
  <PresentationFormat>On-screen Show (4:3)</PresentationFormat>
  <Paragraphs>53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594-01_Mobile_Enterprises_Brand_Wht_template_R1</vt:lpstr>
      <vt:lpstr>Data Science Training Trees, Bagging and Random Forest</vt:lpstr>
      <vt:lpstr>Machine Learning</vt:lpstr>
      <vt:lpstr>The basics</vt:lpstr>
      <vt:lpstr>Trees</vt:lpstr>
      <vt:lpstr>Weak Learners</vt:lpstr>
      <vt:lpstr>PowerPoint Presentation</vt:lpstr>
      <vt:lpstr>PowerPoint Presentation</vt:lpstr>
      <vt:lpstr>PowerPoint Presentation</vt:lpstr>
      <vt:lpstr>Thank you!</vt:lpstr>
    </vt:vector>
  </TitlesOfParts>
  <Company>VSA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Darragh Hanley</cp:lastModifiedBy>
  <cp:revision>455</cp:revision>
  <cp:lastPrinted>2016-01-20T13:29:02Z</cp:lastPrinted>
  <dcterms:created xsi:type="dcterms:W3CDTF">2012-06-13T19:43:57Z</dcterms:created>
  <dcterms:modified xsi:type="dcterms:W3CDTF">2017-09-12T11:19:36Z</dcterms:modified>
</cp:coreProperties>
</file>