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375" r:id="rId2"/>
    <p:sldId id="376" r:id="rId3"/>
    <p:sldId id="340" r:id="rId4"/>
    <p:sldId id="365" r:id="rId5"/>
    <p:sldId id="368" r:id="rId6"/>
    <p:sldId id="370" r:id="rId7"/>
    <p:sldId id="372" r:id="rId8"/>
    <p:sldId id="374" r:id="rId9"/>
    <p:sldId id="373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9" autoAdjust="0"/>
    <p:restoredTop sz="94660"/>
  </p:normalViewPr>
  <p:slideViewPr>
    <p:cSldViewPr>
      <p:cViewPr varScale="1">
        <p:scale>
          <a:sx n="143" d="100"/>
          <a:sy n="143" d="100"/>
        </p:scale>
        <p:origin x="1664" y="200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>
                <a:latin typeface="Times New Roman" pitchFamily="18" charset="0"/>
              </a:rPr>
              <a:t>An ensemble of trees brings many weak learners together to make a stronger single learner. </a:t>
            </a:r>
          </a:p>
          <a:p>
            <a:endParaRPr lang="en-IE" altLang="en-US">
              <a:latin typeface="Times New Roman" pitchFamily="18" charset="0"/>
            </a:endParaRPr>
          </a:p>
          <a:p>
            <a:r>
              <a:rPr lang="en-IE" altLang="en-US">
                <a:latin typeface="Times New Roman" pitchFamily="18" charset="0"/>
              </a:rPr>
              <a:t>So each one of these trees is very short, and it only uses a small subset of the variables. </a:t>
            </a:r>
          </a:p>
          <a:p>
            <a:endParaRPr lang="en-IE" altLang="en-US">
              <a:latin typeface="Times New Roman" pitchFamily="18" charset="0"/>
            </a:endParaRPr>
          </a:p>
          <a:p>
            <a:r>
              <a:rPr lang="en-IE" altLang="en-US">
                <a:latin typeface="Times New Roman" pitchFamily="18" charset="0"/>
              </a:rPr>
              <a:t>Example….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3848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3000032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61576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92311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/>
            <a:fld id="{EFAFF0AF-06DC-4562-9FBD-F54A736639D7}" type="slidenum"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en-US" sz="13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>
                <a:latin typeface="Times New Roman" pitchFamily="18" charset="0"/>
              </a:rPr>
              <a:t>An ensemble of trees brings many weak learners together to make a stronger single learner. </a:t>
            </a:r>
          </a:p>
          <a:p>
            <a:endParaRPr lang="en-IE" altLang="en-US">
              <a:latin typeface="Times New Roman" pitchFamily="18" charset="0"/>
            </a:endParaRPr>
          </a:p>
          <a:p>
            <a:r>
              <a:rPr lang="en-IE" altLang="en-US">
                <a:latin typeface="Times New Roman" pitchFamily="18" charset="0"/>
              </a:rPr>
              <a:t>So each one of these trees is very short, and it only uses a small subset of the variables. </a:t>
            </a:r>
          </a:p>
          <a:p>
            <a:endParaRPr lang="en-IE" altLang="en-US">
              <a:latin typeface="Times New Roman" pitchFamily="18" charset="0"/>
            </a:endParaRPr>
          </a:p>
          <a:p>
            <a:r>
              <a:rPr lang="en-IE" altLang="en-US">
                <a:latin typeface="Times New Roman" pitchFamily="18" charset="0"/>
              </a:rPr>
              <a:t>Example….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3848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3000032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61576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92311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/>
            <a:fld id="{EFAFF0AF-06DC-4562-9FBD-F54A736639D7}" type="slidenum"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altLang="en-US" sz="13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952-8B7A-0A4F-ACA6-6AED963B4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BDCBF-1D19-E84E-9BFD-6C8555BC5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E185-0C9A-DF46-BF2E-8E6A3E9E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7848-4EF1-8342-B4A7-E5C6AA0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D3EC-361D-7B49-91F0-13CF823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over-01.png">
            <a:extLst>
              <a:ext uri="{FF2B5EF4-FFF2-40B4-BE49-F238E27FC236}">
                <a16:creationId xmlns:a16="http://schemas.microsoft.com/office/drawing/2014/main" id="{8A9F7371-5523-C946-9B05-29D12587E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5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CC53-3B2C-E44E-8EDA-CBA72FAE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4806D-66DB-D441-9DCE-03A3C2EE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777E-D7A3-7741-B990-6D9AC7DF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5C30-FD35-A14C-BECB-90F4B067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A40B-20E3-FC4C-8090-5EE34CAA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1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9208F-6132-ED4E-81E9-F93405709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06D5-5FBF-B043-A44F-30DD73EF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F398-7C8B-F540-A21F-682FBEF1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2BFE-D68F-9D47-8D72-144B1C2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6FFC-8FE7-E445-A828-0E809F37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7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0CB-53E9-A94F-8B8D-88B1C011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10A4-5841-9247-88A7-00C3760B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8B9E-C0EC-074E-9240-0DDBD564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C5DD-90B4-AB41-A5D4-1B45E973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04B-37D3-DE4C-B389-324C30BD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1954-2808-394C-8637-54305F27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7F518-226A-674A-AF62-37BAC46F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E51A-D65C-1A48-B0D7-B95F9E2E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E17E-D144-0B4F-BC43-EC818B4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2C67-FC46-1745-9E8E-3E06C31D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7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D489-C456-0846-A2B5-85DB22FF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6602-9CB8-7B4E-889C-0CF551AF7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429D-8543-3E40-8111-D02406DEC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60D3-CFA8-C949-9AAD-69D0629C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1D4D6-5880-BA46-963B-77550D6A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BB18-BF10-9C46-9567-12EF8912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F6B7-78E3-BC49-8F88-1AF766DF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BB257-3147-6A40-BBFF-16E41559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2BECA-BCF7-9349-AC46-2F84C14E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82A4E-74C6-B348-94EF-92F188B8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5B6EE-74AB-F748-ADE9-CDECA70B5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C034-C506-2646-8B8D-A331E93B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04629-EDE8-924E-AA0D-72241EB4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F9348-15BC-C041-92DD-3D536E38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93D5-C5AB-FF4D-B882-6185A695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DFE88-D6F3-494D-844B-04ED0C0F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2C004-4BFB-744A-A786-05E3381F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4F29-E2C1-1744-BE3D-6F3FC544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4282-1F67-2349-8E80-9692C2A3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6B525-B97D-4044-8772-A16FF47F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F0C6F-61A5-A141-9264-E143D644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9179-3C8A-7945-8BFD-737A1B11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FC1F-1418-4743-A5A6-CCCF9B1F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2E87D-BF35-3048-A238-831D67C8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C923-F567-8545-8039-C016447E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2211D-AA4B-714B-83A1-BCF6342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A3EF-CBF4-EF4C-BC7D-5CC62AB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7A76-B182-9C40-AE8B-F3CAA6B8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AE5E6-0D29-484D-BC8F-15342096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A38C-51E9-C448-942B-BE9C4494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033E-B294-3947-A255-C86D3559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1A1A-C00E-344F-937F-35F9CD90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07F7-AAFD-5541-8DFF-F7019F20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278DC-A27D-6141-B3D4-B8EDF3AF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D565-615B-7F41-A399-C4CFA792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3545F-0582-9D45-99EA-EFA7F731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49ED-DF5B-4A4D-B72F-0EAA36DB9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6C1E-C7CD-184B-A267-C55FF3A90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1E47A-034F-F645-9D92-EF3C7DA3E9FA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5258024" cy="11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/>
              <a:t>Data Science Training</a:t>
            </a:r>
            <a:br>
              <a:rPr lang="en-US" sz="2800"/>
            </a:br>
            <a:r>
              <a:rPr lang="en-US" sz="2400"/>
              <a:t>Trees, Bagging and Random Forest</a:t>
            </a:r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5E1EDF-E504-F546-B957-544ACC450971}"/>
              </a:ext>
            </a:extLst>
          </p:cNvPr>
          <p:cNvSpPr txBox="1">
            <a:spLocks/>
          </p:cNvSpPr>
          <p:nvPr/>
        </p:nvSpPr>
        <p:spPr>
          <a:xfrm>
            <a:off x="228600" y="4038600"/>
            <a:ext cx="376309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dirty="0"/>
              <a:t>Nov 7</a:t>
            </a:r>
            <a:r>
              <a:rPr lang="en-US" sz="1400" baseline="30000" dirty="0"/>
              <a:t>th</a:t>
            </a:r>
            <a:r>
              <a:rPr lang="en-US" sz="14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668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8E9-6838-A242-B959-6B13E08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F2FE-CBB0-2744-9280-89633129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8</a:t>
            </a:r>
            <a:r>
              <a:rPr lang="en-US" baseline="30000" dirty="0"/>
              <a:t>th</a:t>
            </a:r>
            <a:r>
              <a:rPr lang="en-US" dirty="0"/>
              <a:t> 	- Trees in Optum business use case</a:t>
            </a:r>
          </a:p>
          <a:p>
            <a:r>
              <a:rPr lang="en-US" dirty="0"/>
              <a:t>Feb 15</a:t>
            </a:r>
            <a:r>
              <a:rPr lang="en-US" baseline="30000" dirty="0"/>
              <a:t>th</a:t>
            </a:r>
            <a:r>
              <a:rPr lang="en-US" dirty="0"/>
              <a:t> 	- Deep Learning foundations (Dr. David </a:t>
            </a:r>
            <a:r>
              <a:rPr lang="en-US" dirty="0" err="1"/>
              <a:t>Monagahan</a:t>
            </a:r>
            <a:r>
              <a:rPr lang="en-US" dirty="0"/>
              <a:t>)</a:t>
            </a:r>
          </a:p>
          <a:p>
            <a:r>
              <a:rPr lang="en-US" dirty="0"/>
              <a:t>Feb 22</a:t>
            </a:r>
            <a:r>
              <a:rPr lang="en-US" baseline="30000" dirty="0"/>
              <a:t>nd</a:t>
            </a:r>
            <a:r>
              <a:rPr lang="en-US" dirty="0"/>
              <a:t> 	- Convolutional Neural Nets (Dr. David Monaghan)</a:t>
            </a:r>
          </a:p>
          <a:p>
            <a:r>
              <a:rPr lang="en-US" dirty="0"/>
              <a:t>Mar 1</a:t>
            </a:r>
            <a:r>
              <a:rPr lang="en-US" baseline="30000" dirty="0"/>
              <a:t>st</a:t>
            </a:r>
            <a:r>
              <a:rPr lang="en-US" dirty="0"/>
              <a:t> 	- Object Detection using DL</a:t>
            </a:r>
          </a:p>
          <a:p>
            <a:r>
              <a:rPr lang="en-US" dirty="0"/>
              <a:t>Mar 8</a:t>
            </a:r>
            <a:r>
              <a:rPr lang="en-US" baseline="30000" dirty="0"/>
              <a:t>th</a:t>
            </a:r>
            <a:r>
              <a:rPr lang="en-US" dirty="0"/>
              <a:t> 	- Recurrent Neural Nets</a:t>
            </a:r>
          </a:p>
          <a:p>
            <a:r>
              <a:rPr lang="en-US" dirty="0"/>
              <a:t>Mar 15</a:t>
            </a:r>
            <a:r>
              <a:rPr lang="en-US" baseline="30000" dirty="0"/>
              <a:t>th</a:t>
            </a:r>
            <a:r>
              <a:rPr lang="en-US" dirty="0"/>
              <a:t> 	- RNN  in Optum business use case (</a:t>
            </a:r>
            <a:r>
              <a:rPr lang="en-US" dirty="0" err="1"/>
              <a:t>Dr</a:t>
            </a:r>
            <a:r>
              <a:rPr lang="en-US" dirty="0"/>
              <a:t> Kathrin </a:t>
            </a:r>
            <a:r>
              <a:rPr lang="en-US" dirty="0" err="1"/>
              <a:t>Bujna</a:t>
            </a:r>
            <a:r>
              <a:rPr lang="en-US" dirty="0"/>
              <a:t>)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Today we expand on trees. </a:t>
            </a:r>
          </a:p>
          <a:p>
            <a:pPr marL="0" indent="0">
              <a:buNone/>
            </a:pP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Trees is a </a:t>
            </a: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non-parametric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method, as opposed to regression, ridge, </a:t>
            </a:r>
            <a:r>
              <a:rPr lang="en-IE" dirty="0" err="1">
                <a:solidFill>
                  <a:schemeClr val="bg1">
                    <a:lumMod val="50000"/>
                  </a:schemeClr>
                </a:solidFill>
              </a:rPr>
              <a:t>lasoo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which are </a:t>
            </a: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parametric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methods. They assume a form to the data, trees do not assume any form, so is good for complex shapes. </a:t>
            </a:r>
          </a:p>
          <a:p>
            <a:pPr marL="0" indent="0">
              <a:buNone/>
            </a:pP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Random forest is called an </a:t>
            </a: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ensemble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method. It creates a lot of different trees and averages the results. </a:t>
            </a:r>
          </a:p>
          <a:p>
            <a:pPr marL="0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It is rather </a:t>
            </a:r>
            <a:r>
              <a:rPr lang="en-IE" dirty="0" err="1">
                <a:solidFill>
                  <a:schemeClr val="bg1">
                    <a:lumMod val="50000"/>
                  </a:schemeClr>
                </a:solidFill>
              </a:rPr>
              <a:t>unituintive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, but true, that when you make lots of very silly trees, or weak learners, and add them together; it works better than combining strong trees. Today we learn how to make silly trees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 those weak learners. </a:t>
            </a:r>
          </a:p>
          <a:p>
            <a:pPr marL="0" indent="0">
              <a:buNone/>
            </a:pPr>
            <a:endParaRPr lang="en-IE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Gradient Boosting is an </a:t>
            </a: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ensemble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method also. It generates lot of trees and each tree aims to fix the error of the previous tree. It uses weak trees for this also. </a:t>
            </a:r>
            <a:endParaRPr lang="en-IE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1100" dirty="0">
                <a:solidFill>
                  <a:schemeClr val="bg1">
                    <a:lumMod val="50000"/>
                  </a:schemeClr>
                </a:solidFill>
              </a:rPr>
              <a:t>See the book on Box or free online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An Introduction to Statistical Learning, with Applications in R. Gareth James, Daniela Witten, Trevor Hastie and Robert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basics</a:t>
            </a:r>
          </a:p>
        </p:txBody>
      </p:sp>
      <p:pic>
        <p:nvPicPr>
          <p:cNvPr id="4098" name="Picture 2" descr="Image result for decision tre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9155" cy="41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5048411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Ensemble of Weak Decision Trees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			“Random Forest”</a:t>
            </a:r>
          </a:p>
        </p:txBody>
      </p:sp>
      <p:sp>
        <p:nvSpPr>
          <p:cNvPr id="18435" name="Rounded Rectangle 1"/>
          <p:cNvSpPr>
            <a:spLocks noChangeArrowheads="1"/>
          </p:cNvSpPr>
          <p:nvPr/>
        </p:nvSpPr>
        <p:spPr bwMode="auto">
          <a:xfrm>
            <a:off x="739775" y="162877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6" name="Rounded Rectangle 5"/>
          <p:cNvSpPr>
            <a:spLocks noChangeArrowheads="1"/>
          </p:cNvSpPr>
          <p:nvPr/>
        </p:nvSpPr>
        <p:spPr bwMode="auto">
          <a:xfrm>
            <a:off x="107950" y="239236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7" name="Rounded Rectangle 6"/>
          <p:cNvSpPr>
            <a:spLocks noChangeArrowheads="1"/>
          </p:cNvSpPr>
          <p:nvPr/>
        </p:nvSpPr>
        <p:spPr bwMode="auto">
          <a:xfrm>
            <a:off x="1403350" y="239236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8" name="Rounded Rectangle 7"/>
          <p:cNvSpPr>
            <a:spLocks noChangeArrowheads="1"/>
          </p:cNvSpPr>
          <p:nvPr/>
        </p:nvSpPr>
        <p:spPr bwMode="auto">
          <a:xfrm>
            <a:off x="706438" y="308451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9" name="Rounded Rectangle 8"/>
          <p:cNvSpPr>
            <a:spLocks noChangeArrowheads="1"/>
          </p:cNvSpPr>
          <p:nvPr/>
        </p:nvSpPr>
        <p:spPr bwMode="auto">
          <a:xfrm>
            <a:off x="1889125" y="30845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40" name="Elbow Connector 4"/>
          <p:cNvCxnSpPr>
            <a:cxnSpLocks noChangeShapeType="1"/>
            <a:stCxn id="18437" idx="2"/>
            <a:endCxn id="18438" idx="0"/>
          </p:cNvCxnSpPr>
          <p:nvPr/>
        </p:nvCxnSpPr>
        <p:spPr bwMode="auto">
          <a:xfrm rot="5400000">
            <a:off x="1273969" y="2605882"/>
            <a:ext cx="260350" cy="69691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Elbow Connector 11"/>
          <p:cNvCxnSpPr>
            <a:cxnSpLocks noChangeShapeType="1"/>
            <a:stCxn id="18437" idx="2"/>
            <a:endCxn id="18439" idx="0"/>
          </p:cNvCxnSpPr>
          <p:nvPr/>
        </p:nvCxnSpPr>
        <p:spPr bwMode="auto">
          <a:xfrm rot="16200000" flipH="1">
            <a:off x="1865313" y="2711450"/>
            <a:ext cx="260350" cy="4857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Elbow Connector 14"/>
          <p:cNvCxnSpPr>
            <a:cxnSpLocks noChangeShapeType="1"/>
            <a:stCxn id="18435" idx="2"/>
            <a:endCxn id="18437" idx="0"/>
          </p:cNvCxnSpPr>
          <p:nvPr/>
        </p:nvCxnSpPr>
        <p:spPr bwMode="auto">
          <a:xfrm rot="16200000" flipH="1">
            <a:off x="1254125" y="1893888"/>
            <a:ext cx="331788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Elbow Connector 17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 rot="5400000">
            <a:off x="605632" y="1910556"/>
            <a:ext cx="331788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Rounded Rectangle 20"/>
          <p:cNvSpPr>
            <a:spLocks noChangeArrowheads="1"/>
          </p:cNvSpPr>
          <p:nvPr/>
        </p:nvSpPr>
        <p:spPr bwMode="auto">
          <a:xfrm>
            <a:off x="4270375" y="190182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5" name="Rounded Rectangle 21"/>
          <p:cNvSpPr>
            <a:spLocks noChangeArrowheads="1"/>
          </p:cNvSpPr>
          <p:nvPr/>
        </p:nvSpPr>
        <p:spPr bwMode="auto">
          <a:xfrm>
            <a:off x="3638550" y="26654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6" name="Rounded Rectangle 22"/>
          <p:cNvSpPr>
            <a:spLocks noChangeArrowheads="1"/>
          </p:cNvSpPr>
          <p:nvPr/>
        </p:nvSpPr>
        <p:spPr bwMode="auto">
          <a:xfrm>
            <a:off x="4933950" y="26654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7" name="Rounded Rectangle 23"/>
          <p:cNvSpPr>
            <a:spLocks noChangeArrowheads="1"/>
          </p:cNvSpPr>
          <p:nvPr/>
        </p:nvSpPr>
        <p:spPr bwMode="auto">
          <a:xfrm>
            <a:off x="4237038" y="33575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8" name="Rounded Rectangle 24"/>
          <p:cNvSpPr>
            <a:spLocks noChangeArrowheads="1"/>
          </p:cNvSpPr>
          <p:nvPr/>
        </p:nvSpPr>
        <p:spPr bwMode="auto">
          <a:xfrm>
            <a:off x="2973388" y="33575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49" name="Elbow Connector 25"/>
          <p:cNvCxnSpPr>
            <a:cxnSpLocks noChangeShapeType="1"/>
            <a:stCxn id="18445" idx="2"/>
            <a:endCxn id="18447" idx="0"/>
          </p:cNvCxnSpPr>
          <p:nvPr/>
        </p:nvCxnSpPr>
        <p:spPr bwMode="auto">
          <a:xfrm rot="16200000" flipH="1">
            <a:off x="4155282" y="2928144"/>
            <a:ext cx="260350" cy="598487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0" name="Elbow Connector 26"/>
          <p:cNvCxnSpPr>
            <a:cxnSpLocks noChangeShapeType="1"/>
            <a:stCxn id="18445" idx="2"/>
            <a:endCxn id="18448" idx="0"/>
          </p:cNvCxnSpPr>
          <p:nvPr/>
        </p:nvCxnSpPr>
        <p:spPr bwMode="auto">
          <a:xfrm rot="5400000">
            <a:off x="3523457" y="2894806"/>
            <a:ext cx="260350" cy="6651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1" name="Elbow Connector 27"/>
          <p:cNvCxnSpPr>
            <a:cxnSpLocks noChangeShapeType="1"/>
            <a:stCxn id="18444" idx="2"/>
            <a:endCxn id="18446" idx="0"/>
          </p:cNvCxnSpPr>
          <p:nvPr/>
        </p:nvCxnSpPr>
        <p:spPr bwMode="auto">
          <a:xfrm rot="16200000" flipH="1">
            <a:off x="4784725" y="2166938"/>
            <a:ext cx="331788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Elbow Connector 28"/>
          <p:cNvCxnSpPr>
            <a:cxnSpLocks noChangeShapeType="1"/>
            <a:stCxn id="18444" idx="2"/>
            <a:endCxn id="18445" idx="0"/>
          </p:cNvCxnSpPr>
          <p:nvPr/>
        </p:nvCxnSpPr>
        <p:spPr bwMode="auto">
          <a:xfrm rot="5400000">
            <a:off x="4136232" y="2183606"/>
            <a:ext cx="331788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Rounded Rectangle 43"/>
          <p:cNvSpPr>
            <a:spLocks noChangeArrowheads="1"/>
          </p:cNvSpPr>
          <p:nvPr/>
        </p:nvSpPr>
        <p:spPr bwMode="auto">
          <a:xfrm>
            <a:off x="6788150" y="216217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4" name="Rounded Rectangle 44"/>
          <p:cNvSpPr>
            <a:spLocks noChangeArrowheads="1"/>
          </p:cNvSpPr>
          <p:nvPr/>
        </p:nvSpPr>
        <p:spPr bwMode="auto">
          <a:xfrm>
            <a:off x="6156325" y="2924175"/>
            <a:ext cx="696913" cy="43338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5" name="Rounded Rectangle 45"/>
          <p:cNvSpPr>
            <a:spLocks noChangeArrowheads="1"/>
          </p:cNvSpPr>
          <p:nvPr/>
        </p:nvSpPr>
        <p:spPr bwMode="auto">
          <a:xfrm>
            <a:off x="7451725" y="2924175"/>
            <a:ext cx="696913" cy="43338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56" name="Elbow Connector 46"/>
          <p:cNvCxnSpPr>
            <a:cxnSpLocks noChangeShapeType="1"/>
            <a:stCxn id="18453" idx="2"/>
            <a:endCxn id="18455" idx="0"/>
          </p:cNvCxnSpPr>
          <p:nvPr/>
        </p:nvCxnSpPr>
        <p:spPr bwMode="auto">
          <a:xfrm rot="16200000" flipH="1">
            <a:off x="7303294" y="2426494"/>
            <a:ext cx="330200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Elbow Connector 47"/>
          <p:cNvCxnSpPr>
            <a:cxnSpLocks noChangeShapeType="1"/>
            <a:stCxn id="18453" idx="2"/>
            <a:endCxn id="18454" idx="0"/>
          </p:cNvCxnSpPr>
          <p:nvPr/>
        </p:nvCxnSpPr>
        <p:spPr bwMode="auto">
          <a:xfrm rot="5400000">
            <a:off x="6654801" y="2443162"/>
            <a:ext cx="330200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Rounded Rectangle 61"/>
          <p:cNvSpPr>
            <a:spLocks noChangeArrowheads="1"/>
          </p:cNvSpPr>
          <p:nvPr/>
        </p:nvSpPr>
        <p:spPr bwMode="auto">
          <a:xfrm>
            <a:off x="5513388" y="449421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9" name="Rounded Rectangle 62"/>
          <p:cNvSpPr>
            <a:spLocks noChangeArrowheads="1"/>
          </p:cNvSpPr>
          <p:nvPr/>
        </p:nvSpPr>
        <p:spPr bwMode="auto">
          <a:xfrm>
            <a:off x="4881563" y="525780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0" name="Rounded Rectangle 63"/>
          <p:cNvSpPr>
            <a:spLocks noChangeArrowheads="1"/>
          </p:cNvSpPr>
          <p:nvPr/>
        </p:nvSpPr>
        <p:spPr bwMode="auto">
          <a:xfrm>
            <a:off x="6176963" y="525780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1" name="Rounded Rectangle 64"/>
          <p:cNvSpPr>
            <a:spLocks noChangeArrowheads="1"/>
          </p:cNvSpPr>
          <p:nvPr/>
        </p:nvSpPr>
        <p:spPr bwMode="auto">
          <a:xfrm>
            <a:off x="5480050" y="594995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2" name="Rounded Rectangle 65"/>
          <p:cNvSpPr>
            <a:spLocks noChangeArrowheads="1"/>
          </p:cNvSpPr>
          <p:nvPr/>
        </p:nvSpPr>
        <p:spPr bwMode="auto">
          <a:xfrm>
            <a:off x="4216400" y="594995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63" name="Elbow Connector 66"/>
          <p:cNvCxnSpPr>
            <a:cxnSpLocks noChangeShapeType="1"/>
            <a:stCxn id="18459" idx="2"/>
            <a:endCxn id="18461" idx="0"/>
          </p:cNvCxnSpPr>
          <p:nvPr/>
        </p:nvCxnSpPr>
        <p:spPr bwMode="auto">
          <a:xfrm rot="16200000" flipH="1">
            <a:off x="5399088" y="5519737"/>
            <a:ext cx="260350" cy="6000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4" name="Elbow Connector 67"/>
          <p:cNvCxnSpPr>
            <a:cxnSpLocks noChangeShapeType="1"/>
            <a:stCxn id="18459" idx="2"/>
            <a:endCxn id="18462" idx="0"/>
          </p:cNvCxnSpPr>
          <p:nvPr/>
        </p:nvCxnSpPr>
        <p:spPr bwMode="auto">
          <a:xfrm rot="5400000">
            <a:off x="4767263" y="5487987"/>
            <a:ext cx="260350" cy="6635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5" name="Elbow Connector 68"/>
          <p:cNvCxnSpPr>
            <a:cxnSpLocks noChangeShapeType="1"/>
            <a:stCxn id="18458" idx="2"/>
            <a:endCxn id="18460" idx="0"/>
          </p:cNvCxnSpPr>
          <p:nvPr/>
        </p:nvCxnSpPr>
        <p:spPr bwMode="auto">
          <a:xfrm rot="16200000" flipH="1">
            <a:off x="6027738" y="4759325"/>
            <a:ext cx="331787" cy="6651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6" name="Elbow Connector 69"/>
          <p:cNvCxnSpPr>
            <a:cxnSpLocks noChangeShapeType="1"/>
            <a:stCxn id="18458" idx="2"/>
            <a:endCxn id="18459" idx="0"/>
          </p:cNvCxnSpPr>
          <p:nvPr/>
        </p:nvCxnSpPr>
        <p:spPr bwMode="auto">
          <a:xfrm rot="5400000">
            <a:off x="5379244" y="4775994"/>
            <a:ext cx="331787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7" name="Rounded Rectangle 70"/>
          <p:cNvSpPr>
            <a:spLocks noChangeArrowheads="1"/>
          </p:cNvSpPr>
          <p:nvPr/>
        </p:nvSpPr>
        <p:spPr bwMode="auto">
          <a:xfrm>
            <a:off x="2700338" y="42211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8" name="Rounded Rectangle 71"/>
          <p:cNvSpPr>
            <a:spLocks noChangeArrowheads="1"/>
          </p:cNvSpPr>
          <p:nvPr/>
        </p:nvSpPr>
        <p:spPr bwMode="auto">
          <a:xfrm>
            <a:off x="2066925" y="4984750"/>
            <a:ext cx="698500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9" name="Rounded Rectangle 72"/>
          <p:cNvSpPr>
            <a:spLocks noChangeArrowheads="1"/>
          </p:cNvSpPr>
          <p:nvPr/>
        </p:nvSpPr>
        <p:spPr bwMode="auto">
          <a:xfrm>
            <a:off x="3363913" y="498475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0" name="Rounded Rectangle 73"/>
          <p:cNvSpPr>
            <a:spLocks noChangeArrowheads="1"/>
          </p:cNvSpPr>
          <p:nvPr/>
        </p:nvSpPr>
        <p:spPr bwMode="auto">
          <a:xfrm>
            <a:off x="2667000" y="567690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1" name="Rounded Rectangle 74"/>
          <p:cNvSpPr>
            <a:spLocks noChangeArrowheads="1"/>
          </p:cNvSpPr>
          <p:nvPr/>
        </p:nvSpPr>
        <p:spPr bwMode="auto">
          <a:xfrm>
            <a:off x="1403350" y="567690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72" name="Elbow Connector 75"/>
          <p:cNvCxnSpPr>
            <a:cxnSpLocks noChangeShapeType="1"/>
            <a:stCxn id="18468" idx="2"/>
            <a:endCxn id="18470" idx="0"/>
          </p:cNvCxnSpPr>
          <p:nvPr/>
        </p:nvCxnSpPr>
        <p:spPr bwMode="auto">
          <a:xfrm rot="16200000" flipH="1">
            <a:off x="2585244" y="5247481"/>
            <a:ext cx="260350" cy="59848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Elbow Connector 76"/>
          <p:cNvCxnSpPr>
            <a:cxnSpLocks noChangeShapeType="1"/>
            <a:stCxn id="18468" idx="2"/>
            <a:endCxn id="18471" idx="0"/>
          </p:cNvCxnSpPr>
          <p:nvPr/>
        </p:nvCxnSpPr>
        <p:spPr bwMode="auto">
          <a:xfrm rot="5400000">
            <a:off x="1953419" y="5214144"/>
            <a:ext cx="260350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4" name="Elbow Connector 77"/>
          <p:cNvCxnSpPr>
            <a:cxnSpLocks noChangeShapeType="1"/>
            <a:stCxn id="18467" idx="2"/>
            <a:endCxn id="18469" idx="0"/>
          </p:cNvCxnSpPr>
          <p:nvPr/>
        </p:nvCxnSpPr>
        <p:spPr bwMode="auto">
          <a:xfrm rot="16200000" flipH="1">
            <a:off x="3213894" y="4487069"/>
            <a:ext cx="331787" cy="6635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5" name="Elbow Connector 78"/>
          <p:cNvCxnSpPr>
            <a:cxnSpLocks noChangeShapeType="1"/>
            <a:stCxn id="18467" idx="2"/>
            <a:endCxn id="18468" idx="0"/>
          </p:cNvCxnSpPr>
          <p:nvPr/>
        </p:nvCxnSpPr>
        <p:spPr bwMode="auto">
          <a:xfrm rot="5400000">
            <a:off x="2566194" y="4502944"/>
            <a:ext cx="331787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6" name="Oval 97291"/>
          <p:cNvSpPr>
            <a:spLocks noChangeArrowheads="1"/>
          </p:cNvSpPr>
          <p:nvPr/>
        </p:nvSpPr>
        <p:spPr bwMode="auto">
          <a:xfrm>
            <a:off x="911225" y="1700213"/>
            <a:ext cx="287338" cy="288925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7" name="Oval 81"/>
          <p:cNvSpPr>
            <a:spLocks noChangeArrowheads="1"/>
          </p:cNvSpPr>
          <p:nvPr/>
        </p:nvSpPr>
        <p:spPr bwMode="auto">
          <a:xfrm>
            <a:off x="5718175" y="4581525"/>
            <a:ext cx="287338" cy="287338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8" name="Oval 82"/>
          <p:cNvSpPr>
            <a:spLocks noChangeArrowheads="1"/>
          </p:cNvSpPr>
          <p:nvPr/>
        </p:nvSpPr>
        <p:spPr bwMode="auto">
          <a:xfrm>
            <a:off x="2903538" y="4292600"/>
            <a:ext cx="288925" cy="288925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9" name="Oval 83"/>
          <p:cNvSpPr>
            <a:spLocks noChangeArrowheads="1"/>
          </p:cNvSpPr>
          <p:nvPr/>
        </p:nvSpPr>
        <p:spPr bwMode="auto">
          <a:xfrm>
            <a:off x="4473575" y="1973263"/>
            <a:ext cx="288925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b="1" dirty="0"/>
          </a:p>
        </p:txBody>
      </p:sp>
      <p:sp>
        <p:nvSpPr>
          <p:cNvPr id="18482" name="Oval 87"/>
          <p:cNvSpPr>
            <a:spLocks noChangeArrowheads="1"/>
          </p:cNvSpPr>
          <p:nvPr/>
        </p:nvSpPr>
        <p:spPr bwMode="auto">
          <a:xfrm>
            <a:off x="3841750" y="2749550"/>
            <a:ext cx="288925" cy="2873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3" name="Oval 88"/>
          <p:cNvSpPr>
            <a:spLocks noChangeArrowheads="1"/>
          </p:cNvSpPr>
          <p:nvPr/>
        </p:nvSpPr>
        <p:spPr bwMode="auto">
          <a:xfrm>
            <a:off x="2263775" y="5054600"/>
            <a:ext cx="288925" cy="2873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4" name="Oval 89"/>
          <p:cNvSpPr>
            <a:spLocks noChangeArrowheads="1"/>
          </p:cNvSpPr>
          <p:nvPr/>
        </p:nvSpPr>
        <p:spPr bwMode="auto">
          <a:xfrm>
            <a:off x="1600200" y="2463800"/>
            <a:ext cx="287338" cy="28892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6" name="Oval 91"/>
          <p:cNvSpPr>
            <a:spLocks noChangeArrowheads="1"/>
          </p:cNvSpPr>
          <p:nvPr/>
        </p:nvSpPr>
        <p:spPr bwMode="auto">
          <a:xfrm>
            <a:off x="5084763" y="5341938"/>
            <a:ext cx="288925" cy="28892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7" name="Oval 1"/>
          <p:cNvSpPr>
            <a:spLocks noChangeArrowheads="1"/>
          </p:cNvSpPr>
          <p:nvPr/>
        </p:nvSpPr>
        <p:spPr bwMode="auto">
          <a:xfrm>
            <a:off x="7451725" y="6237288"/>
            <a:ext cx="176213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7780338" y="6237288"/>
            <a:ext cx="177800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8101013" y="6237288"/>
            <a:ext cx="176212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8459788" y="6237288"/>
            <a:ext cx="177800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6718061" y="965994"/>
            <a:ext cx="2165827" cy="536574"/>
            <a:chOff x="4996973" y="835026"/>
            <a:chExt cx="2165827" cy="536574"/>
          </a:xfrm>
        </p:grpSpPr>
        <p:sp>
          <p:nvSpPr>
            <p:cNvPr id="59" name="Rounded Rectangle 1"/>
            <p:cNvSpPr>
              <a:spLocks noChangeArrowheads="1"/>
            </p:cNvSpPr>
            <p:nvPr/>
          </p:nvSpPr>
          <p:spPr bwMode="auto">
            <a:xfrm>
              <a:off x="4996973" y="835026"/>
              <a:ext cx="2165827" cy="536574"/>
            </a:xfrm>
            <a:prstGeom prst="roundRect">
              <a:avLst>
                <a:gd name="adj" fmla="val 16667"/>
              </a:avLst>
            </a:prstGeom>
            <a:noFill/>
            <a:ln w="60325">
              <a:solidFill>
                <a:srgbClr val="00B0F0"/>
              </a:solidFill>
            </a:ln>
            <a:effectLst/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0" name="Oval 97291"/>
            <p:cNvSpPr>
              <a:spLocks noChangeArrowheads="1"/>
            </p:cNvSpPr>
            <p:nvPr/>
          </p:nvSpPr>
          <p:spPr bwMode="auto">
            <a:xfrm>
              <a:off x="5192712" y="965994"/>
              <a:ext cx="287338" cy="288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5684837" y="973931"/>
              <a:ext cx="287338" cy="288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6193631" y="973931"/>
              <a:ext cx="288925" cy="288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 b="1" dirty="0"/>
            </a:p>
          </p:txBody>
        </p:sp>
        <p:sp>
          <p:nvSpPr>
            <p:cNvPr id="63" name="Oval 85"/>
            <p:cNvSpPr>
              <a:spLocks noChangeArrowheads="1"/>
            </p:cNvSpPr>
            <p:nvPr/>
          </p:nvSpPr>
          <p:spPr bwMode="auto">
            <a:xfrm>
              <a:off x="6676232" y="969328"/>
              <a:ext cx="287337" cy="2873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</p:grpSp>
      <p:sp>
        <p:nvSpPr>
          <p:cNvPr id="64" name="Oval 83"/>
          <p:cNvSpPr>
            <a:spLocks noChangeArrowheads="1"/>
          </p:cNvSpPr>
          <p:nvPr/>
        </p:nvSpPr>
        <p:spPr bwMode="auto">
          <a:xfrm>
            <a:off x="6992143" y="2233612"/>
            <a:ext cx="288925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718061" y="596662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All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2175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5048411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Ensemble of Weak Decision Trees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			“Random Forest”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8061" y="965994"/>
            <a:ext cx="2165827" cy="536574"/>
            <a:chOff x="4996973" y="835026"/>
            <a:chExt cx="2165827" cy="536574"/>
          </a:xfrm>
        </p:grpSpPr>
        <p:sp>
          <p:nvSpPr>
            <p:cNvPr id="59" name="Rounded Rectangle 1"/>
            <p:cNvSpPr>
              <a:spLocks noChangeArrowheads="1"/>
            </p:cNvSpPr>
            <p:nvPr/>
          </p:nvSpPr>
          <p:spPr bwMode="auto">
            <a:xfrm>
              <a:off x="4996973" y="835026"/>
              <a:ext cx="2165827" cy="536574"/>
            </a:xfrm>
            <a:prstGeom prst="roundRect">
              <a:avLst>
                <a:gd name="adj" fmla="val 16667"/>
              </a:avLst>
            </a:prstGeom>
            <a:noFill/>
            <a:ln w="60325">
              <a:solidFill>
                <a:srgbClr val="00B0F0"/>
              </a:solidFill>
            </a:ln>
            <a:effectLst/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0" name="Oval 97291"/>
            <p:cNvSpPr>
              <a:spLocks noChangeArrowheads="1"/>
            </p:cNvSpPr>
            <p:nvPr/>
          </p:nvSpPr>
          <p:spPr bwMode="auto">
            <a:xfrm>
              <a:off x="5192712" y="965994"/>
              <a:ext cx="287338" cy="288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5684837" y="973931"/>
              <a:ext cx="287338" cy="288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6193631" y="973931"/>
              <a:ext cx="288925" cy="288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 b="1" dirty="0"/>
            </a:p>
          </p:txBody>
        </p:sp>
        <p:sp>
          <p:nvSpPr>
            <p:cNvPr id="63" name="Oval 85"/>
            <p:cNvSpPr>
              <a:spLocks noChangeArrowheads="1"/>
            </p:cNvSpPr>
            <p:nvPr/>
          </p:nvSpPr>
          <p:spPr bwMode="auto">
            <a:xfrm>
              <a:off x="6676232" y="969328"/>
              <a:ext cx="287337" cy="2873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6718061" y="596662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All Data Variables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0" y="1981200"/>
            <a:ext cx="5029200" cy="281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8"/>
          <p:cNvSpPr>
            <a:spLocks noChangeArrowheads="1"/>
          </p:cNvSpPr>
          <p:nvPr/>
        </p:nvSpPr>
        <p:spPr bwMode="auto">
          <a:xfrm>
            <a:off x="1447800" y="1828800"/>
            <a:ext cx="5867400" cy="3048000"/>
          </a:xfrm>
          <a:prstGeom prst="roundRect">
            <a:avLst>
              <a:gd name="adj" fmla="val 16667"/>
            </a:avLst>
          </a:prstGeom>
          <a:noFill/>
          <a:ln w="63500" cmpd="sng">
            <a:solidFill>
              <a:srgbClr val="00B0F0"/>
            </a:solidFill>
          </a:ln>
          <a:effectLst/>
        </p:spPr>
        <p:txBody>
          <a:bodyPr/>
          <a:lstStyle/>
          <a:p>
            <a:endParaRPr lang="en-IE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0861" y="541019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Average prediction of all trees to make one prediction </a:t>
            </a:r>
          </a:p>
        </p:txBody>
      </p:sp>
      <p:cxnSp>
        <p:nvCxnSpPr>
          <p:cNvPr id="6" name="Straight Arrow Connector 5"/>
          <p:cNvCxnSpPr>
            <a:stCxn id="65" idx="2"/>
          </p:cNvCxnSpPr>
          <p:nvPr/>
        </p:nvCxnSpPr>
        <p:spPr>
          <a:xfrm>
            <a:off x="4381500" y="4876800"/>
            <a:ext cx="0" cy="533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28039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Gradient Boosting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584" y="1447800"/>
            <a:ext cx="7772400" cy="1445975"/>
            <a:chOff x="2209800" y="1592576"/>
            <a:chExt cx="6934200" cy="1497800"/>
          </a:xfrm>
        </p:grpSpPr>
        <p:pic>
          <p:nvPicPr>
            <p:cNvPr id="1026" name="Picture 2" descr="Image result for gradient boost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600197"/>
              <a:ext cx="525780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gradient boost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986"/>
            <a:stretch/>
          </p:blipFill>
          <p:spPr bwMode="auto">
            <a:xfrm>
              <a:off x="2209800" y="1592576"/>
              <a:ext cx="320802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36598"/>
              </p:ext>
            </p:extLst>
          </p:nvPr>
        </p:nvGraphicFramePr>
        <p:xfrm>
          <a:off x="933874" y="3298128"/>
          <a:ext cx="495300" cy="2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 err="1"/>
                        <a:t>Y_act</a:t>
                      </a:r>
                      <a:endParaRPr lang="en-IE" sz="105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160642" y="389122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0642" y="347212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Pass the error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68102" y="4884945"/>
            <a:ext cx="364912" cy="342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03431" y="3690421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Model1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3958" y="3752720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Model 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65642" y="396742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65642" y="354832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Pass the error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05784" y="4808745"/>
            <a:ext cx="131259" cy="3810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37244" y="3811847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Model 3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863702" y="4884945"/>
            <a:ext cx="347083" cy="342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41140" y="3871485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Model 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23558" y="406335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23558" y="3644254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Pass the error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113642" y="4098328"/>
            <a:ext cx="2289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22" y="4023885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H="1">
            <a:off x="6913482" y="4961145"/>
            <a:ext cx="727658" cy="26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8" name="Cube 2057"/>
          <p:cNvSpPr/>
          <p:nvPr/>
        </p:nvSpPr>
        <p:spPr>
          <a:xfrm>
            <a:off x="126206" y="2825390"/>
            <a:ext cx="1119187" cy="37735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>
                <a:solidFill>
                  <a:schemeClr val="tx1"/>
                </a:solidFill>
              </a:rPr>
              <a:t>X_train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748902" y="5418345"/>
            <a:ext cx="1119187" cy="37735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>
                <a:solidFill>
                  <a:schemeClr val="tx1"/>
                </a:solidFill>
              </a:rPr>
              <a:t>X_test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2248" y="5468520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36390" y="5468520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16642" y="548193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17904" y="5468520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</a:t>
            </a:r>
            <a:r>
              <a:rPr lang="en-IE" sz="1200" dirty="0" err="1"/>
              <a:t>y_predN</a:t>
            </a:r>
            <a:endParaRPr lang="en-IE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37506" y="5489020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…..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7815" y="557426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9271" y="556085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8332" y="557475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01902" y="557475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74251" y="5557239"/>
            <a:ext cx="18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       =        </a:t>
            </a:r>
            <a:r>
              <a:rPr lang="en-IE" sz="1200" dirty="0" err="1"/>
              <a:t>y_pred</a:t>
            </a:r>
            <a:endParaRPr lang="en-IE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1524000"/>
            <a:ext cx="1273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Weak learners :</a:t>
            </a:r>
          </a:p>
        </p:txBody>
      </p:sp>
    </p:spTree>
    <p:extLst>
      <p:ext uri="{BB962C8B-B14F-4D97-AF65-F5344CB8AC3E}">
        <p14:creationId xmlns:p14="http://schemas.microsoft.com/office/powerpoint/2010/main" val="100604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28039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Gradient Boosting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584" y="1447800"/>
            <a:ext cx="7772400" cy="1445975"/>
            <a:chOff x="2209800" y="1592576"/>
            <a:chExt cx="6934200" cy="1497800"/>
          </a:xfrm>
        </p:grpSpPr>
        <p:pic>
          <p:nvPicPr>
            <p:cNvPr id="1026" name="Picture 2" descr="Image result for gradient boost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600197"/>
              <a:ext cx="525780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gradient boost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986"/>
            <a:stretch/>
          </p:blipFill>
          <p:spPr bwMode="auto">
            <a:xfrm>
              <a:off x="2209800" y="1592576"/>
              <a:ext cx="320802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0881"/>
              </p:ext>
            </p:extLst>
          </p:nvPr>
        </p:nvGraphicFramePr>
        <p:xfrm>
          <a:off x="1082888" y="32766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0.5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0.3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0.4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0.7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0.8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6362"/>
              </p:ext>
            </p:extLst>
          </p:nvPr>
        </p:nvGraphicFramePr>
        <p:xfrm>
          <a:off x="176213" y="3276600"/>
          <a:ext cx="495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 err="1"/>
                        <a:t>Y_act</a:t>
                      </a:r>
                      <a:endParaRPr lang="en-IE" sz="105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3272"/>
              </p:ext>
            </p:extLst>
          </p:nvPr>
        </p:nvGraphicFramePr>
        <p:xfrm>
          <a:off x="3048000" y="32766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0.4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-0.2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-0.3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0.4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0.7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-0.1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-0.7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0.6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-0.2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80164" y="3200400"/>
            <a:ext cx="52503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41529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373380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Pass the error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5257800"/>
            <a:ext cx="364912" cy="342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2998329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y_out1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3644" y="2982052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y_out2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38600" y="42291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381000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Pass the error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42682" y="5181600"/>
            <a:ext cx="131259" cy="3810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91362"/>
              </p:ext>
            </p:extLst>
          </p:nvPr>
        </p:nvGraphicFramePr>
        <p:xfrm>
          <a:off x="7383356" y="33667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-0.02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0.01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0.1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7315520" y="3290500"/>
            <a:ext cx="52503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/>
          <p:cNvSpPr txBox="1"/>
          <p:nvPr/>
        </p:nvSpPr>
        <p:spPr>
          <a:xfrm>
            <a:off x="7239000" y="3072152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</a:t>
            </a:r>
            <a:r>
              <a:rPr lang="en-IE" sz="1200" dirty="0" err="1"/>
              <a:t>y_outN</a:t>
            </a:r>
            <a:endParaRPr lang="en-IE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086600" y="4360008"/>
            <a:ext cx="2289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0" y="4285565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H="1">
            <a:off x="6850380" y="5334000"/>
            <a:ext cx="727658" cy="26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8" name="Cube 2057"/>
          <p:cNvSpPr/>
          <p:nvPr/>
        </p:nvSpPr>
        <p:spPr>
          <a:xfrm>
            <a:off x="126206" y="2628598"/>
            <a:ext cx="1119187" cy="37735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>
                <a:solidFill>
                  <a:schemeClr val="tx1"/>
                </a:solidFill>
              </a:rPr>
              <a:t>X_train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685800" y="5791200"/>
            <a:ext cx="1119187" cy="37735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>
                <a:solidFill>
                  <a:schemeClr val="tx1"/>
                </a:solidFill>
              </a:rPr>
              <a:t>X_test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9146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3288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4802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</a:t>
            </a:r>
            <a:r>
              <a:rPr lang="en-IE" sz="1200" dirty="0" err="1"/>
              <a:t>y_predN</a:t>
            </a:r>
            <a:endParaRPr lang="en-IE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429207" y="589155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…..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04713" y="594712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6169" y="593370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594760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11149" y="5930094"/>
            <a:ext cx="18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       =        </a:t>
            </a:r>
            <a:r>
              <a:rPr lang="en-IE" sz="1200" dirty="0" err="1"/>
              <a:t>y_pred</a:t>
            </a:r>
            <a:endParaRPr lang="en-IE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1524000"/>
            <a:ext cx="1273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Weak learners :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B6E34F20-9DF0-3B48-8B5C-7A899145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64" y="4093308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9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514035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Gradient Boosting – Learning Rate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584" y="1371600"/>
            <a:ext cx="7772400" cy="1445975"/>
            <a:chOff x="2209800" y="1592576"/>
            <a:chExt cx="6934200" cy="1497800"/>
          </a:xfrm>
        </p:grpSpPr>
        <p:pic>
          <p:nvPicPr>
            <p:cNvPr id="1026" name="Picture 2" descr="Image result for gradient boost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600197"/>
              <a:ext cx="525780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gradient boost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986"/>
            <a:stretch/>
          </p:blipFill>
          <p:spPr bwMode="auto">
            <a:xfrm>
              <a:off x="2209800" y="1592576"/>
              <a:ext cx="3208020" cy="149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2130"/>
              </p:ext>
            </p:extLst>
          </p:nvPr>
        </p:nvGraphicFramePr>
        <p:xfrm>
          <a:off x="1082888" y="32766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Y_out1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0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3282"/>
              </p:ext>
            </p:extLst>
          </p:nvPr>
        </p:nvGraphicFramePr>
        <p:xfrm>
          <a:off x="176213" y="3231202"/>
          <a:ext cx="495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 err="1"/>
                        <a:t>Y_act</a:t>
                      </a:r>
                      <a:endParaRPr lang="en-IE" sz="105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50" dirty="0"/>
                        <a:t>1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32862"/>
              </p:ext>
            </p:extLst>
          </p:nvPr>
        </p:nvGraphicFramePr>
        <p:xfrm>
          <a:off x="3048000" y="32766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80164" y="3200400"/>
            <a:ext cx="52503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41529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373380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Pass 0.9x error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5257800"/>
            <a:ext cx="364912" cy="342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2998329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y_out1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3644" y="2982052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y_out2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99740"/>
              </p:ext>
            </p:extLst>
          </p:nvPr>
        </p:nvGraphicFramePr>
        <p:xfrm>
          <a:off x="4953000" y="33528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885164" y="3276600"/>
            <a:ext cx="52503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38600" y="42291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3810000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Pass 0.81x error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42682" y="5181600"/>
            <a:ext cx="131259" cy="3810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8644" y="3058252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y_out2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800600" y="5257800"/>
            <a:ext cx="347083" cy="342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56183"/>
              </p:ext>
            </p:extLst>
          </p:nvPr>
        </p:nvGraphicFramePr>
        <p:xfrm>
          <a:off x="7613228" y="3366700"/>
          <a:ext cx="99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Y_in2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/>
                        <a:t>Y_out2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7545392" y="3290500"/>
            <a:ext cx="525036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/>
          <p:cNvSpPr txBox="1"/>
          <p:nvPr/>
        </p:nvSpPr>
        <p:spPr>
          <a:xfrm>
            <a:off x="7468872" y="3072152"/>
            <a:ext cx="120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</a:t>
            </a:r>
            <a:r>
              <a:rPr lang="en-IE" sz="1200" dirty="0" err="1"/>
              <a:t>y_outN</a:t>
            </a:r>
            <a:endParaRPr lang="en-IE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96516" y="432503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96516" y="3905934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Pass 0.72x error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57914" y="4341642"/>
            <a:ext cx="2289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0" y="4285565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H="1">
            <a:off x="6850380" y="5334000"/>
            <a:ext cx="727658" cy="26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be 52"/>
          <p:cNvSpPr/>
          <p:nvPr/>
        </p:nvSpPr>
        <p:spPr>
          <a:xfrm>
            <a:off x="685800" y="5791200"/>
            <a:ext cx="1119187" cy="37735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>
                <a:solidFill>
                  <a:schemeClr val="tx1"/>
                </a:solidFill>
              </a:rPr>
              <a:t>X_test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9146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3288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3540" y="5854790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y_pred3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4802" y="5841375"/>
            <a:ext cx="120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Predict </a:t>
            </a:r>
            <a:r>
              <a:rPr lang="en-IE" sz="1200" dirty="0" err="1"/>
              <a:t>y_predN</a:t>
            </a:r>
            <a:endParaRPr lang="en-IE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74404" y="5861875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…..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04713" y="5947122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6169" y="593370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25230" y="594760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5947607"/>
            <a:ext cx="55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11149" y="5930094"/>
            <a:ext cx="18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       =        </a:t>
            </a:r>
            <a:r>
              <a:rPr lang="en-IE" sz="1200" dirty="0" err="1"/>
              <a:t>y_pred</a:t>
            </a:r>
            <a:endParaRPr lang="en-IE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6206" y="2612720"/>
            <a:ext cx="106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Learning Rate  = 0.1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2453" y="3919834"/>
            <a:ext cx="65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Pass 0.03x error</a:t>
            </a:r>
          </a:p>
        </p:txBody>
      </p:sp>
    </p:spTree>
    <p:extLst>
      <p:ext uri="{BB962C8B-B14F-4D97-AF65-F5344CB8AC3E}">
        <p14:creationId xmlns:p14="http://schemas.microsoft.com/office/powerpoint/2010/main" val="287938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25170</TotalTime>
  <Words>649</Words>
  <Application>Microsoft Macintosh PowerPoint</Application>
  <PresentationFormat>On-screen Show (4:3)</PresentationFormat>
  <Paragraphs>244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Gothic</vt:lpstr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Next sessions</vt:lpstr>
      <vt:lpstr>Machine Learning</vt:lpstr>
      <vt:lpstr>The basics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VSA Partners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Microsoft Office User</cp:lastModifiedBy>
  <cp:revision>464</cp:revision>
  <cp:lastPrinted>2016-01-20T13:29:02Z</cp:lastPrinted>
  <dcterms:created xsi:type="dcterms:W3CDTF">2012-06-13T19:43:57Z</dcterms:created>
  <dcterms:modified xsi:type="dcterms:W3CDTF">2019-03-09T14:43:42Z</dcterms:modified>
</cp:coreProperties>
</file>