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394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8" r:id="rId30"/>
    <p:sldId id="329" r:id="rId31"/>
    <p:sldId id="330" r:id="rId32"/>
    <p:sldId id="332" r:id="rId33"/>
    <p:sldId id="334" r:id="rId34"/>
    <p:sldId id="335" r:id="rId35"/>
    <p:sldId id="358" r:id="rId36"/>
    <p:sldId id="359" r:id="rId37"/>
    <p:sldId id="360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77" r:id="rId54"/>
    <p:sldId id="378" r:id="rId55"/>
    <p:sldId id="379" r:id="rId56"/>
    <p:sldId id="380" r:id="rId57"/>
    <p:sldId id="381" r:id="rId58"/>
    <p:sldId id="382" r:id="rId59"/>
    <p:sldId id="383" r:id="rId60"/>
    <p:sldId id="384" r:id="rId61"/>
    <p:sldId id="385" r:id="rId62"/>
    <p:sldId id="386" r:id="rId63"/>
    <p:sldId id="387" r:id="rId64"/>
    <p:sldId id="388" r:id="rId65"/>
    <p:sldId id="389" r:id="rId66"/>
    <p:sldId id="390" r:id="rId67"/>
    <p:sldId id="391" r:id="rId68"/>
    <p:sldId id="392" r:id="rId69"/>
    <p:sldId id="393" r:id="rId70"/>
  </p:sldIdLst>
  <p:sldSz cx="9144000" cy="6858000" type="screen4x3"/>
  <p:notesSz cx="9874250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B70F"/>
    <a:srgbClr val="E0E511"/>
    <a:srgbClr val="EAE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0" autoAdjust="0"/>
    <p:restoredTop sz="89029" autoAdjust="0"/>
  </p:normalViewPr>
  <p:slideViewPr>
    <p:cSldViewPr>
      <p:cViewPr>
        <p:scale>
          <a:sx n="110" d="100"/>
          <a:sy n="110" d="100"/>
        </p:scale>
        <p:origin x="-164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5C5C6-7CDC-4E99-B9EE-7630C7EC2593}" type="datetimeFigureOut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B5BE8-2327-4E81-AADB-44FD42685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096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5EEC9-A556-4CF9-9E68-48EB4F989BFE}" type="datetimeFigureOut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B0313-449E-4420-AA7E-5DCF84308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694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A5A7C-F09B-4A0F-ACB6-DB3EB66451B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906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60A3-2962-431B-AAD4-2F594872C0B8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69C2-E1B1-43A9-B508-E69D11413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89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FCE2-10F9-493C-A232-1D9782A46E83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69C2-E1B1-43A9-B508-E69D11413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37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C41F-C99A-46FD-9062-E957BC395DE2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69C2-E1B1-43A9-B508-E69D11413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053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DEFB-27F9-4EB2-9EE0-88E690A6134E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8" descr="안양대로고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70775" y="142852"/>
            <a:ext cx="1673225" cy="72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171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AABD-6B50-49E4-8DF4-79CDF1398D5A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69C2-E1B1-43A9-B508-E69D11413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20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A5EA-DCE5-418D-9873-CC4D3209E179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69C2-E1B1-43A9-B508-E69D11413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1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8C0B-2812-40DF-B763-0165D001DF31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69C2-E1B1-43A9-B508-E69D11413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6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3D45-3A7E-4D37-9279-AE20573243E8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69C2-E1B1-43A9-B508-E69D11413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76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B21B-9912-44F3-8B1F-103787676A55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69C2-E1B1-43A9-B508-E69D11413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82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CA8F8-16FE-426F-8CF0-628C4099E07C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69C2-E1B1-43A9-B508-E69D11413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69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03E0-F721-4B40-B26D-14EF327AE775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69C2-E1B1-43A9-B508-E69D11413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5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EE94-887F-4E5A-A798-CD154E5E2299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69C2-E1B1-43A9-B508-E69D11413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51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5C58F-4B1A-4B42-953E-B1151989B4A6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069C2-E1B1-43A9-B508-E69D11413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76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3568" y="1537101"/>
            <a:ext cx="7344816" cy="101566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리눅</a:t>
            </a:r>
            <a:r>
              <a:rPr lang="ko-KR" alt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스</a:t>
            </a:r>
            <a:endParaRPr lang="en-US" altLang="ko-KR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9223" name="Picture 3" descr="C:\Users\엘지(1588-3366)\Documents\네이트온 받은 파일\검은선1.png"/>
          <p:cNvPicPr>
            <a:picLocks noChangeAspect="1" noChangeArrowheads="1"/>
          </p:cNvPicPr>
          <p:nvPr/>
        </p:nvPicPr>
        <p:blipFill>
          <a:blip r:embed="rId3" cstate="print">
            <a:lum bright="20000"/>
          </a:blip>
          <a:srcRect/>
          <a:stretch>
            <a:fillRect/>
          </a:stretch>
        </p:blipFill>
        <p:spPr bwMode="auto">
          <a:xfrm>
            <a:off x="2915816" y="2681137"/>
            <a:ext cx="5400000" cy="39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798757" y="4581128"/>
            <a:ext cx="61926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발표자 </a:t>
            </a:r>
            <a:r>
              <a:rPr lang="en-US" altLang="ko-KR" sz="2400" b="1" dirty="0">
                <a:latin typeface="돋움" panose="020B0600000101010101" pitchFamily="50" charset="-127"/>
                <a:ea typeface="돋움" panose="020B0600000101010101" pitchFamily="50" charset="-127"/>
              </a:rPr>
              <a:t>: 201232038 </a:t>
            </a:r>
            <a:r>
              <a:rPr lang="ko-KR" altLang="en-US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이주형</a:t>
            </a:r>
            <a:endParaRPr lang="en-US" altLang="ko-KR" sz="2400" b="1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r>
              <a:rPr lang="en-US" altLang="ko-KR" sz="2400" b="1" dirty="0">
                <a:latin typeface="돋움" panose="020B0600000101010101" pitchFamily="50" charset="-127"/>
                <a:ea typeface="돋움" panose="020B0600000101010101" pitchFamily="50" charset="-127"/>
              </a:rPr>
              <a:t>201332012 </a:t>
            </a:r>
            <a:r>
              <a:rPr lang="ko-KR" altLang="en-US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김재현</a:t>
            </a:r>
            <a:endParaRPr lang="en-US" altLang="ko-KR" sz="2400" b="1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r>
              <a:rPr lang="en-US" altLang="ko-KR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201532038 </a:t>
            </a:r>
            <a:r>
              <a:rPr lang="ko-KR" altLang="en-US" sz="2400" b="1" dirty="0">
                <a:latin typeface="돋움" panose="020B0600000101010101" pitchFamily="50" charset="-127"/>
                <a:ea typeface="돋움" panose="020B0600000101010101" pitchFamily="50" charset="-127"/>
              </a:rPr>
              <a:t>정현진</a:t>
            </a:r>
            <a:endParaRPr lang="en-US" altLang="ko-KR" sz="2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r>
              <a:rPr lang="en-US" altLang="ko-KR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201532056 </a:t>
            </a:r>
            <a:r>
              <a:rPr lang="ko-KR" altLang="en-US" sz="2400" b="1" dirty="0">
                <a:latin typeface="돋움" panose="020B0600000101010101" pitchFamily="50" charset="-127"/>
                <a:ea typeface="돋움" panose="020B0600000101010101" pitchFamily="50" charset="-127"/>
              </a:rPr>
              <a:t>박다솔</a:t>
            </a:r>
            <a:endParaRPr lang="en-US" altLang="ko-KR" sz="2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r>
              <a:rPr lang="en-US" altLang="ko-KR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201532005 </a:t>
            </a:r>
            <a:r>
              <a:rPr lang="ko-KR" altLang="en-US" sz="24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김도희</a:t>
            </a:r>
            <a:endParaRPr lang="en-US" altLang="ko-KR" sz="2400" b="1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zam2695@naver.com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0D99F74-A794-4A3B-B7CD-350DF84F8C8A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2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CC2118C2-D659-40F1-A673-CC1AF79FD33B}" type="datetime1">
              <a:rPr lang="ko-KR" altLang="en-US" smtClean="0">
                <a:latin typeface="돋움" panose="020B0600000101010101" pitchFamily="50" charset="-127"/>
                <a:ea typeface="돋움" panose="020B0600000101010101" pitchFamily="50" charset="-127"/>
              </a:rPr>
              <a:t>2017-01-24</a:t>
            </a:fld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050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220768"/>
            <a:chOff x="160728" y="147502"/>
            <a:chExt cx="8731752" cy="1220768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92333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r>
                <a:rPr lang="en-US" altLang="ko-KR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3600" b="1" dirty="0" err="1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리눅스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파일시스템관리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954246"/>
              <a:ext cx="4556228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56204" y="1118751"/>
            <a:ext cx="4556228" cy="41402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>
              <a:lnSpc>
                <a:spcPct val="150000"/>
              </a:lnSpc>
            </a:pPr>
            <a:r>
              <a:rPr lang="ko-KR" altLang="en-US" sz="16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디스크 사용량 점검</a:t>
            </a:r>
            <a:r>
              <a: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df</a:t>
            </a:r>
            <a:endParaRPr lang="en-US" altLang="ko-KR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55" y="2276872"/>
            <a:ext cx="722947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403648" y="5085184"/>
            <a:ext cx="5109091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-h: </a:t>
            </a:r>
            <a:r>
              <a:rPr lang="ko-KR" altLang="en-US" dirty="0" smtClean="0"/>
              <a:t>사람이 보기 쉽도록 최적의 용량단위로 표시</a:t>
            </a:r>
            <a:endParaRPr lang="en-US" altLang="ko-KR" dirty="0"/>
          </a:p>
          <a:p>
            <a:r>
              <a:rPr lang="en-US" altLang="ko-KR" dirty="0" smtClean="0"/>
              <a:t>	(human-readable)</a:t>
            </a:r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19AA-75CB-4BF1-9BFD-071C98A1C8A7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3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220768"/>
            <a:chOff x="160728" y="147502"/>
            <a:chExt cx="8731752" cy="1220768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92333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r>
                <a:rPr lang="en-US" altLang="ko-KR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3600" b="1" dirty="0" err="1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리눅스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파일시스템관리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954246"/>
              <a:ext cx="4556228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56204" y="1118751"/>
            <a:ext cx="4556228" cy="41402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>
              <a:lnSpc>
                <a:spcPct val="150000"/>
              </a:lnSpc>
            </a:pPr>
            <a:r>
              <a:rPr lang="ko-KR" altLang="en-US" sz="1600" b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디렉토리별</a:t>
            </a:r>
            <a:r>
              <a:rPr lang="ko-KR" altLang="en-US" sz="16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사용량 점검</a:t>
            </a:r>
            <a:r>
              <a:rPr lang="en-US" altLang="ko-KR" sz="16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du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038475"/>
            <a:ext cx="36099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3648" y="5085184"/>
            <a:ext cx="5359159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-s: </a:t>
            </a:r>
            <a:r>
              <a:rPr lang="ko-KR" altLang="en-US" dirty="0" smtClean="0"/>
              <a:t>지정된 </a:t>
            </a:r>
            <a:r>
              <a:rPr lang="ko-KR" altLang="en-US" dirty="0" err="1" smtClean="0"/>
              <a:t>디렉토리내에</a:t>
            </a:r>
            <a:r>
              <a:rPr lang="ko-KR" altLang="en-US" dirty="0" smtClean="0"/>
              <a:t> 존재하는 </a:t>
            </a:r>
            <a:r>
              <a:rPr lang="ko-KR" altLang="en-US" dirty="0" err="1" smtClean="0"/>
              <a:t>모든파일과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err="1" smtClean="0"/>
              <a:t>서브디렉토리들의</a:t>
            </a:r>
            <a:r>
              <a:rPr lang="ko-KR" altLang="en-US" dirty="0" smtClean="0"/>
              <a:t> 용량을 모두 합친 용량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(summary)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4CBE-D253-4BB4-A6F0-43F37DE52072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92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220768"/>
            <a:chOff x="160728" y="147502"/>
            <a:chExt cx="8731752" cy="1220768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92333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r>
                <a:rPr lang="en-US" altLang="ko-KR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3600" b="1" dirty="0" err="1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리눅스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파일시스템관리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954246"/>
              <a:ext cx="4556228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56204" y="1118751"/>
            <a:ext cx="4556228" cy="41402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>
              <a:lnSpc>
                <a:spcPct val="150000"/>
              </a:lnSpc>
            </a:pPr>
            <a:r>
              <a:rPr lang="ko-KR" altLang="en-US" sz="16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디렉토리별</a:t>
            </a:r>
            <a:r>
              <a:rPr lang="ko-KR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사용량 점검</a:t>
            </a:r>
            <a:r>
              <a: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du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100" y="3068960"/>
            <a:ext cx="3762375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2EC0-D4C8-4DDB-96A4-6CFED9B86713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08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270831"/>
            <a:chOff x="160728" y="147502"/>
            <a:chExt cx="873175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92333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파일시스템 관리 실무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3764139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en-US" altLang="ko-KR" sz="1600" b="1" dirty="0" err="1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etc</a:t>
              </a:r>
              <a:r>
                <a:rPr lang="en-US" altLang="ko-KR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en-US" altLang="ko-KR" sz="1600" b="1" dirty="0" err="1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fstab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altLang="ko-KR" dirty="0">
                <a:latin typeface="HY산B" pitchFamily="18" charset="-127"/>
                <a:ea typeface="HY산B" pitchFamily="18" charset="-127"/>
              </a:rPr>
              <a:t> </a:t>
            </a:r>
            <a:r>
              <a:rPr lang="en-US" altLang="ko-KR" dirty="0" smtClean="0">
                <a:latin typeface="HY산B" pitchFamily="18" charset="-127"/>
                <a:ea typeface="HY산B" pitchFamily="18" charset="-127"/>
              </a:rPr>
              <a:t>/</a:t>
            </a:r>
            <a:r>
              <a:rPr lang="en-US" altLang="ko-KR" dirty="0" err="1" smtClean="0">
                <a:latin typeface="HY산B" pitchFamily="18" charset="-127"/>
                <a:ea typeface="HY산B" pitchFamily="18" charset="-127"/>
              </a:rPr>
              <a:t>etc</a:t>
            </a:r>
            <a:r>
              <a:rPr lang="en-US" altLang="ko-KR" dirty="0" smtClean="0">
                <a:latin typeface="HY산B" pitchFamily="18" charset="-127"/>
                <a:ea typeface="HY산B" pitchFamily="18" charset="-127"/>
              </a:rPr>
              <a:t>/</a:t>
            </a:r>
            <a:r>
              <a:rPr lang="en-US" altLang="ko-KR" dirty="0" err="1" smtClean="0">
                <a:latin typeface="HY산B" pitchFamily="18" charset="-127"/>
                <a:ea typeface="HY산B" pitchFamily="18" charset="-127"/>
              </a:rPr>
              <a:t>fstab</a:t>
            </a:r>
            <a:r>
              <a:rPr lang="ko-KR" altLang="en-US" dirty="0">
                <a:latin typeface="HY산B" pitchFamily="18" charset="-127"/>
                <a:ea typeface="HY산B" pitchFamily="18" charset="-127"/>
              </a:rPr>
              <a:t> </a:t>
            </a:r>
            <a:r>
              <a:rPr lang="ko-KR" altLang="en-US" dirty="0" smtClean="0">
                <a:latin typeface="HY산B" pitchFamily="18" charset="-127"/>
                <a:ea typeface="HY산B" pitchFamily="18" charset="-127"/>
              </a:rPr>
              <a:t>파일의 구성</a:t>
            </a:r>
            <a:endParaRPr lang="en-US" altLang="ko-KR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Ø"/>
            </a:pPr>
            <a:r>
              <a:rPr lang="en-US" altLang="ko-KR" sz="2400" dirty="0" smtClean="0">
                <a:latin typeface="HY산B" pitchFamily="18" charset="-127"/>
                <a:ea typeface="HY산B" pitchFamily="18" charset="-127"/>
              </a:rPr>
              <a:t>[</a:t>
            </a:r>
            <a:r>
              <a:rPr lang="ko-KR" altLang="en-US" sz="2400" dirty="0" err="1" smtClean="0">
                <a:latin typeface="HY산B" pitchFamily="18" charset="-127"/>
                <a:ea typeface="HY산B" pitchFamily="18" charset="-127"/>
              </a:rPr>
              <a:t>파일시스템장치명</a:t>
            </a:r>
            <a:r>
              <a:rPr lang="en-US" altLang="ko-KR" sz="2400" dirty="0" smtClean="0">
                <a:latin typeface="HY산B" pitchFamily="18" charset="-127"/>
                <a:ea typeface="HY산B" pitchFamily="18" charset="-127"/>
              </a:rPr>
              <a:t>] [</a:t>
            </a:r>
            <a:r>
              <a:rPr lang="ko-KR" altLang="en-US" sz="2400" dirty="0" err="1" smtClean="0">
                <a:latin typeface="HY산B" pitchFamily="18" charset="-127"/>
                <a:ea typeface="HY산B" pitchFamily="18" charset="-127"/>
              </a:rPr>
              <a:t>마운트포인트</a:t>
            </a:r>
            <a:r>
              <a:rPr lang="en-US" altLang="ko-KR" sz="2400" dirty="0" smtClean="0">
                <a:latin typeface="HY산B" pitchFamily="18" charset="-127"/>
                <a:ea typeface="HY산B" pitchFamily="18" charset="-127"/>
              </a:rPr>
              <a:t>] [</a:t>
            </a:r>
            <a:r>
              <a:rPr lang="ko-KR" altLang="en-US" sz="2400" dirty="0" smtClean="0">
                <a:latin typeface="HY산B" pitchFamily="18" charset="-127"/>
                <a:ea typeface="HY산B" pitchFamily="18" charset="-127"/>
              </a:rPr>
              <a:t>파일시스템종류</a:t>
            </a:r>
            <a:r>
              <a:rPr lang="en-US" altLang="ko-KR" sz="2400" dirty="0" smtClean="0">
                <a:latin typeface="HY산B" pitchFamily="18" charset="-127"/>
                <a:ea typeface="HY산B" pitchFamily="18" charset="-127"/>
              </a:rPr>
              <a:t>]</a:t>
            </a:r>
          </a:p>
          <a:p>
            <a:pPr marL="0" indent="0">
              <a:buNone/>
            </a:pPr>
            <a:r>
              <a:rPr lang="en-US" altLang="ko-KR" sz="2400" dirty="0" smtClean="0">
                <a:latin typeface="HY산B" pitchFamily="18" charset="-127"/>
                <a:ea typeface="HY산B" pitchFamily="18" charset="-127"/>
              </a:rPr>
              <a:t>[</a:t>
            </a:r>
            <a:r>
              <a:rPr lang="ko-KR" altLang="en-US" sz="2400" dirty="0" smtClean="0">
                <a:latin typeface="HY산B" pitchFamily="18" charset="-127"/>
                <a:ea typeface="HY산B" pitchFamily="18" charset="-127"/>
              </a:rPr>
              <a:t>옵션</a:t>
            </a:r>
            <a:r>
              <a:rPr lang="en-US" altLang="ko-KR" sz="2400" dirty="0" smtClean="0">
                <a:latin typeface="HY산B" pitchFamily="18" charset="-127"/>
                <a:ea typeface="HY산B" pitchFamily="18" charset="-127"/>
              </a:rPr>
              <a:t>] [dump </a:t>
            </a:r>
            <a:r>
              <a:rPr lang="ko-KR" altLang="en-US" sz="2400" dirty="0" smtClean="0">
                <a:latin typeface="HY산B" pitchFamily="18" charset="-127"/>
                <a:ea typeface="HY산B" pitchFamily="18" charset="-127"/>
              </a:rPr>
              <a:t>관련설정</a:t>
            </a:r>
            <a:r>
              <a:rPr lang="en-US" altLang="ko-KR" sz="2400" dirty="0" smtClean="0">
                <a:latin typeface="HY산B" pitchFamily="18" charset="-127"/>
                <a:ea typeface="HY산B" pitchFamily="18" charset="-127"/>
              </a:rPr>
              <a:t>] [</a:t>
            </a:r>
            <a:r>
              <a:rPr lang="ko-KR" altLang="en-US" sz="2400" dirty="0" smtClean="0">
                <a:latin typeface="HY산B" pitchFamily="18" charset="-127"/>
                <a:ea typeface="HY산B" pitchFamily="18" charset="-127"/>
              </a:rPr>
              <a:t>파일점검옵션</a:t>
            </a:r>
            <a:r>
              <a:rPr lang="en-US" altLang="ko-KR" sz="2400" dirty="0" smtClean="0">
                <a:latin typeface="HY산B" pitchFamily="18" charset="-127"/>
                <a:ea typeface="HY산B" pitchFamily="18" charset="-127"/>
              </a:rPr>
              <a:t>]</a:t>
            </a:r>
            <a:endParaRPr lang="ko-KR" altLang="en-US" sz="2400" dirty="0">
              <a:latin typeface="HY산B" pitchFamily="18" charset="-127"/>
              <a:ea typeface="HY산B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3861048"/>
            <a:ext cx="7632848" cy="2402120"/>
          </a:xfrm>
          <a:prstGeom prst="rect">
            <a:avLst/>
          </a:prstGeom>
        </p:spPr>
      </p:pic>
      <p:sp>
        <p:nvSpPr>
          <p:cNvPr id="8" name="위쪽 화살표 설명선 7"/>
          <p:cNvSpPr/>
          <p:nvPr/>
        </p:nvSpPr>
        <p:spPr>
          <a:xfrm>
            <a:off x="6012160" y="3115112"/>
            <a:ext cx="2232248" cy="3194208"/>
          </a:xfrm>
          <a:prstGeom prst="upArrowCallout">
            <a:avLst>
              <a:gd name="adj1" fmla="val 11088"/>
              <a:gd name="adj2" fmla="val 11861"/>
              <a:gd name="adj3" fmla="val 6451"/>
              <a:gd name="adj4" fmla="val 9073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786" y="3429000"/>
            <a:ext cx="2223623" cy="2880320"/>
          </a:xfrm>
          <a:prstGeom prst="rect">
            <a:avLst/>
          </a:prstGeom>
        </p:spPr>
      </p:pic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096C-6D99-463F-A87B-9E41A45CDF1C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1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4" y="1556792"/>
            <a:ext cx="8229600" cy="2880320"/>
          </a:xfrm>
        </p:spPr>
      </p:pic>
      <p:grpSp>
        <p:nvGrpSpPr>
          <p:cNvPr id="3" name="그룹 2"/>
          <p:cNvGrpSpPr/>
          <p:nvPr/>
        </p:nvGrpSpPr>
        <p:grpSpPr>
          <a:xfrm>
            <a:off x="251520" y="159607"/>
            <a:ext cx="8731752" cy="1270831"/>
            <a:chOff x="160728" y="147502"/>
            <a:chExt cx="873175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92333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파일시스템 관리 실무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3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3764139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en-US" altLang="ko-KR" sz="1600" b="1" dirty="0" err="1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etc</a:t>
              </a:r>
              <a:r>
                <a:rPr lang="en-US" altLang="ko-KR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en-US" altLang="ko-KR" sz="1600" b="1" dirty="0" err="1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fstab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79512" y="3140968"/>
            <a:ext cx="8239239" cy="3384376"/>
            <a:chOff x="149185" y="3140968"/>
            <a:chExt cx="8239239" cy="3384376"/>
          </a:xfrm>
        </p:grpSpPr>
        <p:sp>
          <p:nvSpPr>
            <p:cNvPr id="18" name="L 도형 17"/>
            <p:cNvSpPr/>
            <p:nvPr/>
          </p:nvSpPr>
          <p:spPr>
            <a:xfrm>
              <a:off x="1043608" y="3149011"/>
              <a:ext cx="787351" cy="2296213"/>
            </a:xfrm>
            <a:prstGeom prst="corner">
              <a:avLst>
                <a:gd name="adj1" fmla="val 707"/>
                <a:gd name="adj2" fmla="val 1385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49185" y="3140968"/>
              <a:ext cx="2950946" cy="80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830959" y="4509120"/>
              <a:ext cx="6557465" cy="2016224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 algn="ctr">
                <a:buFont typeface="Wingdings" pitchFamily="2" charset="2"/>
                <a:buChar char="ü"/>
              </a:pPr>
              <a:r>
                <a:rPr lang="en-US" altLang="ko-KR" sz="2000" dirty="0" smtClean="0">
                  <a:latin typeface="HY산B" pitchFamily="18" charset="-127"/>
                  <a:ea typeface="HY산B" pitchFamily="18" charset="-127"/>
                </a:rPr>
                <a:t>[</a:t>
              </a:r>
              <a:r>
                <a:rPr lang="ko-KR" altLang="en-US" sz="2000" dirty="0" err="1" smtClean="0">
                  <a:latin typeface="HY산B" pitchFamily="18" charset="-127"/>
                  <a:ea typeface="HY산B" pitchFamily="18" charset="-127"/>
                </a:rPr>
                <a:t>파일시스템장치명</a:t>
              </a:r>
              <a:r>
                <a:rPr lang="en-US" altLang="ko-KR" sz="2000" dirty="0" smtClean="0">
                  <a:latin typeface="HY산B" pitchFamily="18" charset="-127"/>
                  <a:ea typeface="HY산B" pitchFamily="18" charset="-127"/>
                </a:rPr>
                <a:t>] : /</a:t>
              </a:r>
              <a:r>
                <a:rPr lang="en-US" altLang="ko-KR" sz="2000" dirty="0" err="1" smtClean="0">
                  <a:latin typeface="HY산B" pitchFamily="18" charset="-127"/>
                  <a:ea typeface="HY산B" pitchFamily="18" charset="-127"/>
                </a:rPr>
                <a:t>etc</a:t>
              </a:r>
              <a:r>
                <a:rPr lang="en-US" altLang="ko-KR" sz="2000" dirty="0" smtClean="0">
                  <a:latin typeface="HY산B" pitchFamily="18" charset="-127"/>
                  <a:ea typeface="HY산B" pitchFamily="18" charset="-127"/>
                </a:rPr>
                <a:t>/</a:t>
              </a:r>
              <a:r>
                <a:rPr lang="en-US" altLang="ko-KR" sz="2000" dirty="0" err="1" smtClean="0">
                  <a:latin typeface="HY산B" pitchFamily="18" charset="-127"/>
                  <a:ea typeface="HY산B" pitchFamily="18" charset="-127"/>
                </a:rPr>
                <a:t>fstab</a:t>
              </a:r>
              <a:r>
                <a:rPr lang="ko-KR" altLang="en-US" sz="2000" dirty="0" smtClean="0">
                  <a:latin typeface="HY산B" pitchFamily="18" charset="-127"/>
                  <a:ea typeface="HY산B" pitchFamily="18" charset="-127"/>
                </a:rPr>
                <a:t>의 첫 번째 항목</a:t>
              </a:r>
              <a:endParaRPr lang="en-US" altLang="ko-KR" sz="2000" dirty="0" smtClean="0">
                <a:latin typeface="HY산B" pitchFamily="18" charset="-127"/>
                <a:ea typeface="HY산B" pitchFamily="18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dirty="0" smtClean="0">
                <a:latin typeface="HY산B" pitchFamily="18" charset="-127"/>
                <a:ea typeface="HY산B" pitchFamily="18" charset="-127"/>
              </a:endParaRPr>
            </a:p>
            <a:p>
              <a:pPr marL="285750" indent="-285750" algn="ctr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altLang="ko-KR" dirty="0" smtClean="0">
                  <a:latin typeface="HY산B" pitchFamily="18" charset="-127"/>
                  <a:ea typeface="HY산B" pitchFamily="18" charset="-127"/>
                </a:rPr>
                <a:t>“</a:t>
              </a:r>
              <a:r>
                <a:rPr lang="ko-KR" altLang="en-US" dirty="0" err="1" smtClean="0">
                  <a:latin typeface="HY산B" pitchFamily="18" charset="-127"/>
                  <a:ea typeface="HY산B" pitchFamily="18" charset="-127"/>
                </a:rPr>
                <a:t>파일시스템장치명</a:t>
              </a:r>
              <a:r>
                <a:rPr lang="en-US" altLang="ko-KR" dirty="0" smtClean="0">
                  <a:latin typeface="HY산B" pitchFamily="18" charset="-127"/>
                  <a:ea typeface="HY산B" pitchFamily="18" charset="-127"/>
                </a:rPr>
                <a:t>”</a:t>
              </a:r>
              <a:r>
                <a:rPr lang="ko-KR" altLang="en-US" dirty="0" smtClean="0">
                  <a:latin typeface="HY산B" pitchFamily="18" charset="-127"/>
                  <a:ea typeface="HY산B" pitchFamily="18" charset="-127"/>
                </a:rPr>
                <a:t>혹은 </a:t>
              </a:r>
              <a:r>
                <a:rPr lang="en-US" altLang="ko-KR" dirty="0" smtClean="0">
                  <a:latin typeface="HY산B" pitchFamily="18" charset="-127"/>
                  <a:ea typeface="HY산B" pitchFamily="18" charset="-127"/>
                </a:rPr>
                <a:t>“</a:t>
              </a:r>
              <a:r>
                <a:rPr lang="ko-KR" altLang="en-US" dirty="0" smtClean="0">
                  <a:latin typeface="HY산B" pitchFamily="18" charset="-127"/>
                  <a:ea typeface="HY산B" pitchFamily="18" charset="-127"/>
                </a:rPr>
                <a:t>레이블</a:t>
              </a:r>
              <a:r>
                <a:rPr lang="en-US" altLang="ko-KR" dirty="0" smtClean="0">
                  <a:latin typeface="HY산B" pitchFamily="18" charset="-127"/>
                  <a:ea typeface="HY산B" pitchFamily="18" charset="-127"/>
                </a:rPr>
                <a:t>”</a:t>
              </a:r>
              <a:r>
                <a:rPr lang="ko-KR" altLang="en-US" dirty="0" smtClean="0">
                  <a:latin typeface="HY산B" pitchFamily="18" charset="-127"/>
                  <a:ea typeface="HY산B" pitchFamily="18" charset="-127"/>
                </a:rPr>
                <a:t>명으로 표기</a:t>
              </a:r>
              <a:endParaRPr lang="en-US" altLang="ko-KR" dirty="0" smtClean="0">
                <a:latin typeface="HY산B" pitchFamily="18" charset="-127"/>
                <a:ea typeface="HY산B" pitchFamily="18" charset="-127"/>
              </a:endParaRPr>
            </a:p>
            <a:p>
              <a:pPr marL="285750" indent="-285750" algn="ctr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dirty="0" err="1" smtClean="0">
                  <a:latin typeface="HY산B" pitchFamily="18" charset="-127"/>
                  <a:ea typeface="HY산B" pitchFamily="18" charset="-127"/>
                </a:rPr>
                <a:t>장치명</a:t>
              </a:r>
              <a:r>
                <a:rPr lang="ko-KR" altLang="en-US" dirty="0" smtClean="0">
                  <a:latin typeface="HY산B" pitchFamily="18" charset="-127"/>
                  <a:ea typeface="HY산B" pitchFamily="18" charset="-127"/>
                </a:rPr>
                <a:t> </a:t>
              </a:r>
              <a:r>
                <a:rPr lang="en-US" altLang="ko-KR" dirty="0" smtClean="0">
                  <a:latin typeface="HY산B" pitchFamily="18" charset="-127"/>
                  <a:ea typeface="HY산B" pitchFamily="18" charset="-127"/>
                </a:rPr>
                <a:t>: /</a:t>
              </a:r>
              <a:endParaRPr lang="ko-KR" altLang="en-US" dirty="0">
                <a:latin typeface="HY산B" pitchFamily="18" charset="-127"/>
                <a:ea typeface="HY산B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79512" y="3140968"/>
            <a:ext cx="8256010" cy="3384376"/>
            <a:chOff x="132414" y="3140968"/>
            <a:chExt cx="8256010" cy="3384376"/>
          </a:xfrm>
        </p:grpSpPr>
        <p:sp>
          <p:nvSpPr>
            <p:cNvPr id="23" name="L 도형 22"/>
            <p:cNvSpPr/>
            <p:nvPr/>
          </p:nvSpPr>
          <p:spPr>
            <a:xfrm>
              <a:off x="1043608" y="3149011"/>
              <a:ext cx="787351" cy="2296213"/>
            </a:xfrm>
            <a:prstGeom prst="corner">
              <a:avLst>
                <a:gd name="adj1" fmla="val 707"/>
                <a:gd name="adj2" fmla="val 1385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32414" y="3140968"/>
              <a:ext cx="2682678" cy="80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830959" y="4509120"/>
              <a:ext cx="6557465" cy="2016224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 algn="ctr">
                <a:buFont typeface="Wingdings" pitchFamily="2" charset="2"/>
                <a:buChar char="ü"/>
              </a:pPr>
              <a:r>
                <a:rPr lang="en-US" altLang="ko-KR" sz="2000" dirty="0" smtClean="0">
                  <a:latin typeface="HY산B" pitchFamily="18" charset="-127"/>
                  <a:ea typeface="HY산B" pitchFamily="18" charset="-127"/>
                </a:rPr>
                <a:t>[</a:t>
              </a:r>
              <a:r>
                <a:rPr lang="ko-KR" altLang="en-US" sz="2000" dirty="0" err="1" smtClean="0">
                  <a:latin typeface="HY산B" pitchFamily="18" charset="-127"/>
                  <a:ea typeface="HY산B" pitchFamily="18" charset="-127"/>
                </a:rPr>
                <a:t>마운트포인트</a:t>
              </a:r>
              <a:r>
                <a:rPr lang="en-US" altLang="ko-KR" sz="2000" dirty="0" smtClean="0">
                  <a:latin typeface="HY산B" pitchFamily="18" charset="-127"/>
                  <a:ea typeface="HY산B" pitchFamily="18" charset="-127"/>
                </a:rPr>
                <a:t>] : /</a:t>
              </a:r>
              <a:r>
                <a:rPr lang="en-US" altLang="ko-KR" sz="2000" dirty="0" err="1" smtClean="0">
                  <a:latin typeface="HY산B" pitchFamily="18" charset="-127"/>
                  <a:ea typeface="HY산B" pitchFamily="18" charset="-127"/>
                </a:rPr>
                <a:t>etc</a:t>
              </a:r>
              <a:r>
                <a:rPr lang="en-US" altLang="ko-KR" sz="2000" dirty="0" smtClean="0">
                  <a:latin typeface="HY산B" pitchFamily="18" charset="-127"/>
                  <a:ea typeface="HY산B" pitchFamily="18" charset="-127"/>
                </a:rPr>
                <a:t>/</a:t>
              </a:r>
              <a:r>
                <a:rPr lang="en-US" altLang="ko-KR" sz="2000" dirty="0" err="1" smtClean="0">
                  <a:latin typeface="HY산B" pitchFamily="18" charset="-127"/>
                  <a:ea typeface="HY산B" pitchFamily="18" charset="-127"/>
                </a:rPr>
                <a:t>fstab</a:t>
              </a:r>
              <a:r>
                <a:rPr lang="ko-KR" altLang="en-US" sz="2000" dirty="0" smtClean="0">
                  <a:latin typeface="HY산B" pitchFamily="18" charset="-127"/>
                  <a:ea typeface="HY산B" pitchFamily="18" charset="-127"/>
                </a:rPr>
                <a:t>의 두 번째 항목</a:t>
              </a:r>
              <a:endParaRPr lang="en-US" altLang="ko-KR" sz="2000" dirty="0" smtClean="0">
                <a:latin typeface="HY산B" pitchFamily="18" charset="-127"/>
                <a:ea typeface="HY산B" pitchFamily="18" charset="-127"/>
              </a:endParaRPr>
            </a:p>
            <a:p>
              <a:pPr algn="ctr"/>
              <a:endParaRPr lang="en-US" altLang="ko-KR" dirty="0" smtClean="0">
                <a:latin typeface="HY산B" pitchFamily="18" charset="-127"/>
                <a:ea typeface="HY산B" pitchFamily="18" charset="-127"/>
              </a:endParaRPr>
            </a:p>
            <a:p>
              <a:pPr marL="285750" indent="-285750" algn="ctr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dirty="0" smtClean="0">
                  <a:latin typeface="HY산B" pitchFamily="18" charset="-127"/>
                  <a:ea typeface="HY산B" pitchFamily="18" charset="-127"/>
                </a:rPr>
                <a:t>파일시스템이 </a:t>
              </a:r>
              <a:r>
                <a:rPr lang="ko-KR" altLang="en-US" dirty="0" err="1" smtClean="0">
                  <a:latin typeface="HY산B" pitchFamily="18" charset="-127"/>
                  <a:ea typeface="HY산B" pitchFamily="18" charset="-127"/>
                </a:rPr>
                <a:t>마운트</a:t>
              </a:r>
              <a:r>
                <a:rPr lang="ko-KR" altLang="en-US" dirty="0" smtClean="0">
                  <a:latin typeface="HY산B" pitchFamily="18" charset="-127"/>
                  <a:ea typeface="HY산B" pitchFamily="18" charset="-127"/>
                </a:rPr>
                <a:t> 될 위치</a:t>
              </a:r>
              <a:endParaRPr lang="en-US" altLang="ko-KR" dirty="0" smtClean="0">
                <a:latin typeface="HY산B" pitchFamily="18" charset="-127"/>
                <a:ea typeface="HY산B" pitchFamily="18" charset="-127"/>
              </a:endParaRPr>
            </a:p>
            <a:p>
              <a:pPr marL="285750" indent="-285750" algn="ctr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altLang="ko-KR" dirty="0" smtClean="0">
                  <a:latin typeface="HY산B" pitchFamily="18" charset="-127"/>
                  <a:ea typeface="HY산B" pitchFamily="18" charset="-127"/>
                </a:rPr>
                <a:t>/</a:t>
              </a:r>
              <a:r>
                <a:rPr lang="ko-KR" altLang="en-US" dirty="0" smtClean="0">
                  <a:latin typeface="HY산B" pitchFamily="18" charset="-127"/>
                  <a:ea typeface="HY산B" pitchFamily="18" charset="-127"/>
                </a:rPr>
                <a:t>에 </a:t>
              </a:r>
              <a:r>
                <a:rPr lang="ko-KR" altLang="en-US" dirty="0" err="1" smtClean="0">
                  <a:latin typeface="HY산B" pitchFamily="18" charset="-127"/>
                  <a:ea typeface="HY산B" pitchFamily="18" charset="-127"/>
                </a:rPr>
                <a:t>마운트</a:t>
              </a:r>
              <a:r>
                <a:rPr lang="ko-KR" altLang="en-US" dirty="0" smtClean="0">
                  <a:latin typeface="HY산B" pitchFamily="18" charset="-127"/>
                  <a:ea typeface="HY산B" pitchFamily="18" charset="-127"/>
                </a:rPr>
                <a:t> 될 것이다</a:t>
              </a:r>
              <a:r>
                <a:rPr lang="en-US" altLang="ko-KR" dirty="0" smtClean="0">
                  <a:latin typeface="HY산B" pitchFamily="18" charset="-127"/>
                  <a:ea typeface="HY산B" pitchFamily="18" charset="-127"/>
                </a:rPr>
                <a:t>.</a:t>
              </a:r>
              <a:endParaRPr lang="ko-KR" altLang="en-US" dirty="0">
                <a:latin typeface="HY산B" pitchFamily="18" charset="-127"/>
                <a:ea typeface="HY산B" pitchFamily="18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861285" y="3132121"/>
            <a:ext cx="6557465" cy="3393223"/>
            <a:chOff x="1603008" y="3492493"/>
            <a:chExt cx="6557465" cy="3393223"/>
          </a:xfrm>
        </p:grpSpPr>
        <p:sp>
          <p:nvSpPr>
            <p:cNvPr id="27" name="L 도형 26"/>
            <p:cNvSpPr/>
            <p:nvPr/>
          </p:nvSpPr>
          <p:spPr>
            <a:xfrm>
              <a:off x="4499189" y="3499886"/>
              <a:ext cx="45719" cy="2296213"/>
            </a:xfrm>
            <a:prstGeom prst="corner">
              <a:avLst>
                <a:gd name="adj1" fmla="val 707"/>
                <a:gd name="adj2" fmla="val 1385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263267" y="3492493"/>
              <a:ext cx="482504" cy="884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1603008" y="4869492"/>
              <a:ext cx="6557465" cy="2016224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 algn="ctr">
                <a:buFont typeface="Wingdings" pitchFamily="2" charset="2"/>
                <a:buChar char="ü"/>
              </a:pPr>
              <a:r>
                <a:rPr lang="en-US" altLang="ko-KR" sz="2000" dirty="0" smtClean="0">
                  <a:latin typeface="HY산B" pitchFamily="18" charset="-127"/>
                  <a:ea typeface="HY산B" pitchFamily="18" charset="-127"/>
                </a:rPr>
                <a:t>[</a:t>
              </a:r>
              <a:r>
                <a:rPr lang="ko-KR" altLang="en-US" sz="2000" dirty="0" smtClean="0">
                  <a:latin typeface="HY산B" pitchFamily="18" charset="-127"/>
                  <a:ea typeface="HY산B" pitchFamily="18" charset="-127"/>
                </a:rPr>
                <a:t>파일시스템종류</a:t>
              </a:r>
              <a:r>
                <a:rPr lang="en-US" altLang="ko-KR" sz="2000" dirty="0" smtClean="0">
                  <a:latin typeface="HY산B" pitchFamily="18" charset="-127"/>
                  <a:ea typeface="HY산B" pitchFamily="18" charset="-127"/>
                </a:rPr>
                <a:t>] : /</a:t>
              </a:r>
              <a:r>
                <a:rPr lang="en-US" altLang="ko-KR" sz="2000" dirty="0" err="1" smtClean="0">
                  <a:latin typeface="HY산B" pitchFamily="18" charset="-127"/>
                  <a:ea typeface="HY산B" pitchFamily="18" charset="-127"/>
                </a:rPr>
                <a:t>etc</a:t>
              </a:r>
              <a:r>
                <a:rPr lang="en-US" altLang="ko-KR" sz="2000" dirty="0" smtClean="0">
                  <a:latin typeface="HY산B" pitchFamily="18" charset="-127"/>
                  <a:ea typeface="HY산B" pitchFamily="18" charset="-127"/>
                </a:rPr>
                <a:t>/</a:t>
              </a:r>
              <a:r>
                <a:rPr lang="en-US" altLang="ko-KR" sz="2000" dirty="0" err="1" smtClean="0">
                  <a:latin typeface="HY산B" pitchFamily="18" charset="-127"/>
                  <a:ea typeface="HY산B" pitchFamily="18" charset="-127"/>
                </a:rPr>
                <a:t>fstab</a:t>
              </a:r>
              <a:r>
                <a:rPr lang="ko-KR" altLang="en-US" sz="2000" dirty="0" smtClean="0">
                  <a:latin typeface="HY산B" pitchFamily="18" charset="-127"/>
                  <a:ea typeface="HY산B" pitchFamily="18" charset="-127"/>
                </a:rPr>
                <a:t>의 세 번째 항목</a:t>
              </a:r>
              <a:endParaRPr lang="en-US" altLang="ko-KR" sz="2000" dirty="0" smtClean="0">
                <a:latin typeface="HY산B" pitchFamily="18" charset="-127"/>
                <a:ea typeface="HY산B" pitchFamily="18" charset="-127"/>
              </a:endParaRPr>
            </a:p>
            <a:p>
              <a:pPr algn="ctr"/>
              <a:endParaRPr lang="en-US" altLang="ko-KR" dirty="0">
                <a:latin typeface="HY산B" pitchFamily="18" charset="-127"/>
                <a:ea typeface="HY산B" pitchFamily="18" charset="-127"/>
              </a:endParaRPr>
            </a:p>
            <a:p>
              <a:pPr marL="285750" indent="-285750" algn="ctr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dirty="0" smtClean="0">
                  <a:latin typeface="HY산B" pitchFamily="18" charset="-127"/>
                  <a:ea typeface="HY산B" pitchFamily="18" charset="-127"/>
                </a:rPr>
                <a:t>파일시스템의 종류를 설정</a:t>
              </a:r>
              <a:endParaRPr lang="en-US" altLang="ko-KR" dirty="0" smtClean="0">
                <a:latin typeface="HY산B" pitchFamily="18" charset="-127"/>
                <a:ea typeface="HY산B" pitchFamily="18" charset="-127"/>
              </a:endParaRPr>
            </a:p>
            <a:p>
              <a:pPr marL="285750" indent="-285750" algn="ctr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altLang="ko-KR" dirty="0" smtClean="0">
                  <a:latin typeface="HY산B" pitchFamily="18" charset="-127"/>
                  <a:ea typeface="HY산B" pitchFamily="18" charset="-127"/>
                </a:rPr>
                <a:t>ext4 : </a:t>
              </a:r>
              <a:r>
                <a:rPr lang="ko-KR" altLang="en-US" dirty="0" err="1" smtClean="0">
                  <a:latin typeface="HY산B" pitchFamily="18" charset="-127"/>
                  <a:ea typeface="HY산B" pitchFamily="18" charset="-127"/>
                </a:rPr>
                <a:t>리눅스표준</a:t>
              </a:r>
              <a:r>
                <a:rPr lang="ko-KR" altLang="en-US" dirty="0" smtClean="0">
                  <a:latin typeface="HY산B" pitchFamily="18" charset="-127"/>
                  <a:ea typeface="HY산B" pitchFamily="18" charset="-127"/>
                </a:rPr>
                <a:t> 파일시스템</a:t>
              </a:r>
              <a:endParaRPr lang="en-US" altLang="ko-KR" dirty="0" smtClean="0">
                <a:latin typeface="HY산B" pitchFamily="18" charset="-127"/>
                <a:ea typeface="HY산B" pitchFamily="18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856962" y="3141333"/>
            <a:ext cx="6557465" cy="3384011"/>
            <a:chOff x="701321" y="2829346"/>
            <a:chExt cx="6557465" cy="3384011"/>
          </a:xfrm>
        </p:grpSpPr>
        <p:sp>
          <p:nvSpPr>
            <p:cNvPr id="31" name="L 도형 30"/>
            <p:cNvSpPr/>
            <p:nvPr/>
          </p:nvSpPr>
          <p:spPr>
            <a:xfrm>
              <a:off x="4403979" y="2831995"/>
              <a:ext cx="45719" cy="1725178"/>
            </a:xfrm>
            <a:prstGeom prst="corner">
              <a:avLst>
                <a:gd name="adj1" fmla="val 707"/>
                <a:gd name="adj2" fmla="val 1385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096482" y="2829346"/>
              <a:ext cx="706433" cy="731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701321" y="4197133"/>
              <a:ext cx="6557465" cy="2016224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 algn="ctr">
                <a:buFont typeface="Wingdings" pitchFamily="2" charset="2"/>
                <a:buChar char="ü"/>
              </a:pPr>
              <a:r>
                <a:rPr lang="en-US" altLang="ko-KR" sz="2000" dirty="0" smtClean="0">
                  <a:latin typeface="HY산B" pitchFamily="18" charset="-127"/>
                  <a:ea typeface="HY산B" pitchFamily="18" charset="-127"/>
                </a:rPr>
                <a:t>[</a:t>
              </a:r>
              <a:r>
                <a:rPr lang="ko-KR" altLang="en-US" sz="2000" dirty="0" smtClean="0">
                  <a:latin typeface="HY산B" pitchFamily="18" charset="-127"/>
                  <a:ea typeface="HY산B" pitchFamily="18" charset="-127"/>
                </a:rPr>
                <a:t>옵</a:t>
              </a:r>
              <a:r>
                <a:rPr lang="ko-KR" altLang="en-US" sz="2000" dirty="0">
                  <a:latin typeface="HY산B" pitchFamily="18" charset="-127"/>
                  <a:ea typeface="HY산B" pitchFamily="18" charset="-127"/>
                </a:rPr>
                <a:t>션</a:t>
              </a:r>
              <a:r>
                <a:rPr lang="en-US" altLang="ko-KR" sz="2000" dirty="0" smtClean="0">
                  <a:latin typeface="HY산B" pitchFamily="18" charset="-127"/>
                  <a:ea typeface="HY산B" pitchFamily="18" charset="-127"/>
                </a:rPr>
                <a:t>] : /</a:t>
              </a:r>
              <a:r>
                <a:rPr lang="en-US" altLang="ko-KR" sz="2000" dirty="0" err="1" smtClean="0">
                  <a:latin typeface="HY산B" pitchFamily="18" charset="-127"/>
                  <a:ea typeface="HY산B" pitchFamily="18" charset="-127"/>
                </a:rPr>
                <a:t>etc</a:t>
              </a:r>
              <a:r>
                <a:rPr lang="en-US" altLang="ko-KR" sz="2000" dirty="0" smtClean="0">
                  <a:latin typeface="HY산B" pitchFamily="18" charset="-127"/>
                  <a:ea typeface="HY산B" pitchFamily="18" charset="-127"/>
                </a:rPr>
                <a:t>/</a:t>
              </a:r>
              <a:r>
                <a:rPr lang="en-US" altLang="ko-KR" sz="2000" dirty="0" err="1" smtClean="0">
                  <a:latin typeface="HY산B" pitchFamily="18" charset="-127"/>
                  <a:ea typeface="HY산B" pitchFamily="18" charset="-127"/>
                </a:rPr>
                <a:t>fstab</a:t>
              </a:r>
              <a:r>
                <a:rPr lang="ko-KR" altLang="en-US" sz="2000" dirty="0" smtClean="0">
                  <a:latin typeface="HY산B" pitchFamily="18" charset="-127"/>
                  <a:ea typeface="HY산B" pitchFamily="18" charset="-127"/>
                </a:rPr>
                <a:t>의 네 번째 항목</a:t>
              </a:r>
              <a:endParaRPr lang="en-US" altLang="ko-KR" sz="2000" dirty="0" smtClean="0">
                <a:latin typeface="HY산B" pitchFamily="18" charset="-127"/>
                <a:ea typeface="HY산B" pitchFamily="18" charset="-127"/>
              </a:endParaRPr>
            </a:p>
            <a:p>
              <a:pPr algn="ctr"/>
              <a:endParaRPr lang="en-US" altLang="ko-KR" dirty="0">
                <a:latin typeface="HY산B" pitchFamily="18" charset="-127"/>
                <a:ea typeface="HY산B" pitchFamily="18" charset="-127"/>
              </a:endParaRPr>
            </a:p>
            <a:p>
              <a:pPr marL="285750" indent="-285750" algn="ctr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dirty="0" smtClean="0">
                  <a:latin typeface="HY산B" pitchFamily="18" charset="-127"/>
                  <a:ea typeface="HY산B" pitchFamily="18" charset="-127"/>
                </a:rPr>
                <a:t>파일시스템 속성을 설정</a:t>
              </a:r>
              <a:endParaRPr lang="en-US" altLang="ko-KR" dirty="0" smtClean="0">
                <a:latin typeface="HY산B" pitchFamily="18" charset="-127"/>
                <a:ea typeface="HY산B" pitchFamily="18" charset="-127"/>
              </a:endParaRPr>
            </a:p>
            <a:p>
              <a:pPr marL="285750" indent="-285750" algn="ctr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altLang="ko-KR" dirty="0" smtClean="0">
                  <a:latin typeface="HY산B" pitchFamily="18" charset="-127"/>
                  <a:ea typeface="HY산B" pitchFamily="18" charset="-127"/>
                </a:rPr>
                <a:t>defaults : </a:t>
              </a:r>
              <a:r>
                <a:rPr lang="en-US" altLang="ko-KR" dirty="0" err="1" smtClean="0">
                  <a:latin typeface="HY산B" pitchFamily="18" charset="-127"/>
                  <a:ea typeface="HY산B" pitchFamily="18" charset="-127"/>
                </a:rPr>
                <a:t>rw</a:t>
              </a:r>
              <a:r>
                <a:rPr lang="en-US" altLang="ko-KR" dirty="0" smtClean="0">
                  <a:latin typeface="HY산B" pitchFamily="18" charset="-127"/>
                  <a:ea typeface="HY산B" pitchFamily="18" charset="-127"/>
                </a:rPr>
                <a:t>, </a:t>
              </a:r>
              <a:r>
                <a:rPr lang="en-US" altLang="ko-KR" dirty="0" err="1" smtClean="0">
                  <a:latin typeface="HY산B" pitchFamily="18" charset="-127"/>
                  <a:ea typeface="HY산B" pitchFamily="18" charset="-127"/>
                </a:rPr>
                <a:t>nouser</a:t>
              </a:r>
              <a:r>
                <a:rPr lang="en-US" altLang="ko-KR" dirty="0" smtClean="0">
                  <a:latin typeface="HY산B" pitchFamily="18" charset="-127"/>
                  <a:ea typeface="HY산B" pitchFamily="18" charset="-127"/>
                </a:rPr>
                <a:t>, auto, exec, </a:t>
              </a:r>
              <a:r>
                <a:rPr lang="en-US" altLang="ko-KR" dirty="0" err="1" smtClean="0">
                  <a:latin typeface="HY산B" pitchFamily="18" charset="-127"/>
                  <a:ea typeface="HY산B" pitchFamily="18" charset="-127"/>
                </a:rPr>
                <a:t>suid</a:t>
              </a:r>
              <a:endParaRPr lang="en-US" altLang="ko-KR" dirty="0" smtClean="0">
                <a:latin typeface="HY산B" pitchFamily="18" charset="-127"/>
                <a:ea typeface="HY산B" pitchFamily="18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862992" y="3141544"/>
            <a:ext cx="6557465" cy="3383800"/>
            <a:chOff x="-5152111" y="3291379"/>
            <a:chExt cx="6557465" cy="3383800"/>
          </a:xfrm>
        </p:grpSpPr>
        <p:sp>
          <p:nvSpPr>
            <p:cNvPr id="35" name="L 도형 34"/>
            <p:cNvSpPr/>
            <p:nvPr/>
          </p:nvSpPr>
          <p:spPr>
            <a:xfrm>
              <a:off x="-414535" y="3298846"/>
              <a:ext cx="787351" cy="2296213"/>
            </a:xfrm>
            <a:prstGeom prst="corner">
              <a:avLst>
                <a:gd name="adj1" fmla="val 707"/>
                <a:gd name="adj2" fmla="val 1385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-537029" y="3291379"/>
              <a:ext cx="204629" cy="549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-5152111" y="4658955"/>
              <a:ext cx="6557465" cy="2016224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 algn="ctr">
                <a:buFont typeface="Wingdings" pitchFamily="2" charset="2"/>
                <a:buChar char="ü"/>
              </a:pPr>
              <a:r>
                <a:rPr lang="en-US" altLang="ko-KR" sz="2000" dirty="0" smtClean="0">
                  <a:latin typeface="HY산B" pitchFamily="18" charset="-127"/>
                  <a:ea typeface="HY산B" pitchFamily="18" charset="-127"/>
                </a:rPr>
                <a:t>[dump </a:t>
              </a:r>
              <a:r>
                <a:rPr lang="ko-KR" altLang="en-US" sz="2000" dirty="0" smtClean="0">
                  <a:latin typeface="HY산B" pitchFamily="18" charset="-127"/>
                  <a:ea typeface="HY산B" pitchFamily="18" charset="-127"/>
                </a:rPr>
                <a:t>관련설정</a:t>
              </a:r>
              <a:r>
                <a:rPr lang="en-US" altLang="ko-KR" sz="2000" dirty="0" smtClean="0">
                  <a:latin typeface="HY산B" pitchFamily="18" charset="-127"/>
                  <a:ea typeface="HY산B" pitchFamily="18" charset="-127"/>
                </a:rPr>
                <a:t>] : /</a:t>
              </a:r>
              <a:r>
                <a:rPr lang="en-US" altLang="ko-KR" sz="2000" dirty="0" err="1" smtClean="0">
                  <a:latin typeface="HY산B" pitchFamily="18" charset="-127"/>
                  <a:ea typeface="HY산B" pitchFamily="18" charset="-127"/>
                </a:rPr>
                <a:t>etc</a:t>
              </a:r>
              <a:r>
                <a:rPr lang="en-US" altLang="ko-KR" sz="2000" dirty="0" smtClean="0">
                  <a:latin typeface="HY산B" pitchFamily="18" charset="-127"/>
                  <a:ea typeface="HY산B" pitchFamily="18" charset="-127"/>
                </a:rPr>
                <a:t>/</a:t>
              </a:r>
              <a:r>
                <a:rPr lang="en-US" altLang="ko-KR" sz="2000" dirty="0" err="1" smtClean="0">
                  <a:latin typeface="HY산B" pitchFamily="18" charset="-127"/>
                  <a:ea typeface="HY산B" pitchFamily="18" charset="-127"/>
                </a:rPr>
                <a:t>fstab</a:t>
              </a:r>
              <a:r>
                <a:rPr lang="ko-KR" altLang="en-US" sz="2000" dirty="0" smtClean="0">
                  <a:latin typeface="HY산B" pitchFamily="18" charset="-127"/>
                  <a:ea typeface="HY산B" pitchFamily="18" charset="-127"/>
                </a:rPr>
                <a:t>의 </a:t>
              </a:r>
              <a:r>
                <a:rPr lang="ko-KR" altLang="en-US" sz="2000" dirty="0" err="1" smtClean="0">
                  <a:latin typeface="HY산B" pitchFamily="18" charset="-127"/>
                  <a:ea typeface="HY산B" pitchFamily="18" charset="-127"/>
                </a:rPr>
                <a:t>다섯번째</a:t>
              </a:r>
              <a:r>
                <a:rPr lang="ko-KR" altLang="en-US" sz="2000" dirty="0" smtClean="0">
                  <a:latin typeface="HY산B" pitchFamily="18" charset="-127"/>
                  <a:ea typeface="HY산B" pitchFamily="18" charset="-127"/>
                </a:rPr>
                <a:t> 항목</a:t>
              </a:r>
              <a:endParaRPr lang="en-US" altLang="ko-KR" sz="2000" dirty="0" smtClean="0">
                <a:latin typeface="HY산B" pitchFamily="18" charset="-127"/>
                <a:ea typeface="HY산B" pitchFamily="18" charset="-127"/>
              </a:endParaRPr>
            </a:p>
            <a:p>
              <a:pPr algn="ctr"/>
              <a:endParaRPr lang="en-US" altLang="ko-KR" dirty="0">
                <a:latin typeface="HY산B" pitchFamily="18" charset="-127"/>
                <a:ea typeface="HY산B" pitchFamily="18" charset="-127"/>
              </a:endParaRPr>
            </a:p>
            <a:p>
              <a:pPr marL="285750" indent="-285750" algn="ctr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altLang="ko-KR" dirty="0" smtClean="0">
                  <a:latin typeface="HY산B" pitchFamily="18" charset="-127"/>
                  <a:ea typeface="HY산B" pitchFamily="18" charset="-127"/>
                </a:rPr>
                <a:t>dump</a:t>
              </a:r>
              <a:r>
                <a:rPr lang="ko-KR" altLang="en-US" dirty="0" smtClean="0">
                  <a:latin typeface="HY산B" pitchFamily="18" charset="-127"/>
                  <a:ea typeface="HY산B" pitchFamily="18" charset="-127"/>
                </a:rPr>
                <a:t>가</a:t>
              </a:r>
              <a:r>
                <a:rPr lang="en-US" altLang="ko-KR" dirty="0">
                  <a:latin typeface="HY산B" pitchFamily="18" charset="-127"/>
                  <a:ea typeface="HY산B" pitchFamily="18" charset="-127"/>
                </a:rPr>
                <a:t> </a:t>
              </a:r>
              <a:r>
                <a:rPr lang="ko-KR" altLang="en-US" dirty="0" smtClean="0">
                  <a:latin typeface="HY산B" pitchFamily="18" charset="-127"/>
                  <a:ea typeface="HY산B" pitchFamily="18" charset="-127"/>
                </a:rPr>
                <a:t>가능한지 여부</a:t>
              </a:r>
              <a:endParaRPr lang="en-US" altLang="ko-KR" dirty="0" smtClean="0">
                <a:latin typeface="HY산B" pitchFamily="18" charset="-127"/>
                <a:ea typeface="HY산B" pitchFamily="18" charset="-127"/>
              </a:endParaRPr>
            </a:p>
            <a:p>
              <a:pPr marL="285750" indent="-285750" algn="ctr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altLang="ko-KR" dirty="0" smtClean="0">
                  <a:latin typeface="HY산B" pitchFamily="18" charset="-127"/>
                  <a:ea typeface="HY산B" pitchFamily="18" charset="-127"/>
                </a:rPr>
                <a:t>1 : dump</a:t>
              </a:r>
              <a:r>
                <a:rPr lang="ko-KR" altLang="en-US" dirty="0" smtClean="0">
                  <a:latin typeface="HY산B" pitchFamily="18" charset="-127"/>
                  <a:ea typeface="HY산B" pitchFamily="18" charset="-127"/>
                </a:rPr>
                <a:t>가 가능</a:t>
              </a:r>
              <a:r>
                <a:rPr lang="en-US" altLang="ko-KR" dirty="0" smtClean="0">
                  <a:latin typeface="HY산B" pitchFamily="18" charset="-127"/>
                  <a:ea typeface="HY산B" pitchFamily="18" charset="-127"/>
                </a:rPr>
                <a:t>, 0 : dump</a:t>
              </a:r>
              <a:r>
                <a:rPr lang="ko-KR" altLang="en-US" dirty="0" smtClean="0">
                  <a:latin typeface="HY산B" pitchFamily="18" charset="-127"/>
                  <a:ea typeface="HY산B" pitchFamily="18" charset="-127"/>
                </a:rPr>
                <a:t>가 불가능</a:t>
              </a:r>
              <a:endParaRPr lang="en-US" altLang="ko-KR" dirty="0" smtClean="0">
                <a:latin typeface="HY산B" pitchFamily="18" charset="-127"/>
                <a:ea typeface="HY산B" pitchFamily="18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835696" y="3120716"/>
            <a:ext cx="6557465" cy="3404628"/>
            <a:chOff x="-5051031" y="1964567"/>
            <a:chExt cx="6557465" cy="3404628"/>
          </a:xfrm>
        </p:grpSpPr>
        <p:sp>
          <p:nvSpPr>
            <p:cNvPr id="39" name="L 도형 38"/>
            <p:cNvSpPr/>
            <p:nvPr/>
          </p:nvSpPr>
          <p:spPr>
            <a:xfrm>
              <a:off x="-154487" y="1964567"/>
              <a:ext cx="787351" cy="2296213"/>
            </a:xfrm>
            <a:prstGeom prst="corner">
              <a:avLst>
                <a:gd name="adj1" fmla="val 707"/>
                <a:gd name="adj2" fmla="val 1385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-226495" y="1969053"/>
              <a:ext cx="272361" cy="1070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-5051031" y="3352971"/>
              <a:ext cx="6557465" cy="2016224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 algn="ctr">
                <a:buFont typeface="Wingdings" pitchFamily="2" charset="2"/>
                <a:buChar char="ü"/>
              </a:pPr>
              <a:r>
                <a:rPr lang="en-US" altLang="ko-KR" sz="2000" dirty="0" smtClean="0">
                  <a:latin typeface="HY산B" pitchFamily="18" charset="-127"/>
                  <a:ea typeface="HY산B" pitchFamily="18" charset="-127"/>
                </a:rPr>
                <a:t>[</a:t>
              </a:r>
              <a:r>
                <a:rPr lang="ko-KR" altLang="en-US" sz="2000" dirty="0" smtClean="0">
                  <a:latin typeface="HY산B" pitchFamily="18" charset="-127"/>
                  <a:ea typeface="HY산B" pitchFamily="18" charset="-127"/>
                </a:rPr>
                <a:t>파일점검옵션</a:t>
              </a:r>
              <a:r>
                <a:rPr lang="en-US" altLang="ko-KR" sz="2000" dirty="0" smtClean="0">
                  <a:latin typeface="HY산B" pitchFamily="18" charset="-127"/>
                  <a:ea typeface="HY산B" pitchFamily="18" charset="-127"/>
                </a:rPr>
                <a:t>] : /</a:t>
              </a:r>
              <a:r>
                <a:rPr lang="en-US" altLang="ko-KR" sz="2000" dirty="0" err="1" smtClean="0">
                  <a:latin typeface="HY산B" pitchFamily="18" charset="-127"/>
                  <a:ea typeface="HY산B" pitchFamily="18" charset="-127"/>
                </a:rPr>
                <a:t>etc</a:t>
              </a:r>
              <a:r>
                <a:rPr lang="en-US" altLang="ko-KR" sz="2000" dirty="0" smtClean="0">
                  <a:latin typeface="HY산B" pitchFamily="18" charset="-127"/>
                  <a:ea typeface="HY산B" pitchFamily="18" charset="-127"/>
                </a:rPr>
                <a:t>/</a:t>
              </a:r>
              <a:r>
                <a:rPr lang="en-US" altLang="ko-KR" sz="2000" dirty="0" err="1" smtClean="0">
                  <a:latin typeface="HY산B" pitchFamily="18" charset="-127"/>
                  <a:ea typeface="HY산B" pitchFamily="18" charset="-127"/>
                </a:rPr>
                <a:t>fstab</a:t>
              </a:r>
              <a:r>
                <a:rPr lang="ko-KR" altLang="en-US" sz="2000" dirty="0" smtClean="0">
                  <a:latin typeface="HY산B" pitchFamily="18" charset="-127"/>
                  <a:ea typeface="HY산B" pitchFamily="18" charset="-127"/>
                </a:rPr>
                <a:t>의 </a:t>
              </a:r>
              <a:r>
                <a:rPr lang="ko-KR" altLang="en-US" sz="2000" dirty="0" err="1" smtClean="0">
                  <a:latin typeface="HY산B" pitchFamily="18" charset="-127"/>
                  <a:ea typeface="HY산B" pitchFamily="18" charset="-127"/>
                </a:rPr>
                <a:t>여섯번째</a:t>
              </a:r>
              <a:r>
                <a:rPr lang="ko-KR" altLang="en-US" sz="2000" dirty="0" smtClean="0">
                  <a:latin typeface="HY산B" pitchFamily="18" charset="-127"/>
                  <a:ea typeface="HY산B" pitchFamily="18" charset="-127"/>
                </a:rPr>
                <a:t> 항목</a:t>
              </a:r>
              <a:endParaRPr lang="en-US" altLang="ko-KR" sz="2000" dirty="0" smtClean="0">
                <a:latin typeface="HY산B" pitchFamily="18" charset="-127"/>
                <a:ea typeface="HY산B" pitchFamily="18" charset="-127"/>
              </a:endParaRPr>
            </a:p>
            <a:p>
              <a:pPr algn="ctr"/>
              <a:endParaRPr lang="en-US" altLang="ko-KR" dirty="0">
                <a:latin typeface="HY산B" pitchFamily="18" charset="-127"/>
                <a:ea typeface="HY산B" pitchFamily="18" charset="-127"/>
              </a:endParaRPr>
            </a:p>
            <a:p>
              <a:pPr marL="285750" indent="-285750" algn="ctr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altLang="ko-KR" dirty="0" smtClean="0">
                  <a:latin typeface="HY산B" pitchFamily="18" charset="-127"/>
                  <a:ea typeface="HY산B" pitchFamily="18" charset="-127"/>
                </a:rPr>
                <a:t>0 : </a:t>
              </a:r>
              <a:r>
                <a:rPr lang="en-US" altLang="ko-KR" dirty="0" err="1" smtClean="0">
                  <a:latin typeface="HY산B" pitchFamily="18" charset="-127"/>
                  <a:ea typeface="HY산B" pitchFamily="18" charset="-127"/>
                </a:rPr>
                <a:t>fsck</a:t>
              </a:r>
              <a:r>
                <a:rPr lang="ko-KR" altLang="en-US" dirty="0" smtClean="0">
                  <a:latin typeface="HY산B" pitchFamily="18" charset="-127"/>
                  <a:ea typeface="HY산B" pitchFamily="18" charset="-127"/>
                </a:rPr>
                <a:t>가 실행되지 않음</a:t>
              </a:r>
              <a:endParaRPr lang="en-US" altLang="ko-KR" dirty="0" smtClean="0">
                <a:latin typeface="HY산B" pitchFamily="18" charset="-127"/>
                <a:ea typeface="HY산B" pitchFamily="18" charset="-127"/>
              </a:endParaRPr>
            </a:p>
            <a:p>
              <a:pPr marL="285750" indent="-285750" algn="ctr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altLang="ko-KR" dirty="0" smtClean="0">
                  <a:latin typeface="HY산B" pitchFamily="18" charset="-127"/>
                  <a:ea typeface="HY산B" pitchFamily="18" charset="-127"/>
                </a:rPr>
                <a:t>1 : </a:t>
              </a:r>
              <a:r>
                <a:rPr lang="ko-KR" altLang="en-US" dirty="0" smtClean="0">
                  <a:latin typeface="HY산B" pitchFamily="18" charset="-127"/>
                  <a:ea typeface="HY산B" pitchFamily="18" charset="-127"/>
                </a:rPr>
                <a:t>루트파일시스템</a:t>
              </a:r>
              <a:endParaRPr lang="en-US" altLang="ko-KR" dirty="0" smtClean="0">
                <a:latin typeface="HY산B" pitchFamily="18" charset="-127"/>
                <a:ea typeface="HY산B" pitchFamily="18" charset="-127"/>
              </a:endParaRPr>
            </a:p>
            <a:p>
              <a:pPr marL="285750" indent="-285750" algn="ctr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altLang="ko-KR" dirty="0" smtClean="0">
                  <a:latin typeface="HY산B" pitchFamily="18" charset="-127"/>
                  <a:ea typeface="HY산B" pitchFamily="18" charset="-127"/>
                </a:rPr>
                <a:t>2 : </a:t>
              </a:r>
              <a:r>
                <a:rPr lang="ko-KR" altLang="en-US" dirty="0" smtClean="0">
                  <a:latin typeface="HY산B" pitchFamily="18" charset="-127"/>
                  <a:ea typeface="HY산B" pitchFamily="18" charset="-127"/>
                </a:rPr>
                <a:t>루트파일시스템 이외</a:t>
              </a:r>
              <a:endParaRPr lang="en-US" altLang="ko-KR" dirty="0" smtClean="0">
                <a:latin typeface="HY산B" pitchFamily="18" charset="-127"/>
                <a:ea typeface="HY산B" pitchFamily="18" charset="-127"/>
              </a:endParaRPr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15BF-9C17-4058-BAEF-202BA2E436AC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66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412776"/>
            <a:ext cx="8229600" cy="5256584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dirty="0" smtClean="0">
                <a:latin typeface="HY산B" pitchFamily="18" charset="-127"/>
                <a:ea typeface="HY산B" pitchFamily="18" charset="-127"/>
              </a:rPr>
              <a:t> </a:t>
            </a:r>
            <a:r>
              <a:rPr lang="ko-KR" altLang="en-US" dirty="0" err="1" smtClean="0">
                <a:latin typeface="HY산B" pitchFamily="18" charset="-127"/>
                <a:ea typeface="HY산B" pitchFamily="18" charset="-127"/>
              </a:rPr>
              <a:t>스왑메모리란</a:t>
            </a:r>
            <a:r>
              <a:rPr lang="en-US" altLang="ko-KR" dirty="0" smtClean="0">
                <a:latin typeface="HY산B" pitchFamily="18" charset="-127"/>
                <a:ea typeface="HY산B" pitchFamily="18" charset="-127"/>
              </a:rPr>
              <a:t>?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2400" dirty="0" err="1" smtClean="0">
                <a:latin typeface="HY산B" pitchFamily="18" charset="-127"/>
                <a:ea typeface="HY산B" pitchFamily="18" charset="-127"/>
              </a:rPr>
              <a:t>리눅스에서의</a:t>
            </a:r>
            <a:r>
              <a:rPr lang="ko-KR" altLang="en-US" sz="2400" dirty="0" smtClean="0">
                <a:latin typeface="HY산B" pitchFamily="18" charset="-127"/>
                <a:ea typeface="HY산B" pitchFamily="18" charset="-127"/>
              </a:rPr>
              <a:t> 가상메모리</a:t>
            </a:r>
            <a:endParaRPr lang="en-US" altLang="ko-KR" sz="2400" dirty="0" smtClean="0"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2400" dirty="0" smtClean="0">
                <a:latin typeface="HY산B" pitchFamily="18" charset="-127"/>
                <a:ea typeface="HY산B" pitchFamily="18" charset="-127"/>
              </a:rPr>
              <a:t>관련명령</a:t>
            </a:r>
            <a:r>
              <a:rPr lang="ko-KR" altLang="en-US" sz="2400" dirty="0">
                <a:latin typeface="HY산B" pitchFamily="18" charset="-127"/>
                <a:ea typeface="HY산B" pitchFamily="18" charset="-127"/>
              </a:rPr>
              <a:t>어</a:t>
            </a:r>
            <a:endParaRPr lang="en-US" altLang="ko-KR" sz="2400" dirty="0" smtClean="0">
              <a:latin typeface="HY산B" pitchFamily="18" charset="-127"/>
              <a:ea typeface="HY산B" pitchFamily="18" charset="-127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altLang="ko-KR" sz="2400" dirty="0" err="1" smtClean="0">
                <a:latin typeface="HY산B" pitchFamily="18" charset="-127"/>
                <a:ea typeface="HY산B" pitchFamily="18" charset="-127"/>
              </a:rPr>
              <a:t>mkswap</a:t>
            </a:r>
            <a:r>
              <a:rPr lang="en-US" altLang="ko-KR" sz="2400" dirty="0" smtClean="0">
                <a:latin typeface="HY산B" pitchFamily="18" charset="-127"/>
                <a:ea typeface="HY산B" pitchFamily="18" charset="-127"/>
              </a:rPr>
              <a:t> : </a:t>
            </a:r>
            <a:r>
              <a:rPr lang="ko-KR" altLang="en-US" sz="2400" dirty="0" err="1" smtClean="0">
                <a:latin typeface="HY산B" pitchFamily="18" charset="-127"/>
                <a:ea typeface="HY산B" pitchFamily="18" charset="-127"/>
              </a:rPr>
              <a:t>리눅스의</a:t>
            </a:r>
            <a:r>
              <a:rPr lang="ko-KR" altLang="en-US" sz="2400" dirty="0" smtClean="0">
                <a:latin typeface="HY산B" pitchFamily="18" charset="-127"/>
                <a:ea typeface="HY산B" pitchFamily="18" charset="-127"/>
              </a:rPr>
              <a:t> </a:t>
            </a:r>
            <a:r>
              <a:rPr lang="ko-KR" altLang="en-US" sz="2400" dirty="0" err="1" smtClean="0">
                <a:latin typeface="HY산B" pitchFamily="18" charset="-127"/>
                <a:ea typeface="HY산B" pitchFamily="18" charset="-127"/>
              </a:rPr>
              <a:t>스왑영역</a:t>
            </a:r>
            <a:r>
              <a:rPr lang="ko-KR" altLang="en-US" sz="2400" dirty="0" smtClean="0">
                <a:latin typeface="HY산B" pitchFamily="18" charset="-127"/>
                <a:ea typeface="HY산B" pitchFamily="18" charset="-127"/>
              </a:rPr>
              <a:t> 지정</a:t>
            </a:r>
            <a:r>
              <a:rPr lang="en-US" altLang="ko-KR" sz="2400" dirty="0" smtClean="0">
                <a:latin typeface="HY산B" pitchFamily="18" charset="-127"/>
                <a:ea typeface="HY산B" pitchFamily="18" charset="-127"/>
              </a:rPr>
              <a:t>(</a:t>
            </a:r>
            <a:r>
              <a:rPr lang="ko-KR" altLang="en-US" sz="2400" dirty="0" err="1" smtClean="0">
                <a:latin typeface="HY산B" pitchFamily="18" charset="-127"/>
                <a:ea typeface="HY산B" pitchFamily="18" charset="-127"/>
              </a:rPr>
              <a:t>스왑공간</a:t>
            </a:r>
            <a:r>
              <a:rPr lang="ko-KR" altLang="en-US" sz="2400" dirty="0" smtClean="0">
                <a:latin typeface="HY산B" pitchFamily="18" charset="-127"/>
                <a:ea typeface="HY산B" pitchFamily="18" charset="-127"/>
              </a:rPr>
              <a:t> 생성</a:t>
            </a:r>
            <a:r>
              <a:rPr lang="en-US" altLang="ko-KR" sz="2400" dirty="0" smtClean="0">
                <a:latin typeface="HY산B" pitchFamily="18" charset="-127"/>
                <a:ea typeface="HY산B" pitchFamily="18" charset="-127"/>
              </a:rPr>
              <a:t>)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ko-KR" sz="2400" dirty="0" err="1" smtClean="0">
                <a:latin typeface="HY산B" pitchFamily="18" charset="-127"/>
                <a:ea typeface="HY산B" pitchFamily="18" charset="-127"/>
              </a:rPr>
              <a:t>swapon</a:t>
            </a:r>
            <a:r>
              <a:rPr lang="en-US" altLang="ko-KR" sz="2400" dirty="0" smtClean="0">
                <a:latin typeface="HY산B" pitchFamily="18" charset="-127"/>
                <a:ea typeface="HY산B" pitchFamily="18" charset="-127"/>
              </a:rPr>
              <a:t> : </a:t>
            </a:r>
            <a:r>
              <a:rPr lang="ko-KR" altLang="en-US" sz="2400" dirty="0" err="1" smtClean="0">
                <a:latin typeface="HY산B" pitchFamily="18" charset="-127"/>
                <a:ea typeface="HY산B" pitchFamily="18" charset="-127"/>
              </a:rPr>
              <a:t>스왑공간</a:t>
            </a:r>
            <a:r>
              <a:rPr lang="ko-KR" altLang="en-US" sz="2400" dirty="0" smtClean="0">
                <a:latin typeface="HY산B" pitchFamily="18" charset="-127"/>
                <a:ea typeface="HY산B" pitchFamily="18" charset="-127"/>
              </a:rPr>
              <a:t> 활성화</a:t>
            </a:r>
            <a:endParaRPr lang="en-US" altLang="ko-KR" sz="2400" dirty="0" smtClean="0">
              <a:latin typeface="HY산B" pitchFamily="18" charset="-127"/>
              <a:ea typeface="HY산B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2400" dirty="0" smtClean="0">
                <a:latin typeface="HY산B" pitchFamily="18" charset="-127"/>
                <a:ea typeface="HY산B" pitchFamily="18" charset="-127"/>
              </a:rPr>
              <a:t> </a:t>
            </a:r>
            <a:r>
              <a:rPr lang="en-US" altLang="ko-KR" sz="2400" dirty="0" err="1" smtClean="0">
                <a:latin typeface="HY산B" pitchFamily="18" charset="-127"/>
                <a:ea typeface="HY산B" pitchFamily="18" charset="-127"/>
              </a:rPr>
              <a:t>sawpoff</a:t>
            </a:r>
            <a:r>
              <a:rPr lang="en-US" altLang="ko-KR" sz="2400" dirty="0" smtClean="0">
                <a:latin typeface="HY산B" pitchFamily="18" charset="-127"/>
                <a:ea typeface="HY산B" pitchFamily="18" charset="-127"/>
              </a:rPr>
              <a:t> : </a:t>
            </a:r>
            <a:r>
              <a:rPr lang="ko-KR" altLang="en-US" sz="2400" dirty="0" err="1" smtClean="0">
                <a:latin typeface="HY산B" pitchFamily="18" charset="-127"/>
                <a:ea typeface="HY산B" pitchFamily="18" charset="-127"/>
              </a:rPr>
              <a:t>스왑공간</a:t>
            </a:r>
            <a:r>
              <a:rPr lang="ko-KR" altLang="en-US" sz="2400" dirty="0" smtClean="0">
                <a:latin typeface="HY산B" pitchFamily="18" charset="-127"/>
                <a:ea typeface="HY산B" pitchFamily="18" charset="-127"/>
              </a:rPr>
              <a:t> 비활성화</a:t>
            </a:r>
            <a:endParaRPr lang="en-US" altLang="ko-KR" sz="2400" dirty="0" smtClean="0">
              <a:latin typeface="HY산B" pitchFamily="18" charset="-127"/>
              <a:ea typeface="HY산B" pitchFamily="18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2400" dirty="0" err="1" smtClean="0">
                <a:latin typeface="HY산B" pitchFamily="18" charset="-127"/>
                <a:ea typeface="HY산B" pitchFamily="18" charset="-127"/>
              </a:rPr>
              <a:t>스왑공간</a:t>
            </a:r>
            <a:r>
              <a:rPr lang="ko-KR" altLang="en-US" sz="2400" dirty="0" smtClean="0">
                <a:latin typeface="HY산B" pitchFamily="18" charset="-127"/>
                <a:ea typeface="HY산B" pitchFamily="18" charset="-127"/>
              </a:rPr>
              <a:t> 추가</a:t>
            </a:r>
            <a:endParaRPr lang="en-US" altLang="ko-KR" sz="2400" dirty="0" smtClean="0">
              <a:latin typeface="HY산B" pitchFamily="18" charset="-127"/>
              <a:ea typeface="HY산B" pitchFamily="18" charset="-127"/>
            </a:endParaRPr>
          </a:p>
          <a:p>
            <a:pPr marL="514350" indent="-514350">
              <a:buFont typeface="+mj-lt"/>
              <a:buAutoNum type="romanUcPeriod"/>
            </a:pPr>
            <a:r>
              <a:rPr lang="ko-KR" altLang="en-US" sz="2400" dirty="0" err="1" smtClean="0">
                <a:latin typeface="HY산B" pitchFamily="18" charset="-127"/>
                <a:ea typeface="HY산B" pitchFamily="18" charset="-127"/>
              </a:rPr>
              <a:t>스왑파티션을</a:t>
            </a:r>
            <a:r>
              <a:rPr lang="ko-KR" altLang="en-US" sz="2400" dirty="0" smtClean="0">
                <a:latin typeface="HY산B" pitchFamily="18" charset="-127"/>
                <a:ea typeface="HY산B" pitchFamily="18" charset="-127"/>
              </a:rPr>
              <a:t> </a:t>
            </a:r>
            <a:r>
              <a:rPr lang="ko-KR" altLang="en-US" sz="2400" dirty="0" err="1" smtClean="0">
                <a:latin typeface="HY산B" pitchFamily="18" charset="-127"/>
                <a:ea typeface="HY산B" pitchFamily="18" charset="-127"/>
              </a:rPr>
              <a:t>스왑공간으로</a:t>
            </a:r>
            <a:r>
              <a:rPr lang="ko-KR" altLang="en-US" sz="2400" dirty="0" smtClean="0">
                <a:latin typeface="HY산B" pitchFamily="18" charset="-127"/>
                <a:ea typeface="HY산B" pitchFamily="18" charset="-127"/>
              </a:rPr>
              <a:t> 추가</a:t>
            </a:r>
            <a:endParaRPr lang="en-US" altLang="ko-KR" sz="2400" dirty="0" smtClean="0">
              <a:latin typeface="HY산B" pitchFamily="18" charset="-127"/>
              <a:ea typeface="HY산B" pitchFamily="18" charset="-127"/>
            </a:endParaRPr>
          </a:p>
          <a:p>
            <a:pPr marL="514350" indent="-514350">
              <a:buFont typeface="+mj-lt"/>
              <a:buAutoNum type="romanUcPeriod"/>
            </a:pPr>
            <a:r>
              <a:rPr lang="ko-KR" altLang="en-US" sz="2400" dirty="0" err="1" smtClean="0">
                <a:latin typeface="HY산B" pitchFamily="18" charset="-127"/>
                <a:ea typeface="HY산B" pitchFamily="18" charset="-127"/>
              </a:rPr>
              <a:t>스왑파일</a:t>
            </a:r>
            <a:r>
              <a:rPr lang="ko-KR" altLang="en-US" sz="2400" dirty="0" smtClean="0">
                <a:latin typeface="HY산B" pitchFamily="18" charset="-127"/>
                <a:ea typeface="HY산B" pitchFamily="18" charset="-127"/>
              </a:rPr>
              <a:t> 생성 후</a:t>
            </a:r>
            <a:r>
              <a:rPr lang="en-US" altLang="ko-KR" sz="2400" dirty="0" smtClean="0">
                <a:latin typeface="HY산B" pitchFamily="18" charset="-127"/>
                <a:ea typeface="HY산B" pitchFamily="18" charset="-127"/>
              </a:rPr>
              <a:t>, </a:t>
            </a:r>
            <a:r>
              <a:rPr lang="ko-KR" altLang="en-US" sz="2400" dirty="0" err="1" smtClean="0">
                <a:latin typeface="HY산B" pitchFamily="18" charset="-127"/>
                <a:ea typeface="HY산B" pitchFamily="18" charset="-127"/>
              </a:rPr>
              <a:t>스왑공간으로</a:t>
            </a:r>
            <a:r>
              <a:rPr lang="ko-KR" altLang="en-US" sz="2400" dirty="0" smtClean="0">
                <a:latin typeface="HY산B" pitchFamily="18" charset="-127"/>
                <a:ea typeface="HY산B" pitchFamily="18" charset="-127"/>
              </a:rPr>
              <a:t> 추가</a:t>
            </a:r>
            <a:endParaRPr lang="en-US" altLang="ko-KR" sz="24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Ø"/>
            </a:pPr>
            <a:endParaRPr lang="ko-KR" altLang="en-US" sz="2400" dirty="0">
              <a:latin typeface="HY산B" pitchFamily="18" charset="-127"/>
              <a:ea typeface="HY산B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520" y="159607"/>
            <a:ext cx="8731752" cy="1270831"/>
            <a:chOff x="160728" y="147502"/>
            <a:chExt cx="873175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92333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파일시스템 관리 실무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3764139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 err="1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스왑메모</a:t>
              </a:r>
              <a:r>
                <a:rPr lang="ko-KR" altLang="en-US" sz="16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E7BE-0933-434E-B800-D96B52A5BBFF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69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lnSpc>
                <a:spcPts val="2500"/>
              </a:lnSpc>
              <a:buFont typeface="+mj-lt"/>
              <a:buAutoNum type="arabicPeriod"/>
            </a:pPr>
            <a:r>
              <a:rPr lang="ko-KR" altLang="en-US" sz="2400" dirty="0" smtClean="0">
                <a:latin typeface="HY산B" pitchFamily="18" charset="-127"/>
                <a:ea typeface="HY산B" pitchFamily="18" charset="-127"/>
              </a:rPr>
              <a:t>현재 시스템 메모리 상태 확인</a:t>
            </a:r>
            <a:endParaRPr lang="en-US" altLang="ko-KR" sz="2400" dirty="0" smtClean="0">
              <a:latin typeface="HY산B" pitchFamily="18" charset="-127"/>
              <a:ea typeface="HY산B" pitchFamily="18" charset="-127"/>
            </a:endParaRPr>
          </a:p>
          <a:p>
            <a:pPr marL="514350" indent="-514350">
              <a:lnSpc>
                <a:spcPts val="2500"/>
              </a:lnSpc>
              <a:buFont typeface="+mj-lt"/>
              <a:buAutoNum type="arabicPeriod"/>
            </a:pPr>
            <a:endParaRPr lang="en-US" altLang="ko-KR" sz="2400" dirty="0">
              <a:latin typeface="HY산B" pitchFamily="18" charset="-127"/>
              <a:ea typeface="HY산B" pitchFamily="18" charset="-127"/>
            </a:endParaRPr>
          </a:p>
          <a:p>
            <a:pPr marL="514350" indent="-514350">
              <a:lnSpc>
                <a:spcPts val="2500"/>
              </a:lnSpc>
              <a:buFont typeface="+mj-lt"/>
              <a:buAutoNum type="arabicPeriod"/>
            </a:pPr>
            <a:endParaRPr lang="en-US" altLang="ko-KR" sz="2400" dirty="0" smtClean="0">
              <a:latin typeface="HY산B" pitchFamily="18" charset="-127"/>
              <a:ea typeface="HY산B" pitchFamily="18" charset="-127"/>
            </a:endParaRPr>
          </a:p>
          <a:p>
            <a:pPr marL="514350" indent="-514350">
              <a:lnSpc>
                <a:spcPts val="2500"/>
              </a:lnSpc>
              <a:buFont typeface="+mj-lt"/>
              <a:buAutoNum type="arabicPeriod"/>
            </a:pPr>
            <a:endParaRPr lang="en-US" altLang="ko-KR" sz="2400" dirty="0" smtClean="0">
              <a:latin typeface="HY산B" pitchFamily="18" charset="-127"/>
              <a:ea typeface="HY산B" pitchFamily="18" charset="-127"/>
            </a:endParaRPr>
          </a:p>
          <a:p>
            <a:pPr marL="514350" indent="-514350">
              <a:lnSpc>
                <a:spcPts val="2500"/>
              </a:lnSpc>
              <a:buFont typeface="+mj-lt"/>
              <a:buAutoNum type="arabicPeriod"/>
            </a:pPr>
            <a:r>
              <a:rPr lang="ko-KR" altLang="en-US" sz="2400" dirty="0" err="1" smtClean="0">
                <a:latin typeface="HY산B" pitchFamily="18" charset="-127"/>
                <a:ea typeface="HY산B" pitchFamily="18" charset="-127"/>
              </a:rPr>
              <a:t>스왑파티션</a:t>
            </a:r>
            <a:r>
              <a:rPr lang="ko-KR" altLang="en-US" sz="2400" dirty="0" smtClean="0">
                <a:latin typeface="HY산B" pitchFamily="18" charset="-127"/>
                <a:ea typeface="HY산B" pitchFamily="18" charset="-127"/>
              </a:rPr>
              <a:t> 생성</a:t>
            </a:r>
            <a:endParaRPr lang="en-US" altLang="ko-KR" sz="2400" dirty="0" smtClean="0">
              <a:latin typeface="HY산B" pitchFamily="18" charset="-127"/>
              <a:ea typeface="HY산B" pitchFamily="18" charset="-127"/>
            </a:endParaRPr>
          </a:p>
          <a:p>
            <a:pPr marL="0" indent="0">
              <a:buNone/>
            </a:pPr>
            <a:endParaRPr lang="ko-KR" altLang="en-US" sz="2400" dirty="0">
              <a:latin typeface="HY산B" pitchFamily="18" charset="-127"/>
              <a:ea typeface="HY산B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520" y="159607"/>
            <a:ext cx="8731752" cy="1270831"/>
            <a:chOff x="160728" y="147502"/>
            <a:chExt cx="873175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92333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파일시스템 관리 실무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3764139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 err="1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스왑메모</a:t>
              </a:r>
              <a:r>
                <a:rPr lang="ko-KR" altLang="en-US" sz="16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" name="왼쪽 화살표 설명선 10"/>
          <p:cNvSpPr/>
          <p:nvPr/>
        </p:nvSpPr>
        <p:spPr>
          <a:xfrm>
            <a:off x="5364088" y="1916832"/>
            <a:ext cx="2160240" cy="1008112"/>
          </a:xfrm>
          <a:prstGeom prst="leftArrow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HY산B" pitchFamily="18" charset="-127"/>
                <a:ea typeface="HY산B" pitchFamily="18" charset="-127"/>
              </a:rPr>
              <a:t>스왑메모리</a:t>
            </a:r>
            <a:r>
              <a:rPr lang="en-US" altLang="ko-KR" dirty="0" smtClean="0">
                <a:latin typeface="HY산B" pitchFamily="18" charset="-127"/>
                <a:ea typeface="HY산B" pitchFamily="18" charset="-127"/>
              </a:rPr>
              <a:t>: 2064376 </a:t>
            </a:r>
            <a:r>
              <a:rPr lang="ko-KR" altLang="en-US" dirty="0" smtClean="0">
                <a:latin typeface="HY산B" pitchFamily="18" charset="-127"/>
                <a:ea typeface="HY산B" pitchFamily="18" charset="-127"/>
              </a:rPr>
              <a:t>바이트</a:t>
            </a:r>
            <a:endParaRPr lang="ko-KR" altLang="en-US" dirty="0">
              <a:latin typeface="HY산B" pitchFamily="18" charset="-127"/>
              <a:ea typeface="HY산B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16832"/>
            <a:ext cx="4877481" cy="100979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22" y="3501008"/>
            <a:ext cx="3901871" cy="280831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579" y="3501008"/>
            <a:ext cx="4211959" cy="151216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4" y="5113912"/>
            <a:ext cx="4283968" cy="129614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403648" y="3518915"/>
            <a:ext cx="782225" cy="1082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475656" y="4184894"/>
            <a:ext cx="154759" cy="1082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482165" y="5822516"/>
            <a:ext cx="154759" cy="1082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591677" y="5940654"/>
            <a:ext cx="154759" cy="1082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058229" y="6048476"/>
            <a:ext cx="154759" cy="1082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643494" y="3558980"/>
            <a:ext cx="154759" cy="1190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315170" y="4509120"/>
            <a:ext cx="1145262" cy="1190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203848" y="5272330"/>
            <a:ext cx="401407" cy="1190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580112" y="5085184"/>
            <a:ext cx="401407" cy="1190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352-4EB1-46E6-BF44-63B6EB5F46F9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27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412776"/>
            <a:ext cx="8229600" cy="482453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sz="2400" dirty="0" err="1" smtClean="0">
                <a:latin typeface="HY산B" pitchFamily="18" charset="-127"/>
                <a:ea typeface="HY산B" pitchFamily="18" charset="-127"/>
              </a:rPr>
              <a:t>스왑파티션을</a:t>
            </a:r>
            <a:r>
              <a:rPr lang="ko-KR" altLang="en-US" sz="2400" dirty="0" smtClean="0">
                <a:latin typeface="HY산B" pitchFamily="18" charset="-127"/>
                <a:ea typeface="HY산B" pitchFamily="18" charset="-127"/>
              </a:rPr>
              <a:t> </a:t>
            </a:r>
            <a:r>
              <a:rPr lang="ko-KR" altLang="en-US" sz="2400" dirty="0" err="1" smtClean="0">
                <a:latin typeface="HY산B" pitchFamily="18" charset="-127"/>
                <a:ea typeface="HY산B" pitchFamily="18" charset="-127"/>
              </a:rPr>
              <a:t>스왑영역으로</a:t>
            </a:r>
            <a:r>
              <a:rPr lang="ko-KR" altLang="en-US" sz="2400" dirty="0" smtClean="0">
                <a:latin typeface="HY산B" pitchFamily="18" charset="-127"/>
                <a:ea typeface="HY산B" pitchFamily="18" charset="-127"/>
              </a:rPr>
              <a:t> 생성하는 포맷작업</a:t>
            </a:r>
            <a:endParaRPr lang="en-US" altLang="ko-KR" sz="2400" dirty="0" smtClean="0">
              <a:latin typeface="HY산B" pitchFamily="18" charset="-127"/>
              <a:ea typeface="HY산B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HY산B" pitchFamily="18" charset="-127"/>
              <a:ea typeface="HY산B" pitchFamily="18" charset="-127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ko-KR" sz="2400" dirty="0" smtClean="0">
              <a:latin typeface="HY산B" pitchFamily="18" charset="-127"/>
              <a:ea typeface="HY산B" pitchFamily="18" charset="-127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ko-KR" altLang="en-US" sz="2400" dirty="0" err="1" smtClean="0">
                <a:latin typeface="HY산B" pitchFamily="18" charset="-127"/>
                <a:ea typeface="HY산B" pitchFamily="18" charset="-127"/>
              </a:rPr>
              <a:t>스왑영역</a:t>
            </a:r>
            <a:r>
              <a:rPr lang="ko-KR" altLang="en-US" sz="2400" dirty="0" smtClean="0">
                <a:latin typeface="HY산B" pitchFamily="18" charset="-127"/>
                <a:ea typeface="HY산B" pitchFamily="18" charset="-127"/>
              </a:rPr>
              <a:t> 활성화하기</a:t>
            </a:r>
            <a:endParaRPr lang="en-US" altLang="ko-KR" sz="2400" dirty="0" smtClean="0">
              <a:latin typeface="HY산B" pitchFamily="18" charset="-127"/>
              <a:ea typeface="HY산B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HY산B" pitchFamily="18" charset="-127"/>
              <a:ea typeface="HY산B" pitchFamily="18" charset="-127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ko-KR" altLang="en-US" sz="2400" dirty="0" smtClean="0">
                <a:latin typeface="HY산B" pitchFamily="18" charset="-127"/>
                <a:ea typeface="HY산B" pitchFamily="18" charset="-127"/>
              </a:rPr>
              <a:t>파일시스템테이블 파일에 등록하는 작업</a:t>
            </a:r>
            <a:endParaRPr lang="en-US" altLang="ko-KR" sz="2400" dirty="0" smtClean="0">
              <a:latin typeface="HY산B" pitchFamily="18" charset="-127"/>
              <a:ea typeface="HY산B" pitchFamily="18" charset="-127"/>
            </a:endParaRPr>
          </a:p>
          <a:p>
            <a:pPr marL="457200" indent="-457200">
              <a:buFont typeface="+mj-lt"/>
              <a:buAutoNum type="arabicPeriod" startAt="5"/>
            </a:pPr>
            <a:endParaRPr lang="en-US" altLang="ko-KR" sz="2400" dirty="0" smtClean="0">
              <a:latin typeface="HY산B" pitchFamily="18" charset="-127"/>
              <a:ea typeface="HY산B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520" y="159607"/>
            <a:ext cx="8731752" cy="1270831"/>
            <a:chOff x="160728" y="147502"/>
            <a:chExt cx="873175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92333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파일시스템 관리 실무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3764139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 err="1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스왑메모</a:t>
              </a:r>
              <a:r>
                <a:rPr lang="ko-KR" altLang="en-US" sz="16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16832"/>
            <a:ext cx="6220694" cy="60968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9" y="3133232"/>
            <a:ext cx="3696216" cy="36777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30"/>
          <a:stretch/>
        </p:blipFill>
        <p:spPr>
          <a:xfrm>
            <a:off x="395536" y="4005064"/>
            <a:ext cx="8352928" cy="1296144"/>
          </a:xfrm>
          <a:prstGeom prst="rect">
            <a:avLst/>
          </a:prstGeom>
        </p:spPr>
      </p:pic>
      <p:sp>
        <p:nvSpPr>
          <p:cNvPr id="12" name="아래쪽 화살표 설명선 11"/>
          <p:cNvSpPr/>
          <p:nvPr/>
        </p:nvSpPr>
        <p:spPr>
          <a:xfrm>
            <a:off x="6588224" y="3317120"/>
            <a:ext cx="2304256" cy="687944"/>
          </a:xfrm>
          <a:prstGeom prst="downArrow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>
                <a:solidFill>
                  <a:schemeClr val="tx1"/>
                </a:solidFill>
                <a:latin typeface="HY산B" pitchFamily="18" charset="-127"/>
                <a:ea typeface="HY산B" pitchFamily="18" charset="-127"/>
              </a:rPr>
              <a:t>etc</a:t>
            </a:r>
            <a:r>
              <a:rPr lang="en-US" altLang="ko-KR" dirty="0" smtClean="0">
                <a:solidFill>
                  <a:schemeClr val="tx1"/>
                </a:solidFill>
                <a:latin typeface="HY산B" pitchFamily="18" charset="-127"/>
                <a:ea typeface="HY산B" pitchFamily="18" charset="-127"/>
              </a:rPr>
              <a:t>/</a:t>
            </a:r>
            <a:r>
              <a:rPr lang="en-US" altLang="ko-KR" dirty="0" err="1" smtClean="0">
                <a:solidFill>
                  <a:schemeClr val="tx1"/>
                </a:solidFill>
                <a:latin typeface="HY산B" pitchFamily="18" charset="-127"/>
                <a:ea typeface="HY산B" pitchFamily="18" charset="-127"/>
              </a:rPr>
              <a:t>rc.d</a:t>
            </a:r>
            <a:r>
              <a:rPr lang="en-US" altLang="ko-KR" dirty="0" smtClean="0">
                <a:solidFill>
                  <a:schemeClr val="tx1"/>
                </a:solidFill>
                <a:latin typeface="HY산B" pitchFamily="18" charset="-127"/>
                <a:ea typeface="HY산B" pitchFamily="18" charset="-127"/>
              </a:rPr>
              <a:t>/</a:t>
            </a:r>
            <a:r>
              <a:rPr lang="en-US" altLang="ko-KR" dirty="0" err="1" smtClean="0">
                <a:solidFill>
                  <a:schemeClr val="tx1"/>
                </a:solidFill>
                <a:latin typeface="HY산B" pitchFamily="18" charset="-127"/>
                <a:ea typeface="HY산B" pitchFamily="18" charset="-127"/>
              </a:rPr>
              <a:t>rc.local</a:t>
            </a:r>
            <a:endParaRPr lang="ko-KR" altLang="en-US" dirty="0">
              <a:solidFill>
                <a:schemeClr val="tx1"/>
              </a:solidFill>
              <a:latin typeface="HY산B" pitchFamily="18" charset="-127"/>
              <a:ea typeface="HY산B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3" y="5229200"/>
            <a:ext cx="8363736" cy="999440"/>
          </a:xfrm>
          <a:prstGeom prst="rect">
            <a:avLst/>
          </a:prstGeom>
        </p:spPr>
      </p:pic>
      <p:sp>
        <p:nvSpPr>
          <p:cNvPr id="15" name="위쪽 화살표 설명선 14"/>
          <p:cNvSpPr/>
          <p:nvPr/>
        </p:nvSpPr>
        <p:spPr>
          <a:xfrm>
            <a:off x="4465256" y="6110548"/>
            <a:ext cx="2448272" cy="648072"/>
          </a:xfrm>
          <a:prstGeom prst="upArrow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산B" pitchFamily="18" charset="-127"/>
                <a:ea typeface="HY산B" pitchFamily="18" charset="-127"/>
              </a:rPr>
              <a:t>/</a:t>
            </a:r>
            <a:r>
              <a:rPr lang="en-US" altLang="ko-KR" dirty="0" err="1" smtClean="0">
                <a:solidFill>
                  <a:schemeClr val="tx1"/>
                </a:solidFill>
                <a:latin typeface="HY산B" pitchFamily="18" charset="-127"/>
                <a:ea typeface="HY산B" pitchFamily="18" charset="-127"/>
              </a:rPr>
              <a:t>etc</a:t>
            </a:r>
            <a:r>
              <a:rPr lang="en-US" altLang="ko-KR" dirty="0" smtClean="0">
                <a:solidFill>
                  <a:schemeClr val="tx1"/>
                </a:solidFill>
                <a:latin typeface="HY산B" pitchFamily="18" charset="-127"/>
                <a:ea typeface="HY산B" pitchFamily="18" charset="-127"/>
              </a:rPr>
              <a:t>/</a:t>
            </a:r>
            <a:r>
              <a:rPr lang="en-US" altLang="ko-KR" dirty="0" err="1" smtClean="0">
                <a:solidFill>
                  <a:schemeClr val="tx1"/>
                </a:solidFill>
                <a:latin typeface="HY산B" pitchFamily="18" charset="-127"/>
                <a:ea typeface="HY산B" pitchFamily="18" charset="-127"/>
              </a:rPr>
              <a:t>fstab</a:t>
            </a:r>
            <a:r>
              <a:rPr lang="ko-KR" altLang="en-US" dirty="0" smtClean="0">
                <a:solidFill>
                  <a:schemeClr val="tx1"/>
                </a:solidFill>
                <a:latin typeface="HY산B" pitchFamily="18" charset="-127"/>
                <a:ea typeface="HY산B" pitchFamily="18" charset="-127"/>
              </a:rPr>
              <a:t>에 추가</a:t>
            </a:r>
            <a:endParaRPr lang="ko-KR" altLang="en-US" dirty="0">
              <a:solidFill>
                <a:schemeClr val="tx1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FB27-B7CF-4799-B858-73D2A7CF1939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60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dirty="0" smtClean="0">
                <a:latin typeface="HY산B" pitchFamily="18" charset="-127"/>
                <a:ea typeface="HY산B" pitchFamily="18" charset="-127"/>
              </a:rPr>
              <a:t> </a:t>
            </a:r>
            <a:r>
              <a:rPr lang="ko-KR" altLang="en-US" dirty="0" smtClean="0">
                <a:latin typeface="HY산B" pitchFamily="18" charset="-127"/>
                <a:ea typeface="HY산B" pitchFamily="18" charset="-127"/>
              </a:rPr>
              <a:t>특정 파일시스템의 상세정보와 사용내역</a:t>
            </a:r>
            <a:endParaRPr lang="en-US" altLang="ko-KR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Ø"/>
            </a:pPr>
            <a:r>
              <a:rPr lang="en-US" altLang="ko-KR" sz="2400" dirty="0" smtClean="0">
                <a:latin typeface="HY산B" pitchFamily="18" charset="-127"/>
                <a:ea typeface="HY산B" pitchFamily="18" charset="-127"/>
              </a:rPr>
              <a:t>dumpe2fs</a:t>
            </a:r>
            <a:endParaRPr lang="ko-KR" altLang="en-US" sz="2400" dirty="0">
              <a:latin typeface="HY산B" pitchFamily="18" charset="-127"/>
              <a:ea typeface="HY산B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520" y="159607"/>
            <a:ext cx="8731752" cy="1270831"/>
            <a:chOff x="160728" y="147502"/>
            <a:chExt cx="873175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92333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파일시스템 관리 실무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3764139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dumpe2fs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636912"/>
            <a:ext cx="4953692" cy="1886213"/>
          </a:xfrm>
          <a:prstGeom prst="rect">
            <a:avLst/>
          </a:prstGeom>
        </p:spPr>
      </p:pic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BFD1-AFBD-4685-9CFD-55AA896B6852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81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altLang="ko-KR" dirty="0">
                <a:latin typeface="HY산B" pitchFamily="18" charset="-127"/>
                <a:ea typeface="HY산B" pitchFamily="18" charset="-127"/>
              </a:rPr>
              <a:t> </a:t>
            </a:r>
            <a:r>
              <a:rPr lang="ko-KR" altLang="en-US" dirty="0" smtClean="0">
                <a:latin typeface="HY산B" pitchFamily="18" charset="-127"/>
                <a:ea typeface="HY산B" pitchFamily="18" charset="-127"/>
              </a:rPr>
              <a:t>파일시스템의 슈퍼블록</a:t>
            </a:r>
            <a:endParaRPr lang="en-US" altLang="ko-KR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Ø"/>
            </a:pPr>
            <a:r>
              <a:rPr lang="en-US" altLang="ko-KR" sz="2400" dirty="0" smtClean="0">
                <a:latin typeface="HY산B" pitchFamily="18" charset="-127"/>
                <a:ea typeface="HY산B" pitchFamily="18" charset="-127"/>
              </a:rPr>
              <a:t>dumpe2fs -h</a:t>
            </a:r>
            <a:endParaRPr lang="ko-KR" altLang="en-US" sz="2400" dirty="0">
              <a:latin typeface="HY산B" pitchFamily="18" charset="-127"/>
              <a:ea typeface="HY산B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51520" y="159607"/>
            <a:ext cx="8731752" cy="1270831"/>
            <a:chOff x="160728" y="147502"/>
            <a:chExt cx="8731752" cy="1270831"/>
          </a:xfrm>
        </p:grpSpPr>
        <p:sp>
          <p:nvSpPr>
            <p:cNvPr id="5" name="직사각형 4"/>
            <p:cNvSpPr/>
            <p:nvPr/>
          </p:nvSpPr>
          <p:spPr>
            <a:xfrm>
              <a:off x="160728" y="147502"/>
              <a:ext cx="8712968" cy="92333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파일시스템 관리 실무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213012" y="1004309"/>
              <a:ext cx="3764139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dumpe2fs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564904"/>
            <a:ext cx="6228184" cy="3670179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609015" y="2587197"/>
            <a:ext cx="7668696" cy="2305372"/>
            <a:chOff x="609015" y="2587197"/>
            <a:chExt cx="7668696" cy="230537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015" y="2587197"/>
              <a:ext cx="7668696" cy="2305372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2843808" y="2636912"/>
              <a:ext cx="4392488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3B20-B134-498B-9FB1-61A7B2CCE9F4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77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220768"/>
            <a:chOff x="160728" y="147502"/>
            <a:chExt cx="8731752" cy="1220768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92333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r>
                <a:rPr lang="en-US" altLang="ko-KR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3600" b="1" dirty="0" err="1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리눅스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파일시스템관리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954246"/>
              <a:ext cx="4556228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56204" y="1118751"/>
            <a:ext cx="4556228" cy="41402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>
              <a:lnSpc>
                <a:spcPct val="150000"/>
              </a:lnSpc>
            </a:pPr>
            <a:r>
              <a:rPr lang="ko-KR" altLang="en-US" sz="16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파일시스템 포맷하기</a:t>
            </a:r>
            <a:endParaRPr lang="en-US" altLang="ko-KR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3804" y="1671312"/>
            <a:ext cx="6428436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r>
              <a:rPr lang="en-US" altLang="ko-KR" dirty="0" smtClean="0"/>
              <a:t>xt4(extended file system) </a:t>
            </a:r>
            <a:r>
              <a:rPr lang="ko-KR" altLang="en-US" dirty="0"/>
              <a:t>타입으로 파일시스템 포맷하기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86916" y="2060848"/>
            <a:ext cx="6445324" cy="6480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mke2fs –</a:t>
            </a:r>
            <a:r>
              <a:rPr lang="en-US" altLang="ko-KR" dirty="0" smtClean="0"/>
              <a:t>t ext4 </a:t>
            </a:r>
            <a:r>
              <a:rPr lang="en-US" altLang="ko-KR" dirty="0"/>
              <a:t>/</a:t>
            </a:r>
            <a:r>
              <a:rPr lang="en-US" altLang="ko-KR" dirty="0" err="1" smtClean="0"/>
              <a:t>dev</a:t>
            </a:r>
            <a:r>
              <a:rPr lang="en-US" altLang="ko-KR" dirty="0" smtClean="0"/>
              <a:t>/sdb1</a:t>
            </a:r>
            <a:endParaRPr lang="en-US" altLang="ko-KR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40416" y="3356992"/>
            <a:ext cx="6391824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ext3(extended </a:t>
            </a:r>
            <a:r>
              <a:rPr lang="en-US" altLang="ko-KR" dirty="0"/>
              <a:t>file system)</a:t>
            </a:r>
            <a:r>
              <a:rPr lang="en-US" altLang="ko-KR" dirty="0" smtClean="0"/>
              <a:t> </a:t>
            </a:r>
            <a:r>
              <a:rPr lang="ko-KR" altLang="en-US" dirty="0"/>
              <a:t>타입으로 파일시스템 포맷하기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23528" y="3746528"/>
            <a:ext cx="6408712" cy="6185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mke2fs –</a:t>
            </a:r>
            <a:r>
              <a:rPr lang="en-US" altLang="ko-KR" dirty="0" smtClean="0"/>
              <a:t>t ext3 </a:t>
            </a:r>
            <a:r>
              <a:rPr lang="en-US" altLang="ko-KR" dirty="0"/>
              <a:t>/</a:t>
            </a:r>
            <a:r>
              <a:rPr lang="en-US" altLang="ko-KR" dirty="0" err="1" smtClean="0"/>
              <a:t>dev</a:t>
            </a:r>
            <a:r>
              <a:rPr lang="en-US" altLang="ko-KR" dirty="0" smtClean="0"/>
              <a:t>/sdb1</a:t>
            </a:r>
            <a:endParaRPr lang="en-US" altLang="ko-KR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03804" y="4725144"/>
            <a:ext cx="5276308" cy="4680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옵션 </a:t>
            </a:r>
            <a:r>
              <a:rPr lang="en-US" altLang="ko-KR" dirty="0" smtClean="0"/>
              <a:t>-t</a:t>
            </a:r>
            <a:r>
              <a:rPr lang="ko-KR" altLang="en-US" dirty="0" smtClean="0"/>
              <a:t>를 입력하지 않으면 기본적으로 </a:t>
            </a:r>
            <a:r>
              <a:rPr lang="en-US" altLang="ko-KR" dirty="0" smtClean="0"/>
              <a:t>ext2</a:t>
            </a:r>
            <a:r>
              <a:rPr lang="ko-KR" altLang="en-US" dirty="0" smtClean="0"/>
              <a:t>타입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86916" y="5207944"/>
            <a:ext cx="5293196" cy="4680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옵션 </a:t>
            </a:r>
            <a:r>
              <a:rPr lang="en-US" altLang="ko-KR" dirty="0" smtClean="0"/>
              <a:t>–b: </a:t>
            </a:r>
            <a:r>
              <a:rPr lang="ko-KR" altLang="en-US" dirty="0" smtClean="0"/>
              <a:t>블록크기를 지정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4096bytes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86843" y="5675996"/>
            <a:ext cx="5293269" cy="4680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옵션</a:t>
            </a:r>
            <a:r>
              <a:rPr lang="en-US" altLang="ko-KR" dirty="0"/>
              <a:t> </a:t>
            </a:r>
            <a:r>
              <a:rPr lang="en-US" altLang="ko-KR" dirty="0" smtClean="0"/>
              <a:t>–c: </a:t>
            </a:r>
            <a:r>
              <a:rPr lang="ko-KR" altLang="en-US" dirty="0" err="1" smtClean="0"/>
              <a:t>배드블록을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점검후</a:t>
            </a:r>
            <a:r>
              <a:rPr lang="ko-KR" altLang="en-US" dirty="0" smtClean="0"/>
              <a:t> 파일시스템 생성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87986" y="6144048"/>
            <a:ext cx="5284752" cy="4680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옵션 </a:t>
            </a:r>
            <a:r>
              <a:rPr lang="en-US" altLang="ko-KR" dirty="0" smtClean="0"/>
              <a:t>–f: </a:t>
            </a:r>
            <a:r>
              <a:rPr lang="ko-KR" altLang="en-US" dirty="0" err="1" smtClean="0"/>
              <a:t>프레그먼트</a:t>
            </a:r>
            <a:r>
              <a:rPr lang="ko-KR" altLang="en-US" dirty="0" smtClean="0"/>
              <a:t> 크기를 지정</a:t>
            </a:r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09A3-824B-4391-9F33-024197A87C8E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65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ko-KR" altLang="en-US" dirty="0" smtClean="0">
                <a:latin typeface="HY산B" pitchFamily="18" charset="-127"/>
                <a:ea typeface="HY산B" pitchFamily="18" charset="-127"/>
              </a:rPr>
              <a:t>파일시스템 튜닝명령어</a:t>
            </a:r>
            <a:r>
              <a:rPr lang="en-US" altLang="ko-KR" dirty="0" smtClean="0">
                <a:latin typeface="HY산B" pitchFamily="18" charset="-127"/>
                <a:ea typeface="HY산B" pitchFamily="18" charset="-127"/>
              </a:rPr>
              <a:t>(tune2fs)</a:t>
            </a:r>
          </a:p>
          <a:p>
            <a:pPr>
              <a:buFont typeface="Wingdings" pitchFamily="2" charset="2"/>
              <a:buChar char="Ø"/>
            </a:pPr>
            <a:r>
              <a:rPr lang="ko-KR" altLang="en-US" sz="2400" dirty="0" smtClean="0">
                <a:latin typeface="HY산B" pitchFamily="18" charset="-127"/>
                <a:ea typeface="HY산B" pitchFamily="18" charset="-127"/>
              </a:rPr>
              <a:t>파일 시스템의 슈퍼블록 정보 확인</a:t>
            </a:r>
            <a:endParaRPr lang="en-US" altLang="ko-KR" sz="24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Ø"/>
            </a:pPr>
            <a:endParaRPr lang="ko-KR" altLang="en-US" sz="2400" dirty="0">
              <a:latin typeface="HY산B" pitchFamily="18" charset="-127"/>
              <a:ea typeface="HY산B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51520" y="159607"/>
            <a:ext cx="8731752" cy="1270831"/>
            <a:chOff x="160728" y="147502"/>
            <a:chExt cx="8731752" cy="1270831"/>
          </a:xfrm>
        </p:grpSpPr>
        <p:sp>
          <p:nvSpPr>
            <p:cNvPr id="5" name="직사각형 4"/>
            <p:cNvSpPr/>
            <p:nvPr/>
          </p:nvSpPr>
          <p:spPr>
            <a:xfrm>
              <a:off x="160728" y="147502"/>
              <a:ext cx="8712968" cy="92333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파일시스템 관리 실무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213012" y="1004309"/>
              <a:ext cx="3764139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tune2fs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50" y="2636912"/>
            <a:ext cx="7135221" cy="319132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100667" y="2636912"/>
            <a:ext cx="2479445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9BF4-EC1B-46BD-BDB8-D7422561F9ED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28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03804" y="139997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2400" dirty="0" smtClean="0">
                <a:latin typeface="HY산B" pitchFamily="18" charset="-127"/>
                <a:ea typeface="HY산B" pitchFamily="18" charset="-127"/>
              </a:rPr>
              <a:t>파일시스템의 최대 </a:t>
            </a:r>
            <a:r>
              <a:rPr lang="ko-KR" altLang="en-US" sz="2400" dirty="0" err="1" smtClean="0">
                <a:latin typeface="HY산B" pitchFamily="18" charset="-127"/>
                <a:ea typeface="HY산B" pitchFamily="18" charset="-127"/>
              </a:rPr>
              <a:t>마운트</a:t>
            </a:r>
            <a:r>
              <a:rPr lang="ko-KR" altLang="en-US" sz="2400" dirty="0" smtClean="0">
                <a:latin typeface="HY산B" pitchFamily="18" charset="-127"/>
                <a:ea typeface="HY산B" pitchFamily="18" charset="-127"/>
              </a:rPr>
              <a:t> 횟수 지정</a:t>
            </a:r>
            <a:endParaRPr lang="en-US" altLang="ko-KR" sz="24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4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4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4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4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4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2400" dirty="0" smtClean="0">
                <a:latin typeface="HY산B" pitchFamily="18" charset="-127"/>
                <a:ea typeface="HY산B" pitchFamily="18" charset="-127"/>
              </a:rPr>
              <a:t>예비블록 개수 </a:t>
            </a:r>
            <a:r>
              <a:rPr lang="en-US" altLang="ko-KR" sz="2400" dirty="0" smtClean="0">
                <a:latin typeface="HY산B" pitchFamily="18" charset="-127"/>
                <a:ea typeface="HY산B" pitchFamily="18" charset="-127"/>
              </a:rPr>
              <a:t>&amp; </a:t>
            </a:r>
            <a:r>
              <a:rPr lang="ko-KR" altLang="en-US" sz="2400" dirty="0" smtClean="0">
                <a:latin typeface="HY산B" pitchFamily="18" charset="-127"/>
                <a:ea typeface="HY산B" pitchFamily="18" charset="-127"/>
              </a:rPr>
              <a:t>퍼센트 설정</a:t>
            </a:r>
            <a:endParaRPr lang="en-US" altLang="ko-KR" sz="2400" dirty="0" smtClean="0">
              <a:latin typeface="HY산B" pitchFamily="18" charset="-127"/>
              <a:ea typeface="HY산B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520" y="159607"/>
            <a:ext cx="8731752" cy="1270831"/>
            <a:chOff x="160728" y="147502"/>
            <a:chExt cx="873175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92333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파일시스템 관리 실무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3764139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tune2fs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15035" y="1835861"/>
            <a:ext cx="6192115" cy="2313219"/>
            <a:chOff x="611560" y="2132856"/>
            <a:chExt cx="6192115" cy="231321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2132856"/>
              <a:ext cx="5106113" cy="914528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2909333" y="2204864"/>
              <a:ext cx="3000129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3140968"/>
              <a:ext cx="6192115" cy="1305107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3511093" y="3933056"/>
              <a:ext cx="539599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49" y="4509120"/>
            <a:ext cx="4661021" cy="116425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509120"/>
            <a:ext cx="4123240" cy="116425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132642" y="4581128"/>
            <a:ext cx="272739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237323" y="4509120"/>
            <a:ext cx="18628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968F-8E26-4BDD-8DD8-FE453E60783B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50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03804" y="139997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2400" dirty="0" smtClean="0">
                <a:latin typeface="HY산B" pitchFamily="18" charset="-127"/>
                <a:ea typeface="HY산B" pitchFamily="18" charset="-127"/>
              </a:rPr>
              <a:t>예비블록 사용자 </a:t>
            </a:r>
            <a:r>
              <a:rPr lang="en-US" altLang="ko-KR" sz="2400" dirty="0" smtClean="0">
                <a:latin typeface="HY산B" pitchFamily="18" charset="-127"/>
                <a:ea typeface="HY산B" pitchFamily="18" charset="-127"/>
              </a:rPr>
              <a:t>&amp; </a:t>
            </a:r>
            <a:r>
              <a:rPr lang="ko-KR" altLang="en-US" sz="2400" dirty="0" smtClean="0">
                <a:latin typeface="HY산B" pitchFamily="18" charset="-127"/>
                <a:ea typeface="HY산B" pitchFamily="18" charset="-127"/>
              </a:rPr>
              <a:t>그룹설정</a:t>
            </a:r>
            <a:endParaRPr lang="en-US" altLang="ko-KR" sz="24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4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4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4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400" dirty="0">
              <a:latin typeface="HY산B" pitchFamily="18" charset="-127"/>
              <a:ea typeface="HY산B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520" y="159607"/>
            <a:ext cx="8731752" cy="1270831"/>
            <a:chOff x="160728" y="147502"/>
            <a:chExt cx="873175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92333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파일시스템 관리 실무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3764139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tune2fs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3" y="1916832"/>
            <a:ext cx="6639852" cy="129558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3" y="2901412"/>
            <a:ext cx="6563642" cy="189574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46" y="4509120"/>
            <a:ext cx="6744642" cy="1848108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2627784" y="5167012"/>
            <a:ext cx="4392489" cy="196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627784" y="4546011"/>
            <a:ext cx="3300142" cy="196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699791" y="3520647"/>
            <a:ext cx="4392489" cy="196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699792" y="2924944"/>
            <a:ext cx="4392489" cy="196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699792" y="1899580"/>
            <a:ext cx="4392489" cy="196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A460-F464-4C68-92C9-3B818D200C64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93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9512" y="1279301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ko-KR" altLang="en-US" dirty="0" smtClean="0">
                <a:latin typeface="HY산B" pitchFamily="18" charset="-127"/>
                <a:ea typeface="HY산B" pitchFamily="18" charset="-127"/>
              </a:rPr>
              <a:t>파일시스템 </a:t>
            </a:r>
            <a:r>
              <a:rPr lang="ko-KR" altLang="en-US" dirty="0" err="1" smtClean="0">
                <a:latin typeface="HY산B" pitchFamily="18" charset="-127"/>
                <a:ea typeface="HY산B" pitchFamily="18" charset="-127"/>
              </a:rPr>
              <a:t>디버거</a:t>
            </a:r>
            <a:r>
              <a:rPr lang="en-US" altLang="ko-KR" dirty="0" smtClean="0">
                <a:latin typeface="HY산B" pitchFamily="18" charset="-127"/>
                <a:ea typeface="HY산B" pitchFamily="18" charset="-127"/>
              </a:rPr>
              <a:t>(</a:t>
            </a:r>
            <a:r>
              <a:rPr lang="en-US" altLang="ko-KR" dirty="0" err="1" smtClean="0">
                <a:latin typeface="HY산B" pitchFamily="18" charset="-127"/>
                <a:ea typeface="HY산B" pitchFamily="18" charset="-127"/>
              </a:rPr>
              <a:t>debugfs</a:t>
            </a:r>
            <a:r>
              <a:rPr lang="en-US" altLang="ko-KR" dirty="0" smtClean="0">
                <a:latin typeface="HY산B" pitchFamily="18" charset="-127"/>
                <a:ea typeface="HY산B" pitchFamily="18" charset="-127"/>
              </a:rPr>
              <a:t>)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Ø"/>
            </a:pPr>
            <a:r>
              <a:rPr lang="en-US" altLang="ko-KR" sz="2000" dirty="0" err="1" smtClean="0">
                <a:latin typeface="HY산B" pitchFamily="18" charset="-127"/>
                <a:ea typeface="HY산B" pitchFamily="18" charset="-127"/>
              </a:rPr>
              <a:t>debugfs</a:t>
            </a:r>
            <a:r>
              <a:rPr lang="ko-KR" altLang="en-US" sz="2000" dirty="0" smtClean="0">
                <a:latin typeface="HY산B" pitchFamily="18" charset="-127"/>
                <a:ea typeface="HY산B" pitchFamily="18" charset="-127"/>
              </a:rPr>
              <a:t>는 </a:t>
            </a:r>
            <a:r>
              <a:rPr lang="en-US" altLang="ko-KR" sz="2000" dirty="0" smtClean="0">
                <a:latin typeface="HY산B" pitchFamily="18" charset="-127"/>
                <a:ea typeface="HY산B" pitchFamily="18" charset="-127"/>
              </a:rPr>
              <a:t>root </a:t>
            </a:r>
            <a:r>
              <a:rPr lang="ko-KR" altLang="en-US" sz="2000" dirty="0" smtClean="0">
                <a:latin typeface="HY산B" pitchFamily="18" charset="-127"/>
                <a:ea typeface="HY산B" pitchFamily="18" charset="-127"/>
              </a:rPr>
              <a:t>전용명령어</a:t>
            </a:r>
            <a:endParaRPr lang="en-US" altLang="ko-KR" sz="20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Ø"/>
            </a:pPr>
            <a:r>
              <a:rPr lang="ko-KR" altLang="en-US" sz="2000" dirty="0" err="1" smtClean="0">
                <a:latin typeface="HY산B" pitchFamily="18" charset="-127"/>
                <a:ea typeface="HY산B" pitchFamily="18" charset="-127"/>
              </a:rPr>
              <a:t>슈퍼블럭과</a:t>
            </a:r>
            <a:r>
              <a:rPr lang="ko-KR" altLang="en-US" sz="2000" dirty="0" smtClean="0">
                <a:latin typeface="HY산B" pitchFamily="18" charset="-127"/>
                <a:ea typeface="HY산B" pitchFamily="18" charset="-127"/>
              </a:rPr>
              <a:t> </a:t>
            </a:r>
            <a:r>
              <a:rPr lang="en-US" altLang="ko-KR" sz="2000" dirty="0" err="1" smtClean="0">
                <a:latin typeface="HY산B" pitchFamily="18" charset="-127"/>
                <a:ea typeface="HY산B" pitchFamily="18" charset="-127"/>
              </a:rPr>
              <a:t>inode</a:t>
            </a:r>
            <a:r>
              <a:rPr lang="ko-KR" altLang="en-US" sz="2000" dirty="0" smtClean="0">
                <a:latin typeface="HY산B" pitchFamily="18" charset="-127"/>
                <a:ea typeface="HY산B" pitchFamily="18" charset="-127"/>
              </a:rPr>
              <a:t>를 조작</a:t>
            </a:r>
            <a:endParaRPr lang="en-US" altLang="ko-KR" sz="20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Ø"/>
            </a:pPr>
            <a:r>
              <a:rPr lang="ko-KR" altLang="en-US" sz="2000" dirty="0" err="1" smtClean="0">
                <a:latin typeface="HY산B" pitchFamily="18" charset="-127"/>
                <a:ea typeface="HY산B" pitchFamily="18" charset="-127"/>
              </a:rPr>
              <a:t>장치명은</a:t>
            </a:r>
            <a:r>
              <a:rPr lang="ko-KR" altLang="en-US" sz="2000" dirty="0" smtClean="0">
                <a:latin typeface="HY산B" pitchFamily="18" charset="-127"/>
                <a:ea typeface="HY산B" pitchFamily="18" charset="-127"/>
              </a:rPr>
              <a:t> 실제 </a:t>
            </a:r>
            <a:r>
              <a:rPr lang="ko-KR" altLang="en-US" sz="2000" dirty="0" err="1" smtClean="0">
                <a:latin typeface="HY산B" pitchFamily="18" charset="-127"/>
                <a:ea typeface="HY산B" pitchFamily="18" charset="-127"/>
              </a:rPr>
              <a:t>장치명으로</a:t>
            </a:r>
            <a:endParaRPr lang="en-US" altLang="ko-KR" sz="20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Ø"/>
            </a:pPr>
            <a:r>
              <a:rPr lang="en-US" altLang="ko-KR" sz="2000" dirty="0" smtClean="0">
                <a:latin typeface="HY산B" pitchFamily="18" charset="-127"/>
                <a:ea typeface="HY산B" pitchFamily="18" charset="-127"/>
              </a:rPr>
              <a:t>ext2 ext3</a:t>
            </a:r>
            <a:r>
              <a:rPr lang="ko-KR" altLang="en-US" sz="2000" dirty="0" smtClean="0">
                <a:latin typeface="HY산B" pitchFamily="18" charset="-127"/>
                <a:ea typeface="HY산B" pitchFamily="18" charset="-127"/>
              </a:rPr>
              <a:t>로 생성된 파일시스템만을 대상으로 디버깅하거나 삭제파일 </a:t>
            </a:r>
            <a:r>
              <a:rPr lang="ko-KR" altLang="en-US" sz="2000" dirty="0" err="1" smtClean="0">
                <a:latin typeface="HY산B" pitchFamily="18" charset="-127"/>
                <a:ea typeface="HY산B" pitchFamily="18" charset="-127"/>
              </a:rPr>
              <a:t>보</a:t>
            </a:r>
            <a:r>
              <a:rPr lang="ko-KR" altLang="en-US" sz="2000" dirty="0" err="1">
                <a:latin typeface="HY산B" pitchFamily="18" charset="-127"/>
                <a:ea typeface="HY산B" pitchFamily="18" charset="-127"/>
              </a:rPr>
              <a:t>구</a:t>
            </a:r>
            <a:endParaRPr lang="en-US" altLang="ko-KR" sz="20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Ø"/>
            </a:pPr>
            <a:endParaRPr lang="en-US" altLang="ko-KR" sz="20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Ø"/>
            </a:pPr>
            <a:r>
              <a:rPr lang="en-US" altLang="ko-KR" sz="2000" dirty="0" smtClean="0">
                <a:solidFill>
                  <a:srgbClr val="FF0000"/>
                </a:solidFill>
                <a:latin typeface="HY산B" pitchFamily="18" charset="-127"/>
                <a:ea typeface="HY산B" pitchFamily="18" charset="-127"/>
              </a:rPr>
              <a:t>native </a:t>
            </a:r>
            <a:r>
              <a:rPr lang="en-US" altLang="ko-KR" sz="2000" dirty="0" err="1" smtClean="0">
                <a:solidFill>
                  <a:srgbClr val="FF0000"/>
                </a:solidFill>
                <a:latin typeface="HY산B" pitchFamily="18" charset="-127"/>
                <a:ea typeface="HY산B" pitchFamily="18" charset="-127"/>
              </a:rPr>
              <a:t>filesystem</a:t>
            </a:r>
            <a:r>
              <a:rPr lang="en-US" altLang="ko-KR" sz="2000" dirty="0" smtClean="0">
                <a:solidFill>
                  <a:srgbClr val="FF0000"/>
                </a:solidFill>
                <a:latin typeface="HY산B" pitchFamily="18" charset="-127"/>
                <a:ea typeface="HY산B" pitchFamily="18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HY산B" pitchFamily="18" charset="-127"/>
                <a:ea typeface="HY산B" pitchFamily="18" charset="-127"/>
              </a:rPr>
              <a:t>모드 </a:t>
            </a:r>
            <a:r>
              <a:rPr lang="en-US" altLang="ko-KR" sz="2000" dirty="0" smtClean="0">
                <a:latin typeface="HY산B" pitchFamily="18" charset="-127"/>
                <a:ea typeface="HY산B" pitchFamily="18" charset="-127"/>
              </a:rPr>
              <a:t>: </a:t>
            </a:r>
            <a:r>
              <a:rPr lang="ko-KR" altLang="en-US" sz="2000" dirty="0" err="1" smtClean="0">
                <a:latin typeface="HY산B" pitchFamily="18" charset="-127"/>
                <a:ea typeface="HY산B" pitchFamily="18" charset="-127"/>
              </a:rPr>
              <a:t>쉘프롬프트가</a:t>
            </a:r>
            <a:r>
              <a:rPr lang="ko-KR" altLang="en-US" sz="2000" dirty="0" smtClean="0">
                <a:latin typeface="HY산B" pitchFamily="18" charset="-127"/>
                <a:ea typeface="HY산B" pitchFamily="18" charset="-127"/>
              </a:rPr>
              <a:t> 존재하는 </a:t>
            </a:r>
            <a:r>
              <a:rPr lang="ko-KR" altLang="en-US" sz="2000" dirty="0" err="1" smtClean="0">
                <a:latin typeface="HY산B" pitchFamily="18" charset="-127"/>
                <a:ea typeface="HY산B" pitchFamily="18" charset="-127"/>
              </a:rPr>
              <a:t>쉘상태</a:t>
            </a:r>
            <a:endParaRPr lang="en-US" altLang="ko-KR" sz="2000" dirty="0">
              <a:latin typeface="HY산B" pitchFamily="18" charset="-127"/>
              <a:ea typeface="HY산B" pitchFamily="18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HY산B" pitchFamily="18" charset="-127"/>
                <a:ea typeface="HY산B" pitchFamily="18" charset="-127"/>
              </a:rPr>
              <a:t>-&gt; </a:t>
            </a:r>
            <a:r>
              <a:rPr lang="ko-KR" altLang="en-US" sz="2000" dirty="0" smtClean="0">
                <a:latin typeface="HY산B" pitchFamily="18" charset="-127"/>
                <a:ea typeface="HY산B" pitchFamily="18" charset="-127"/>
              </a:rPr>
              <a:t>전용 명령어 </a:t>
            </a:r>
            <a:r>
              <a:rPr lang="en-US" altLang="ko-KR" sz="2000" dirty="0" smtClean="0">
                <a:latin typeface="HY산B" pitchFamily="18" charset="-127"/>
                <a:ea typeface="HY산B" pitchFamily="18" charset="-127"/>
              </a:rPr>
              <a:t>: 1cd</a:t>
            </a:r>
          </a:p>
          <a:p>
            <a:pPr>
              <a:buFont typeface="Wingdings" pitchFamily="2" charset="2"/>
              <a:buChar char="Ø"/>
            </a:pPr>
            <a:r>
              <a:rPr lang="en-US" altLang="ko-KR" sz="2000" dirty="0" err="1" smtClean="0">
                <a:solidFill>
                  <a:srgbClr val="FF0000"/>
                </a:solidFill>
                <a:latin typeface="HY산B" pitchFamily="18" charset="-127"/>
                <a:ea typeface="HY산B" pitchFamily="18" charset="-127"/>
              </a:rPr>
              <a:t>debugfs</a:t>
            </a:r>
            <a:r>
              <a:rPr lang="en-US" altLang="ko-KR" sz="2000" dirty="0" smtClean="0">
                <a:solidFill>
                  <a:srgbClr val="FF0000"/>
                </a:solidFill>
                <a:latin typeface="HY산B" pitchFamily="18" charset="-127"/>
                <a:ea typeface="HY산B" pitchFamily="18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HY산B" pitchFamily="18" charset="-127"/>
                <a:ea typeface="HY산B" pitchFamily="18" charset="-127"/>
              </a:rPr>
              <a:t>모드 </a:t>
            </a:r>
            <a:r>
              <a:rPr lang="en-US" altLang="ko-KR" sz="2000" dirty="0" smtClean="0">
                <a:latin typeface="HY산B" pitchFamily="18" charset="-127"/>
                <a:ea typeface="HY산B" pitchFamily="18" charset="-127"/>
              </a:rPr>
              <a:t>-&gt; </a:t>
            </a:r>
            <a:r>
              <a:rPr lang="ko-KR" altLang="en-US" sz="2000" dirty="0" smtClean="0">
                <a:latin typeface="HY산B" pitchFamily="18" charset="-127"/>
                <a:ea typeface="HY산B" pitchFamily="18" charset="-127"/>
              </a:rPr>
              <a:t>전용 명령어 </a:t>
            </a:r>
            <a:r>
              <a:rPr lang="en-US" altLang="ko-KR" sz="2000" dirty="0" smtClean="0">
                <a:latin typeface="HY산B" pitchFamily="18" charset="-127"/>
                <a:ea typeface="HY산B" pitchFamily="18" charset="-127"/>
              </a:rPr>
              <a:t>:  cd</a:t>
            </a:r>
            <a:endParaRPr lang="en-US" altLang="ko-KR" sz="2000" dirty="0">
              <a:latin typeface="HY산B" pitchFamily="18" charset="-127"/>
              <a:ea typeface="HY산B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520" y="116632"/>
            <a:ext cx="8731752" cy="1270831"/>
            <a:chOff x="160728" y="147502"/>
            <a:chExt cx="873175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92333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파일시스템 관리 실무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3764139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1600" b="1" dirty="0" err="1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debugfs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5157192"/>
            <a:ext cx="3353268" cy="110505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092280" y="5229200"/>
            <a:ext cx="955934" cy="196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FF60-E388-4D8A-A8D9-DE4F6C982AEC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2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30832" y="1351309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sz="2800" dirty="0" err="1" smtClean="0">
                <a:latin typeface="HY산B" pitchFamily="18" charset="-127"/>
                <a:ea typeface="HY산B" pitchFamily="18" charset="-127"/>
              </a:rPr>
              <a:t>debugfs</a:t>
            </a:r>
            <a:r>
              <a:rPr lang="en-US" altLang="ko-KR" sz="2800" dirty="0" smtClean="0">
                <a:latin typeface="HY산B" pitchFamily="18" charset="-127"/>
                <a:ea typeface="HY산B" pitchFamily="18" charset="-127"/>
              </a:rPr>
              <a:t> </a:t>
            </a:r>
            <a:r>
              <a:rPr lang="ko-KR" altLang="en-US" sz="2800" dirty="0" smtClean="0">
                <a:latin typeface="HY산B" pitchFamily="18" charset="-127"/>
                <a:ea typeface="HY산B" pitchFamily="18" charset="-127"/>
              </a:rPr>
              <a:t>전용모드에서 파일시스템 열고 닫기</a:t>
            </a:r>
            <a:endParaRPr lang="ko-KR" altLang="en-US" sz="2800" dirty="0">
              <a:latin typeface="HY산B" pitchFamily="18" charset="-127"/>
              <a:ea typeface="HY산B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51520" y="116632"/>
            <a:ext cx="8731752" cy="1270831"/>
            <a:chOff x="160728" y="147502"/>
            <a:chExt cx="8731752" cy="1270831"/>
          </a:xfrm>
        </p:grpSpPr>
        <p:sp>
          <p:nvSpPr>
            <p:cNvPr id="5" name="직사각형 4"/>
            <p:cNvSpPr/>
            <p:nvPr/>
          </p:nvSpPr>
          <p:spPr>
            <a:xfrm>
              <a:off x="160728" y="147502"/>
              <a:ext cx="8712968" cy="92333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파일시스템 관리 실무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213012" y="1004309"/>
              <a:ext cx="3764139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1600" b="1" dirty="0" err="1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debugfs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46" y="1916832"/>
            <a:ext cx="7773485" cy="286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46" y="4869160"/>
            <a:ext cx="3096057" cy="108600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586766" y="2501522"/>
            <a:ext cx="2049130" cy="196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657176" y="4877786"/>
            <a:ext cx="2049130" cy="196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4059" y="5480141"/>
            <a:ext cx="3000131" cy="200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93C9-8F27-4D17-A3CC-172A6A1A5FF6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49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30832" y="1351309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sz="2800" dirty="0" err="1" smtClean="0">
                <a:latin typeface="HY산B" pitchFamily="18" charset="-127"/>
                <a:ea typeface="HY산B" pitchFamily="18" charset="-127"/>
              </a:rPr>
              <a:t>debugfs</a:t>
            </a:r>
            <a:r>
              <a:rPr lang="en-US" altLang="ko-KR" sz="2800" dirty="0" smtClean="0">
                <a:latin typeface="HY산B" pitchFamily="18" charset="-127"/>
                <a:ea typeface="HY산B" pitchFamily="18" charset="-127"/>
              </a:rPr>
              <a:t> </a:t>
            </a:r>
            <a:r>
              <a:rPr lang="ko-KR" altLang="en-US" sz="2800" dirty="0" smtClean="0">
                <a:latin typeface="HY산B" pitchFamily="18" charset="-127"/>
                <a:ea typeface="HY산B" pitchFamily="18" charset="-127"/>
              </a:rPr>
              <a:t>읽기 모드와 쓰기모드</a:t>
            </a: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Ø"/>
            </a:pPr>
            <a:r>
              <a:rPr lang="ko-KR" altLang="en-US" sz="2400" dirty="0" smtClean="0">
                <a:latin typeface="HY산B" pitchFamily="18" charset="-127"/>
                <a:ea typeface="HY산B" pitchFamily="18" charset="-127"/>
              </a:rPr>
              <a:t>옵션 </a:t>
            </a:r>
            <a:r>
              <a:rPr lang="en-US" altLang="ko-KR" sz="2400" dirty="0" smtClean="0">
                <a:latin typeface="HY산B" pitchFamily="18" charset="-127"/>
                <a:ea typeface="HY산B" pitchFamily="18" charset="-127"/>
              </a:rPr>
              <a:t>: -w</a:t>
            </a:r>
            <a:r>
              <a:rPr lang="ko-KR" altLang="en-US" sz="2400" dirty="0" smtClean="0">
                <a:latin typeface="HY산B" pitchFamily="18" charset="-127"/>
                <a:ea typeface="HY산B" pitchFamily="18" charset="-127"/>
              </a:rPr>
              <a:t>의 유무에 따라 읽기모드와 쓰기모드로 나뉜다</a:t>
            </a:r>
            <a:r>
              <a:rPr lang="en-US" altLang="ko-KR" sz="2400" dirty="0" smtClean="0">
                <a:latin typeface="HY산B" pitchFamily="18" charset="-127"/>
                <a:ea typeface="HY산B" pitchFamily="18" charset="-127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altLang="ko-KR" sz="24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2800" dirty="0" smtClean="0">
                <a:latin typeface="HY산B" pitchFamily="18" charset="-127"/>
                <a:ea typeface="HY산B" pitchFamily="18" charset="-127"/>
              </a:rPr>
              <a:t>현재 작업 </a:t>
            </a:r>
            <a:r>
              <a:rPr lang="ko-KR" altLang="en-US" sz="2800" dirty="0" err="1" smtClean="0">
                <a:latin typeface="HY산B" pitchFamily="18" charset="-127"/>
                <a:ea typeface="HY산B" pitchFamily="18" charset="-127"/>
              </a:rPr>
              <a:t>디렉토리</a:t>
            </a:r>
            <a:r>
              <a:rPr lang="ko-KR" altLang="en-US" sz="2800" dirty="0" smtClean="0">
                <a:latin typeface="HY산B" pitchFamily="18" charset="-127"/>
                <a:ea typeface="HY산B" pitchFamily="18" charset="-127"/>
              </a:rPr>
              <a:t> 출력</a:t>
            </a:r>
            <a:endParaRPr lang="ko-KR" altLang="en-US" sz="2800" dirty="0">
              <a:latin typeface="HY산B" pitchFamily="18" charset="-127"/>
              <a:ea typeface="HY산B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51520" y="116632"/>
            <a:ext cx="8731752" cy="1270831"/>
            <a:chOff x="160728" y="147502"/>
            <a:chExt cx="8731752" cy="1270831"/>
          </a:xfrm>
        </p:grpSpPr>
        <p:sp>
          <p:nvSpPr>
            <p:cNvPr id="5" name="직사각형 4"/>
            <p:cNvSpPr/>
            <p:nvPr/>
          </p:nvSpPr>
          <p:spPr>
            <a:xfrm>
              <a:off x="160728" y="147502"/>
              <a:ext cx="8712968" cy="92333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파일시스템 관리 실무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213012" y="1004309"/>
              <a:ext cx="3764139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1600" b="1" dirty="0" err="1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debugfs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84984"/>
            <a:ext cx="4601217" cy="227679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665357" y="3902618"/>
            <a:ext cx="652915" cy="200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14844" y="4696316"/>
            <a:ext cx="2727392" cy="220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1254-17A2-4880-9083-2CDF79F3402D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3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30832" y="1351309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2800" dirty="0" err="1" smtClean="0">
                <a:latin typeface="HY산B" pitchFamily="18" charset="-127"/>
                <a:ea typeface="HY산B" pitchFamily="18" charset="-127"/>
              </a:rPr>
              <a:t>디렉토리</a:t>
            </a:r>
            <a:r>
              <a:rPr lang="ko-KR" altLang="en-US" sz="2800" dirty="0" smtClean="0">
                <a:latin typeface="HY산B" pitchFamily="18" charset="-127"/>
                <a:ea typeface="HY산B" pitchFamily="18" charset="-127"/>
              </a:rPr>
              <a:t> 리스트 확인</a:t>
            </a: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 marL="0" indent="0">
              <a:buNone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2800" dirty="0" err="1" smtClean="0">
                <a:latin typeface="HY산B" pitchFamily="18" charset="-127"/>
                <a:ea typeface="HY산B" pitchFamily="18" charset="-127"/>
              </a:rPr>
              <a:t>파라미트</a:t>
            </a:r>
            <a:r>
              <a:rPr lang="ko-KR" altLang="en-US" sz="2800" dirty="0" smtClean="0">
                <a:latin typeface="HY산B" pitchFamily="18" charset="-127"/>
                <a:ea typeface="HY산B" pitchFamily="18" charset="-127"/>
              </a:rPr>
              <a:t> 보기</a:t>
            </a: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51520" y="116632"/>
            <a:ext cx="8731752" cy="1270831"/>
            <a:chOff x="160728" y="147502"/>
            <a:chExt cx="8731752" cy="1270831"/>
          </a:xfrm>
        </p:grpSpPr>
        <p:sp>
          <p:nvSpPr>
            <p:cNvPr id="5" name="직사각형 4"/>
            <p:cNvSpPr/>
            <p:nvPr/>
          </p:nvSpPr>
          <p:spPr>
            <a:xfrm>
              <a:off x="160728" y="147502"/>
              <a:ext cx="8712968" cy="92333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파일시스템 관리 실무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213012" y="1004309"/>
              <a:ext cx="3764139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1600" b="1" dirty="0" err="1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debugfs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991"/>
          <a:stretch/>
        </p:blipFill>
        <p:spPr>
          <a:xfrm>
            <a:off x="478894" y="2060848"/>
            <a:ext cx="3229010" cy="20882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53" y="4880106"/>
            <a:ext cx="3505690" cy="137179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3" y="1969180"/>
            <a:ext cx="4916268" cy="21799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27584" y="2076540"/>
            <a:ext cx="405409" cy="200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149936" y="1949776"/>
            <a:ext cx="718208" cy="200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693552" y="5589240"/>
            <a:ext cx="718208" cy="200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720F-D3CC-4630-9343-C0F34FF40C89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30832" y="1351309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2800" dirty="0" smtClean="0">
                <a:latin typeface="HY산B" pitchFamily="18" charset="-127"/>
                <a:ea typeface="HY산B" pitchFamily="18" charset="-127"/>
              </a:rPr>
              <a:t>새 </a:t>
            </a:r>
            <a:r>
              <a:rPr lang="ko-KR" altLang="en-US" sz="2800" dirty="0" err="1" smtClean="0">
                <a:latin typeface="HY산B" pitchFamily="18" charset="-127"/>
                <a:ea typeface="HY산B" pitchFamily="18" charset="-127"/>
              </a:rPr>
              <a:t>디렉토리</a:t>
            </a:r>
            <a:r>
              <a:rPr lang="ko-KR" altLang="en-US" sz="2800" dirty="0" smtClean="0">
                <a:latin typeface="HY산B" pitchFamily="18" charset="-127"/>
                <a:ea typeface="HY산B" pitchFamily="18" charset="-127"/>
              </a:rPr>
              <a:t> 만들기</a:t>
            </a: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2800" dirty="0" smtClean="0">
                <a:latin typeface="HY산B" pitchFamily="18" charset="-127"/>
                <a:ea typeface="HY산B" pitchFamily="18" charset="-127"/>
              </a:rPr>
              <a:t>현재 </a:t>
            </a:r>
            <a:r>
              <a:rPr lang="ko-KR" altLang="en-US" sz="2800" dirty="0" err="1" smtClean="0">
                <a:latin typeface="HY산B" pitchFamily="18" charset="-127"/>
                <a:ea typeface="HY산B" pitchFamily="18" charset="-127"/>
              </a:rPr>
              <a:t>작업디렉토리</a:t>
            </a:r>
            <a:r>
              <a:rPr lang="ko-KR" altLang="en-US" sz="2800" dirty="0" smtClean="0">
                <a:latin typeface="HY산B" pitchFamily="18" charset="-127"/>
                <a:ea typeface="HY산B" pitchFamily="18" charset="-127"/>
              </a:rPr>
              <a:t> 변경</a:t>
            </a: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51520" y="116632"/>
            <a:ext cx="8731752" cy="1270831"/>
            <a:chOff x="160728" y="147502"/>
            <a:chExt cx="8731752" cy="1270831"/>
          </a:xfrm>
        </p:grpSpPr>
        <p:sp>
          <p:nvSpPr>
            <p:cNvPr id="5" name="직사각형 4"/>
            <p:cNvSpPr/>
            <p:nvPr/>
          </p:nvSpPr>
          <p:spPr>
            <a:xfrm>
              <a:off x="160728" y="147502"/>
              <a:ext cx="8712968" cy="92333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파일시스템 관리 실무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213012" y="1004309"/>
              <a:ext cx="3764139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1600" b="1" dirty="0" err="1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debugfs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16832"/>
            <a:ext cx="5868144" cy="231757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941168"/>
            <a:ext cx="5724128" cy="181433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000191" y="2276872"/>
            <a:ext cx="1051529" cy="200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52591" y="6060141"/>
            <a:ext cx="1051529" cy="266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F231-1D8C-484A-8718-860F8F85B590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14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30832" y="1351309"/>
            <a:ext cx="8229600" cy="517403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2800" dirty="0" smtClean="0">
                <a:latin typeface="HY산B" pitchFamily="18" charset="-127"/>
                <a:ea typeface="HY산B" pitchFamily="18" charset="-127"/>
              </a:rPr>
              <a:t>실행 전 </a:t>
            </a:r>
            <a:r>
              <a:rPr lang="ko-KR" altLang="en-US" sz="2800" dirty="0" err="1" smtClean="0">
                <a:latin typeface="HY산B" pitchFamily="18" charset="-127"/>
                <a:ea typeface="HY산B" pitchFamily="18" charset="-127"/>
              </a:rPr>
              <a:t>디렉토리로</a:t>
            </a:r>
            <a:r>
              <a:rPr lang="ko-KR" altLang="en-US" sz="2800" dirty="0" smtClean="0">
                <a:latin typeface="HY산B" pitchFamily="18" charset="-127"/>
                <a:ea typeface="HY산B" pitchFamily="18" charset="-127"/>
              </a:rPr>
              <a:t> 이동</a:t>
            </a: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Ø"/>
            </a:pPr>
            <a:endParaRPr lang="en-US" altLang="ko-KR" sz="20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Ø"/>
            </a:pPr>
            <a:r>
              <a:rPr lang="en-US" altLang="ko-KR" sz="2000" dirty="0" smtClean="0">
                <a:latin typeface="HY산B" pitchFamily="18" charset="-127"/>
                <a:ea typeface="HY산B" pitchFamily="18" charset="-127"/>
              </a:rPr>
              <a:t>native </a:t>
            </a:r>
            <a:r>
              <a:rPr lang="en-US" altLang="ko-KR" sz="2000" dirty="0" err="1" smtClean="0">
                <a:latin typeface="HY산B" pitchFamily="18" charset="-127"/>
                <a:ea typeface="HY산B" pitchFamily="18" charset="-127"/>
              </a:rPr>
              <a:t>filesystem</a:t>
            </a:r>
            <a:r>
              <a:rPr lang="en-US" altLang="ko-KR" sz="2000" dirty="0" smtClean="0">
                <a:latin typeface="HY산B" pitchFamily="18" charset="-127"/>
                <a:ea typeface="HY산B" pitchFamily="18" charset="-127"/>
              </a:rPr>
              <a:t> -&gt; </a:t>
            </a:r>
            <a:r>
              <a:rPr lang="ko-KR" altLang="en-US" sz="2000" dirty="0" err="1" smtClean="0">
                <a:latin typeface="HY산B" pitchFamily="18" charset="-127"/>
                <a:ea typeface="HY산B" pitchFamily="18" charset="-127"/>
              </a:rPr>
              <a:t>쉘프롬프트가</a:t>
            </a:r>
            <a:r>
              <a:rPr lang="ko-KR" altLang="en-US" sz="2000" dirty="0" smtClean="0">
                <a:latin typeface="HY산B" pitchFamily="18" charset="-127"/>
                <a:ea typeface="HY산B" pitchFamily="18" charset="-127"/>
              </a:rPr>
              <a:t> 존재하는 </a:t>
            </a:r>
            <a:r>
              <a:rPr lang="ko-KR" altLang="en-US" sz="2000" dirty="0" err="1" smtClean="0">
                <a:latin typeface="HY산B" pitchFamily="18" charset="-127"/>
                <a:ea typeface="HY산B" pitchFamily="18" charset="-127"/>
              </a:rPr>
              <a:t>디렉토리</a:t>
            </a:r>
            <a:r>
              <a:rPr lang="ko-KR" altLang="en-US" sz="2000" dirty="0" smtClean="0">
                <a:latin typeface="HY산B" pitchFamily="18" charset="-127"/>
                <a:ea typeface="HY산B" pitchFamily="18" charset="-127"/>
              </a:rPr>
              <a:t> 경로</a:t>
            </a:r>
            <a:endParaRPr lang="en-US" altLang="ko-KR" sz="20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Ø"/>
            </a:pPr>
            <a:r>
              <a:rPr lang="en-US" altLang="ko-KR" sz="2000" dirty="0" smtClean="0">
                <a:latin typeface="HY산B" pitchFamily="18" charset="-127"/>
                <a:ea typeface="HY산B" pitchFamily="18" charset="-127"/>
              </a:rPr>
              <a:t>“cd” -&gt; </a:t>
            </a:r>
            <a:r>
              <a:rPr lang="en-US" altLang="ko-KR" sz="2000" dirty="0" err="1" smtClean="0">
                <a:latin typeface="HY산B" pitchFamily="18" charset="-127"/>
                <a:ea typeface="HY산B" pitchFamily="18" charset="-127"/>
              </a:rPr>
              <a:t>debugfs</a:t>
            </a:r>
            <a:r>
              <a:rPr lang="ko-KR" altLang="en-US" sz="2000" dirty="0" smtClean="0">
                <a:latin typeface="HY산B" pitchFamily="18" charset="-127"/>
                <a:ea typeface="HY산B" pitchFamily="18" charset="-127"/>
              </a:rPr>
              <a:t>에서의 현재작업위치 변경</a:t>
            </a:r>
            <a:endParaRPr lang="en-US" altLang="ko-KR" sz="20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Ø"/>
            </a:pPr>
            <a:r>
              <a:rPr lang="en-US" altLang="ko-KR" sz="2000" dirty="0" smtClean="0">
                <a:latin typeface="HY산B" pitchFamily="18" charset="-127"/>
                <a:ea typeface="HY산B" pitchFamily="18" charset="-127"/>
              </a:rPr>
              <a:t>“</a:t>
            </a:r>
            <a:r>
              <a:rPr lang="en-US" altLang="ko-KR" sz="2000" dirty="0" err="1" smtClean="0">
                <a:latin typeface="HY산B" pitchFamily="18" charset="-127"/>
                <a:ea typeface="HY산B" pitchFamily="18" charset="-127"/>
              </a:rPr>
              <a:t>lcd</a:t>
            </a:r>
            <a:r>
              <a:rPr lang="en-US" altLang="ko-KR" sz="2000" dirty="0" smtClean="0">
                <a:latin typeface="HY산B" pitchFamily="18" charset="-127"/>
                <a:ea typeface="HY산B" pitchFamily="18" charset="-127"/>
              </a:rPr>
              <a:t>”-&gt; “native </a:t>
            </a:r>
            <a:r>
              <a:rPr lang="en-US" altLang="ko-KR" sz="2000" dirty="0" err="1" smtClean="0">
                <a:latin typeface="HY산B" pitchFamily="18" charset="-127"/>
                <a:ea typeface="HY산B" pitchFamily="18" charset="-127"/>
              </a:rPr>
              <a:t>filesystem</a:t>
            </a:r>
            <a:r>
              <a:rPr lang="en-US" altLang="ko-KR" sz="2000" dirty="0" smtClean="0">
                <a:latin typeface="HY산B" pitchFamily="18" charset="-127"/>
                <a:ea typeface="HY산B" pitchFamily="18" charset="-127"/>
              </a:rPr>
              <a:t>”</a:t>
            </a:r>
            <a:r>
              <a:rPr lang="ko-KR" altLang="en-US" sz="2000" dirty="0" smtClean="0">
                <a:latin typeface="HY산B" pitchFamily="18" charset="-127"/>
                <a:ea typeface="HY산B" pitchFamily="18" charset="-127"/>
              </a:rPr>
              <a:t>위치를 변경</a:t>
            </a:r>
            <a:endParaRPr lang="en-US" altLang="ko-KR" sz="20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Ø"/>
            </a:pPr>
            <a:r>
              <a:rPr lang="ko-KR" altLang="en-US" sz="2000" dirty="0" smtClean="0">
                <a:latin typeface="HY산B" pitchFamily="18" charset="-127"/>
                <a:ea typeface="HY산B" pitchFamily="18" charset="-127"/>
              </a:rPr>
              <a:t>따라서</a:t>
            </a:r>
            <a:r>
              <a:rPr lang="en-US" altLang="ko-KR" sz="2000" dirty="0" smtClean="0">
                <a:latin typeface="HY산B" pitchFamily="18" charset="-127"/>
                <a:ea typeface="HY산B" pitchFamily="18" charset="-127"/>
              </a:rPr>
              <a:t>, </a:t>
            </a:r>
            <a:r>
              <a:rPr lang="ko-KR" altLang="en-US" sz="2000" dirty="0" smtClean="0">
                <a:latin typeface="HY산B" pitchFamily="18" charset="-127"/>
                <a:ea typeface="HY산B" pitchFamily="18" charset="-127"/>
              </a:rPr>
              <a:t>작업위치는 변하지 않았다</a:t>
            </a:r>
            <a:r>
              <a:rPr lang="en-US" altLang="ko-KR" sz="2000" dirty="0" smtClean="0">
                <a:latin typeface="HY산B" pitchFamily="18" charset="-127"/>
                <a:ea typeface="HY산B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51520" y="116632"/>
            <a:ext cx="8731752" cy="1270831"/>
            <a:chOff x="160728" y="147502"/>
            <a:chExt cx="8731752" cy="1270831"/>
          </a:xfrm>
        </p:grpSpPr>
        <p:sp>
          <p:nvSpPr>
            <p:cNvPr id="5" name="직사각형 4"/>
            <p:cNvSpPr/>
            <p:nvPr/>
          </p:nvSpPr>
          <p:spPr>
            <a:xfrm>
              <a:off x="160728" y="147502"/>
              <a:ext cx="8712968" cy="92333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파일시스템 관리 실무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213012" y="1004309"/>
              <a:ext cx="3764139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1600" b="1" dirty="0" err="1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debugfs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16832"/>
            <a:ext cx="4536504" cy="254828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648263" y="1844824"/>
            <a:ext cx="1051529" cy="266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05191" y="2226254"/>
            <a:ext cx="490545" cy="266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20271" y="3068960"/>
            <a:ext cx="1051529" cy="266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CB5B-93E8-4591-BD98-DA7EB1157222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30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30832" y="1351309"/>
            <a:ext cx="8229600" cy="517403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2800" dirty="0" smtClean="0">
                <a:latin typeface="HY산B" pitchFamily="18" charset="-127"/>
                <a:ea typeface="HY산B" pitchFamily="18" charset="-127"/>
              </a:rPr>
              <a:t>특정 </a:t>
            </a:r>
            <a:r>
              <a:rPr lang="ko-KR" altLang="en-US" sz="2800" dirty="0" err="1" smtClean="0">
                <a:latin typeface="HY산B" pitchFamily="18" charset="-127"/>
                <a:ea typeface="HY산B" pitchFamily="18" charset="-127"/>
              </a:rPr>
              <a:t>디렉토리</a:t>
            </a:r>
            <a:r>
              <a:rPr lang="ko-KR" altLang="en-US" sz="2800" dirty="0" smtClean="0">
                <a:latin typeface="HY산B" pitchFamily="18" charset="-127"/>
                <a:ea typeface="HY산B" pitchFamily="18" charset="-127"/>
              </a:rPr>
              <a:t> 삭제</a:t>
            </a: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Ø"/>
            </a:pPr>
            <a:endParaRPr lang="en-US" altLang="ko-KR" sz="2000" dirty="0" smtClean="0">
              <a:latin typeface="HY산B" pitchFamily="18" charset="-127"/>
              <a:ea typeface="HY산B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51520" y="116632"/>
            <a:ext cx="8731752" cy="1270831"/>
            <a:chOff x="160728" y="147502"/>
            <a:chExt cx="8731752" cy="1270831"/>
          </a:xfrm>
        </p:grpSpPr>
        <p:sp>
          <p:nvSpPr>
            <p:cNvPr id="5" name="직사각형 4"/>
            <p:cNvSpPr/>
            <p:nvPr/>
          </p:nvSpPr>
          <p:spPr>
            <a:xfrm>
              <a:off x="160728" y="147502"/>
              <a:ext cx="8712968" cy="92333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파일시스템 관리 실무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213012" y="1004309"/>
              <a:ext cx="3764139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1600" b="1" dirty="0" err="1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debugfs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26" y="1916832"/>
            <a:ext cx="6192688" cy="251156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04" y="4613143"/>
            <a:ext cx="7744263" cy="177070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678512" y="2187401"/>
            <a:ext cx="790029" cy="200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79912" y="4308788"/>
            <a:ext cx="790029" cy="200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B688-F3FF-411E-87F0-2C82A1AEEFB1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6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220768"/>
            <a:chOff x="160728" y="147502"/>
            <a:chExt cx="8731752" cy="1220768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92333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r>
                <a:rPr lang="en-US" altLang="ko-KR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3600" b="1" dirty="0" err="1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리눅스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파일시스템관리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954246"/>
              <a:ext cx="4556228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 err="1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마운</a:t>
              </a:r>
              <a:r>
                <a:rPr lang="ko-KR" altLang="en-US" sz="16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트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755576" y="2060848"/>
            <a:ext cx="3456384" cy="7920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마운트란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46704" y="3891097"/>
            <a:ext cx="5671745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시스템에서 사용하기를 원하는 </a:t>
            </a:r>
            <a:endParaRPr lang="en-US" altLang="ko-KR" dirty="0" smtClean="0"/>
          </a:p>
          <a:p>
            <a:r>
              <a:rPr lang="ko-KR" altLang="en-US" dirty="0" smtClean="0"/>
              <a:t>특정장치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디바이스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시스템에 인식시키는 작업</a:t>
            </a:r>
            <a:endParaRPr lang="en-US" altLang="ko-KR" dirty="0" smtClean="0"/>
          </a:p>
          <a:p>
            <a:r>
              <a:rPr lang="ko-KR" altLang="en-US" dirty="0" err="1" smtClean="0"/>
              <a:t>디렉토리와</a:t>
            </a:r>
            <a:r>
              <a:rPr lang="ko-KR" altLang="en-US" dirty="0" smtClean="0"/>
              <a:t> 연결하는 작업</a:t>
            </a:r>
            <a:endParaRPr lang="en-US" altLang="ko-KR" dirty="0" smtClean="0"/>
          </a:p>
          <a:p>
            <a:r>
              <a:rPr lang="ko-KR" altLang="en-US" dirty="0" smtClean="0"/>
              <a:t>특정장치를 하나의 </a:t>
            </a:r>
            <a:r>
              <a:rPr lang="ko-KR" altLang="en-US" dirty="0" err="1" smtClean="0"/>
              <a:t>디렉토리처럼</a:t>
            </a:r>
            <a:r>
              <a:rPr lang="ko-KR" altLang="en-US" dirty="0" smtClean="0"/>
              <a:t> 사용하기 위한 작업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D087-5028-438F-B09C-6B10AB02F96F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89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30832" y="1351309"/>
            <a:ext cx="8229600" cy="517403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2800" dirty="0" smtClean="0">
                <a:latin typeface="HY산B" pitchFamily="18" charset="-127"/>
                <a:ea typeface="HY산B" pitchFamily="18" charset="-127"/>
              </a:rPr>
              <a:t>파일복사하기</a:t>
            </a: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2800" dirty="0" smtClean="0">
                <a:latin typeface="HY산B" pitchFamily="18" charset="-127"/>
                <a:ea typeface="HY산B" pitchFamily="18" charset="-127"/>
              </a:rPr>
              <a:t>삭제된 파일의 </a:t>
            </a:r>
            <a:r>
              <a:rPr lang="en-US" altLang="ko-KR" sz="2800" dirty="0" err="1" smtClean="0">
                <a:latin typeface="HY산B" pitchFamily="18" charset="-127"/>
                <a:ea typeface="HY산B" pitchFamily="18" charset="-127"/>
              </a:rPr>
              <a:t>inode</a:t>
            </a:r>
            <a:r>
              <a:rPr lang="en-US" altLang="ko-KR" sz="2800" dirty="0" smtClean="0">
                <a:latin typeface="HY산B" pitchFamily="18" charset="-127"/>
                <a:ea typeface="HY산B" pitchFamily="18" charset="-127"/>
              </a:rPr>
              <a:t> </a:t>
            </a:r>
            <a:r>
              <a:rPr lang="ko-KR" altLang="en-US" sz="2800" dirty="0" smtClean="0">
                <a:latin typeface="HY산B" pitchFamily="18" charset="-127"/>
                <a:ea typeface="HY산B" pitchFamily="18" charset="-127"/>
              </a:rPr>
              <a:t>목록 확인</a:t>
            </a: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Ø"/>
            </a:pPr>
            <a:endParaRPr lang="en-US" altLang="ko-KR" sz="20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Ø"/>
            </a:pPr>
            <a:r>
              <a:rPr lang="en-US" altLang="ko-KR" sz="2000" dirty="0" err="1" smtClean="0">
                <a:latin typeface="HY산B" pitchFamily="18" charset="-127"/>
                <a:ea typeface="HY산B" pitchFamily="18" charset="-127"/>
              </a:rPr>
              <a:t>inode</a:t>
            </a:r>
            <a:r>
              <a:rPr lang="en-US" altLang="ko-KR" sz="2000" dirty="0" smtClean="0">
                <a:latin typeface="HY산B" pitchFamily="18" charset="-127"/>
                <a:ea typeface="HY산B" pitchFamily="18" charset="-127"/>
              </a:rPr>
              <a:t> </a:t>
            </a:r>
            <a:r>
              <a:rPr lang="ko-KR" altLang="en-US" sz="2000" dirty="0" smtClean="0">
                <a:latin typeface="HY산B" pitchFamily="18" charset="-127"/>
                <a:ea typeface="HY산B" pitchFamily="18" charset="-127"/>
              </a:rPr>
              <a:t>정보를 알고 있는 경우</a:t>
            </a:r>
            <a:r>
              <a:rPr lang="en-US" altLang="ko-KR" sz="2000" dirty="0" smtClean="0">
                <a:latin typeface="HY산B" pitchFamily="18" charset="-127"/>
                <a:ea typeface="HY산B" pitchFamily="18" charset="-127"/>
              </a:rPr>
              <a:t>, </a:t>
            </a:r>
            <a:r>
              <a:rPr lang="ko-KR" altLang="en-US" sz="2000" dirty="0" smtClean="0">
                <a:latin typeface="HY산B" pitchFamily="18" charset="-127"/>
                <a:ea typeface="HY산B" pitchFamily="18" charset="-127"/>
              </a:rPr>
              <a:t>삭제된 파일을 복구할 수도 있다</a:t>
            </a:r>
            <a:r>
              <a:rPr lang="en-US" altLang="ko-KR" sz="2000" dirty="0" smtClean="0">
                <a:latin typeface="HY산B" pitchFamily="18" charset="-127"/>
                <a:ea typeface="HY산B" pitchFamily="18" charset="-127"/>
              </a:rPr>
              <a:t>.</a:t>
            </a: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 marL="0" indent="0">
              <a:buNone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Ø"/>
            </a:pPr>
            <a:endParaRPr lang="en-US" altLang="ko-KR" sz="2000" dirty="0" smtClean="0">
              <a:latin typeface="HY산B" pitchFamily="18" charset="-127"/>
              <a:ea typeface="HY산B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51520" y="116632"/>
            <a:ext cx="8731752" cy="1270831"/>
            <a:chOff x="160728" y="147502"/>
            <a:chExt cx="8731752" cy="1270831"/>
          </a:xfrm>
        </p:grpSpPr>
        <p:sp>
          <p:nvSpPr>
            <p:cNvPr id="5" name="직사각형 4"/>
            <p:cNvSpPr/>
            <p:nvPr/>
          </p:nvSpPr>
          <p:spPr>
            <a:xfrm>
              <a:off x="160728" y="147502"/>
              <a:ext cx="8712968" cy="92333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파일시스템 관리 실무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213012" y="1004309"/>
              <a:ext cx="3764139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1600" b="1" dirty="0" err="1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debugfs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37" y="1844824"/>
            <a:ext cx="4434279" cy="194421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844824"/>
            <a:ext cx="4032448" cy="194421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509120"/>
            <a:ext cx="7802064" cy="104789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75606" y="1788508"/>
            <a:ext cx="1156682" cy="200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971885" y="3269861"/>
            <a:ext cx="405409" cy="150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47664" y="4474194"/>
            <a:ext cx="718208" cy="220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86EB-3F1E-4FB9-8C48-97C7B9E9F714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40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30832" y="1351309"/>
            <a:ext cx="8229600" cy="517403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2800" dirty="0" err="1" smtClean="0">
                <a:latin typeface="HY산B" pitchFamily="18" charset="-127"/>
                <a:ea typeface="HY산B" pitchFamily="18" charset="-127"/>
              </a:rPr>
              <a:t>슈퍼블럭</a:t>
            </a:r>
            <a:r>
              <a:rPr lang="ko-KR" altLang="en-US" sz="2800" dirty="0" smtClean="0">
                <a:latin typeface="HY산B" pitchFamily="18" charset="-127"/>
                <a:ea typeface="HY산B" pitchFamily="18" charset="-127"/>
              </a:rPr>
              <a:t> 정보 및 상태 확인</a:t>
            </a: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2800" dirty="0" smtClean="0">
                <a:latin typeface="HY산B" pitchFamily="18" charset="-127"/>
                <a:ea typeface="HY산B" pitchFamily="18" charset="-127"/>
              </a:rPr>
              <a:t>특정파일의 </a:t>
            </a:r>
            <a:r>
              <a:rPr lang="en-US" altLang="ko-KR" sz="2800" dirty="0" err="1" smtClean="0">
                <a:latin typeface="HY산B" pitchFamily="18" charset="-127"/>
                <a:ea typeface="HY산B" pitchFamily="18" charset="-127"/>
              </a:rPr>
              <a:t>inode</a:t>
            </a:r>
            <a:r>
              <a:rPr lang="en-US" altLang="ko-KR" sz="2800" dirty="0" smtClean="0">
                <a:latin typeface="HY산B" pitchFamily="18" charset="-127"/>
                <a:ea typeface="HY산B" pitchFamily="18" charset="-127"/>
              </a:rPr>
              <a:t> </a:t>
            </a:r>
            <a:r>
              <a:rPr lang="ko-KR" altLang="en-US" sz="2800" dirty="0" smtClean="0">
                <a:latin typeface="HY산B" pitchFamily="18" charset="-127"/>
                <a:ea typeface="HY산B" pitchFamily="18" charset="-127"/>
              </a:rPr>
              <a:t>상세정보 확인</a:t>
            </a: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 marL="0" indent="0">
              <a:buNone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Ø"/>
            </a:pPr>
            <a:endParaRPr lang="en-US" altLang="ko-KR" sz="2000" dirty="0" smtClean="0">
              <a:latin typeface="HY산B" pitchFamily="18" charset="-127"/>
              <a:ea typeface="HY산B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51520" y="116632"/>
            <a:ext cx="8731752" cy="1270831"/>
            <a:chOff x="160728" y="147502"/>
            <a:chExt cx="8731752" cy="1270831"/>
          </a:xfrm>
        </p:grpSpPr>
        <p:sp>
          <p:nvSpPr>
            <p:cNvPr id="5" name="직사각형 4"/>
            <p:cNvSpPr/>
            <p:nvPr/>
          </p:nvSpPr>
          <p:spPr>
            <a:xfrm>
              <a:off x="160728" y="147502"/>
              <a:ext cx="8712968" cy="92333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파일시스템 관리 실무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213012" y="1004309"/>
              <a:ext cx="3764139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1600" b="1" dirty="0" err="1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debugfs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50" y="1916832"/>
            <a:ext cx="8211697" cy="229584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917850"/>
            <a:ext cx="5075013" cy="185224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547664" y="1890954"/>
            <a:ext cx="718208" cy="200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58752" y="4902368"/>
            <a:ext cx="869032" cy="165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E448-19E7-41FD-8166-C713E1EC6789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08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30832" y="1351309"/>
            <a:ext cx="8229600" cy="517403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2800" dirty="0" smtClean="0">
                <a:latin typeface="HY산B" pitchFamily="18" charset="-127"/>
                <a:ea typeface="HY산B" pitchFamily="18" charset="-127"/>
              </a:rPr>
              <a:t>현재 </a:t>
            </a:r>
            <a:r>
              <a:rPr lang="ko-KR" altLang="en-US" sz="2800" dirty="0" err="1" smtClean="0">
                <a:latin typeface="HY산B" pitchFamily="18" charset="-127"/>
                <a:ea typeface="HY산B" pitchFamily="18" charset="-127"/>
              </a:rPr>
              <a:t>사용가능한</a:t>
            </a:r>
            <a:r>
              <a:rPr lang="ko-KR" altLang="en-US" sz="2800" dirty="0" smtClean="0">
                <a:latin typeface="HY산B" pitchFamily="18" charset="-127"/>
                <a:ea typeface="HY산B" pitchFamily="18" charset="-127"/>
              </a:rPr>
              <a:t> </a:t>
            </a:r>
            <a:r>
              <a:rPr lang="en-US" altLang="ko-KR" sz="2800" dirty="0" err="1" smtClean="0">
                <a:latin typeface="HY산B" pitchFamily="18" charset="-127"/>
                <a:ea typeface="HY산B" pitchFamily="18" charset="-127"/>
              </a:rPr>
              <a:t>debugfs</a:t>
            </a:r>
            <a:r>
              <a:rPr lang="en-US" altLang="ko-KR" sz="2800" dirty="0" smtClean="0">
                <a:latin typeface="HY산B" pitchFamily="18" charset="-127"/>
                <a:ea typeface="HY산B" pitchFamily="18" charset="-127"/>
              </a:rPr>
              <a:t> </a:t>
            </a:r>
            <a:r>
              <a:rPr lang="ko-KR" altLang="en-US" sz="2800" dirty="0" smtClean="0">
                <a:latin typeface="HY산B" pitchFamily="18" charset="-127"/>
                <a:ea typeface="HY산B" pitchFamily="18" charset="-127"/>
              </a:rPr>
              <a:t>명령어</a:t>
            </a: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2800" dirty="0" smtClean="0">
                <a:latin typeface="HY산B" pitchFamily="18" charset="-127"/>
                <a:ea typeface="HY산B" pitchFamily="18" charset="-127"/>
              </a:rPr>
              <a:t>현재위치에서 가장 가까운 빈 블록 찾기</a:t>
            </a: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 marL="0" indent="0">
              <a:buNone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Ø"/>
            </a:pPr>
            <a:endParaRPr lang="en-US" altLang="ko-KR" sz="2000" dirty="0" smtClean="0">
              <a:latin typeface="HY산B" pitchFamily="18" charset="-127"/>
              <a:ea typeface="HY산B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51520" y="116632"/>
            <a:ext cx="8731752" cy="1270831"/>
            <a:chOff x="160728" y="147502"/>
            <a:chExt cx="8731752" cy="1270831"/>
          </a:xfrm>
        </p:grpSpPr>
        <p:sp>
          <p:nvSpPr>
            <p:cNvPr id="5" name="직사각형 4"/>
            <p:cNvSpPr/>
            <p:nvPr/>
          </p:nvSpPr>
          <p:spPr>
            <a:xfrm>
              <a:off x="160728" y="147502"/>
              <a:ext cx="8712968" cy="92333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파일시스템 관리 실무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213012" y="1004309"/>
              <a:ext cx="3764139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1600" b="1" dirty="0" err="1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debugfs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16832"/>
            <a:ext cx="4214562" cy="284036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873" y="5589240"/>
            <a:ext cx="2867425" cy="66684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115616" y="1862208"/>
            <a:ext cx="304590" cy="165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78612" y="5567647"/>
            <a:ext cx="593560" cy="220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B6F0-AE69-491F-B884-304E4F0B3536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21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30832" y="1351309"/>
            <a:ext cx="8229600" cy="517403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2800" dirty="0" smtClean="0">
                <a:latin typeface="HY산B" pitchFamily="18" charset="-127"/>
                <a:ea typeface="HY산B" pitchFamily="18" charset="-127"/>
              </a:rPr>
              <a:t>현재 위치에서 빈 </a:t>
            </a:r>
            <a:r>
              <a:rPr lang="en-US" altLang="ko-KR" sz="2800" dirty="0" err="1" smtClean="0">
                <a:latin typeface="HY산B" pitchFamily="18" charset="-127"/>
                <a:ea typeface="HY산B" pitchFamily="18" charset="-127"/>
              </a:rPr>
              <a:t>inode</a:t>
            </a:r>
            <a:r>
              <a:rPr lang="en-US" altLang="ko-KR" sz="2800" dirty="0" smtClean="0">
                <a:latin typeface="HY산B" pitchFamily="18" charset="-127"/>
                <a:ea typeface="HY산B" pitchFamily="18" charset="-127"/>
              </a:rPr>
              <a:t> </a:t>
            </a:r>
            <a:r>
              <a:rPr lang="ko-KR" altLang="en-US" sz="2800" dirty="0" smtClean="0">
                <a:latin typeface="HY산B" pitchFamily="18" charset="-127"/>
                <a:ea typeface="HY산B" pitchFamily="18" charset="-127"/>
              </a:rPr>
              <a:t>찾기</a:t>
            </a: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2800" dirty="0" smtClean="0">
                <a:latin typeface="HY산B" pitchFamily="18" charset="-127"/>
                <a:ea typeface="HY산B" pitchFamily="18" charset="-127"/>
              </a:rPr>
              <a:t>파일링크 삭제하기</a:t>
            </a: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 marL="0" indent="0">
              <a:buNone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Ø"/>
            </a:pPr>
            <a:endParaRPr lang="en-US" altLang="ko-KR" sz="2000" dirty="0" smtClean="0">
              <a:latin typeface="HY산B" pitchFamily="18" charset="-127"/>
              <a:ea typeface="HY산B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51520" y="116632"/>
            <a:ext cx="8731752" cy="1270831"/>
            <a:chOff x="160728" y="147502"/>
            <a:chExt cx="8731752" cy="1270831"/>
          </a:xfrm>
        </p:grpSpPr>
        <p:sp>
          <p:nvSpPr>
            <p:cNvPr id="5" name="직사각형 4"/>
            <p:cNvSpPr/>
            <p:nvPr/>
          </p:nvSpPr>
          <p:spPr>
            <a:xfrm>
              <a:off x="160728" y="147502"/>
              <a:ext cx="8712968" cy="92333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파일시스템 관리 실무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213012" y="1004309"/>
              <a:ext cx="3764139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1600" b="1" dirty="0" err="1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debugfs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1844824"/>
            <a:ext cx="2495899" cy="6382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996952"/>
            <a:ext cx="5916135" cy="311485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96952"/>
            <a:ext cx="7452320" cy="237626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800152" y="1814386"/>
            <a:ext cx="539600" cy="200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0AC5-60E4-40F2-83C6-52A40E2705B3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36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30832" y="1351309"/>
            <a:ext cx="8229600" cy="517403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2800" dirty="0" smtClean="0">
                <a:latin typeface="HY산B" pitchFamily="18" charset="-127"/>
                <a:ea typeface="HY산B" pitchFamily="18" charset="-127"/>
              </a:rPr>
              <a:t>파일링크 생성하기</a:t>
            </a: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 marL="0" indent="0">
              <a:buNone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Ø"/>
            </a:pPr>
            <a:endParaRPr lang="en-US" altLang="ko-KR" sz="2000" dirty="0" smtClean="0">
              <a:latin typeface="HY산B" pitchFamily="18" charset="-127"/>
              <a:ea typeface="HY산B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>
              <a:latin typeface="HY산B" pitchFamily="18" charset="-127"/>
              <a:ea typeface="HY산B" pitchFamily="18" charset="-127"/>
            </a:endParaRPr>
          </a:p>
          <a:p>
            <a:pPr>
              <a:buFont typeface="Wingdings" pitchFamily="2" charset="2"/>
              <a:buChar char="ü"/>
            </a:pPr>
            <a:endParaRPr lang="en-US" altLang="ko-KR" sz="2800" dirty="0" smtClean="0">
              <a:latin typeface="HY산B" pitchFamily="18" charset="-127"/>
              <a:ea typeface="HY산B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51520" y="116632"/>
            <a:ext cx="8731752" cy="1270831"/>
            <a:chOff x="160728" y="147502"/>
            <a:chExt cx="8731752" cy="1270831"/>
          </a:xfrm>
        </p:grpSpPr>
        <p:sp>
          <p:nvSpPr>
            <p:cNvPr id="5" name="직사각형 4"/>
            <p:cNvSpPr/>
            <p:nvPr/>
          </p:nvSpPr>
          <p:spPr>
            <a:xfrm>
              <a:off x="160728" y="147502"/>
              <a:ext cx="8712968" cy="92333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파일시스템 관리 실무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213012" y="1004309"/>
              <a:ext cx="3764139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1600" b="1" dirty="0" err="1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debugfs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44824"/>
            <a:ext cx="6480720" cy="237799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6" y="4222816"/>
            <a:ext cx="6229300" cy="2446544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268772" y="5669874"/>
            <a:ext cx="36004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62874" y="2741996"/>
            <a:ext cx="1539544" cy="165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310374" y="4521240"/>
            <a:ext cx="652916" cy="242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647F-1C38-4912-85B4-71C686533FA1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30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4544" y="2571207"/>
            <a:ext cx="9144000" cy="1338828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>
              <a:lnSpc>
                <a:spcPct val="150000"/>
              </a:lnSpc>
            </a:pPr>
            <a:r>
              <a:rPr lang="ko-KR" altLang="en-US" sz="5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관리 실무</a:t>
            </a:r>
            <a:endParaRPr lang="en-US" altLang="ko-KR" sz="54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23" name="Picture 3" descr="C:\Users\엘지(1588-3366)\Documents\네이트온 받은 파일\검은선1.png"/>
          <p:cNvPicPr>
            <a:picLocks noChangeAspect="1" noChangeArrowheads="1"/>
          </p:cNvPicPr>
          <p:nvPr/>
        </p:nvPicPr>
        <p:blipFill>
          <a:blip r:embed="rId2" cstate="print">
            <a:lum bright="20000"/>
          </a:blip>
          <a:srcRect/>
          <a:stretch>
            <a:fillRect/>
          </a:stretch>
        </p:blipFill>
        <p:spPr bwMode="auto">
          <a:xfrm>
            <a:off x="395536" y="3913675"/>
            <a:ext cx="10009112" cy="7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8A3FDB-DD79-4FA7-8302-FD1CA504B944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2017-01-24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zam2695@naver.com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16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19BA-EEAF-4006-A8BA-54AAF5CA4FC6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36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51520" y="159607"/>
            <a:ext cx="8731752" cy="1270831"/>
            <a:chOff x="160728" y="147502"/>
            <a:chExt cx="8731752" cy="1270831"/>
          </a:xfrm>
        </p:grpSpPr>
        <p:sp>
          <p:nvSpPr>
            <p:cNvPr id="16" name="직사각형 15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 관리 실무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7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직사각형 17"/>
            <p:cNvSpPr/>
            <p:nvPr/>
          </p:nvSpPr>
          <p:spPr>
            <a:xfrm>
              <a:off x="213012" y="1004309"/>
              <a:ext cx="1675907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 확인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Ps</a:t>
            </a:r>
          </a:p>
          <a:p>
            <a:pPr lvl="1"/>
            <a:r>
              <a:rPr lang="ko-KR" altLang="en-US" dirty="0" smtClean="0"/>
              <a:t>프로세스의 상태 확인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: </a:t>
            </a:r>
            <a:r>
              <a:rPr lang="ko-KR" altLang="en-US" dirty="0" smtClean="0"/>
              <a:t>다른 이용자의 프로세스까지 표시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 : </a:t>
            </a:r>
            <a:r>
              <a:rPr lang="ko-KR" altLang="en-US" dirty="0" smtClean="0"/>
              <a:t>작업환경까지 표시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 : </a:t>
            </a:r>
            <a:r>
              <a:rPr lang="ko-KR" altLang="en-US" dirty="0" smtClean="0"/>
              <a:t>전체 경로로 프로세스를 표시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 : </a:t>
            </a:r>
            <a:r>
              <a:rPr lang="ko-KR" altLang="en-US" dirty="0" smtClean="0"/>
              <a:t>자세한 정보까지 표시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 : </a:t>
            </a:r>
            <a:r>
              <a:rPr lang="ko-KR" altLang="en-US" dirty="0" smtClean="0"/>
              <a:t>현재 실행하고 있는 프로세스 표시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 : </a:t>
            </a:r>
            <a:r>
              <a:rPr lang="ko-KR" altLang="en-US" dirty="0" smtClean="0"/>
              <a:t>각 프로세스의 이용자 이름과 시작 시간 표</a:t>
            </a:r>
            <a:r>
              <a:rPr lang="ko-KR" altLang="en-US" dirty="0"/>
              <a:t>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35969"/>
            <a:ext cx="7632848" cy="3541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74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C932-0F65-4FD1-912C-C3B3C2721579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37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51520" y="159607"/>
            <a:ext cx="8731752" cy="1270831"/>
            <a:chOff x="160728" y="147502"/>
            <a:chExt cx="8731752" cy="1270831"/>
          </a:xfrm>
        </p:grpSpPr>
        <p:sp>
          <p:nvSpPr>
            <p:cNvPr id="16" name="직사각형 15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 관리 실무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7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직사각형 17"/>
            <p:cNvSpPr/>
            <p:nvPr/>
          </p:nvSpPr>
          <p:spPr>
            <a:xfrm>
              <a:off x="213012" y="1004309"/>
              <a:ext cx="1675907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 확인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Ps –</a:t>
            </a:r>
            <a:r>
              <a:rPr lang="en-US" altLang="ko-KR" dirty="0" err="1" smtClean="0"/>
              <a:t>ef</a:t>
            </a:r>
            <a:r>
              <a:rPr lang="en-US" altLang="ko-KR" dirty="0" smtClean="0"/>
              <a:t>  | grep </a:t>
            </a:r>
            <a:r>
              <a:rPr lang="ko-KR" altLang="en-US" dirty="0" err="1" smtClean="0"/>
              <a:t>프로세스명</a:t>
            </a:r>
            <a:r>
              <a:rPr lang="en-US" altLang="ko-KR" dirty="0" smtClean="0"/>
              <a:t> 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89" y="2996952"/>
            <a:ext cx="7533837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66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09D0A-6596-426F-8791-991803FE25FE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38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51520" y="159607"/>
            <a:ext cx="8731752" cy="1318472"/>
            <a:chOff x="160728" y="147502"/>
            <a:chExt cx="8731752" cy="1318472"/>
          </a:xfrm>
        </p:grpSpPr>
        <p:sp>
          <p:nvSpPr>
            <p:cNvPr id="16" name="직사각형 15"/>
            <p:cNvSpPr/>
            <p:nvPr/>
          </p:nvSpPr>
          <p:spPr>
            <a:xfrm>
              <a:off x="160728" y="147502"/>
              <a:ext cx="8712968" cy="92333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 관리 실무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7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직사각형 17"/>
            <p:cNvSpPr/>
            <p:nvPr/>
          </p:nvSpPr>
          <p:spPr>
            <a:xfrm>
              <a:off x="213012" y="1004309"/>
              <a:ext cx="2107956" cy="46166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 트리 확인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Pstree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프로세스를</a:t>
            </a:r>
            <a:r>
              <a:rPr lang="en-US" altLang="ko-KR" dirty="0"/>
              <a:t> </a:t>
            </a:r>
            <a:r>
              <a:rPr lang="ko-KR" altLang="en-US" dirty="0" err="1" smtClean="0"/>
              <a:t>트리구조로</a:t>
            </a:r>
            <a:r>
              <a:rPr lang="ko-KR" altLang="en-US" dirty="0" smtClean="0"/>
              <a:t> 표시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: </a:t>
            </a:r>
            <a:r>
              <a:rPr lang="ko-KR" altLang="en-US" dirty="0" smtClean="0"/>
              <a:t>실행될 때의 인자나 옵션 모두 표시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 : </a:t>
            </a:r>
            <a:r>
              <a:rPr lang="ko-KR" altLang="en-US" dirty="0" smtClean="0"/>
              <a:t>현재 및 부모 프로세스 강조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 : PID</a:t>
            </a:r>
            <a:r>
              <a:rPr lang="ko-KR" altLang="en-US" dirty="0" smtClean="0"/>
              <a:t>정보 함께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 : </a:t>
            </a:r>
            <a:r>
              <a:rPr lang="ko-KR" altLang="en-US" dirty="0" smtClean="0"/>
              <a:t>이름순으로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 : </a:t>
            </a:r>
            <a:r>
              <a:rPr lang="ko-KR" altLang="en-US" dirty="0" smtClean="0"/>
              <a:t>특정 사용자의 프로세스만 검색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03" y="2141168"/>
            <a:ext cx="8001437" cy="41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496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471F-2250-43D8-80D4-8E02971ACEF2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39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51520" y="159607"/>
            <a:ext cx="8731752" cy="1318472"/>
            <a:chOff x="160728" y="147502"/>
            <a:chExt cx="8731752" cy="1318472"/>
          </a:xfrm>
        </p:grpSpPr>
        <p:sp>
          <p:nvSpPr>
            <p:cNvPr id="16" name="직사각형 15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 관리 실무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7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직사각형 17"/>
            <p:cNvSpPr/>
            <p:nvPr/>
          </p:nvSpPr>
          <p:spPr>
            <a:xfrm>
              <a:off x="213012" y="1004309"/>
              <a:ext cx="2107956" cy="46166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 트리 확인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Pstree</a:t>
            </a:r>
            <a:r>
              <a:rPr lang="en-US" altLang="ko-KR" dirty="0" smtClean="0"/>
              <a:t> –up </a:t>
            </a:r>
            <a:r>
              <a:rPr lang="ko-KR" altLang="en-US" dirty="0" smtClean="0"/>
              <a:t>사용자이름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204864"/>
            <a:ext cx="7776865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891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220768"/>
            <a:chOff x="160728" y="147502"/>
            <a:chExt cx="8731752" cy="1220768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92333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r>
                <a:rPr lang="en-US" altLang="ko-KR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3600" b="1" dirty="0" err="1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리눅스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파일시스템관리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954246"/>
              <a:ext cx="4556228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61" y="4225239"/>
            <a:ext cx="8640960" cy="1219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1771437" y="4346008"/>
            <a:ext cx="81823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85" y="1948650"/>
            <a:ext cx="8654787" cy="1194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직선 연결선 11"/>
          <p:cNvCxnSpPr/>
          <p:nvPr/>
        </p:nvCxnSpPr>
        <p:spPr>
          <a:xfrm>
            <a:off x="1441748" y="2091328"/>
            <a:ext cx="40911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56204" y="1118751"/>
            <a:ext cx="4556228" cy="41402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>
              <a:lnSpc>
                <a:spcPct val="150000"/>
              </a:lnSpc>
            </a:pPr>
            <a:r>
              <a:rPr lang="ko-KR" altLang="en-US" sz="1600" b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마운트</a:t>
            </a:r>
            <a:r>
              <a:rPr lang="ko-KR" altLang="en-US" sz="16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설정파</a:t>
            </a:r>
            <a:r>
              <a:rPr lang="ko-KR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endParaRPr lang="en-US" altLang="ko-KR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0DB6-80A2-45E6-9FE0-0F31F63C4148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71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2B5C-CFA7-4A08-866D-AB481802E7D5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40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51520" y="159607"/>
            <a:ext cx="8731752" cy="1270831"/>
            <a:chOff x="160728" y="147502"/>
            <a:chExt cx="8731752" cy="1270831"/>
          </a:xfrm>
        </p:grpSpPr>
        <p:sp>
          <p:nvSpPr>
            <p:cNvPr id="16" name="직사각형 15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 관리 실무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7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직사각형 17"/>
            <p:cNvSpPr/>
            <p:nvPr/>
          </p:nvSpPr>
          <p:spPr>
            <a:xfrm>
              <a:off x="213012" y="1004309"/>
              <a:ext cx="2107956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진행 프로세스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jobs</a:t>
            </a:r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 err="1" smtClean="0"/>
              <a:t>진행중이거나</a:t>
            </a:r>
            <a:r>
              <a:rPr lang="ko-KR" altLang="en-US" dirty="0" smtClean="0"/>
              <a:t> 멈춘 프로세스 표시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43" b="57833"/>
          <a:stretch/>
        </p:blipFill>
        <p:spPr bwMode="auto">
          <a:xfrm>
            <a:off x="242097" y="4437112"/>
            <a:ext cx="8706884" cy="69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2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2304-8E19-456E-9F98-E7F00EE6802D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41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51520" y="159607"/>
            <a:ext cx="8731752" cy="1270831"/>
            <a:chOff x="160728" y="147502"/>
            <a:chExt cx="8731752" cy="1270831"/>
          </a:xfrm>
        </p:grpSpPr>
        <p:sp>
          <p:nvSpPr>
            <p:cNvPr id="16" name="직사각형 15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 관리 실무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7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직사각형 17"/>
            <p:cNvSpPr/>
            <p:nvPr/>
          </p:nvSpPr>
          <p:spPr>
            <a:xfrm>
              <a:off x="213012" y="1004309"/>
              <a:ext cx="2107956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백그라운드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명령어 </a:t>
            </a:r>
            <a:r>
              <a:rPr lang="en-US" altLang="ko-KR" dirty="0" smtClean="0"/>
              <a:t>&amp;</a:t>
            </a:r>
          </a:p>
          <a:p>
            <a:pPr lvl="1"/>
            <a:r>
              <a:rPr lang="ko-KR" altLang="en-US" sz="2400" dirty="0" smtClean="0"/>
              <a:t>명령어 행 마지막에 </a:t>
            </a:r>
            <a:r>
              <a:rPr lang="en-US" altLang="ko-KR" sz="2400" dirty="0" smtClean="0"/>
              <a:t>&amp;</a:t>
            </a:r>
            <a:r>
              <a:rPr lang="ko-KR" altLang="en-US" sz="2400" dirty="0" smtClean="0"/>
              <a:t>를 붙이면 백그라운드 실행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1297"/>
          <a:stretch/>
        </p:blipFill>
        <p:spPr bwMode="auto">
          <a:xfrm>
            <a:off x="611560" y="3501009"/>
            <a:ext cx="7844602" cy="1070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17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C0A0-39B9-4A07-8053-045E1688AD42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42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51520" y="159607"/>
            <a:ext cx="8731752" cy="1270831"/>
            <a:chOff x="160728" y="147502"/>
            <a:chExt cx="8731752" cy="1270831"/>
          </a:xfrm>
        </p:grpSpPr>
        <p:sp>
          <p:nvSpPr>
            <p:cNvPr id="16" name="직사각형 15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 관리 실무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7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직사각형 17"/>
            <p:cNvSpPr/>
            <p:nvPr/>
          </p:nvSpPr>
          <p:spPr>
            <a:xfrm>
              <a:off x="213012" y="1004309"/>
              <a:ext cx="2107956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백그라운드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Ctrl + Z</a:t>
            </a:r>
          </a:p>
          <a:p>
            <a:pPr lvl="1"/>
            <a:r>
              <a:rPr lang="ko-KR" altLang="en-US" dirty="0" smtClean="0"/>
              <a:t>현재 진행중인 프로세스 </a:t>
            </a:r>
            <a:r>
              <a:rPr lang="ko-KR" altLang="en-US" dirty="0" err="1" smtClean="0"/>
              <a:t>일시중지</a:t>
            </a:r>
            <a:endParaRPr lang="en-US" altLang="ko-KR" dirty="0" smtClean="0"/>
          </a:p>
          <a:p>
            <a:r>
              <a:rPr lang="en-US" altLang="ko-KR" dirty="0" err="1" smtClean="0"/>
              <a:t>bg</a:t>
            </a:r>
            <a:r>
              <a:rPr lang="en-US" altLang="ko-KR" dirty="0" smtClean="0"/>
              <a:t> %</a:t>
            </a:r>
            <a:r>
              <a:rPr lang="ko-KR" altLang="en-US" dirty="0" smtClean="0"/>
              <a:t>번호</a:t>
            </a:r>
          </a:p>
          <a:p>
            <a:pPr lvl="1"/>
            <a:r>
              <a:rPr lang="ko-KR" altLang="en-US" dirty="0" err="1" smtClean="0"/>
              <a:t>일시정지된</a:t>
            </a:r>
            <a:r>
              <a:rPr lang="ko-KR" altLang="en-US" dirty="0" smtClean="0"/>
              <a:t> 프로세스를 백그라운드에서 실</a:t>
            </a:r>
            <a:r>
              <a:rPr lang="ko-KR" altLang="en-US" dirty="0"/>
              <a:t>행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86" y="3861048"/>
            <a:ext cx="7344816" cy="230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371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D369-398E-4D4C-82B6-ADBD930DED89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43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51520" y="159607"/>
            <a:ext cx="8731752" cy="1270831"/>
            <a:chOff x="160728" y="147502"/>
            <a:chExt cx="8731752" cy="1270831"/>
          </a:xfrm>
        </p:grpSpPr>
        <p:sp>
          <p:nvSpPr>
            <p:cNvPr id="16" name="직사각형 15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 관리 실무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7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직사각형 17"/>
            <p:cNvSpPr/>
            <p:nvPr/>
          </p:nvSpPr>
          <p:spPr>
            <a:xfrm>
              <a:off x="213012" y="1004309"/>
              <a:ext cx="2107956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</a:t>
              </a:r>
              <a:r>
                <a:rPr lang="ko-KR" altLang="en-US" sz="1600" b="1" dirty="0" err="1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그라운드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fg</a:t>
            </a:r>
            <a:r>
              <a:rPr lang="en-US" altLang="ko-KR" dirty="0" smtClean="0"/>
              <a:t> %</a:t>
            </a:r>
            <a:r>
              <a:rPr lang="ko-KR" altLang="en-US" dirty="0" smtClean="0"/>
              <a:t>번호</a:t>
            </a:r>
          </a:p>
          <a:p>
            <a:pPr lvl="1"/>
            <a:r>
              <a:rPr lang="ko-KR" altLang="en-US" dirty="0" err="1" smtClean="0"/>
              <a:t>일시정지된</a:t>
            </a:r>
            <a:r>
              <a:rPr lang="ko-KR" altLang="en-US" dirty="0" smtClean="0"/>
              <a:t> 프로세스를 </a:t>
            </a:r>
            <a:r>
              <a:rPr lang="ko-KR" altLang="en-US" dirty="0" err="1"/>
              <a:t>포</a:t>
            </a:r>
            <a:r>
              <a:rPr lang="ko-KR" altLang="en-US" dirty="0" err="1" smtClean="0"/>
              <a:t>그라운드에서</a:t>
            </a:r>
            <a:r>
              <a:rPr lang="ko-KR" altLang="en-US" dirty="0" smtClean="0"/>
              <a:t> 실</a:t>
            </a:r>
            <a:r>
              <a:rPr lang="ko-KR" altLang="en-US" dirty="0"/>
              <a:t>행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75" y="2790824"/>
            <a:ext cx="8205580" cy="251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113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309A-D673-485C-A26A-15EBE2FB9394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44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51520" y="159607"/>
            <a:ext cx="8731752" cy="1270831"/>
            <a:chOff x="160728" y="147502"/>
            <a:chExt cx="8731752" cy="1270831"/>
          </a:xfrm>
        </p:grpSpPr>
        <p:sp>
          <p:nvSpPr>
            <p:cNvPr id="16" name="직사각형 15"/>
            <p:cNvSpPr/>
            <p:nvPr/>
          </p:nvSpPr>
          <p:spPr>
            <a:xfrm>
              <a:off x="160728" y="147502"/>
              <a:ext cx="8712968" cy="92333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 관리 실무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7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직사각형 17"/>
            <p:cNvSpPr/>
            <p:nvPr/>
          </p:nvSpPr>
          <p:spPr>
            <a:xfrm>
              <a:off x="213012" y="1004309"/>
              <a:ext cx="2107956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 제</a:t>
              </a:r>
              <a:r>
                <a:rPr lang="ko-KR" altLang="en-US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거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Kill -9 PID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해당 프로세스를 제거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-9</a:t>
            </a:r>
            <a:r>
              <a:rPr lang="ko-KR" altLang="en-US" dirty="0" smtClean="0"/>
              <a:t>는 프로세스를 제거하라는 시그널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-1(HUP) </a:t>
            </a:r>
            <a:r>
              <a:rPr lang="ko-KR" altLang="en-US" dirty="0" smtClean="0"/>
              <a:t>옵션은 해당 프로세스 </a:t>
            </a:r>
            <a:r>
              <a:rPr lang="ko-KR" altLang="en-US" dirty="0" err="1" smtClean="0"/>
              <a:t>재시작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-11(SIGSEGV) </a:t>
            </a:r>
            <a:r>
              <a:rPr lang="ko-KR" altLang="en-US" dirty="0" smtClean="0"/>
              <a:t>옵션은 </a:t>
            </a:r>
            <a:r>
              <a:rPr lang="en-US" altLang="ko-KR" dirty="0" smtClean="0"/>
              <a:t>segmentation fault</a:t>
            </a:r>
            <a:r>
              <a:rPr lang="ko-KR" altLang="en-US" dirty="0" smtClean="0"/>
              <a:t>가 생긴 프로세스를 종료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46" y="3140968"/>
            <a:ext cx="8231726" cy="2806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450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67EB-E612-455E-8821-3FC8085F6A6F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45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51520" y="159607"/>
            <a:ext cx="8731752" cy="1270831"/>
            <a:chOff x="160728" y="147502"/>
            <a:chExt cx="8731752" cy="1270831"/>
          </a:xfrm>
        </p:grpSpPr>
        <p:sp>
          <p:nvSpPr>
            <p:cNvPr id="16" name="직사각형 15"/>
            <p:cNvSpPr/>
            <p:nvPr/>
          </p:nvSpPr>
          <p:spPr>
            <a:xfrm>
              <a:off x="160728" y="147502"/>
              <a:ext cx="8712968" cy="92333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 관리 실무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7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직사각형 17"/>
            <p:cNvSpPr/>
            <p:nvPr/>
          </p:nvSpPr>
          <p:spPr>
            <a:xfrm>
              <a:off x="213012" y="1004309"/>
              <a:ext cx="2107956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 제</a:t>
              </a:r>
              <a:r>
                <a:rPr lang="ko-KR" altLang="en-US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거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Killall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프로세스명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해당 프로세스들을 모두 제거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-I </a:t>
            </a:r>
            <a:r>
              <a:rPr lang="ko-KR" altLang="en-US" dirty="0" smtClean="0"/>
              <a:t>실행할지 확인 옵션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-v </a:t>
            </a:r>
            <a:r>
              <a:rPr lang="ko-KR" altLang="en-US" dirty="0" smtClean="0"/>
              <a:t>제거결과 표시 옵션</a:t>
            </a:r>
            <a:endParaRPr lang="en-US" altLang="ko-KR" dirty="0"/>
          </a:p>
          <a:p>
            <a:pPr lvl="1"/>
            <a:r>
              <a:rPr lang="en-US" altLang="ko-KR" dirty="0" smtClean="0"/>
              <a:t>-w </a:t>
            </a:r>
            <a:r>
              <a:rPr lang="ko-KR" altLang="en-US" dirty="0" err="1" smtClean="0"/>
              <a:t>제거될때까지</a:t>
            </a:r>
            <a:r>
              <a:rPr lang="ko-KR" altLang="en-US" dirty="0" smtClean="0"/>
              <a:t> 반복 시도 옵션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-HUP </a:t>
            </a:r>
            <a:r>
              <a:rPr lang="ko-KR" altLang="en-US" dirty="0" err="1" smtClean="0"/>
              <a:t>재시작</a:t>
            </a:r>
            <a:r>
              <a:rPr lang="ko-KR" altLang="en-US" dirty="0" smtClean="0"/>
              <a:t> 옵션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02" y="3284984"/>
            <a:ext cx="8491183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187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4544" y="2571207"/>
            <a:ext cx="9144000" cy="105753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>
              <a:lnSpc>
                <a:spcPct val="150000"/>
              </a:lnSpc>
            </a:pPr>
            <a:r>
              <a:rPr lang="ko-KR" altLang="en-US" sz="4800" b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퍼미션과</a:t>
            </a:r>
            <a:r>
              <a:rPr lang="en-US" altLang="ko-KR" sz="4800" b="1" dirty="0"/>
              <a:t> </a:t>
            </a:r>
            <a:r>
              <a:rPr lang="en-US" altLang="ko-KR" sz="4800" b="1" dirty="0" err="1"/>
              <a:t>SetUID</a:t>
            </a:r>
            <a:r>
              <a:rPr lang="en-US" altLang="ko-KR" sz="4800" b="1" dirty="0"/>
              <a:t>,</a:t>
            </a:r>
            <a:r>
              <a:rPr lang="ko-KR" altLang="en-US" sz="4800" b="1" dirty="0"/>
              <a:t>속성관리 실무</a:t>
            </a:r>
            <a:r>
              <a:rPr lang="ko-KR" altLang="en-US" sz="48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48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23" name="Picture 3" descr="C:\Users\엘지(1588-3366)\Documents\네이트온 받은 파일\검은선1.png"/>
          <p:cNvPicPr>
            <a:picLocks noChangeAspect="1" noChangeArrowheads="1"/>
          </p:cNvPicPr>
          <p:nvPr/>
        </p:nvPicPr>
        <p:blipFill>
          <a:blip r:embed="rId2" cstate="print">
            <a:lum bright="20000"/>
          </a:blip>
          <a:srcRect/>
          <a:stretch>
            <a:fillRect/>
          </a:stretch>
        </p:blipFill>
        <p:spPr bwMode="auto">
          <a:xfrm>
            <a:off x="395536" y="3913675"/>
            <a:ext cx="10009112" cy="7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9FA4C5-42B4-49B4-B64C-ABCE66FC121E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2017-01-24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zam2695@naver.com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47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270831"/>
            <a:chOff x="160728" y="147502"/>
            <a:chExt cx="873175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92333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 smtClean="0"/>
                <a:t>17</a:t>
              </a:r>
              <a:r>
                <a:rPr lang="ko-KR" altLang="en-US" sz="3600" b="1" dirty="0" smtClean="0"/>
                <a:t>장</a:t>
              </a:r>
              <a:r>
                <a:rPr lang="en-US" altLang="ko-KR" sz="3600" b="1" dirty="0" smtClean="0"/>
                <a:t>.</a:t>
              </a:r>
              <a:r>
                <a:rPr lang="ko-KR" altLang="en-US" sz="3600" b="1" dirty="0"/>
                <a:t> </a:t>
              </a:r>
              <a:r>
                <a:rPr lang="ko-KR" altLang="en-US" sz="3600" b="1" dirty="0" err="1" smtClean="0"/>
                <a:t>퍼미션과</a:t>
              </a:r>
              <a:r>
                <a:rPr lang="ko-KR" altLang="en-US" sz="3600" b="1" dirty="0" smtClean="0"/>
                <a:t> </a:t>
              </a:r>
              <a:r>
                <a:rPr lang="en-US" altLang="ko-KR" sz="3600" b="1" dirty="0" err="1" smtClean="0"/>
                <a:t>SetUID</a:t>
              </a:r>
              <a:r>
                <a:rPr lang="en-US" altLang="ko-KR" sz="3600" b="1" dirty="0" smtClean="0"/>
                <a:t>,</a:t>
              </a:r>
              <a:r>
                <a:rPr lang="ko-KR" altLang="en-US" sz="3600" b="1" dirty="0" smtClean="0"/>
                <a:t>속성관리 실무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4844259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파일에 대한 허가권의 종류와 기본 개념 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03805" y="1628800"/>
            <a:ext cx="87390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 </a:t>
            </a:r>
            <a:r>
              <a:rPr lang="ko-KR" altLang="en-US" sz="2800" b="1" dirty="0" smtClean="0"/>
              <a:t>파일의 허가권</a:t>
            </a:r>
            <a:r>
              <a:rPr lang="en-US" altLang="ko-KR" sz="2800" b="1" dirty="0"/>
              <a:t> </a:t>
            </a:r>
            <a:r>
              <a:rPr lang="en-US" altLang="ko-KR" sz="2800" b="1" dirty="0" smtClean="0"/>
              <a:t>: </a:t>
            </a:r>
            <a:r>
              <a:rPr lang="ko-KR" altLang="en-US" sz="2800" b="1" dirty="0" smtClean="0"/>
              <a:t>파일이나 </a:t>
            </a:r>
            <a:r>
              <a:rPr lang="ko-KR" altLang="en-US" sz="2800" b="1" dirty="0" err="1" smtClean="0"/>
              <a:t>디렉토리가</a:t>
            </a:r>
            <a:r>
              <a:rPr lang="ko-KR" altLang="en-US" sz="2800" b="1" dirty="0" smtClean="0"/>
              <a:t> 읽혀지거나 쓰여지거나 실행되려고 할 때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그리고 옮겨지거나 삭제되는 등의 </a:t>
            </a:r>
            <a:r>
              <a:rPr lang="en-US" altLang="ko-KR" sz="2800" b="1" dirty="0" smtClean="0"/>
              <a:t>action </a:t>
            </a:r>
            <a:r>
              <a:rPr lang="ko-KR" altLang="en-US" sz="2800" b="1" dirty="0" smtClean="0"/>
              <a:t>이 발생하려고 할 때 그 </a:t>
            </a:r>
            <a:r>
              <a:rPr lang="en-US" altLang="ko-KR" sz="2800" b="1" dirty="0" smtClean="0"/>
              <a:t>action</a:t>
            </a:r>
            <a:r>
              <a:rPr lang="ko-KR" altLang="en-US" sz="2800" b="1" dirty="0" smtClean="0"/>
              <a:t>에 대한 허가를 설정 하고 있는 것</a:t>
            </a:r>
            <a:endParaRPr lang="en-US" altLang="ko-KR" sz="2800" b="1" dirty="0" smtClean="0"/>
          </a:p>
          <a:p>
            <a:endParaRPr lang="en-US" altLang="ko-KR" sz="2800" b="1" dirty="0" smtClean="0"/>
          </a:p>
          <a:p>
            <a:r>
              <a:rPr lang="en-US" altLang="ko-KR" sz="2800" b="1" dirty="0" smtClean="0">
                <a:sym typeface="Wingdings" pitchFamily="2" charset="2"/>
              </a:rPr>
              <a:t>action </a:t>
            </a:r>
            <a:r>
              <a:rPr lang="ko-KR" altLang="en-US" sz="2800" b="1" dirty="0" smtClean="0">
                <a:sym typeface="Wingdings" pitchFamily="2" charset="2"/>
              </a:rPr>
              <a:t>에 대한 허가</a:t>
            </a:r>
            <a:r>
              <a:rPr lang="en-US" altLang="ko-KR" sz="2800" b="1" dirty="0" smtClean="0">
                <a:sym typeface="Wingdings" pitchFamily="2" charset="2"/>
              </a:rPr>
              <a:t>:   1) </a:t>
            </a:r>
            <a:r>
              <a:rPr lang="ko-KR" altLang="en-US" sz="2800" b="1" dirty="0" err="1" smtClean="0">
                <a:sym typeface="Wingdings" pitchFamily="2" charset="2"/>
              </a:rPr>
              <a:t>퍼미션</a:t>
            </a:r>
            <a:endParaRPr lang="en-US" altLang="ko-KR" sz="2800" b="1" dirty="0" smtClean="0">
              <a:sym typeface="Wingdings" pitchFamily="2" charset="2"/>
            </a:endParaRPr>
          </a:p>
          <a:p>
            <a:r>
              <a:rPr lang="en-US" altLang="ko-KR" sz="2800" b="1" dirty="0">
                <a:sym typeface="Wingdings" pitchFamily="2" charset="2"/>
              </a:rPr>
              <a:t> </a:t>
            </a:r>
            <a:r>
              <a:rPr lang="en-US" altLang="ko-KR" sz="2800" b="1" dirty="0" smtClean="0">
                <a:sym typeface="Wingdings" pitchFamily="2" charset="2"/>
              </a:rPr>
              <a:t>                               2)  </a:t>
            </a:r>
            <a:r>
              <a:rPr lang="en-US" altLang="ko-KR" sz="2800" b="1" dirty="0" err="1" smtClean="0">
                <a:sym typeface="Wingdings" pitchFamily="2" charset="2"/>
              </a:rPr>
              <a:t>SetUID,SetGID,StickyBit</a:t>
            </a:r>
            <a:endParaRPr lang="en-US" altLang="ko-KR" sz="2800" b="1" dirty="0" smtClean="0">
              <a:sym typeface="Wingdings" pitchFamily="2" charset="2"/>
            </a:endParaRPr>
          </a:p>
          <a:p>
            <a:r>
              <a:rPr lang="en-US" altLang="ko-KR" sz="2800" b="1" dirty="0">
                <a:sym typeface="Wingdings" pitchFamily="2" charset="2"/>
              </a:rPr>
              <a:t> </a:t>
            </a:r>
            <a:r>
              <a:rPr lang="en-US" altLang="ko-KR" sz="2800" b="1" dirty="0" smtClean="0">
                <a:sym typeface="Wingdings" pitchFamily="2" charset="2"/>
              </a:rPr>
              <a:t>                               3)  </a:t>
            </a:r>
            <a:r>
              <a:rPr lang="ko-KR" altLang="en-US" sz="2800" b="1" dirty="0" smtClean="0">
                <a:sym typeface="Wingdings" pitchFamily="2" charset="2"/>
              </a:rPr>
              <a:t>속성</a:t>
            </a:r>
            <a:endParaRPr lang="en-US" altLang="ko-KR" sz="2800" b="1" dirty="0" smtClean="0"/>
          </a:p>
          <a:p>
            <a:endParaRPr lang="ko-KR" altLang="en-US" sz="280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742F-4F07-4FB8-BCEC-B4C3F94AC472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69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765440"/>
            <a:chOff x="160728" y="147502"/>
            <a:chExt cx="8731752" cy="1765440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92333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 smtClean="0"/>
                <a:t>17</a:t>
              </a:r>
              <a:r>
                <a:rPr lang="ko-KR" altLang="en-US" sz="3600" b="1" dirty="0" smtClean="0"/>
                <a:t>장</a:t>
              </a:r>
              <a:r>
                <a:rPr lang="en-US" altLang="ko-KR" sz="3600" b="1" dirty="0" smtClean="0"/>
                <a:t>. </a:t>
              </a:r>
              <a:r>
                <a:rPr lang="ko-KR" altLang="en-US" sz="3600" b="1" dirty="0" err="1" smtClean="0"/>
                <a:t>퍼미션과</a:t>
              </a:r>
              <a:r>
                <a:rPr lang="ko-KR" altLang="en-US" sz="3600" b="1" dirty="0" smtClean="0"/>
                <a:t> </a:t>
              </a:r>
              <a:r>
                <a:rPr lang="en-US" altLang="ko-KR" sz="3600" b="1" dirty="0" err="1" smtClean="0"/>
                <a:t>SetUID</a:t>
              </a:r>
              <a:r>
                <a:rPr lang="en-US" altLang="ko-KR" sz="3600" b="1" dirty="0"/>
                <a:t> </a:t>
              </a:r>
              <a:r>
                <a:rPr lang="en-US" altLang="ko-KR" sz="3600" b="1" dirty="0" smtClean="0"/>
                <a:t>,</a:t>
              </a:r>
              <a:r>
                <a:rPr lang="ko-KR" altLang="en-US" sz="3600" b="1" dirty="0" smtClean="0"/>
                <a:t>속성관리실무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81945"/>
              <a:ext cx="6068396" cy="830997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 smtClean="0"/>
                <a:t>2. </a:t>
              </a:r>
              <a:r>
                <a:rPr lang="ko-KR" altLang="en-US" sz="1600" dirty="0" smtClean="0"/>
                <a:t>파일과 </a:t>
              </a:r>
              <a:r>
                <a:rPr lang="ko-KR" altLang="en-US" sz="1600" dirty="0" err="1" smtClean="0"/>
                <a:t>디렉토리의</a:t>
              </a:r>
              <a:r>
                <a:rPr lang="ko-KR" altLang="en-US" sz="1600" dirty="0" smtClean="0"/>
                <a:t> </a:t>
              </a:r>
              <a:r>
                <a:rPr lang="ko-KR" altLang="en-US" sz="1600" dirty="0" err="1" smtClean="0"/>
                <a:t>퍼미션</a:t>
              </a:r>
              <a:endParaRPr lang="en-US" altLang="ko-KR" sz="1600" dirty="0"/>
            </a:p>
            <a:p>
              <a:pPr lvl="0">
                <a:lnSpc>
                  <a:spcPct val="150000"/>
                </a:lnSpc>
              </a:pP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03804" y="1850633"/>
            <a:ext cx="84446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chmod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ko-KR" altLang="en-US" dirty="0" err="1" smtClean="0"/>
              <a:t>디렉토리의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퍼미션을</a:t>
            </a:r>
            <a:r>
              <a:rPr lang="ko-KR" altLang="en-US" dirty="0" smtClean="0"/>
              <a:t> 변경하는 명령어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              </a:t>
            </a:r>
            <a:r>
              <a:rPr lang="en-US" altLang="ko-KR" sz="2000" b="1" dirty="0" smtClean="0"/>
              <a:t>&lt;</a:t>
            </a:r>
            <a:r>
              <a:rPr lang="ko-KR" altLang="en-US" sz="2000" b="1" dirty="0" smtClean="0"/>
              <a:t>파일과 </a:t>
            </a:r>
            <a:r>
              <a:rPr lang="ko-KR" altLang="en-US" sz="2000" b="1" dirty="0" err="1" smtClean="0"/>
              <a:t>디렉토리의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퍼미션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권한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의 의미</a:t>
            </a:r>
            <a:r>
              <a:rPr lang="en-US" altLang="ko-KR" sz="2000" b="1" dirty="0" smtClean="0"/>
              <a:t>&gt;</a:t>
            </a:r>
            <a:endParaRPr lang="en-US" altLang="ko-KR" sz="2000" b="1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02307"/>
              </p:ext>
            </p:extLst>
          </p:nvPr>
        </p:nvGraphicFramePr>
        <p:xfrm>
          <a:off x="467544" y="2780928"/>
          <a:ext cx="8136904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2016224"/>
                <a:gridCol w="2160240"/>
                <a:gridCol w="266429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퍼미션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일반적인 의미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디렉토리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읽기권한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파일을 읽을 수 있음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디렉토리의</a:t>
                      </a:r>
                      <a:r>
                        <a:rPr lang="ko-KR" altLang="en-US" dirty="0" smtClean="0"/>
                        <a:t> 내용을 볼 수 있음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ls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쓰기권한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파일에 저장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삭제 할 수 있음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디렉토리에</a:t>
                      </a:r>
                      <a:r>
                        <a:rPr lang="ko-KR" altLang="en-US" dirty="0" smtClean="0"/>
                        <a:t> 파일저장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디렉토리</a:t>
                      </a:r>
                      <a:r>
                        <a:rPr lang="ko-KR" altLang="en-US" dirty="0" smtClean="0"/>
                        <a:t> 이름변경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삭제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실행권한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실행 가능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디렉토리에</a:t>
                      </a:r>
                      <a:r>
                        <a:rPr lang="ko-KR" altLang="en-US" dirty="0" smtClean="0"/>
                        <a:t> 접근할 수 있음</a:t>
                      </a:r>
                      <a:r>
                        <a:rPr lang="en-US" altLang="ko-KR" dirty="0" smtClean="0"/>
                        <a:t>(cd)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SetUID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SetGID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파일소유자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SetUID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) ,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그룹소유자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SetGID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의 권한으로 실행함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Sticky Bit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rgbClr val="FF0000"/>
                          </a:solidFill>
                        </a:rPr>
                        <a:t>공유디렉토리로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 사용됨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F96D-A180-43B5-848C-F08B27F9F4CE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32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754326"/>
            <a:chOff x="160728" y="147502"/>
            <a:chExt cx="8731752" cy="1754326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1754326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 smtClean="0"/>
                <a:t>17</a:t>
              </a:r>
              <a:r>
                <a:rPr lang="ko-KR" altLang="en-US" sz="3600" b="1" dirty="0" smtClean="0"/>
                <a:t>장</a:t>
              </a:r>
              <a:r>
                <a:rPr lang="en-US" altLang="ko-KR" sz="3600" b="1" dirty="0" smtClean="0"/>
                <a:t>. </a:t>
              </a:r>
              <a:r>
                <a:rPr lang="ko-KR" altLang="en-US" sz="3600" b="1" dirty="0" err="1" smtClean="0"/>
                <a:t>퍼미션과</a:t>
              </a:r>
              <a:r>
                <a:rPr lang="ko-KR" altLang="en-US" sz="3600" b="1" dirty="0" smtClean="0"/>
                <a:t> </a:t>
              </a:r>
              <a:r>
                <a:rPr lang="en-US" altLang="ko-KR" sz="3600" b="1" dirty="0" err="1" smtClean="0"/>
                <a:t>SetUID</a:t>
              </a:r>
              <a:r>
                <a:rPr lang="en-US" altLang="ko-KR" sz="3600" b="1" dirty="0" smtClean="0"/>
                <a:t> , </a:t>
              </a:r>
              <a:r>
                <a:rPr lang="ko-KR" altLang="en-US" sz="3600" b="1" dirty="0" smtClean="0"/>
                <a:t>속성관리실무</a:t>
              </a:r>
              <a:endParaRPr lang="en-US" altLang="ko-KR" sz="3600" b="1" dirty="0" smtClean="0"/>
            </a:p>
            <a:p>
              <a:pPr lvl="0">
                <a:lnSpc>
                  <a:spcPct val="150000"/>
                </a:lnSpc>
              </a:pP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6140404" cy="830997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 smtClean="0"/>
                <a:t>2-1. </a:t>
              </a:r>
              <a:r>
                <a:rPr lang="ko-KR" altLang="en-US" sz="1600" dirty="0" smtClean="0"/>
                <a:t>파일의 </a:t>
              </a:r>
              <a:r>
                <a:rPr lang="ko-KR" altLang="en-US" sz="1600" dirty="0" err="1" smtClean="0"/>
                <a:t>퍼미션의</a:t>
              </a:r>
              <a:r>
                <a:rPr lang="ko-KR" altLang="en-US" sz="1600" dirty="0" smtClean="0"/>
                <a:t> 이해와 설정법</a:t>
              </a:r>
              <a:endParaRPr lang="en-US" altLang="ko-KR" sz="1600" dirty="0"/>
            </a:p>
            <a:p>
              <a:pPr lvl="0">
                <a:lnSpc>
                  <a:spcPct val="150000"/>
                </a:lnSpc>
              </a:pP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78916"/>
            <a:ext cx="706755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액자 27"/>
          <p:cNvSpPr/>
          <p:nvPr/>
        </p:nvSpPr>
        <p:spPr>
          <a:xfrm>
            <a:off x="539552" y="2060848"/>
            <a:ext cx="1296144" cy="36004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033" name="꺾인 연결선 1032"/>
          <p:cNvCxnSpPr>
            <a:stCxn id="28" idx="1"/>
          </p:cNvCxnSpPr>
          <p:nvPr/>
        </p:nvCxnSpPr>
        <p:spPr>
          <a:xfrm rot="10800000" flipV="1">
            <a:off x="286916" y="2240868"/>
            <a:ext cx="252636" cy="900100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직선 화살표 연결선 1034"/>
          <p:cNvCxnSpPr/>
          <p:nvPr/>
        </p:nvCxnSpPr>
        <p:spPr>
          <a:xfrm>
            <a:off x="286916" y="3140968"/>
            <a:ext cx="39665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Box 1035"/>
          <p:cNvSpPr txBox="1"/>
          <p:nvPr/>
        </p:nvSpPr>
        <p:spPr>
          <a:xfrm>
            <a:off x="758296" y="2956302"/>
            <a:ext cx="71260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              </a:t>
            </a:r>
            <a:r>
              <a:rPr lang="en-US" altLang="ko-KR" dirty="0" err="1" smtClean="0"/>
              <a:t>rw</a:t>
            </a:r>
            <a:r>
              <a:rPr lang="en-US" altLang="ko-KR" dirty="0" smtClean="0"/>
              <a:t>-               ---                   ---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파일 유형</a:t>
            </a:r>
            <a:r>
              <a:rPr lang="en-US" altLang="ko-KR" dirty="0" smtClean="0"/>
              <a:t>)  (</a:t>
            </a:r>
            <a:r>
              <a:rPr lang="ko-KR" altLang="en-US" dirty="0" smtClean="0"/>
              <a:t>소유자권한</a:t>
            </a:r>
            <a:r>
              <a:rPr lang="en-US" altLang="ko-KR" dirty="0" smtClean="0"/>
              <a:t>)   (</a:t>
            </a:r>
            <a:r>
              <a:rPr lang="ko-KR" altLang="en-US" dirty="0" err="1" smtClean="0"/>
              <a:t>그룹소속자권한</a:t>
            </a:r>
            <a:r>
              <a:rPr lang="en-US" altLang="ko-KR" dirty="0" smtClean="0"/>
              <a:t>)  (</a:t>
            </a:r>
            <a:r>
              <a:rPr lang="ko-KR" altLang="en-US" dirty="0" err="1" smtClean="0"/>
              <a:t>일반다른사용자권한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*</a:t>
            </a:r>
            <a:r>
              <a:rPr lang="ko-KR" altLang="en-US" dirty="0" smtClean="0"/>
              <a:t>파일유형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b: </a:t>
            </a:r>
            <a:r>
              <a:rPr lang="ko-KR" altLang="en-US" dirty="0" err="1" smtClean="0">
                <a:solidFill>
                  <a:srgbClr val="FF0000"/>
                </a:solidFill>
              </a:rPr>
              <a:t>블럭구조의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특수파일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           c: </a:t>
            </a:r>
            <a:r>
              <a:rPr lang="ko-KR" altLang="en-US" dirty="0" smtClean="0">
                <a:solidFill>
                  <a:srgbClr val="FF0000"/>
                </a:solidFill>
              </a:rPr>
              <a:t>입출력에 사용되는 특수파일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           p: </a:t>
            </a:r>
            <a:r>
              <a:rPr lang="ko-KR" altLang="en-US" dirty="0" smtClean="0">
                <a:solidFill>
                  <a:srgbClr val="FF0000"/>
                </a:solidFill>
              </a:rPr>
              <a:t>파이프파일임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           s: </a:t>
            </a:r>
            <a:r>
              <a:rPr lang="ko-KR" altLang="en-US" dirty="0" smtClean="0">
                <a:solidFill>
                  <a:srgbClr val="FF0000"/>
                </a:solidFill>
              </a:rPr>
              <a:t>소켓파일임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-: </a:t>
            </a:r>
            <a:r>
              <a:rPr lang="ko-KR" altLang="en-US" dirty="0" smtClean="0"/>
              <a:t>일반파일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l: </a:t>
            </a:r>
            <a:r>
              <a:rPr lang="ko-KR" altLang="en-US" dirty="0" err="1" smtClean="0"/>
              <a:t>심벌릭링크파일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d: </a:t>
            </a:r>
            <a:r>
              <a:rPr lang="ko-KR" altLang="en-US" dirty="0" err="1" smtClean="0"/>
              <a:t>디렉토리</a:t>
            </a:r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EBE3-8DCB-4016-920E-DB014289AF6C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2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220768"/>
            <a:chOff x="160728" y="147502"/>
            <a:chExt cx="8731752" cy="1220768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92333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r>
                <a:rPr lang="en-US" altLang="ko-KR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3600" b="1" dirty="0" err="1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리눅스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파일시스템관리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954246"/>
              <a:ext cx="4556228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56204" y="1118751"/>
            <a:ext cx="4556228" cy="41402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>
              <a:lnSpc>
                <a:spcPct val="150000"/>
              </a:lnSpc>
            </a:pPr>
            <a:r>
              <a:rPr lang="ko-KR" altLang="en-US" sz="1600" b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마운</a:t>
            </a:r>
            <a:r>
              <a:rPr lang="ko-KR" altLang="en-US" sz="16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트</a:t>
            </a:r>
            <a:endParaRPr lang="en-US" altLang="ko-KR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55932" y="2319384"/>
            <a:ext cx="6140404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CD-ROM </a:t>
            </a:r>
            <a:r>
              <a:rPr lang="ko-KR" altLang="en-US" dirty="0" err="1" smtClean="0"/>
              <a:t>마운트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39044" y="2708920"/>
            <a:ext cx="6157292" cy="6480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mount –t iso9660 /</a:t>
            </a:r>
            <a:r>
              <a:rPr lang="en-US" altLang="ko-KR" dirty="0" err="1" smtClean="0"/>
              <a:t>dev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cdrom</a:t>
            </a:r>
            <a:r>
              <a:rPr lang="en-US" altLang="ko-KR" dirty="0" smtClean="0"/>
              <a:t>  /media/</a:t>
            </a:r>
            <a:r>
              <a:rPr lang="en-US" altLang="ko-KR" dirty="0" err="1" smtClean="0"/>
              <a:t>cdrom</a:t>
            </a:r>
            <a:endParaRPr lang="en-US" altLang="ko-KR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55932" y="3903560"/>
            <a:ext cx="6140404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CD-ROM </a:t>
            </a:r>
            <a:r>
              <a:rPr lang="ko-KR" altLang="en-US" dirty="0" err="1"/>
              <a:t>언</a:t>
            </a:r>
            <a:r>
              <a:rPr lang="ko-KR" altLang="en-US" dirty="0" err="1" smtClean="0"/>
              <a:t>마운트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39044" y="4293096"/>
            <a:ext cx="6157292" cy="6480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umount</a:t>
            </a:r>
            <a:r>
              <a:rPr lang="en-US" altLang="ko-KR" dirty="0" smtClean="0"/>
              <a:t> /media/</a:t>
            </a:r>
            <a:r>
              <a:rPr lang="en-US" altLang="ko-KR" dirty="0" err="1" smtClean="0"/>
              <a:t>cdrom</a:t>
            </a:r>
            <a:endParaRPr lang="en-US" altLang="ko-KR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15616" y="5675996"/>
            <a:ext cx="6661348" cy="8493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/>
              <a:t>마운트</a:t>
            </a:r>
            <a:r>
              <a:rPr lang="ko-KR" altLang="en-US" dirty="0" smtClean="0"/>
              <a:t> 상태에서 </a:t>
            </a:r>
            <a:r>
              <a:rPr lang="en-US" altLang="ko-KR" dirty="0" smtClean="0"/>
              <a:t>CD-ROM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뺄수</a:t>
            </a:r>
            <a:r>
              <a:rPr lang="ko-KR" altLang="en-US" dirty="0" smtClean="0"/>
              <a:t> 없음</a:t>
            </a:r>
            <a:endParaRPr lang="en-US" altLang="ko-KR" dirty="0" smtClean="0"/>
          </a:p>
          <a:p>
            <a:r>
              <a:rPr lang="en-US" altLang="ko-KR" dirty="0" smtClean="0"/>
              <a:t>/media/</a:t>
            </a:r>
            <a:r>
              <a:rPr lang="en-US" altLang="ko-KR" dirty="0" err="1" smtClean="0"/>
              <a:t>cdrom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다른곳으로</a:t>
            </a:r>
            <a:r>
              <a:rPr lang="ko-KR" altLang="en-US" dirty="0" smtClean="0"/>
              <a:t> 빠져 나와서 </a:t>
            </a:r>
            <a:r>
              <a:rPr lang="en-US" altLang="ko-KR" dirty="0" err="1" smtClean="0"/>
              <a:t>umount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해야한다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2581918" y="3166020"/>
            <a:ext cx="83795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3059832" y="1725318"/>
            <a:ext cx="504056" cy="1188132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3654184" y="1197044"/>
            <a:ext cx="5427186" cy="6714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국제 표준화 기구</a:t>
            </a:r>
            <a:r>
              <a:rPr lang="en-US" altLang="ko-KR" dirty="0"/>
              <a:t>(ISO)</a:t>
            </a:r>
            <a:r>
              <a:rPr lang="ko-KR" altLang="en-US" dirty="0"/>
              <a:t>에서 제정한 </a:t>
            </a:r>
            <a:r>
              <a:rPr lang="en-US" altLang="ko-KR" dirty="0"/>
              <a:t>CD-ROM </a:t>
            </a:r>
            <a:r>
              <a:rPr lang="ko-KR" altLang="en-US" dirty="0"/>
              <a:t>매체를 위한 파일 시스템 표준이다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327A-2E2E-452B-BCF9-AFF02C78B72A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0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754326"/>
            <a:chOff x="160728" y="147502"/>
            <a:chExt cx="8731752" cy="1754326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1754326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 smtClean="0"/>
                <a:t>17</a:t>
              </a:r>
              <a:r>
                <a:rPr lang="ko-KR" altLang="en-US" sz="3600" b="1" dirty="0" smtClean="0"/>
                <a:t>장</a:t>
              </a:r>
              <a:r>
                <a:rPr lang="en-US" altLang="ko-KR" sz="3600" b="1" dirty="0" smtClean="0"/>
                <a:t>. </a:t>
              </a:r>
              <a:r>
                <a:rPr lang="ko-KR" altLang="en-US" sz="3600" b="1" dirty="0" err="1" smtClean="0"/>
                <a:t>퍼미션과</a:t>
              </a:r>
              <a:r>
                <a:rPr lang="en-US" altLang="ko-KR" sz="3600" b="1" dirty="0"/>
                <a:t> </a:t>
              </a:r>
              <a:r>
                <a:rPr lang="en-US" altLang="ko-KR" sz="3600" b="1" dirty="0" err="1" smtClean="0"/>
                <a:t>SetUID</a:t>
              </a:r>
              <a:r>
                <a:rPr lang="en-US" altLang="ko-KR" sz="3600" b="1" dirty="0" smtClean="0"/>
                <a:t>, </a:t>
              </a:r>
              <a:r>
                <a:rPr lang="ko-KR" altLang="en-US" sz="3600" b="1" dirty="0" smtClean="0"/>
                <a:t>속성관리실무</a:t>
              </a:r>
              <a:endParaRPr lang="en-US" altLang="ko-KR" sz="3600" b="1" dirty="0" smtClean="0"/>
            </a:p>
            <a:p>
              <a:pPr lvl="0">
                <a:lnSpc>
                  <a:spcPct val="150000"/>
                </a:lnSpc>
              </a:pP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7364540" cy="830997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 smtClean="0"/>
                <a:t>3. </a:t>
              </a:r>
              <a:r>
                <a:rPr lang="en-US" altLang="ko-KR" sz="1600" dirty="0" err="1" smtClean="0"/>
                <a:t>SetUID</a:t>
              </a:r>
              <a:r>
                <a:rPr lang="en-US" altLang="ko-KR" sz="1600" dirty="0" smtClean="0"/>
                <a:t> </a:t>
              </a:r>
              <a:r>
                <a:rPr lang="ko-KR" altLang="en-US" sz="1600" dirty="0" smtClean="0"/>
                <a:t>에 대한 이해와 설정법</a:t>
              </a:r>
              <a:endParaRPr lang="en-US" altLang="ko-KR" sz="1600" dirty="0"/>
            </a:p>
            <a:p>
              <a:pPr lvl="0">
                <a:lnSpc>
                  <a:spcPct val="150000"/>
                </a:lnSpc>
              </a:pP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27201" y="1806853"/>
            <a:ext cx="7992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en-US" altLang="ko-KR" b="1" dirty="0" err="1" smtClean="0"/>
              <a:t>SetUID</a:t>
            </a:r>
            <a:r>
              <a:rPr lang="ko-KR" altLang="en-US" b="1" dirty="0" smtClean="0"/>
              <a:t>가 설정된 파일을 실행하였을 경우</a:t>
            </a:r>
            <a:r>
              <a:rPr lang="en-US" altLang="ko-KR" dirty="0" smtClean="0"/>
              <a:t>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실행되는 동안에는 실행시킨 사용자의 권한이 아닌 파일의 소유자 권한으로 실행된다</a:t>
            </a:r>
            <a:r>
              <a:rPr lang="en-US" altLang="ko-KR" dirty="0" smtClean="0"/>
              <a:t> (=</a:t>
            </a:r>
            <a:r>
              <a:rPr lang="ko-KR" altLang="en-US" dirty="0" smtClean="0"/>
              <a:t>실행시작부터 실행 종료 할 때 까지 실행시킨 사용자의 권한이 아닌 그 파일의 소유자 권한으로 실행이 된다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SetUID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퍼미션</a:t>
            </a:r>
            <a:r>
              <a:rPr lang="ko-KR" altLang="en-US" dirty="0" smtClean="0"/>
              <a:t> 설정 방법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일반 </a:t>
            </a:r>
            <a:r>
              <a:rPr lang="ko-KR" altLang="en-US" dirty="0" err="1" smtClean="0"/>
              <a:t>퍼미션</a:t>
            </a:r>
            <a:r>
              <a:rPr lang="ko-KR" altLang="en-US" dirty="0" smtClean="0"/>
              <a:t> 앞에 </a:t>
            </a:r>
            <a:r>
              <a:rPr lang="en-US" altLang="ko-KR" dirty="0" smtClean="0"/>
              <a:t>4</a:t>
            </a:r>
            <a:r>
              <a:rPr lang="ko-KR" altLang="en-US" dirty="0" smtClean="0"/>
              <a:t>를 붙인다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17032"/>
            <a:ext cx="638175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3614766" y="4422994"/>
            <a:ext cx="58774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27584" y="4888607"/>
            <a:ext cx="3600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827584" y="4888607"/>
            <a:ext cx="0" cy="1965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827584" y="5085184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87624" y="5011370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소유자 </a:t>
            </a:r>
            <a:r>
              <a:rPr lang="ko-KR" altLang="en-US" dirty="0" err="1" smtClean="0"/>
              <a:t>실행퍼미션</a:t>
            </a:r>
            <a:r>
              <a:rPr lang="ko-KR" altLang="en-US" dirty="0" smtClean="0"/>
              <a:t> 자리에 </a:t>
            </a:r>
            <a:r>
              <a:rPr lang="en-US" altLang="ko-KR" dirty="0" smtClean="0"/>
              <a:t>s</a:t>
            </a:r>
            <a:r>
              <a:rPr lang="ko-KR" altLang="en-US" dirty="0" smtClean="0"/>
              <a:t>라는 문자가 설정됨</a:t>
            </a:r>
            <a:endParaRPr lang="en-US" altLang="ko-KR" dirty="0" smtClean="0"/>
          </a:p>
          <a:p>
            <a:r>
              <a:rPr lang="ko-KR" altLang="en-US" dirty="0" smtClean="0"/>
              <a:t>다른 사용자들이 이 파일을 실행하더라도 파일의 소유자 권한으로 실행</a:t>
            </a:r>
            <a:r>
              <a:rPr lang="ko-KR" altLang="en-US" dirty="0"/>
              <a:t>됨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EF53-A2F5-43AA-9A97-11BF83BA2C05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5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754326"/>
            <a:chOff x="160728" y="147502"/>
            <a:chExt cx="8731752" cy="1754326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1754326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600" b="1" dirty="0" smtClean="0">
                  <a:solidFill>
                    <a:prstClr val="black"/>
                  </a:solidFill>
                </a:rPr>
                <a:t>17</a:t>
              </a:r>
              <a:r>
                <a:rPr lang="ko-KR" altLang="en-US" sz="3600" b="1" dirty="0" smtClean="0">
                  <a:solidFill>
                    <a:prstClr val="black"/>
                  </a:solidFill>
                </a:rPr>
                <a:t>장</a:t>
              </a:r>
              <a:r>
                <a:rPr lang="en-US" altLang="ko-KR" sz="3600" b="1" dirty="0" smtClean="0">
                  <a:solidFill>
                    <a:prstClr val="black"/>
                  </a:solidFill>
                </a:rPr>
                <a:t>. </a:t>
              </a:r>
              <a:r>
                <a:rPr lang="ko-KR" altLang="en-US" sz="3600" b="1" dirty="0" err="1" smtClean="0">
                  <a:solidFill>
                    <a:prstClr val="black"/>
                  </a:solidFill>
                </a:rPr>
                <a:t>퍼미션과</a:t>
              </a:r>
              <a:r>
                <a:rPr lang="ko-KR" altLang="en-US" sz="3600" b="1" dirty="0" smtClean="0">
                  <a:solidFill>
                    <a:prstClr val="black"/>
                  </a:solidFill>
                </a:rPr>
                <a:t> </a:t>
              </a:r>
              <a:r>
                <a:rPr lang="en-US" altLang="ko-KR" sz="3600" b="1" dirty="0" err="1" smtClean="0">
                  <a:solidFill>
                    <a:prstClr val="black"/>
                  </a:solidFill>
                </a:rPr>
                <a:t>SetUID</a:t>
              </a:r>
              <a:r>
                <a:rPr lang="en-US" altLang="ko-KR" sz="3600" b="1" dirty="0" smtClean="0">
                  <a:solidFill>
                    <a:prstClr val="black"/>
                  </a:solidFill>
                </a:rPr>
                <a:t> , </a:t>
              </a:r>
              <a:r>
                <a:rPr lang="ko-KR" altLang="en-US" sz="3600" b="1" dirty="0" smtClean="0">
                  <a:solidFill>
                    <a:prstClr val="black"/>
                  </a:solidFill>
                </a:rPr>
                <a:t>속성관리실무</a:t>
              </a:r>
              <a:endParaRPr lang="en-US" altLang="ko-KR" sz="3600" b="1" dirty="0" smtClean="0">
                <a:solidFill>
                  <a:prstClr val="black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36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1963939" cy="830997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>
                <a:lnSpc>
                  <a:spcPct val="150000"/>
                </a:lnSpc>
              </a:pPr>
              <a:endParaRPr lang="en-US" altLang="ko-KR" sz="1600" dirty="0">
                <a:solidFill>
                  <a:prstClr val="black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6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51520" y="1806853"/>
            <a:ext cx="79928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-</a:t>
            </a:r>
            <a:r>
              <a:rPr lang="en-US" altLang="ko-KR" dirty="0" err="1" smtClean="0">
                <a:solidFill>
                  <a:prstClr val="black"/>
                </a:solidFill>
              </a:rPr>
              <a:t>SetGID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설정 파일 실행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어떤 누가 실행하더라도 그 파일의 그룹권한으로 실행된다</a:t>
            </a:r>
            <a:endParaRPr lang="en-US" altLang="ko-KR" dirty="0" smtClean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smtClean="0">
                <a:solidFill>
                  <a:prstClr val="black"/>
                </a:solidFill>
              </a:rPr>
              <a:t>  </a:t>
            </a:r>
            <a:r>
              <a:rPr lang="en-US" altLang="ko-KR" dirty="0" err="1" smtClean="0">
                <a:solidFill>
                  <a:prstClr val="black"/>
                </a:solidFill>
              </a:rPr>
              <a:t>SetGID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설정 방법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 smtClean="0">
                <a:solidFill>
                  <a:prstClr val="black"/>
                </a:solidFill>
              </a:rPr>
              <a:t>일반 </a:t>
            </a:r>
            <a:r>
              <a:rPr lang="ko-KR" altLang="en-US" dirty="0" err="1" smtClean="0">
                <a:solidFill>
                  <a:prstClr val="black"/>
                </a:solidFill>
              </a:rPr>
              <a:t>퍼미션</a:t>
            </a:r>
            <a:r>
              <a:rPr lang="ko-KR" altLang="en-US" dirty="0" smtClean="0">
                <a:solidFill>
                  <a:prstClr val="black"/>
                </a:solidFill>
              </a:rPr>
              <a:t> 앞에 </a:t>
            </a:r>
            <a:r>
              <a:rPr lang="en-US" altLang="ko-KR" dirty="0" smtClean="0">
                <a:solidFill>
                  <a:prstClr val="black"/>
                </a:solidFill>
              </a:rPr>
              <a:t>2</a:t>
            </a:r>
            <a:r>
              <a:rPr lang="ko-KR" altLang="en-US" dirty="0" smtClean="0">
                <a:solidFill>
                  <a:prstClr val="black"/>
                </a:solidFill>
              </a:rPr>
              <a:t>를 붙인다</a:t>
            </a:r>
            <a:endParaRPr lang="en-US" altLang="ko-KR" dirty="0" smtClean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 smtClean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 smtClean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 smtClean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 smtClean="0">
              <a:solidFill>
                <a:prstClr val="black"/>
              </a:solidFill>
            </a:endParaRPr>
          </a:p>
          <a:p>
            <a:endParaRPr lang="en-US" altLang="ko-KR" dirty="0" smtClean="0">
              <a:solidFill>
                <a:prstClr val="black"/>
              </a:solidFill>
            </a:endParaRPr>
          </a:p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3804" y="1016414"/>
            <a:ext cx="7364540" cy="83099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3. </a:t>
            </a:r>
            <a:r>
              <a:rPr lang="en-US" altLang="ko-KR" sz="1600" dirty="0" err="1" smtClean="0"/>
              <a:t>SetGID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에 대한 이해와 설정법</a:t>
            </a:r>
            <a:endParaRPr lang="en-US" altLang="ko-KR" sz="1600" dirty="0"/>
          </a:p>
          <a:p>
            <a:pPr lvl="0">
              <a:lnSpc>
                <a:spcPct val="150000"/>
              </a:lnSpc>
            </a:pPr>
            <a:endParaRPr lang="en-US" altLang="ko-KR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68960"/>
            <a:ext cx="63531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직선 연결선 9"/>
          <p:cNvCxnSpPr/>
          <p:nvPr/>
        </p:nvCxnSpPr>
        <p:spPr>
          <a:xfrm>
            <a:off x="3554121" y="3772554"/>
            <a:ext cx="6120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10423" y="4221088"/>
            <a:ext cx="3600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87624" y="4221088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1187624" y="4365104"/>
            <a:ext cx="282839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47664" y="4365104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그룹 소유자의 </a:t>
            </a:r>
            <a:r>
              <a:rPr lang="ko-KR" altLang="en-US" dirty="0" err="1" smtClean="0"/>
              <a:t>실행퍼미션</a:t>
            </a:r>
            <a:r>
              <a:rPr lang="ko-KR" altLang="en-US" dirty="0" smtClean="0"/>
              <a:t> 자리에</a:t>
            </a:r>
            <a:r>
              <a:rPr lang="en-US" altLang="ko-KR" dirty="0"/>
              <a:t> </a:t>
            </a:r>
            <a:r>
              <a:rPr lang="en-US" altLang="ko-KR" dirty="0" smtClean="0"/>
              <a:t>s</a:t>
            </a:r>
            <a:r>
              <a:rPr lang="ko-KR" altLang="en-US" dirty="0" smtClean="0"/>
              <a:t>로 설정되면 </a:t>
            </a:r>
            <a:r>
              <a:rPr lang="en-US" altLang="ko-KR" dirty="0" err="1" smtClean="0"/>
              <a:t>SetGID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설정된 것</a:t>
            </a:r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6EA2-3DF4-401B-827F-47D7D244DC1A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754326"/>
            <a:chOff x="160728" y="147502"/>
            <a:chExt cx="8731752" cy="1754326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1754326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600" b="1" dirty="0" smtClean="0">
                  <a:solidFill>
                    <a:prstClr val="black"/>
                  </a:solidFill>
                </a:rPr>
                <a:t>17</a:t>
              </a:r>
              <a:r>
                <a:rPr lang="ko-KR" altLang="en-US" sz="3600" b="1" dirty="0" smtClean="0">
                  <a:solidFill>
                    <a:prstClr val="black"/>
                  </a:solidFill>
                </a:rPr>
                <a:t>장</a:t>
              </a:r>
              <a:r>
                <a:rPr lang="en-US" altLang="ko-KR" sz="3600" b="1" dirty="0" smtClean="0">
                  <a:solidFill>
                    <a:prstClr val="black"/>
                  </a:solidFill>
                </a:rPr>
                <a:t>. </a:t>
              </a:r>
              <a:r>
                <a:rPr lang="ko-KR" altLang="en-US" sz="3600" b="1" dirty="0" err="1" smtClean="0">
                  <a:solidFill>
                    <a:prstClr val="black"/>
                  </a:solidFill>
                </a:rPr>
                <a:t>퍼미션과</a:t>
              </a:r>
              <a:r>
                <a:rPr lang="ko-KR" altLang="en-US" sz="3600" b="1" dirty="0" smtClean="0">
                  <a:solidFill>
                    <a:prstClr val="black"/>
                  </a:solidFill>
                </a:rPr>
                <a:t> </a:t>
              </a:r>
              <a:r>
                <a:rPr lang="en-US" altLang="ko-KR" sz="3600" b="1" dirty="0" err="1" smtClean="0">
                  <a:solidFill>
                    <a:prstClr val="black"/>
                  </a:solidFill>
                </a:rPr>
                <a:t>SetUID</a:t>
              </a:r>
              <a:r>
                <a:rPr lang="en-US" altLang="ko-KR" sz="3600" b="1" dirty="0" smtClean="0">
                  <a:solidFill>
                    <a:prstClr val="black"/>
                  </a:solidFill>
                </a:rPr>
                <a:t> , </a:t>
              </a:r>
              <a:r>
                <a:rPr lang="ko-KR" altLang="en-US" sz="3600" b="1" dirty="0" smtClean="0">
                  <a:solidFill>
                    <a:prstClr val="black"/>
                  </a:solidFill>
                </a:rPr>
                <a:t>속성관리실무</a:t>
              </a:r>
              <a:endParaRPr lang="en-US" altLang="ko-KR" sz="3600" b="1" dirty="0" smtClean="0">
                <a:solidFill>
                  <a:prstClr val="black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36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1963939" cy="830997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>
                <a:lnSpc>
                  <a:spcPct val="150000"/>
                </a:lnSpc>
              </a:pPr>
              <a:endParaRPr lang="en-US" altLang="ko-KR" sz="1600" dirty="0">
                <a:solidFill>
                  <a:prstClr val="black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6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51520" y="1806853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-</a:t>
            </a:r>
          </a:p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3804" y="1016414"/>
            <a:ext cx="7364540" cy="83099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/>
                </a:solidFill>
              </a:rPr>
              <a:t>3. Sticky Bit</a:t>
            </a:r>
            <a:r>
              <a:rPr lang="ko-KR" altLang="en-US" sz="1600" dirty="0" smtClean="0">
                <a:solidFill>
                  <a:prstClr val="black"/>
                </a:solidFill>
              </a:rPr>
              <a:t>에 대한 이해와 설정법</a:t>
            </a:r>
            <a:endParaRPr lang="en-US" altLang="ko-KR" sz="16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42470"/>
            <a:ext cx="56197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액자 1"/>
          <p:cNvSpPr/>
          <p:nvPr/>
        </p:nvSpPr>
        <p:spPr>
          <a:xfrm>
            <a:off x="899592" y="1913932"/>
            <a:ext cx="1296144" cy="27146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71600" y="2185395"/>
            <a:ext cx="0" cy="267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971600" y="2453184"/>
            <a:ext cx="21602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85773" y="2268518"/>
            <a:ext cx="69586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일반 </a:t>
            </a:r>
            <a:r>
              <a:rPr lang="ko-KR" altLang="en-US" dirty="0" err="1" smtClean="0"/>
              <a:t>퍼미션</a:t>
            </a:r>
            <a:r>
              <a:rPr lang="en-US" altLang="ko-KR" dirty="0" smtClean="0"/>
              <a:t>:777, </a:t>
            </a:r>
            <a:r>
              <a:rPr lang="ko-KR" altLang="en-US" dirty="0" smtClean="0"/>
              <a:t>맨 끝에 </a:t>
            </a:r>
            <a:r>
              <a:rPr lang="en-US" altLang="ko-KR" dirty="0" smtClean="0"/>
              <a:t>t</a:t>
            </a:r>
            <a:r>
              <a:rPr lang="ko-KR" altLang="en-US" dirty="0" smtClean="0"/>
              <a:t>라는 소문자 </a:t>
            </a:r>
            <a:r>
              <a:rPr lang="ko-KR" altLang="en-US" dirty="0" err="1" smtClean="0"/>
              <a:t>마킹</a:t>
            </a:r>
            <a:endParaRPr lang="en-US" altLang="ko-KR" dirty="0" smtClean="0"/>
          </a:p>
          <a:p>
            <a:r>
              <a:rPr lang="ko-KR" altLang="en-US" dirty="0" err="1" smtClean="0"/>
              <a:t>공유디렉토리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파일생성을 아무나 할 수 있으며 생성된 파일은 각각 생성한 소유자의 소유로 되며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또한 생성한 사용자만이 그 파일을 수정하고 지울 수 있도록 되어있다</a:t>
            </a:r>
            <a:endParaRPr lang="en-US" altLang="ko-KR" dirty="0" smtClean="0"/>
          </a:p>
          <a:p>
            <a:r>
              <a:rPr lang="en-US" altLang="ko-KR" dirty="0" smtClean="0"/>
              <a:t>Sticky Bit </a:t>
            </a:r>
            <a:r>
              <a:rPr lang="ko-KR" altLang="en-US" dirty="0" smtClean="0"/>
              <a:t>설정 방법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일반 </a:t>
            </a:r>
            <a:r>
              <a:rPr lang="ko-KR" altLang="en-US" dirty="0" err="1" smtClean="0"/>
              <a:t>퍼미션</a:t>
            </a:r>
            <a:r>
              <a:rPr lang="ko-KR" altLang="en-US" dirty="0" smtClean="0"/>
              <a:t> 앞에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붙임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67" y="3749708"/>
            <a:ext cx="730567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직선 연결선 21"/>
          <p:cNvCxnSpPr/>
          <p:nvPr/>
        </p:nvCxnSpPr>
        <p:spPr>
          <a:xfrm>
            <a:off x="3563888" y="4022844"/>
            <a:ext cx="5040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403648" y="5397533"/>
            <a:ext cx="4320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547664" y="5397533"/>
            <a:ext cx="0" cy="1917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1547664" y="5589240"/>
            <a:ext cx="21602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35696" y="5493386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실행 </a:t>
            </a:r>
            <a:r>
              <a:rPr lang="ko-KR" altLang="en-US" dirty="0" err="1" smtClean="0"/>
              <a:t>퍼미션자리에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t</a:t>
            </a:r>
            <a:r>
              <a:rPr lang="ko-KR" altLang="en-US" dirty="0" smtClean="0"/>
              <a:t>라는 문자로 </a:t>
            </a:r>
            <a:r>
              <a:rPr lang="ko-KR" altLang="en-US" dirty="0" err="1" smtClean="0"/>
              <a:t>셋팅</a:t>
            </a:r>
            <a:endParaRPr lang="en-US" altLang="ko-KR" dirty="0" smtClean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test</a:t>
            </a:r>
            <a:r>
              <a:rPr lang="ko-KR" altLang="en-US" dirty="0" smtClean="0"/>
              <a:t>파일이 공유 목적으로 사용 가능</a:t>
            </a:r>
            <a:endParaRPr lang="ko-KR" altLang="en-US" dirty="0"/>
          </a:p>
        </p:txBody>
      </p:sp>
      <p:sp>
        <p:nvSpPr>
          <p:cNvPr id="30" name="포인트가 5개인 별 29"/>
          <p:cNvSpPr/>
          <p:nvPr/>
        </p:nvSpPr>
        <p:spPr>
          <a:xfrm>
            <a:off x="323528" y="6139716"/>
            <a:ext cx="432048" cy="313619"/>
          </a:xfrm>
          <a:prstGeom prst="star5">
            <a:avLst/>
          </a:prstGeom>
          <a:solidFill>
            <a:srgbClr val="EAEF2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01623" y="6139717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    Sticky Bit</a:t>
            </a:r>
            <a:r>
              <a:rPr lang="ko-KR" altLang="en-US" dirty="0" smtClean="0"/>
              <a:t>가 설정된 </a:t>
            </a:r>
            <a:r>
              <a:rPr lang="ko-KR" altLang="en-US" dirty="0" err="1" smtClean="0"/>
              <a:t>디렉토리내의</a:t>
            </a:r>
            <a:r>
              <a:rPr lang="ko-KR" altLang="en-US" dirty="0" smtClean="0"/>
              <a:t> 파일들에 대하여 </a:t>
            </a:r>
            <a:r>
              <a:rPr lang="en-US" altLang="ko-KR" dirty="0" smtClean="0"/>
              <a:t>root</a:t>
            </a:r>
            <a:r>
              <a:rPr lang="ko-KR" altLang="en-US" dirty="0" smtClean="0"/>
              <a:t>는 언제든 마음대로 변경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삭제등이</a:t>
            </a:r>
            <a:r>
              <a:rPr lang="ko-KR" altLang="en-US" dirty="0" smtClean="0"/>
              <a:t> 가능하다</a:t>
            </a:r>
            <a:endParaRPr lang="ko-KR" alt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8918-B28B-4FD9-B0F8-5547E7F13331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66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754326"/>
            <a:chOff x="160728" y="147502"/>
            <a:chExt cx="8731752" cy="1754326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1754326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600" b="1" dirty="0" smtClean="0">
                  <a:solidFill>
                    <a:prstClr val="black"/>
                  </a:solidFill>
                </a:rPr>
                <a:t>17</a:t>
              </a:r>
              <a:r>
                <a:rPr lang="ko-KR" altLang="en-US" sz="3600" b="1" dirty="0" smtClean="0">
                  <a:solidFill>
                    <a:prstClr val="black"/>
                  </a:solidFill>
                </a:rPr>
                <a:t>장</a:t>
              </a:r>
              <a:r>
                <a:rPr lang="en-US" altLang="ko-KR" sz="3600" b="1" dirty="0" smtClean="0">
                  <a:solidFill>
                    <a:prstClr val="black"/>
                  </a:solidFill>
                </a:rPr>
                <a:t>. </a:t>
              </a:r>
              <a:r>
                <a:rPr lang="ko-KR" altLang="en-US" sz="3600" b="1" dirty="0" err="1" smtClean="0">
                  <a:solidFill>
                    <a:prstClr val="black"/>
                  </a:solidFill>
                </a:rPr>
                <a:t>퍼미션과</a:t>
              </a:r>
              <a:r>
                <a:rPr lang="ko-KR" altLang="en-US" sz="3600" b="1" dirty="0" smtClean="0">
                  <a:solidFill>
                    <a:prstClr val="black"/>
                  </a:solidFill>
                </a:rPr>
                <a:t> </a:t>
              </a:r>
              <a:r>
                <a:rPr lang="en-US" altLang="ko-KR" sz="3600" b="1" dirty="0" err="1" smtClean="0">
                  <a:solidFill>
                    <a:prstClr val="black"/>
                  </a:solidFill>
                </a:rPr>
                <a:t>SetUID</a:t>
              </a:r>
              <a:r>
                <a:rPr lang="en-US" altLang="ko-KR" sz="3600" b="1" dirty="0" smtClean="0">
                  <a:solidFill>
                    <a:prstClr val="black"/>
                  </a:solidFill>
                </a:rPr>
                <a:t> , </a:t>
              </a:r>
              <a:r>
                <a:rPr lang="ko-KR" altLang="en-US" sz="3600" b="1" dirty="0" smtClean="0">
                  <a:solidFill>
                    <a:prstClr val="black"/>
                  </a:solidFill>
                </a:rPr>
                <a:t>속성관리실무</a:t>
              </a:r>
              <a:endParaRPr lang="en-US" altLang="ko-KR" sz="3600" b="1" dirty="0" smtClean="0">
                <a:solidFill>
                  <a:prstClr val="black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36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1963939" cy="830997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>
                <a:lnSpc>
                  <a:spcPct val="150000"/>
                </a:lnSpc>
              </a:pPr>
              <a:endParaRPr lang="en-US" altLang="ko-KR" sz="1600" dirty="0">
                <a:solidFill>
                  <a:prstClr val="black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6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51520" y="1806853"/>
            <a:ext cx="7992888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-</a:t>
            </a:r>
            <a:r>
              <a:rPr lang="en-US" altLang="ko-KR" dirty="0" err="1" smtClean="0">
                <a:solidFill>
                  <a:prstClr val="black"/>
                </a:solidFill>
              </a:rPr>
              <a:t>chattr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 smtClean="0">
                <a:solidFill>
                  <a:prstClr val="black"/>
                </a:solidFill>
              </a:rPr>
              <a:t>특정 속성을 부여하거나 제거할 수 있는 명령어</a:t>
            </a:r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en-US" altLang="ko-KR" dirty="0" smtClean="0">
                <a:solidFill>
                  <a:prstClr val="black"/>
                </a:solidFill>
              </a:rPr>
              <a:t>-</a:t>
            </a:r>
            <a:r>
              <a:rPr lang="en-US" altLang="ko-KR" dirty="0" err="1" smtClean="0">
                <a:solidFill>
                  <a:prstClr val="black"/>
                </a:solidFill>
              </a:rPr>
              <a:t>lsattr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 smtClean="0">
                <a:solidFill>
                  <a:prstClr val="black"/>
                </a:solidFill>
              </a:rPr>
              <a:t>파일에 부여되어있는 특정 속성을 확인하는 명령어</a:t>
            </a:r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en-US" altLang="ko-KR" dirty="0" smtClean="0">
                <a:solidFill>
                  <a:prstClr val="black"/>
                </a:solidFill>
              </a:rPr>
              <a:t>&lt;</a:t>
            </a:r>
            <a:r>
              <a:rPr lang="ko-KR" altLang="en-US" dirty="0" smtClean="0">
                <a:solidFill>
                  <a:prstClr val="black"/>
                </a:solidFill>
              </a:rPr>
              <a:t>속성</a:t>
            </a:r>
            <a:r>
              <a:rPr lang="en-US" altLang="ko-KR" dirty="0" smtClean="0">
                <a:solidFill>
                  <a:prstClr val="black"/>
                </a:solidFill>
              </a:rPr>
              <a:t>&gt;</a:t>
            </a:r>
          </a:p>
          <a:p>
            <a:pPr marL="342900" indent="-342900">
              <a:buAutoNum type="arabicParenR"/>
            </a:pPr>
            <a:r>
              <a:rPr lang="en-US" altLang="ko-KR" dirty="0" smtClean="0">
                <a:solidFill>
                  <a:prstClr val="black"/>
                </a:solidFill>
              </a:rPr>
              <a:t>a</a:t>
            </a:r>
            <a:r>
              <a:rPr lang="ko-KR" altLang="en-US" dirty="0" smtClean="0">
                <a:solidFill>
                  <a:prstClr val="black"/>
                </a:solidFill>
              </a:rPr>
              <a:t>속성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 smtClean="0">
                <a:solidFill>
                  <a:prstClr val="black"/>
                </a:solidFill>
              </a:rPr>
              <a:t>해당 파일을 추가만 할 수 있다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342900" indent="-342900">
              <a:buAutoNum type="arabicParenR"/>
            </a:pPr>
            <a:r>
              <a:rPr lang="en-US" altLang="ko-KR" dirty="0" smtClean="0">
                <a:solidFill>
                  <a:prstClr val="black"/>
                </a:solidFill>
              </a:rPr>
              <a:t>c</a:t>
            </a:r>
            <a:r>
              <a:rPr lang="ko-KR" altLang="en-US" dirty="0" smtClean="0">
                <a:solidFill>
                  <a:prstClr val="black"/>
                </a:solidFill>
              </a:rPr>
              <a:t>속성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 err="1" smtClean="0">
                <a:solidFill>
                  <a:prstClr val="black"/>
                </a:solidFill>
              </a:rPr>
              <a:t>커널에</a:t>
            </a:r>
            <a:r>
              <a:rPr lang="ko-KR" altLang="en-US" dirty="0" smtClean="0">
                <a:solidFill>
                  <a:prstClr val="black"/>
                </a:solidFill>
              </a:rPr>
              <a:t> 의해 디스크상에 자동적으로 압축된 상태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342900" indent="-342900">
              <a:buAutoNum type="arabicParenR"/>
            </a:pPr>
            <a:r>
              <a:rPr lang="en-US" altLang="ko-KR" dirty="0" smtClean="0">
                <a:solidFill>
                  <a:prstClr val="black"/>
                </a:solidFill>
              </a:rPr>
              <a:t>d </a:t>
            </a:r>
            <a:r>
              <a:rPr lang="ko-KR" altLang="en-US" dirty="0" smtClean="0">
                <a:solidFill>
                  <a:prstClr val="black"/>
                </a:solidFill>
              </a:rPr>
              <a:t>속성</a:t>
            </a:r>
            <a:r>
              <a:rPr lang="en-US" altLang="ko-KR" dirty="0" smtClean="0">
                <a:solidFill>
                  <a:prstClr val="black"/>
                </a:solidFill>
              </a:rPr>
              <a:t>: dump </a:t>
            </a:r>
            <a:r>
              <a:rPr lang="ko-KR" altLang="en-US" dirty="0" smtClean="0">
                <a:solidFill>
                  <a:prstClr val="black"/>
                </a:solidFill>
              </a:rPr>
              <a:t>프로그램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</a:rPr>
              <a:t>명령어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</a:rPr>
              <a:t>으로 백업되지 않는다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342900" indent="-342900">
              <a:buAutoNum type="arabicParenR"/>
            </a:pPr>
            <a:r>
              <a:rPr lang="en-US" altLang="ko-KR" dirty="0" smtClean="0">
                <a:solidFill>
                  <a:prstClr val="black"/>
                </a:solidFill>
              </a:rPr>
              <a:t>i </a:t>
            </a:r>
            <a:r>
              <a:rPr lang="ko-KR" altLang="en-US" dirty="0" smtClean="0">
                <a:solidFill>
                  <a:prstClr val="black"/>
                </a:solidFill>
              </a:rPr>
              <a:t>속성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 smtClean="0">
                <a:solidFill>
                  <a:prstClr val="black"/>
                </a:solidFill>
              </a:rPr>
              <a:t>해당파일의 변경</a:t>
            </a:r>
            <a:r>
              <a:rPr lang="en-US" altLang="ko-KR" dirty="0" smtClean="0">
                <a:solidFill>
                  <a:prstClr val="black"/>
                </a:solidFill>
              </a:rPr>
              <a:t>,</a:t>
            </a:r>
            <a:r>
              <a:rPr lang="ko-KR" altLang="en-US" dirty="0" smtClean="0">
                <a:solidFill>
                  <a:prstClr val="black"/>
                </a:solidFill>
              </a:rPr>
              <a:t>삭제</a:t>
            </a:r>
            <a:r>
              <a:rPr lang="en-US" altLang="ko-KR" dirty="0" smtClean="0">
                <a:solidFill>
                  <a:prstClr val="black"/>
                </a:solidFill>
              </a:rPr>
              <a:t>,</a:t>
            </a:r>
            <a:r>
              <a:rPr lang="ko-KR" altLang="en-US" dirty="0" smtClean="0">
                <a:solidFill>
                  <a:prstClr val="black"/>
                </a:solidFill>
              </a:rPr>
              <a:t>파일추가</a:t>
            </a:r>
            <a:r>
              <a:rPr lang="en-US" altLang="ko-KR" dirty="0" smtClean="0">
                <a:solidFill>
                  <a:prstClr val="black"/>
                </a:solidFill>
              </a:rPr>
              <a:t>,</a:t>
            </a:r>
            <a:r>
              <a:rPr lang="ko-KR" altLang="en-US" dirty="0" smtClean="0">
                <a:solidFill>
                  <a:prstClr val="black"/>
                </a:solidFill>
              </a:rPr>
              <a:t>링크파일도 만들 수 없다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342900" indent="-342900">
              <a:buAutoNum type="arabicParenR"/>
            </a:pPr>
            <a:r>
              <a:rPr lang="en-US" altLang="ko-KR" dirty="0" smtClean="0">
                <a:solidFill>
                  <a:prstClr val="black"/>
                </a:solidFill>
              </a:rPr>
              <a:t>s </a:t>
            </a:r>
            <a:r>
              <a:rPr lang="ko-KR" altLang="en-US" dirty="0" smtClean="0">
                <a:solidFill>
                  <a:prstClr val="black"/>
                </a:solidFill>
              </a:rPr>
              <a:t>속성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 err="1" smtClean="0">
                <a:solidFill>
                  <a:prstClr val="black"/>
                </a:solidFill>
              </a:rPr>
              <a:t>파일삭제시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 err="1" smtClean="0">
                <a:solidFill>
                  <a:prstClr val="black"/>
                </a:solidFill>
              </a:rPr>
              <a:t>해당블럭이</a:t>
            </a:r>
            <a:r>
              <a:rPr lang="ko-KR" altLang="en-US" dirty="0" smtClean="0">
                <a:solidFill>
                  <a:prstClr val="black"/>
                </a:solidFill>
              </a:rPr>
              <a:t> 모두 </a:t>
            </a:r>
            <a:r>
              <a:rPr lang="en-US" altLang="ko-KR" dirty="0" smtClean="0">
                <a:solidFill>
                  <a:prstClr val="black"/>
                </a:solidFill>
              </a:rPr>
              <a:t>0, </a:t>
            </a:r>
            <a:r>
              <a:rPr lang="ko-KR" altLang="en-US" dirty="0" smtClean="0">
                <a:solidFill>
                  <a:prstClr val="black"/>
                </a:solidFill>
              </a:rPr>
              <a:t>디스크에 다시 쓰기가 발생함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342900" indent="-342900">
              <a:buAutoNum type="arabicParenR"/>
            </a:pPr>
            <a:r>
              <a:rPr lang="en-US" altLang="ko-KR" dirty="0" smtClean="0">
                <a:solidFill>
                  <a:prstClr val="black"/>
                </a:solidFill>
              </a:rPr>
              <a:t>S </a:t>
            </a:r>
            <a:r>
              <a:rPr lang="ko-KR" altLang="en-US" dirty="0" smtClean="0">
                <a:solidFill>
                  <a:prstClr val="black"/>
                </a:solidFill>
              </a:rPr>
              <a:t>속성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 smtClean="0">
                <a:solidFill>
                  <a:prstClr val="black"/>
                </a:solidFill>
              </a:rPr>
              <a:t>파일 </a:t>
            </a:r>
            <a:r>
              <a:rPr lang="ko-KR" altLang="en-US" dirty="0" err="1" smtClean="0">
                <a:solidFill>
                  <a:prstClr val="black"/>
                </a:solidFill>
              </a:rPr>
              <a:t>변경시</a:t>
            </a:r>
            <a:r>
              <a:rPr lang="ko-KR" altLang="en-US" dirty="0" smtClean="0">
                <a:solidFill>
                  <a:prstClr val="black"/>
                </a:solidFill>
              </a:rPr>
              <a:t> 디스크동기화 발생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342900" indent="-342900">
              <a:buAutoNum type="arabicParenR"/>
            </a:pPr>
            <a:r>
              <a:rPr lang="en-US" altLang="ko-KR" dirty="0" smtClean="0">
                <a:solidFill>
                  <a:prstClr val="black"/>
                </a:solidFill>
              </a:rPr>
              <a:t>u </a:t>
            </a:r>
            <a:r>
              <a:rPr lang="ko-KR" altLang="en-US" dirty="0" smtClean="0">
                <a:solidFill>
                  <a:prstClr val="black"/>
                </a:solidFill>
              </a:rPr>
              <a:t>속성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 err="1" smtClean="0">
                <a:solidFill>
                  <a:prstClr val="black"/>
                </a:solidFill>
              </a:rPr>
              <a:t>삭제시</a:t>
            </a:r>
            <a:r>
              <a:rPr lang="en-US" altLang="ko-KR" dirty="0" smtClean="0">
                <a:solidFill>
                  <a:prstClr val="black"/>
                </a:solidFill>
              </a:rPr>
              <a:t>  </a:t>
            </a:r>
            <a:r>
              <a:rPr lang="ko-KR" altLang="en-US" dirty="0" smtClean="0">
                <a:solidFill>
                  <a:prstClr val="black"/>
                </a:solidFill>
              </a:rPr>
              <a:t>그 내용이 저장되며 삭제 전 데이터로 복구 가능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342900" indent="-342900">
              <a:buAutoNum type="arabicParenR"/>
            </a:pPr>
            <a:r>
              <a:rPr lang="en-US" altLang="ko-KR" dirty="0" smtClean="0">
                <a:solidFill>
                  <a:prstClr val="black"/>
                </a:solidFill>
              </a:rPr>
              <a:t>j </a:t>
            </a:r>
            <a:r>
              <a:rPr lang="ko-KR" altLang="en-US" dirty="0" smtClean="0">
                <a:solidFill>
                  <a:prstClr val="black"/>
                </a:solidFill>
              </a:rPr>
              <a:t>속성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 err="1" smtClean="0">
                <a:solidFill>
                  <a:prstClr val="black"/>
                </a:solidFill>
              </a:rPr>
              <a:t>저널링</a:t>
            </a:r>
            <a:r>
              <a:rPr lang="ko-KR" altLang="en-US" dirty="0" smtClean="0">
                <a:solidFill>
                  <a:prstClr val="black"/>
                </a:solidFill>
              </a:rPr>
              <a:t> 파일시스템의 파일을 대상으로 설정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342900" indent="-342900">
              <a:buAutoNum type="arabicParenR"/>
            </a:pPr>
            <a:r>
              <a:rPr lang="en-US" altLang="ko-KR" dirty="0" smtClean="0">
                <a:solidFill>
                  <a:prstClr val="black"/>
                </a:solidFill>
              </a:rPr>
              <a:t>A </a:t>
            </a:r>
            <a:r>
              <a:rPr lang="ko-KR" altLang="en-US" dirty="0" smtClean="0">
                <a:solidFill>
                  <a:prstClr val="black"/>
                </a:solidFill>
              </a:rPr>
              <a:t>속성</a:t>
            </a:r>
            <a:r>
              <a:rPr lang="en-US" altLang="ko-KR" dirty="0" smtClean="0">
                <a:solidFill>
                  <a:prstClr val="black"/>
                </a:solidFill>
              </a:rPr>
              <a:t>:access </a:t>
            </a:r>
            <a:r>
              <a:rPr lang="ko-KR" altLang="en-US" dirty="0" smtClean="0">
                <a:solidFill>
                  <a:prstClr val="black"/>
                </a:solidFill>
              </a:rPr>
              <a:t>가 발생하더라도 저장되는 </a:t>
            </a:r>
            <a:r>
              <a:rPr lang="en-US" altLang="ko-KR" dirty="0" err="1" smtClean="0">
                <a:solidFill>
                  <a:prstClr val="black"/>
                </a:solidFill>
              </a:rPr>
              <a:t>atime</a:t>
            </a:r>
            <a:r>
              <a:rPr lang="ko-KR" altLang="en-US" dirty="0" smtClean="0">
                <a:solidFill>
                  <a:prstClr val="black"/>
                </a:solidFill>
              </a:rPr>
              <a:t>값은 갱신되지 않음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342900" indent="-342900">
              <a:buAutoNum type="arabicParenR"/>
            </a:pPr>
            <a:r>
              <a:rPr lang="en-US" altLang="ko-KR" dirty="0" smtClean="0">
                <a:solidFill>
                  <a:prstClr val="black"/>
                </a:solidFill>
              </a:rPr>
              <a:t>D </a:t>
            </a:r>
            <a:r>
              <a:rPr lang="ko-KR" altLang="en-US" dirty="0" smtClean="0">
                <a:solidFill>
                  <a:prstClr val="black"/>
                </a:solidFill>
              </a:rPr>
              <a:t>속성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 smtClean="0">
                <a:solidFill>
                  <a:prstClr val="black"/>
                </a:solidFill>
              </a:rPr>
              <a:t>변경사항을 동기화시킴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dirty="0" smtClean="0">
                <a:solidFill>
                  <a:prstClr val="black"/>
                </a:solidFill>
              </a:rPr>
              <a:t>T </a:t>
            </a:r>
            <a:r>
              <a:rPr lang="ko-KR" altLang="en-US" dirty="0" smtClean="0">
                <a:solidFill>
                  <a:prstClr val="black"/>
                </a:solidFill>
              </a:rPr>
              <a:t>속성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 smtClean="0">
                <a:solidFill>
                  <a:prstClr val="black"/>
                </a:solidFill>
              </a:rPr>
              <a:t>최상휘 </a:t>
            </a:r>
            <a:r>
              <a:rPr lang="ko-KR" altLang="en-US" dirty="0" err="1" smtClean="0">
                <a:solidFill>
                  <a:prstClr val="black"/>
                </a:solidFill>
              </a:rPr>
              <a:t>디렉토리로</a:t>
            </a:r>
            <a:r>
              <a:rPr lang="ko-KR" altLang="en-US" dirty="0" smtClean="0">
                <a:solidFill>
                  <a:prstClr val="black"/>
                </a:solidFill>
              </a:rPr>
              <a:t> 인식되어 간주됨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342900" indent="-342900">
              <a:buFont typeface="+mj-lt"/>
              <a:buAutoNum type="arabicParenR"/>
            </a:pPr>
            <a:endParaRPr lang="en-US" altLang="ko-KR" dirty="0">
              <a:solidFill>
                <a:prstClr val="black"/>
              </a:solidFill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dirty="0" err="1" smtClean="0">
                <a:solidFill>
                  <a:prstClr val="black"/>
                </a:solidFill>
              </a:rPr>
              <a:t>Chattr</a:t>
            </a:r>
            <a:r>
              <a:rPr lang="ko-KR" altLang="en-US" dirty="0" smtClean="0">
                <a:solidFill>
                  <a:prstClr val="black"/>
                </a:solidFill>
              </a:rPr>
              <a:t>로 </a:t>
            </a:r>
            <a:r>
              <a:rPr lang="ko-KR" altLang="en-US" dirty="0" err="1" smtClean="0">
                <a:solidFill>
                  <a:prstClr val="black"/>
                </a:solidFill>
              </a:rPr>
              <a:t>파일가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 err="1" smtClean="0">
                <a:solidFill>
                  <a:prstClr val="black"/>
                </a:solidFill>
              </a:rPr>
              <a:t>디렉토리의</a:t>
            </a:r>
            <a:r>
              <a:rPr lang="ko-KR" altLang="en-US" dirty="0" smtClean="0">
                <a:solidFill>
                  <a:prstClr val="black"/>
                </a:solidFill>
              </a:rPr>
              <a:t> 속성을 지정하는 주된 이유는 허가되지 않은 사용자가 파일의 변경을 못하도록 설정하여 파일보안을 하기 위해서이다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342900" indent="-342900">
              <a:buAutoNum type="arabicParenR"/>
            </a:pPr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 smtClean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 smtClean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 smtClean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 smtClean="0">
              <a:solidFill>
                <a:prstClr val="black"/>
              </a:solidFill>
            </a:endParaRPr>
          </a:p>
          <a:p>
            <a:endParaRPr lang="en-US" altLang="ko-KR" dirty="0" smtClean="0">
              <a:solidFill>
                <a:prstClr val="black"/>
              </a:solidFill>
            </a:endParaRPr>
          </a:p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3804" y="1016414"/>
            <a:ext cx="7364540" cy="83099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/>
                </a:solidFill>
              </a:rPr>
              <a:t>4. </a:t>
            </a:r>
            <a:r>
              <a:rPr lang="ko-KR" altLang="en-US" sz="1600" dirty="0" smtClean="0">
                <a:solidFill>
                  <a:prstClr val="black"/>
                </a:solidFill>
              </a:rPr>
              <a:t>파일과 </a:t>
            </a:r>
            <a:r>
              <a:rPr lang="ko-KR" altLang="en-US" sz="1600" dirty="0" err="1" smtClean="0">
                <a:solidFill>
                  <a:prstClr val="black"/>
                </a:solidFill>
              </a:rPr>
              <a:t>디렉토리의</a:t>
            </a:r>
            <a:r>
              <a:rPr lang="ko-KR" altLang="en-US" sz="1600" dirty="0" smtClean="0">
                <a:solidFill>
                  <a:prstClr val="black"/>
                </a:solidFill>
              </a:rPr>
              <a:t> 속성에 대한 이해와 활용</a:t>
            </a:r>
            <a:endParaRPr lang="en-US" altLang="ko-KR" sz="16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80A5-32C3-429B-8D40-DA0F9835F7A7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87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754326"/>
            <a:chOff x="160728" y="147502"/>
            <a:chExt cx="8731752" cy="1754326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1754326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600" b="1" dirty="0" smtClean="0">
                  <a:solidFill>
                    <a:prstClr val="black"/>
                  </a:solidFill>
                </a:rPr>
                <a:t>17</a:t>
              </a:r>
              <a:r>
                <a:rPr lang="ko-KR" altLang="en-US" sz="3600" b="1" dirty="0" smtClean="0">
                  <a:solidFill>
                    <a:prstClr val="black"/>
                  </a:solidFill>
                </a:rPr>
                <a:t>장</a:t>
              </a:r>
              <a:r>
                <a:rPr lang="en-US" altLang="ko-KR" sz="3600" b="1" dirty="0" smtClean="0">
                  <a:solidFill>
                    <a:prstClr val="black"/>
                  </a:solidFill>
                </a:rPr>
                <a:t>. </a:t>
              </a:r>
              <a:r>
                <a:rPr lang="ko-KR" altLang="en-US" sz="3600" b="1" dirty="0" err="1" smtClean="0">
                  <a:solidFill>
                    <a:prstClr val="black"/>
                  </a:solidFill>
                </a:rPr>
                <a:t>퍼미션과</a:t>
              </a:r>
              <a:r>
                <a:rPr lang="ko-KR" altLang="en-US" sz="3600" b="1" dirty="0" smtClean="0">
                  <a:solidFill>
                    <a:prstClr val="black"/>
                  </a:solidFill>
                </a:rPr>
                <a:t> </a:t>
              </a:r>
              <a:r>
                <a:rPr lang="en-US" altLang="ko-KR" sz="3600" b="1" dirty="0" err="1" smtClean="0">
                  <a:solidFill>
                    <a:prstClr val="black"/>
                  </a:solidFill>
                </a:rPr>
                <a:t>SetUID</a:t>
              </a:r>
              <a:r>
                <a:rPr lang="en-US" altLang="ko-KR" sz="3600" b="1" dirty="0" smtClean="0">
                  <a:solidFill>
                    <a:prstClr val="black"/>
                  </a:solidFill>
                </a:rPr>
                <a:t> , </a:t>
              </a:r>
              <a:r>
                <a:rPr lang="ko-KR" altLang="en-US" sz="3600" b="1" dirty="0" smtClean="0">
                  <a:solidFill>
                    <a:prstClr val="black"/>
                  </a:solidFill>
                </a:rPr>
                <a:t>속성관리실무</a:t>
              </a:r>
              <a:endParaRPr lang="en-US" altLang="ko-KR" sz="3600" b="1" dirty="0" smtClean="0">
                <a:solidFill>
                  <a:prstClr val="black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36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1963939" cy="830997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>
                <a:lnSpc>
                  <a:spcPct val="150000"/>
                </a:lnSpc>
              </a:pPr>
              <a:endParaRPr lang="en-US" altLang="ko-KR" sz="1600" dirty="0">
                <a:solidFill>
                  <a:prstClr val="black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6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51520" y="1806853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-</a:t>
            </a:r>
            <a:r>
              <a:rPr lang="ko-KR" altLang="en-US" dirty="0" smtClean="0">
                <a:solidFill>
                  <a:prstClr val="black"/>
                </a:solidFill>
              </a:rPr>
              <a:t>속성 부여하기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en-US" altLang="ko-KR" dirty="0" err="1" smtClean="0">
                <a:solidFill>
                  <a:prstClr val="black"/>
                </a:solidFill>
              </a:rPr>
              <a:t>chattr</a:t>
            </a:r>
            <a:r>
              <a:rPr lang="en-US" altLang="ko-KR" dirty="0" smtClean="0">
                <a:solidFill>
                  <a:prstClr val="black"/>
                </a:solidFill>
              </a:rPr>
              <a:t> +</a:t>
            </a:r>
            <a:r>
              <a:rPr lang="ko-KR" altLang="en-US" dirty="0" smtClean="0">
                <a:solidFill>
                  <a:prstClr val="black"/>
                </a:solidFill>
              </a:rPr>
              <a:t>속성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파일이름</a:t>
            </a:r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en-US" altLang="ko-KR" dirty="0" smtClean="0">
                <a:solidFill>
                  <a:prstClr val="black"/>
                </a:solidFill>
              </a:rPr>
              <a:t>-</a:t>
            </a:r>
            <a:r>
              <a:rPr lang="ko-KR" altLang="en-US" dirty="0" smtClean="0">
                <a:solidFill>
                  <a:prstClr val="black"/>
                </a:solidFill>
              </a:rPr>
              <a:t>속성 제거하기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en-US" altLang="ko-KR" dirty="0" err="1" smtClean="0">
                <a:solidFill>
                  <a:prstClr val="black"/>
                </a:solidFill>
              </a:rPr>
              <a:t>lsattr</a:t>
            </a:r>
            <a:r>
              <a:rPr lang="en-US" altLang="ko-KR" dirty="0" smtClean="0">
                <a:solidFill>
                  <a:prstClr val="black"/>
                </a:solidFill>
              </a:rPr>
              <a:t> –</a:t>
            </a:r>
            <a:r>
              <a:rPr lang="ko-KR" altLang="en-US" dirty="0" smtClean="0">
                <a:solidFill>
                  <a:prstClr val="black"/>
                </a:solidFill>
              </a:rPr>
              <a:t>속성 파일이름</a:t>
            </a:r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en-US" altLang="ko-KR" dirty="0" smtClean="0">
                <a:solidFill>
                  <a:prstClr val="black"/>
                </a:solidFill>
              </a:rPr>
              <a:t>-</a:t>
            </a:r>
            <a:r>
              <a:rPr lang="ko-KR" altLang="en-US" dirty="0" smtClean="0">
                <a:solidFill>
                  <a:prstClr val="black"/>
                </a:solidFill>
              </a:rPr>
              <a:t>여러 개의 속성 동시에 부여하기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 smtClean="0">
                <a:solidFill>
                  <a:prstClr val="black"/>
                </a:solidFill>
              </a:rPr>
              <a:t>각각의 속성은 독립적이기 때문에 여러 개의 속성을 동시에 설정 가능 </a:t>
            </a:r>
            <a:r>
              <a:rPr lang="en-US" altLang="ko-KR" dirty="0" smtClean="0">
                <a:solidFill>
                  <a:prstClr val="black"/>
                </a:solidFill>
              </a:rPr>
              <a:t>+</a:t>
            </a:r>
            <a:r>
              <a:rPr lang="ko-KR" altLang="en-US" dirty="0" smtClean="0">
                <a:solidFill>
                  <a:prstClr val="black"/>
                </a:solidFill>
              </a:rPr>
              <a:t>원하는 속성 이어서 사용</a:t>
            </a:r>
            <a:endParaRPr lang="en-US" altLang="ko-KR" dirty="0" smtClean="0">
              <a:solidFill>
                <a:prstClr val="black"/>
              </a:solidFill>
            </a:endParaRPr>
          </a:p>
          <a:p>
            <a:endParaRPr lang="en-US" altLang="ko-KR" dirty="0" smtClean="0">
              <a:solidFill>
                <a:prstClr val="black"/>
              </a:solidFill>
            </a:endParaRPr>
          </a:p>
          <a:p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3804" y="1016414"/>
            <a:ext cx="7364540" cy="78335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/>
                </a:solidFill>
              </a:rPr>
              <a:t>4. </a:t>
            </a:r>
            <a:r>
              <a:rPr lang="ko-KR" altLang="en-US" sz="1600" dirty="0" smtClean="0">
                <a:solidFill>
                  <a:prstClr val="black"/>
                </a:solidFill>
              </a:rPr>
              <a:t>속성 부여하기와 제거하기</a:t>
            </a:r>
            <a:endParaRPr lang="en-US" altLang="ko-KR" sz="16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69" y="2996952"/>
            <a:ext cx="7229475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3491880" y="5373216"/>
            <a:ext cx="7560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635896" y="5373216"/>
            <a:ext cx="0" cy="6480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635896" y="6021288"/>
            <a:ext cx="35017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39952" y="594928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Install.log </a:t>
            </a:r>
            <a:r>
              <a:rPr lang="ko-KR" altLang="en-US" dirty="0" smtClean="0"/>
              <a:t>파일에 </a:t>
            </a:r>
            <a:r>
              <a:rPr lang="en-US" altLang="ko-KR" dirty="0" smtClean="0"/>
              <a:t>a i s </a:t>
            </a:r>
            <a:r>
              <a:rPr lang="en-US" altLang="ko-KR" dirty="0" err="1" smtClean="0"/>
              <a:t>S</a:t>
            </a:r>
            <a:r>
              <a:rPr lang="en-US" altLang="ko-KR" dirty="0" smtClean="0"/>
              <a:t> u </a:t>
            </a:r>
            <a:r>
              <a:rPr lang="ko-KR" altLang="en-US" dirty="0" smtClean="0"/>
              <a:t>속성 동시 설정</a:t>
            </a:r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80DF-840A-4AA1-8EA1-9ACD3C6FED0A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31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754326"/>
            <a:chOff x="160728" y="147502"/>
            <a:chExt cx="8731752" cy="1754326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1754326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600" b="1" dirty="0" smtClean="0">
                  <a:solidFill>
                    <a:prstClr val="black"/>
                  </a:solidFill>
                </a:rPr>
                <a:t>17</a:t>
              </a:r>
              <a:r>
                <a:rPr lang="ko-KR" altLang="en-US" sz="3600" b="1" dirty="0" smtClean="0">
                  <a:solidFill>
                    <a:prstClr val="black"/>
                  </a:solidFill>
                </a:rPr>
                <a:t>장</a:t>
              </a:r>
              <a:r>
                <a:rPr lang="en-US" altLang="ko-KR" sz="3600" b="1" dirty="0" smtClean="0">
                  <a:solidFill>
                    <a:prstClr val="black"/>
                  </a:solidFill>
                </a:rPr>
                <a:t>. </a:t>
              </a:r>
              <a:r>
                <a:rPr lang="ko-KR" altLang="en-US" sz="3600" b="1" dirty="0" err="1" smtClean="0">
                  <a:solidFill>
                    <a:prstClr val="black"/>
                  </a:solidFill>
                </a:rPr>
                <a:t>퍼미션과</a:t>
              </a:r>
              <a:r>
                <a:rPr lang="ko-KR" altLang="en-US" sz="3600" b="1" dirty="0" smtClean="0">
                  <a:solidFill>
                    <a:prstClr val="black"/>
                  </a:solidFill>
                </a:rPr>
                <a:t> </a:t>
              </a:r>
              <a:r>
                <a:rPr lang="en-US" altLang="ko-KR" sz="3600" b="1" dirty="0" err="1" smtClean="0">
                  <a:solidFill>
                    <a:prstClr val="black"/>
                  </a:solidFill>
                </a:rPr>
                <a:t>SetUID</a:t>
              </a:r>
              <a:r>
                <a:rPr lang="en-US" altLang="ko-KR" sz="3600" b="1" dirty="0" smtClean="0">
                  <a:solidFill>
                    <a:prstClr val="black"/>
                  </a:solidFill>
                </a:rPr>
                <a:t> , </a:t>
              </a:r>
              <a:r>
                <a:rPr lang="ko-KR" altLang="en-US" sz="3600" b="1" dirty="0" smtClean="0">
                  <a:solidFill>
                    <a:prstClr val="black"/>
                  </a:solidFill>
                </a:rPr>
                <a:t>속성관리실무</a:t>
              </a:r>
              <a:endParaRPr lang="en-US" altLang="ko-KR" sz="3600" b="1" dirty="0" smtClean="0">
                <a:solidFill>
                  <a:prstClr val="black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36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1963939" cy="830997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>
                <a:lnSpc>
                  <a:spcPct val="150000"/>
                </a:lnSpc>
              </a:pPr>
              <a:endParaRPr lang="en-US" altLang="ko-KR" sz="1600" dirty="0">
                <a:solidFill>
                  <a:prstClr val="black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6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51520" y="1806853"/>
            <a:ext cx="79928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chown</a:t>
            </a:r>
            <a:r>
              <a:rPr lang="en-US" altLang="ko-KR" dirty="0" smtClean="0">
                <a:solidFill>
                  <a:prstClr val="black"/>
                </a:solidFill>
              </a:rPr>
              <a:t>(Change </a:t>
            </a:r>
            <a:r>
              <a:rPr lang="en-US" altLang="ko-KR" dirty="0" err="1" smtClean="0">
                <a:solidFill>
                  <a:prstClr val="black"/>
                </a:solidFill>
              </a:rPr>
              <a:t>OWNer</a:t>
            </a:r>
            <a:r>
              <a:rPr lang="en-US" altLang="ko-KR" dirty="0" smtClean="0">
                <a:solidFill>
                  <a:prstClr val="black"/>
                </a:solidFill>
              </a:rPr>
              <a:t>) : </a:t>
            </a:r>
            <a:r>
              <a:rPr lang="ko-KR" altLang="en-US" dirty="0" smtClean="0">
                <a:solidFill>
                  <a:prstClr val="black"/>
                </a:solidFill>
              </a:rPr>
              <a:t>파일이나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err="1" smtClean="0">
                <a:solidFill>
                  <a:prstClr val="black"/>
                </a:solidFill>
              </a:rPr>
              <a:t>디렉토리의</a:t>
            </a:r>
            <a:r>
              <a:rPr lang="ko-KR" altLang="en-US" dirty="0" smtClean="0">
                <a:solidFill>
                  <a:prstClr val="black"/>
                </a:solidFill>
              </a:rPr>
              <a:t> 소유자와 소유그룹을 변경할 때에 사용하는 명령어</a:t>
            </a:r>
            <a:endParaRPr lang="en-US" altLang="ko-KR" dirty="0" smtClean="0">
              <a:solidFill>
                <a:prstClr val="black"/>
              </a:solidFill>
            </a:endParaRPr>
          </a:p>
          <a:p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en-US" altLang="ko-KR" dirty="0" smtClean="0">
                <a:solidFill>
                  <a:prstClr val="black"/>
                </a:solidFill>
              </a:rPr>
              <a:t>&lt;</a:t>
            </a:r>
            <a:r>
              <a:rPr lang="ko-KR" altLang="en-US" dirty="0" smtClean="0">
                <a:solidFill>
                  <a:prstClr val="black"/>
                </a:solidFill>
              </a:rPr>
              <a:t>소유자를 변경하고 싶을 때</a:t>
            </a:r>
            <a:r>
              <a:rPr lang="en-US" altLang="ko-KR" dirty="0">
                <a:solidFill>
                  <a:prstClr val="black"/>
                </a:solidFill>
              </a:rPr>
              <a:t>&gt;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en-US" altLang="ko-KR" dirty="0" err="1" smtClean="0">
                <a:solidFill>
                  <a:prstClr val="black"/>
                </a:solidFill>
              </a:rPr>
              <a:t>chown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변경할 소유자 이름 파일이름</a:t>
            </a:r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예</a:t>
            </a:r>
            <a:r>
              <a:rPr lang="en-US" altLang="ko-KR" dirty="0" smtClean="0">
                <a:solidFill>
                  <a:prstClr val="black"/>
                </a:solidFill>
              </a:rPr>
              <a:t>) </a:t>
            </a:r>
            <a:r>
              <a:rPr lang="en-US" altLang="ko-KR" dirty="0" err="1" smtClean="0">
                <a:solidFill>
                  <a:prstClr val="black"/>
                </a:solidFill>
              </a:rPr>
              <a:t>chown</a:t>
            </a:r>
            <a:r>
              <a:rPr lang="en-US" altLang="ko-KR" dirty="0" smtClean="0">
                <a:solidFill>
                  <a:prstClr val="black"/>
                </a:solidFill>
              </a:rPr>
              <a:t> bible test : test </a:t>
            </a:r>
            <a:r>
              <a:rPr lang="ko-KR" altLang="en-US" dirty="0" smtClean="0">
                <a:solidFill>
                  <a:prstClr val="black"/>
                </a:solidFill>
              </a:rPr>
              <a:t>파일의 소유자를 </a:t>
            </a:r>
            <a:r>
              <a:rPr lang="en-US" altLang="ko-KR" dirty="0" smtClean="0">
                <a:solidFill>
                  <a:prstClr val="black"/>
                </a:solidFill>
              </a:rPr>
              <a:t>bible</a:t>
            </a:r>
            <a:r>
              <a:rPr lang="ko-KR" altLang="en-US" dirty="0" smtClean="0">
                <a:solidFill>
                  <a:prstClr val="black"/>
                </a:solidFill>
              </a:rPr>
              <a:t>로 변경</a:t>
            </a:r>
            <a:endParaRPr lang="en-US" altLang="ko-KR" dirty="0" smtClean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smtClean="0">
                <a:solidFill>
                  <a:prstClr val="black"/>
                </a:solidFill>
              </a:rPr>
              <a:t>&lt;</a:t>
            </a:r>
            <a:r>
              <a:rPr lang="ko-KR" altLang="en-US" dirty="0" smtClean="0">
                <a:solidFill>
                  <a:prstClr val="black"/>
                </a:solidFill>
              </a:rPr>
              <a:t>파일의 소유자와 소유그룹 동시 변경</a:t>
            </a:r>
            <a:r>
              <a:rPr lang="en-US" altLang="ko-KR" dirty="0" smtClean="0">
                <a:solidFill>
                  <a:prstClr val="black"/>
                </a:solidFill>
              </a:rPr>
              <a:t>&gt; </a:t>
            </a:r>
            <a:r>
              <a:rPr lang="en-US" altLang="ko-KR" dirty="0" err="1" smtClean="0">
                <a:solidFill>
                  <a:prstClr val="black"/>
                </a:solidFill>
              </a:rPr>
              <a:t>chown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소유자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소유그룹 파일이름</a:t>
            </a:r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en-US" altLang="ko-KR" dirty="0" smtClean="0">
                <a:solidFill>
                  <a:prstClr val="black"/>
                </a:solidFill>
              </a:rPr>
              <a:t>  </a:t>
            </a:r>
            <a:r>
              <a:rPr lang="ko-KR" altLang="en-US" dirty="0" smtClean="0">
                <a:solidFill>
                  <a:prstClr val="black"/>
                </a:solidFill>
              </a:rPr>
              <a:t>예</a:t>
            </a:r>
            <a:r>
              <a:rPr lang="en-US" altLang="ko-KR" dirty="0" smtClean="0">
                <a:solidFill>
                  <a:prstClr val="black"/>
                </a:solidFill>
              </a:rPr>
              <a:t>) </a:t>
            </a:r>
            <a:r>
              <a:rPr lang="en-US" altLang="ko-KR" dirty="0" err="1" smtClean="0">
                <a:solidFill>
                  <a:prstClr val="black"/>
                </a:solidFill>
              </a:rPr>
              <a:t>chown</a:t>
            </a:r>
            <a:r>
              <a:rPr lang="en-US" altLang="ko-KR" dirty="0" smtClean="0">
                <a:solidFill>
                  <a:prstClr val="black"/>
                </a:solidFill>
              </a:rPr>
              <a:t> bible1:bible2 test  : test </a:t>
            </a:r>
            <a:r>
              <a:rPr lang="ko-KR" altLang="en-US" dirty="0" smtClean="0">
                <a:solidFill>
                  <a:prstClr val="black"/>
                </a:solidFill>
              </a:rPr>
              <a:t>파일의 소유자를 </a:t>
            </a:r>
            <a:r>
              <a:rPr lang="en-US" altLang="ko-KR" dirty="0" smtClean="0">
                <a:solidFill>
                  <a:prstClr val="black"/>
                </a:solidFill>
              </a:rPr>
              <a:t>bible1</a:t>
            </a:r>
            <a:r>
              <a:rPr lang="ko-KR" altLang="en-US" dirty="0" smtClean="0">
                <a:solidFill>
                  <a:prstClr val="black"/>
                </a:solidFill>
              </a:rPr>
              <a:t>으로</a:t>
            </a:r>
            <a:r>
              <a:rPr lang="en-US" altLang="ko-KR" dirty="0" smtClean="0">
                <a:solidFill>
                  <a:prstClr val="black"/>
                </a:solidFill>
              </a:rPr>
              <a:t>,</a:t>
            </a:r>
            <a:r>
              <a:rPr lang="ko-KR" altLang="en-US" dirty="0" smtClean="0">
                <a:solidFill>
                  <a:prstClr val="black"/>
                </a:solidFill>
              </a:rPr>
              <a:t>소유그룹을 </a:t>
            </a:r>
            <a:r>
              <a:rPr lang="en-US" altLang="ko-KR" dirty="0" smtClean="0">
                <a:solidFill>
                  <a:prstClr val="black"/>
                </a:solidFill>
              </a:rPr>
              <a:t>bible2</a:t>
            </a:r>
            <a:r>
              <a:rPr lang="ko-KR" altLang="en-US" dirty="0" smtClean="0">
                <a:solidFill>
                  <a:prstClr val="black"/>
                </a:solidFill>
              </a:rPr>
              <a:t>로 변경함</a:t>
            </a:r>
            <a:endParaRPr lang="en-US" altLang="ko-KR" smtClean="0">
              <a:solidFill>
                <a:prstClr val="black"/>
              </a:solidFill>
            </a:endParaRPr>
          </a:p>
          <a:p>
            <a:endParaRPr lang="en-US" altLang="ko-KR" dirty="0" smtClean="0">
              <a:solidFill>
                <a:prstClr val="black"/>
              </a:solidFill>
            </a:endParaRPr>
          </a:p>
          <a:p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3804" y="1016414"/>
            <a:ext cx="7364540" cy="41402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/>
                </a:solidFill>
              </a:rPr>
              <a:t>4. </a:t>
            </a:r>
            <a:r>
              <a:rPr lang="ko-KR" altLang="en-US" sz="1600" dirty="0" smtClean="0">
                <a:solidFill>
                  <a:prstClr val="black"/>
                </a:solidFill>
              </a:rPr>
              <a:t>파일</a:t>
            </a:r>
            <a:r>
              <a:rPr lang="en-US" altLang="ko-KR" sz="1600" dirty="0" smtClean="0">
                <a:solidFill>
                  <a:prstClr val="black"/>
                </a:solidFill>
              </a:rPr>
              <a:t>(</a:t>
            </a:r>
            <a:r>
              <a:rPr lang="ko-KR" altLang="en-US" sz="1600" dirty="0" err="1" smtClean="0">
                <a:solidFill>
                  <a:prstClr val="black"/>
                </a:solidFill>
              </a:rPr>
              <a:t>디렉토리</a:t>
            </a:r>
            <a:r>
              <a:rPr lang="en-US" altLang="ko-KR" sz="1600" dirty="0" smtClean="0">
                <a:solidFill>
                  <a:prstClr val="black"/>
                </a:solidFill>
              </a:rPr>
              <a:t>)</a:t>
            </a:r>
            <a:r>
              <a:rPr lang="ko-KR" altLang="en-US" sz="1600" dirty="0" smtClean="0">
                <a:solidFill>
                  <a:prstClr val="black"/>
                </a:solidFill>
              </a:rPr>
              <a:t>의 소유자 및 소유그룹 변경하기 실무</a:t>
            </a:r>
            <a:endParaRPr lang="en-US" altLang="ko-KR" sz="1600" dirty="0" smtClean="0">
              <a:solidFill>
                <a:prstClr val="black"/>
              </a:solidFill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FD25-5A24-4464-AE59-23218A9ECCB7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2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980728" y="2571207"/>
            <a:ext cx="9144000" cy="105753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>
              <a:lnSpc>
                <a:spcPct val="150000"/>
              </a:lnSpc>
            </a:pPr>
            <a:r>
              <a:rPr lang="ko-KR" altLang="en-US" sz="48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로그인과 </a:t>
            </a:r>
            <a:r>
              <a:rPr lang="ko-KR" altLang="en-US" sz="4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원격접속</a:t>
            </a:r>
            <a:endParaRPr lang="en-US" altLang="ko-KR" sz="48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23" name="Picture 3" descr="C:\Users\엘지(1588-3366)\Documents\네이트온 받은 파일\검은선1.png"/>
          <p:cNvPicPr>
            <a:picLocks noChangeAspect="1" noChangeArrowheads="1"/>
          </p:cNvPicPr>
          <p:nvPr/>
        </p:nvPicPr>
        <p:blipFill>
          <a:blip r:embed="rId2" cstate="print">
            <a:lum bright="20000"/>
          </a:blip>
          <a:srcRect/>
          <a:stretch>
            <a:fillRect/>
          </a:stretch>
        </p:blipFill>
        <p:spPr bwMode="auto">
          <a:xfrm>
            <a:off x="2051720" y="3913675"/>
            <a:ext cx="10009112" cy="7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67F480-79F7-4891-AC69-F60316BDB69E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2017-01-24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zam2695@naver.com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26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270831"/>
            <a:chOff x="160728" y="147502"/>
            <a:chExt cx="873175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92333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18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r>
                <a:rPr lang="en-US" altLang="ko-KR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로그인과 원격접속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3980164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가장 기본적인 로컬시스템 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95536" y="155679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/bin/login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5536" y="5374957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u="sng" dirty="0" smtClean="0"/>
              <a:t>모든 </a:t>
            </a:r>
            <a:r>
              <a:rPr lang="ko-KR" altLang="en-US" u="sng" dirty="0" err="1" smtClean="0"/>
              <a:t>로그인은</a:t>
            </a:r>
            <a:r>
              <a:rPr lang="ko-KR" altLang="en-US" u="sng" dirty="0" smtClean="0"/>
              <a:t> </a:t>
            </a:r>
            <a:r>
              <a:rPr lang="en-US" altLang="ko-KR" u="sng" dirty="0" smtClean="0"/>
              <a:t>/bin/login </a:t>
            </a:r>
            <a:r>
              <a:rPr lang="ko-KR" altLang="en-US" u="sng" dirty="0" smtClean="0"/>
              <a:t>이라는 </a:t>
            </a:r>
            <a:r>
              <a:rPr lang="ko-KR" altLang="en-US" u="sng" dirty="0" err="1" smtClean="0"/>
              <a:t>로그인과정을</a:t>
            </a:r>
            <a:r>
              <a:rPr lang="ko-KR" altLang="en-US" u="sng" dirty="0" smtClean="0"/>
              <a:t> 전담하고 있는 </a:t>
            </a:r>
            <a:endParaRPr lang="en-US" altLang="ko-KR" u="sng" dirty="0" smtClean="0"/>
          </a:p>
          <a:p>
            <a:pPr algn="ctr"/>
            <a:r>
              <a:rPr lang="ko-KR" altLang="en-US" u="sng" dirty="0" smtClean="0"/>
              <a:t>프로세스에 의해서 진행</a:t>
            </a:r>
            <a:endParaRPr lang="en-US" altLang="ko-KR" u="sng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602" y="1962790"/>
            <a:ext cx="3724795" cy="3410426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5148064" y="2204864"/>
            <a:ext cx="12863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8DF3-8B71-40C9-8047-1D819D444F43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42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270831"/>
            <a:chOff x="160728" y="147502"/>
            <a:chExt cx="873175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18</a:t>
              </a:r>
              <a:r>
                <a:rPr lang="ko-KR" alt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r>
                <a:rPr lang="en-US" altLang="ko-KR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로그인과 원격접속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3980164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가장 기본적인 로컬시스템 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95536" y="155679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/</a:t>
            </a:r>
            <a:r>
              <a:rPr lang="en-US" altLang="ko-KR" b="1" dirty="0" err="1" smtClean="0"/>
              <a:t>etc</a:t>
            </a:r>
            <a:r>
              <a:rPr lang="en-US" altLang="ko-KR" b="1" dirty="0" smtClean="0"/>
              <a:t>/</a:t>
            </a:r>
            <a:r>
              <a:rPr lang="en-US" altLang="ko-KR" b="1" dirty="0" err="1" smtClean="0"/>
              <a:t>securetty</a:t>
            </a:r>
            <a:endParaRPr lang="en-US" altLang="ko-KR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95536" y="521990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smtClean="0"/>
              <a:t>Root</a:t>
            </a:r>
            <a:r>
              <a:rPr lang="ko-KR" altLang="en-US" u="sng" dirty="0" smtClean="0"/>
              <a:t>에 대한 </a:t>
            </a:r>
            <a:r>
              <a:rPr lang="ko-KR" altLang="en-US" u="sng" dirty="0" err="1" smtClean="0"/>
              <a:t>로그인이</a:t>
            </a:r>
            <a:r>
              <a:rPr lang="ko-KR" altLang="en-US" u="sng" dirty="0" smtClean="0"/>
              <a:t> 허용되는 터미널 </a:t>
            </a:r>
            <a:r>
              <a:rPr lang="ko-KR" altLang="en-US" u="sng" dirty="0" err="1" smtClean="0"/>
              <a:t>장치명이</a:t>
            </a:r>
            <a:r>
              <a:rPr lang="ko-KR" altLang="en-US" u="sng" dirty="0" smtClean="0"/>
              <a:t> 설정되어있는 파일</a:t>
            </a:r>
            <a:endParaRPr lang="en-US" altLang="ko-KR" u="sng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576" y="2166761"/>
            <a:ext cx="3924848" cy="2524478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4608004" y="2420888"/>
            <a:ext cx="16921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5C05-38A5-4F4C-9223-02F565D6602B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9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270831"/>
            <a:chOff x="160728" y="147502"/>
            <a:chExt cx="873175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18</a:t>
              </a:r>
              <a:r>
                <a:rPr lang="ko-KR" alt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r>
                <a:rPr lang="en-US" altLang="ko-KR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로그인과 원격접속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3980164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가장 기본적인 로컬시스템 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95536" y="155679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/</a:t>
            </a:r>
            <a:r>
              <a:rPr lang="en-US" altLang="ko-KR" b="1" dirty="0" err="1" smtClean="0"/>
              <a:t>var</a:t>
            </a:r>
            <a:r>
              <a:rPr lang="en-US" altLang="ko-KR" b="1" dirty="0" smtClean="0"/>
              <a:t>/log/secure, /</a:t>
            </a:r>
            <a:r>
              <a:rPr lang="en-US" altLang="ko-KR" b="1" dirty="0" err="1" smtClean="0"/>
              <a:t>var</a:t>
            </a:r>
            <a:r>
              <a:rPr lang="en-US" altLang="ko-KR" b="1" dirty="0" smtClean="0"/>
              <a:t>/log/messages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5536" y="5219908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u="sng" dirty="0" smtClean="0"/>
              <a:t>위의 두 경로에서 로그인 관련 기록 확인 가능</a:t>
            </a:r>
            <a:endParaRPr lang="en-US" altLang="ko-KR" u="sng" dirty="0" smtClean="0"/>
          </a:p>
          <a:p>
            <a:pPr algn="ctr"/>
            <a:r>
              <a:rPr lang="en-US" altLang="ko-KR" u="sng" dirty="0" smtClean="0"/>
              <a:t>(</a:t>
            </a:r>
            <a:r>
              <a:rPr lang="ko-KR" altLang="en-US" u="sng" dirty="0" smtClean="0"/>
              <a:t>단</a:t>
            </a:r>
            <a:r>
              <a:rPr lang="en-US" altLang="ko-KR" u="sng" dirty="0" smtClean="0"/>
              <a:t>, messages</a:t>
            </a:r>
            <a:r>
              <a:rPr lang="ko-KR" altLang="en-US" u="sng" dirty="0" smtClean="0"/>
              <a:t>경로는  접속기록뿐 아니라 시스템전체 로그가 기록됨</a:t>
            </a:r>
            <a:r>
              <a:rPr lang="en-US" altLang="ko-KR" u="sng" dirty="0" smtClean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9045"/>
            <a:ext cx="9144000" cy="2839910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1259632" y="2132856"/>
            <a:ext cx="103425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331640" y="3645024"/>
            <a:ext cx="11521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1E8E-AD00-4B50-8A91-A3B6A8A2259E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01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220768"/>
            <a:chOff x="160728" y="147502"/>
            <a:chExt cx="8731752" cy="1220768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92333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r>
                <a:rPr lang="en-US" altLang="ko-KR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3600" b="1" dirty="0" err="1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리눅스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파일시스템관리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954246"/>
              <a:ext cx="4556228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56204" y="1118751"/>
            <a:ext cx="4556228" cy="41402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>
              <a:lnSpc>
                <a:spcPct val="150000"/>
              </a:lnSpc>
            </a:pPr>
            <a:r>
              <a:rPr lang="ko-KR" altLang="en-US" sz="1600" b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마운</a:t>
            </a:r>
            <a:r>
              <a:rPr lang="ko-KR" altLang="en-US" sz="16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트</a:t>
            </a:r>
            <a:endParaRPr lang="en-US" altLang="ko-KR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588208"/>
              </p:ext>
            </p:extLst>
          </p:nvPr>
        </p:nvGraphicFramePr>
        <p:xfrm>
          <a:off x="229921" y="3068960"/>
          <a:ext cx="8731752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103"/>
                <a:gridCol w="7429649"/>
              </a:tblGrid>
              <a:tr h="513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옵션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710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특정장치를 </a:t>
                      </a:r>
                      <a:r>
                        <a:rPr lang="ko-KR" altLang="en-US" dirty="0" err="1" smtClean="0"/>
                        <a:t>마운트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할때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읽을수만</a:t>
                      </a:r>
                      <a:r>
                        <a:rPr lang="ko-KR" altLang="en-US" dirty="0" smtClean="0"/>
                        <a:t> 있도록 </a:t>
                      </a:r>
                      <a:r>
                        <a:rPr lang="ko-KR" altLang="en-US" dirty="0" err="1" smtClean="0"/>
                        <a:t>마운트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쓰기 금지</a:t>
                      </a:r>
                      <a:r>
                        <a:rPr lang="en-US" altLang="ko-KR" dirty="0" smtClean="0"/>
                        <a:t>)(read only)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읽기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쓰기 모두 가능하도록 </a:t>
                      </a:r>
                      <a:r>
                        <a:rPr lang="ko-KR" altLang="en-US" dirty="0" err="1" smtClean="0"/>
                        <a:t>마운트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AFC7-E41B-4A6D-AC7A-8DF022BDCA0F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20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318472"/>
            <a:chOff x="160728" y="147502"/>
            <a:chExt cx="8731752" cy="1318472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18</a:t>
              </a:r>
              <a:r>
                <a:rPr lang="ko-KR" alt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r>
                <a:rPr lang="en-US" altLang="ko-KR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로그인과 원격접속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3980164" cy="46166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16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s</a:t>
              </a:r>
              <a:r>
                <a:rPr lang="en-US" altLang="ko-KR" sz="1600" b="1" dirty="0" err="1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sh</a:t>
              </a:r>
              <a:r>
                <a:rPr lang="ko-KR" altLang="en-US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이용한 원격접속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95536" y="155679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p</a:t>
            </a:r>
            <a:r>
              <a:rPr lang="en-US" altLang="ko-KR" b="1" dirty="0" err="1" smtClean="0"/>
              <a:t>s</a:t>
            </a:r>
            <a:r>
              <a:rPr lang="en-US" altLang="ko-KR" b="1" dirty="0" smtClean="0"/>
              <a:t> –</a:t>
            </a:r>
            <a:r>
              <a:rPr lang="en-US" altLang="ko-KR" b="1" dirty="0" err="1" smtClean="0"/>
              <a:t>ef</a:t>
            </a:r>
            <a:r>
              <a:rPr lang="en-US" altLang="ko-KR" b="1" dirty="0" smtClean="0"/>
              <a:t> | </a:t>
            </a:r>
            <a:r>
              <a:rPr lang="en-US" altLang="ko-KR" b="1" dirty="0" err="1" smtClean="0"/>
              <a:t>grep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ssh</a:t>
            </a:r>
            <a:endParaRPr lang="en-US" altLang="ko-KR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7" y="1987166"/>
            <a:ext cx="7744906" cy="34580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536" y="5518973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err="1" smtClean="0"/>
              <a:t>ssh</a:t>
            </a:r>
            <a:r>
              <a:rPr lang="ko-KR" altLang="en-US" u="sng" dirty="0" smtClean="0"/>
              <a:t>서버에는 </a:t>
            </a:r>
            <a:r>
              <a:rPr lang="en-US" altLang="ko-KR" u="sng" dirty="0" err="1" smtClean="0"/>
              <a:t>sshd</a:t>
            </a:r>
            <a:r>
              <a:rPr lang="ko-KR" altLang="en-US" u="sng" dirty="0" smtClean="0"/>
              <a:t>라는 </a:t>
            </a:r>
            <a:r>
              <a:rPr lang="ko-KR" altLang="en-US" u="sng" dirty="0" err="1" smtClean="0"/>
              <a:t>데몬이</a:t>
            </a:r>
            <a:r>
              <a:rPr lang="ko-KR" altLang="en-US" u="sng" dirty="0" smtClean="0"/>
              <a:t> 실행되어 있어야만 </a:t>
            </a:r>
            <a:endParaRPr lang="en-US" altLang="ko-KR" u="sng" dirty="0" smtClean="0"/>
          </a:p>
          <a:p>
            <a:pPr algn="ctr"/>
            <a:r>
              <a:rPr lang="ko-KR" altLang="en-US" u="sng" dirty="0" smtClean="0"/>
              <a:t>다른 곳에서 이 서버로 </a:t>
            </a:r>
            <a:r>
              <a:rPr lang="en-US" altLang="ko-KR" u="sng" dirty="0" err="1" smtClean="0"/>
              <a:t>ssh</a:t>
            </a:r>
            <a:r>
              <a:rPr lang="ko-KR" altLang="en-US" u="sng" dirty="0" smtClean="0"/>
              <a:t>원격 접속이 가능하다</a:t>
            </a:r>
            <a:endParaRPr lang="en-US" altLang="ko-KR" u="sng" dirty="0" smtClean="0"/>
          </a:p>
        </p:txBody>
      </p:sp>
      <p:cxnSp>
        <p:nvCxnSpPr>
          <p:cNvPr id="13" name="직선 연결선 12"/>
          <p:cNvCxnSpPr/>
          <p:nvPr/>
        </p:nvCxnSpPr>
        <p:spPr>
          <a:xfrm>
            <a:off x="6156176" y="2420888"/>
            <a:ext cx="16561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156176" y="5157192"/>
            <a:ext cx="16561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9FCB1-AB1B-42A1-8BF7-159C82541691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84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318472"/>
            <a:chOff x="160728" y="147502"/>
            <a:chExt cx="8731752" cy="1318472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18</a:t>
              </a:r>
              <a:r>
                <a:rPr lang="ko-KR" alt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r>
                <a:rPr lang="en-US" altLang="ko-KR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로그인과 원격접속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3980164" cy="46166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16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ssh</a:t>
              </a:r>
              <a:r>
                <a:rPr lang="ko-KR" altLang="en-US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이용한 </a:t>
              </a:r>
              <a:r>
                <a:rPr lang="ko-KR" altLang="en-US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원격접속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95536" y="155679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/</a:t>
            </a:r>
            <a:r>
              <a:rPr lang="en-US" altLang="ko-KR" b="1" dirty="0" err="1" smtClean="0"/>
              <a:t>etc</a:t>
            </a:r>
            <a:r>
              <a:rPr lang="en-US" altLang="ko-KR" b="1" dirty="0" smtClean="0"/>
              <a:t>/</a:t>
            </a:r>
            <a:r>
              <a:rPr lang="en-US" altLang="ko-KR" b="1" dirty="0" err="1" smtClean="0"/>
              <a:t>ssh</a:t>
            </a:r>
            <a:r>
              <a:rPr lang="en-US" altLang="ko-KR" b="1" dirty="0" smtClean="0"/>
              <a:t>/</a:t>
            </a:r>
            <a:r>
              <a:rPr lang="en-US" altLang="ko-KR" b="1" dirty="0" err="1" smtClean="0"/>
              <a:t>ssh_config</a:t>
            </a:r>
            <a:endParaRPr lang="en-US" altLang="ko-KR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95536" y="593998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u="sng" dirty="0" err="1" smtClean="0"/>
              <a:t>클라이언트측</a:t>
            </a:r>
            <a:r>
              <a:rPr lang="ko-KR" altLang="en-US" u="sng" dirty="0" smtClean="0"/>
              <a:t> 설정파일</a:t>
            </a:r>
            <a:endParaRPr lang="en-US" altLang="ko-KR" u="sng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213" y="1892956"/>
            <a:ext cx="4919044" cy="4047032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3059832" y="2060848"/>
            <a:ext cx="16561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10AC-8FC5-40C6-9967-C7E3B95B9F65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7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318472"/>
            <a:chOff x="160728" y="147502"/>
            <a:chExt cx="8731752" cy="1318472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18</a:t>
              </a:r>
              <a:r>
                <a:rPr lang="ko-KR" alt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r>
                <a:rPr lang="en-US" altLang="ko-KR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로그인과 원격접속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3980164" cy="46166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16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ssh</a:t>
              </a:r>
              <a:r>
                <a:rPr lang="ko-KR" altLang="en-US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이용한 </a:t>
              </a:r>
              <a:r>
                <a:rPr lang="ko-KR" altLang="en-US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원격접속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95536" y="155679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/</a:t>
            </a:r>
            <a:r>
              <a:rPr lang="en-US" altLang="ko-KR" b="1" dirty="0" err="1" smtClean="0"/>
              <a:t>etc</a:t>
            </a:r>
            <a:r>
              <a:rPr lang="en-US" altLang="ko-KR" b="1" dirty="0" smtClean="0"/>
              <a:t>/</a:t>
            </a:r>
            <a:r>
              <a:rPr lang="en-US" altLang="ko-KR" b="1" dirty="0" err="1" smtClean="0"/>
              <a:t>ssh</a:t>
            </a:r>
            <a:r>
              <a:rPr lang="en-US" altLang="ko-KR" b="1" dirty="0" smtClean="0"/>
              <a:t>/</a:t>
            </a:r>
            <a:r>
              <a:rPr lang="en-US" altLang="ko-KR" b="1" dirty="0" err="1" smtClean="0"/>
              <a:t>sshd_config</a:t>
            </a:r>
            <a:endParaRPr lang="en-US" altLang="ko-KR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5536" y="5795972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u="sng" dirty="0" err="1" smtClean="0"/>
              <a:t>서버측</a:t>
            </a:r>
            <a:r>
              <a:rPr lang="ko-KR" altLang="en-US" u="sng" dirty="0" smtClean="0"/>
              <a:t> 설정파일</a:t>
            </a:r>
            <a:endParaRPr lang="en-US" altLang="ko-KR" u="sng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825" y="1984720"/>
            <a:ext cx="5260318" cy="3844078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3059832" y="2132856"/>
            <a:ext cx="16561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7209-52E2-4F3F-BDF4-AD5E2C7579F9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52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318472"/>
            <a:chOff x="160728" y="147502"/>
            <a:chExt cx="8731752" cy="1318472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18</a:t>
              </a:r>
              <a:r>
                <a:rPr lang="ko-KR" alt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r>
                <a:rPr lang="en-US" altLang="ko-KR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로그인과 원격접속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3980164" cy="46166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16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ssh</a:t>
              </a:r>
              <a:r>
                <a:rPr lang="ko-KR" altLang="en-US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이용한 </a:t>
              </a:r>
              <a:r>
                <a:rPr lang="ko-KR" altLang="en-US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원격접속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95536" y="155679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ssh</a:t>
            </a:r>
            <a:r>
              <a:rPr lang="en-US" altLang="ko-KR" b="1" dirty="0" smtClean="0"/>
              <a:t> IP</a:t>
            </a:r>
            <a:r>
              <a:rPr lang="ko-KR" altLang="en-US" b="1" dirty="0" smtClean="0"/>
              <a:t>주소</a:t>
            </a:r>
            <a:endParaRPr lang="en-US" altLang="ko-KR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95536" y="4221088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err="1" smtClean="0"/>
              <a:t>ssh</a:t>
            </a:r>
            <a:r>
              <a:rPr lang="ko-KR" altLang="en-US" u="sng" dirty="0" smtClean="0"/>
              <a:t>을 이용하여 원격접속</a:t>
            </a:r>
            <a:endParaRPr lang="en-US" altLang="ko-KR" u="sng" dirty="0" smtClean="0"/>
          </a:p>
          <a:p>
            <a:pPr algn="ctr"/>
            <a:r>
              <a:rPr lang="en-US" altLang="ko-KR" u="sng" dirty="0" smtClean="0"/>
              <a:t>(143</a:t>
            </a:r>
            <a:r>
              <a:rPr lang="ko-KR" altLang="en-US" u="sng" dirty="0" smtClean="0"/>
              <a:t>에서 </a:t>
            </a:r>
            <a:r>
              <a:rPr lang="en-US" altLang="ko-KR" u="sng" dirty="0" smtClean="0"/>
              <a:t>201</a:t>
            </a:r>
            <a:r>
              <a:rPr lang="ko-KR" altLang="en-US" u="sng" dirty="0" smtClean="0"/>
              <a:t>로</a:t>
            </a:r>
            <a:r>
              <a:rPr lang="en-US" altLang="ko-KR" u="sng" dirty="0" smtClean="0"/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53" y="2966973"/>
            <a:ext cx="6401694" cy="924054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2915816" y="3212976"/>
            <a:ext cx="20162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B9E1-3EDC-4273-A012-097237C92C07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88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318472"/>
            <a:chOff x="160728" y="147502"/>
            <a:chExt cx="8731752" cy="1318472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18</a:t>
              </a:r>
              <a:r>
                <a:rPr lang="ko-KR" alt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r>
                <a:rPr lang="en-US" altLang="ko-KR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로그인과 원격접속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3980164" cy="46166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16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ssh</a:t>
              </a:r>
              <a:r>
                <a:rPr lang="ko-KR" altLang="en-US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이용한 </a:t>
              </a:r>
              <a:r>
                <a:rPr lang="ko-KR" altLang="en-US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원격접속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95536" y="155679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ssh</a:t>
            </a:r>
            <a:r>
              <a:rPr lang="en-US" altLang="ko-KR" b="1" dirty="0" smtClean="0"/>
              <a:t> –l IP</a:t>
            </a:r>
            <a:r>
              <a:rPr lang="ko-KR" altLang="en-US" b="1" dirty="0" smtClean="0"/>
              <a:t>주소</a:t>
            </a:r>
            <a:endParaRPr lang="en-US" altLang="ko-KR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95536" y="4149080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u="sng" dirty="0" smtClean="0"/>
              <a:t>지정한 사용자로 원격접속</a:t>
            </a:r>
            <a:endParaRPr lang="en-US" altLang="ko-KR" u="sng" dirty="0" smtClean="0"/>
          </a:p>
          <a:p>
            <a:pPr algn="ctr"/>
            <a:r>
              <a:rPr lang="en-US" altLang="ko-KR" u="sng" dirty="0"/>
              <a:t>(143</a:t>
            </a:r>
            <a:r>
              <a:rPr lang="ko-KR" altLang="en-US" u="sng" dirty="0"/>
              <a:t>에서 </a:t>
            </a:r>
            <a:r>
              <a:rPr lang="en-US" altLang="ko-KR" u="sng" dirty="0"/>
              <a:t>201</a:t>
            </a:r>
            <a:r>
              <a:rPr lang="ko-KR" altLang="en-US" u="sng" dirty="0"/>
              <a:t>로</a:t>
            </a:r>
            <a:r>
              <a:rPr lang="en-US" altLang="ko-KR" u="sng" dirty="0"/>
              <a:t>)</a:t>
            </a:r>
            <a:endParaRPr lang="en-US" altLang="ko-KR" u="sng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95" y="2936994"/>
            <a:ext cx="6335010" cy="924054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2951820" y="3140968"/>
            <a:ext cx="29163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5F67-B328-40B9-957F-78C75A1BAEB1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08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318472"/>
            <a:chOff x="160728" y="147502"/>
            <a:chExt cx="8731752" cy="1318472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18</a:t>
              </a:r>
              <a:r>
                <a:rPr lang="ko-KR" alt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r>
                <a:rPr lang="en-US" altLang="ko-KR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로그인과 원격접속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3980164" cy="46166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telnet</a:t>
              </a:r>
              <a:r>
                <a:rPr lang="ko-KR" altLang="en-US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</a:t>
              </a:r>
              <a:r>
                <a:rPr lang="ko-KR" altLang="en-US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이용한 </a:t>
              </a:r>
              <a:r>
                <a:rPr lang="ko-KR" altLang="en-US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원격접속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95536" y="155679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telnet IP</a:t>
            </a:r>
            <a:r>
              <a:rPr lang="ko-KR" altLang="en-US" b="1" dirty="0" smtClean="0"/>
              <a:t>주소</a:t>
            </a:r>
            <a:endParaRPr lang="en-US" altLang="ko-KR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95536" y="4869160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smtClean="0"/>
              <a:t>telnet</a:t>
            </a:r>
            <a:r>
              <a:rPr lang="ko-KR" altLang="en-US" u="sng" dirty="0" smtClean="0"/>
              <a:t>을 이용하여 원격접속</a:t>
            </a:r>
            <a:endParaRPr lang="en-US" altLang="ko-KR" u="sng" dirty="0" smtClean="0"/>
          </a:p>
          <a:p>
            <a:pPr algn="ctr"/>
            <a:r>
              <a:rPr lang="en-US" altLang="ko-KR" u="sng" dirty="0"/>
              <a:t>(143</a:t>
            </a:r>
            <a:r>
              <a:rPr lang="ko-KR" altLang="en-US" u="sng" dirty="0"/>
              <a:t>에서 </a:t>
            </a:r>
            <a:r>
              <a:rPr lang="en-US" altLang="ko-KR" u="sng" dirty="0"/>
              <a:t>201</a:t>
            </a:r>
            <a:r>
              <a:rPr lang="ko-KR" altLang="en-US" u="sng" dirty="0"/>
              <a:t>로</a:t>
            </a:r>
            <a:r>
              <a:rPr lang="en-US" altLang="ko-KR" u="sng" dirty="0"/>
              <a:t>)</a:t>
            </a:r>
            <a:endParaRPr lang="en-US" altLang="ko-KR" u="sng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311" y="2285840"/>
            <a:ext cx="5925377" cy="2286319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3117220" y="2492896"/>
            <a:ext cx="25349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DCFF-CCBB-4605-9164-24EE54CB0D21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94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318472"/>
            <a:chOff x="160728" y="147502"/>
            <a:chExt cx="8731752" cy="1318472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18</a:t>
              </a:r>
              <a:r>
                <a:rPr lang="ko-KR" alt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r>
                <a:rPr lang="en-US" altLang="ko-KR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로그인과 원격접속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3980164" cy="46166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telnet</a:t>
              </a:r>
              <a:r>
                <a:rPr lang="ko-KR" altLang="en-US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이용한 </a:t>
              </a:r>
              <a:r>
                <a:rPr lang="ko-KR" altLang="en-US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원격접속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95536" y="155679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telnet –l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5536" y="4509120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u="sng" dirty="0" smtClean="0"/>
              <a:t>지정한 </a:t>
            </a:r>
            <a:r>
              <a:rPr lang="ko-KR" altLang="en-US" u="sng" dirty="0" err="1" smtClean="0"/>
              <a:t>계정명으로</a:t>
            </a:r>
            <a:r>
              <a:rPr lang="ko-KR" altLang="en-US" u="sng" dirty="0" smtClean="0"/>
              <a:t> 원격접속</a:t>
            </a:r>
            <a:endParaRPr lang="en-US" altLang="ko-KR" u="sng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95" y="2624025"/>
            <a:ext cx="5792009" cy="160995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3275856" y="2852936"/>
            <a:ext cx="33843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144E-3EEB-4162-B640-CF2BC8008C9C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37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270831"/>
            <a:chOff x="160728" y="147502"/>
            <a:chExt cx="873175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18</a:t>
              </a:r>
              <a:r>
                <a:rPr lang="ko-KR" alt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r>
                <a:rPr lang="en-US" altLang="ko-KR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로그인과 원격접속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3980164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원격파일복사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95536" y="155679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scp</a:t>
            </a:r>
            <a:endParaRPr lang="en-US" altLang="ko-KR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95536" y="566124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u="sng" dirty="0" smtClean="0"/>
              <a:t>원격파일복사</a:t>
            </a:r>
            <a:endParaRPr lang="en-US" altLang="ko-KR" u="sng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471" y="1916832"/>
            <a:ext cx="3639058" cy="74305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" y="3537716"/>
            <a:ext cx="9088119" cy="1619476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stCxn id="7" idx="2"/>
            <a:endCxn id="9" idx="0"/>
          </p:cNvCxnSpPr>
          <p:nvPr/>
        </p:nvCxnSpPr>
        <p:spPr>
          <a:xfrm>
            <a:off x="4572000" y="2659886"/>
            <a:ext cx="0" cy="87783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08104" y="2659886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835696" y="5157267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66E7-F174-42A7-9827-411AF63D3904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42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270831"/>
            <a:chOff x="160728" y="147502"/>
            <a:chExt cx="873175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18</a:t>
              </a:r>
              <a:r>
                <a:rPr lang="ko-KR" alt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r>
                <a:rPr lang="en-US" altLang="ko-KR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로그인과 원격접속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3980164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원격파일복사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95536" y="155679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scp</a:t>
            </a:r>
            <a:r>
              <a:rPr lang="en-US" altLang="ko-KR" b="1" dirty="0" smtClean="0"/>
              <a:t> -r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5536" y="6084004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u="sng" dirty="0" smtClean="0"/>
              <a:t>원격파일복사</a:t>
            </a:r>
            <a:r>
              <a:rPr lang="en-US" altLang="ko-KR" u="sng" dirty="0" smtClean="0"/>
              <a:t>(</a:t>
            </a:r>
            <a:r>
              <a:rPr lang="ko-KR" altLang="en-US" u="sng" dirty="0" err="1" smtClean="0"/>
              <a:t>디렉토리</a:t>
            </a:r>
            <a:r>
              <a:rPr lang="en-US" altLang="ko-KR" u="sng" dirty="0" smtClean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75" y="1988840"/>
            <a:ext cx="7849696" cy="9526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59" y="3284984"/>
            <a:ext cx="7524328" cy="2659326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stCxn id="2" idx="2"/>
            <a:endCxn id="9" idx="0"/>
          </p:cNvCxnSpPr>
          <p:nvPr/>
        </p:nvCxnSpPr>
        <p:spPr>
          <a:xfrm>
            <a:off x="4576723" y="2941473"/>
            <a:ext cx="0" cy="34351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771800" y="2941473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7236296" y="5927767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A76E-AE18-4802-A07F-11674E82C420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6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270831"/>
            <a:chOff x="160728" y="147502"/>
            <a:chExt cx="873175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18</a:t>
              </a:r>
              <a:r>
                <a:rPr lang="ko-KR" alt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r>
                <a:rPr lang="en-US" altLang="ko-KR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로그인과 원격접속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3980164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원격로그인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95536" y="155679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slogin</a:t>
            </a:r>
            <a:endParaRPr lang="en-US" altLang="ko-KR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95536" y="4077072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u="sng" smtClean="0"/>
              <a:t>원격로그인</a:t>
            </a:r>
            <a:endParaRPr lang="en-US" altLang="ko-KR" u="sng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784" y="2952683"/>
            <a:ext cx="6306431" cy="952633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3671900" y="3212976"/>
            <a:ext cx="36364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680-3656-4613-953F-BC39385BAA02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12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220768"/>
            <a:chOff x="160728" y="147502"/>
            <a:chExt cx="8731752" cy="1220768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92333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r>
                <a:rPr lang="en-US" altLang="ko-KR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3600" b="1" dirty="0" err="1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리눅스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파일시스템관리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954246"/>
              <a:ext cx="4556228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56204" y="1118751"/>
            <a:ext cx="5123908" cy="46166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>
              <a:lnSpc>
                <a:spcPct val="150000"/>
              </a:lnSpc>
            </a:pPr>
            <a:r>
              <a:rPr lang="ko-KR" altLang="en-US" sz="16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어떤 디바이스를 부팅과정에서 </a:t>
            </a:r>
            <a:r>
              <a:rPr lang="ko-KR" altLang="en-US" sz="1600" b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마운트</a:t>
            </a:r>
            <a:r>
              <a:rPr lang="ko-KR" altLang="en-US" sz="16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시킬것인가</a:t>
            </a:r>
            <a:r>
              <a:rPr lang="en-US" altLang="ko-KR" sz="16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316432"/>
            <a:ext cx="9144000" cy="3056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자유형 1"/>
          <p:cNvSpPr/>
          <p:nvPr/>
        </p:nvSpPr>
        <p:spPr>
          <a:xfrm>
            <a:off x="-25052" y="3714231"/>
            <a:ext cx="4172606" cy="1433966"/>
          </a:xfrm>
          <a:custGeom>
            <a:avLst/>
            <a:gdLst>
              <a:gd name="connsiteX0" fmla="*/ 0 w 4172606"/>
              <a:gd name="connsiteY0" fmla="*/ 81155 h 1433966"/>
              <a:gd name="connsiteX1" fmla="*/ 137786 w 4172606"/>
              <a:gd name="connsiteY1" fmla="*/ 93681 h 1433966"/>
              <a:gd name="connsiteX2" fmla="*/ 789140 w 4172606"/>
              <a:gd name="connsiteY2" fmla="*/ 106207 h 1433966"/>
              <a:gd name="connsiteX3" fmla="*/ 964504 w 4172606"/>
              <a:gd name="connsiteY3" fmla="*/ 118733 h 1433966"/>
              <a:gd name="connsiteX4" fmla="*/ 1528175 w 4172606"/>
              <a:gd name="connsiteY4" fmla="*/ 81155 h 1433966"/>
              <a:gd name="connsiteX5" fmla="*/ 1665962 w 4172606"/>
              <a:gd name="connsiteY5" fmla="*/ 68629 h 1433966"/>
              <a:gd name="connsiteX6" fmla="*/ 1766170 w 4172606"/>
              <a:gd name="connsiteY6" fmla="*/ 56103 h 1433966"/>
              <a:gd name="connsiteX7" fmla="*/ 2154477 w 4172606"/>
              <a:gd name="connsiteY7" fmla="*/ 43577 h 1433966"/>
              <a:gd name="connsiteX8" fmla="*/ 2480153 w 4172606"/>
              <a:gd name="connsiteY8" fmla="*/ 31051 h 1433966"/>
              <a:gd name="connsiteX9" fmla="*/ 2755726 w 4172606"/>
              <a:gd name="connsiteY9" fmla="*/ 56103 h 1433966"/>
              <a:gd name="connsiteX10" fmla="*/ 2818356 w 4172606"/>
              <a:gd name="connsiteY10" fmla="*/ 281572 h 1433966"/>
              <a:gd name="connsiteX11" fmla="*/ 2918564 w 4172606"/>
              <a:gd name="connsiteY11" fmla="*/ 294098 h 1433966"/>
              <a:gd name="connsiteX12" fmla="*/ 3219189 w 4172606"/>
              <a:gd name="connsiteY12" fmla="*/ 281572 h 1433966"/>
              <a:gd name="connsiteX13" fmla="*/ 3419605 w 4172606"/>
              <a:gd name="connsiteY13" fmla="*/ 256520 h 1433966"/>
              <a:gd name="connsiteX14" fmla="*/ 3457184 w 4172606"/>
              <a:gd name="connsiteY14" fmla="*/ 243994 h 1433966"/>
              <a:gd name="connsiteX15" fmla="*/ 3569918 w 4172606"/>
              <a:gd name="connsiteY15" fmla="*/ 231468 h 1433966"/>
              <a:gd name="connsiteX16" fmla="*/ 4045907 w 4172606"/>
              <a:gd name="connsiteY16" fmla="*/ 243994 h 1433966"/>
              <a:gd name="connsiteX17" fmla="*/ 3995803 w 4172606"/>
              <a:gd name="connsiteY17" fmla="*/ 494514 h 1433966"/>
              <a:gd name="connsiteX18" fmla="*/ 3682652 w 4172606"/>
              <a:gd name="connsiteY18" fmla="*/ 481988 h 1433966"/>
              <a:gd name="connsiteX19" fmla="*/ 3344449 w 4172606"/>
              <a:gd name="connsiteY19" fmla="*/ 456936 h 1433966"/>
              <a:gd name="connsiteX20" fmla="*/ 3056351 w 4172606"/>
              <a:gd name="connsiteY20" fmla="*/ 469462 h 1433966"/>
              <a:gd name="connsiteX21" fmla="*/ 2818356 w 4172606"/>
              <a:gd name="connsiteY21" fmla="*/ 494514 h 1433966"/>
              <a:gd name="connsiteX22" fmla="*/ 2805830 w 4172606"/>
              <a:gd name="connsiteY22" fmla="*/ 544618 h 1433966"/>
              <a:gd name="connsiteX23" fmla="*/ 2793304 w 4172606"/>
              <a:gd name="connsiteY23" fmla="*/ 619774 h 1433966"/>
              <a:gd name="connsiteX24" fmla="*/ 2768252 w 4172606"/>
              <a:gd name="connsiteY24" fmla="*/ 694931 h 1433966"/>
              <a:gd name="connsiteX25" fmla="*/ 2743200 w 4172606"/>
              <a:gd name="connsiteY25" fmla="*/ 732509 h 1433966"/>
              <a:gd name="connsiteX26" fmla="*/ 2730674 w 4172606"/>
              <a:gd name="connsiteY26" fmla="*/ 770087 h 1433966"/>
              <a:gd name="connsiteX27" fmla="*/ 2693096 w 4172606"/>
              <a:gd name="connsiteY27" fmla="*/ 782613 h 1433966"/>
              <a:gd name="connsiteX28" fmla="*/ 2329841 w 4172606"/>
              <a:gd name="connsiteY28" fmla="*/ 832717 h 1433966"/>
              <a:gd name="connsiteX29" fmla="*/ 2254685 w 4172606"/>
              <a:gd name="connsiteY29" fmla="*/ 857769 h 1433966"/>
              <a:gd name="connsiteX30" fmla="*/ 2129425 w 4172606"/>
              <a:gd name="connsiteY30" fmla="*/ 895347 h 1433966"/>
              <a:gd name="connsiteX31" fmla="*/ 1878904 w 4172606"/>
              <a:gd name="connsiteY31" fmla="*/ 907873 h 1433966"/>
              <a:gd name="connsiteX32" fmla="*/ 1290181 w 4172606"/>
              <a:gd name="connsiteY32" fmla="*/ 920399 h 1433966"/>
              <a:gd name="connsiteX33" fmla="*/ 1240077 w 4172606"/>
              <a:gd name="connsiteY33" fmla="*/ 932925 h 1433966"/>
              <a:gd name="connsiteX34" fmla="*/ 1177447 w 4172606"/>
              <a:gd name="connsiteY34" fmla="*/ 1020607 h 1433966"/>
              <a:gd name="connsiteX35" fmla="*/ 1114816 w 4172606"/>
              <a:gd name="connsiteY35" fmla="*/ 1083237 h 1433966"/>
              <a:gd name="connsiteX36" fmla="*/ 1027134 w 4172606"/>
              <a:gd name="connsiteY36" fmla="*/ 1195972 h 1433966"/>
              <a:gd name="connsiteX37" fmla="*/ 1002082 w 4172606"/>
              <a:gd name="connsiteY37" fmla="*/ 1283654 h 1433966"/>
              <a:gd name="connsiteX38" fmla="*/ 964504 w 4172606"/>
              <a:gd name="connsiteY38" fmla="*/ 1308706 h 1433966"/>
              <a:gd name="connsiteX39" fmla="*/ 939452 w 4172606"/>
              <a:gd name="connsiteY39" fmla="*/ 1383862 h 1433966"/>
              <a:gd name="connsiteX40" fmla="*/ 901874 w 4172606"/>
              <a:gd name="connsiteY40" fmla="*/ 1396388 h 1433966"/>
              <a:gd name="connsiteX41" fmla="*/ 851770 w 4172606"/>
              <a:gd name="connsiteY41" fmla="*/ 1421440 h 1433966"/>
              <a:gd name="connsiteX42" fmla="*/ 651353 w 4172606"/>
              <a:gd name="connsiteY42" fmla="*/ 1433966 h 1433966"/>
              <a:gd name="connsiteX43" fmla="*/ 263047 w 4172606"/>
              <a:gd name="connsiteY43" fmla="*/ 1421440 h 1433966"/>
              <a:gd name="connsiteX44" fmla="*/ 200416 w 4172606"/>
              <a:gd name="connsiteY44" fmla="*/ 1396388 h 1433966"/>
              <a:gd name="connsiteX45" fmla="*/ 187890 w 4172606"/>
              <a:gd name="connsiteY45" fmla="*/ 1358810 h 1433966"/>
              <a:gd name="connsiteX46" fmla="*/ 175364 w 4172606"/>
              <a:gd name="connsiteY46" fmla="*/ 1308706 h 1433966"/>
              <a:gd name="connsiteX47" fmla="*/ 137786 w 4172606"/>
              <a:gd name="connsiteY47" fmla="*/ 1271128 h 1433966"/>
              <a:gd name="connsiteX48" fmla="*/ 125260 w 4172606"/>
              <a:gd name="connsiteY48" fmla="*/ 1233550 h 1433966"/>
              <a:gd name="connsiteX49" fmla="*/ 62630 w 4172606"/>
              <a:gd name="connsiteY49" fmla="*/ 1145868 h 1433966"/>
              <a:gd name="connsiteX50" fmla="*/ 87682 w 4172606"/>
              <a:gd name="connsiteY50" fmla="*/ 832717 h 1433966"/>
              <a:gd name="connsiteX51" fmla="*/ 112734 w 4172606"/>
              <a:gd name="connsiteY51" fmla="*/ 757561 h 1433966"/>
              <a:gd name="connsiteX52" fmla="*/ 100208 w 4172606"/>
              <a:gd name="connsiteY52" fmla="*/ 456936 h 1433966"/>
              <a:gd name="connsiteX53" fmla="*/ 87682 w 4172606"/>
              <a:gd name="connsiteY53" fmla="*/ 381780 h 1433966"/>
              <a:gd name="connsiteX54" fmla="*/ 62630 w 4172606"/>
              <a:gd name="connsiteY54" fmla="*/ 331676 h 1433966"/>
              <a:gd name="connsiteX55" fmla="*/ 50104 w 4172606"/>
              <a:gd name="connsiteY55" fmla="*/ 294098 h 1433966"/>
              <a:gd name="connsiteX56" fmla="*/ 75156 w 4172606"/>
              <a:gd name="connsiteY56" fmla="*/ 143785 h 1433966"/>
              <a:gd name="connsiteX57" fmla="*/ 112734 w 4172606"/>
              <a:gd name="connsiteY57" fmla="*/ 106207 h 143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4172606" h="1433966">
                <a:moveTo>
                  <a:pt x="0" y="81155"/>
                </a:moveTo>
                <a:cubicBezTo>
                  <a:pt x="45929" y="85330"/>
                  <a:pt x="91725" y="91378"/>
                  <a:pt x="137786" y="93681"/>
                </a:cubicBezTo>
                <a:cubicBezTo>
                  <a:pt x="749734" y="124278"/>
                  <a:pt x="558276" y="183162"/>
                  <a:pt x="789140" y="106207"/>
                </a:cubicBezTo>
                <a:cubicBezTo>
                  <a:pt x="847595" y="110382"/>
                  <a:pt x="905900" y="118733"/>
                  <a:pt x="964504" y="118733"/>
                </a:cubicBezTo>
                <a:cubicBezTo>
                  <a:pt x="1139556" y="118733"/>
                  <a:pt x="1354796" y="96453"/>
                  <a:pt x="1528175" y="81155"/>
                </a:cubicBezTo>
                <a:cubicBezTo>
                  <a:pt x="1574115" y="77101"/>
                  <a:pt x="1620200" y="74349"/>
                  <a:pt x="1665962" y="68629"/>
                </a:cubicBezTo>
                <a:cubicBezTo>
                  <a:pt x="1699365" y="64454"/>
                  <a:pt x="1732552" y="57827"/>
                  <a:pt x="1766170" y="56103"/>
                </a:cubicBezTo>
                <a:cubicBezTo>
                  <a:pt x="1895503" y="49471"/>
                  <a:pt x="2025041" y="47752"/>
                  <a:pt x="2154477" y="43577"/>
                </a:cubicBezTo>
                <a:cubicBezTo>
                  <a:pt x="2270533" y="-33794"/>
                  <a:pt x="2186600" y="11481"/>
                  <a:pt x="2480153" y="31051"/>
                </a:cubicBezTo>
                <a:cubicBezTo>
                  <a:pt x="2572185" y="37186"/>
                  <a:pt x="2755726" y="56103"/>
                  <a:pt x="2755726" y="56103"/>
                </a:cubicBezTo>
                <a:cubicBezTo>
                  <a:pt x="2763159" y="175036"/>
                  <a:pt x="2710128" y="254515"/>
                  <a:pt x="2818356" y="281572"/>
                </a:cubicBezTo>
                <a:cubicBezTo>
                  <a:pt x="2851014" y="289736"/>
                  <a:pt x="2885161" y="289923"/>
                  <a:pt x="2918564" y="294098"/>
                </a:cubicBezTo>
                <a:cubicBezTo>
                  <a:pt x="3018772" y="289923"/>
                  <a:pt x="3119175" y="289073"/>
                  <a:pt x="3219189" y="281572"/>
                </a:cubicBezTo>
                <a:cubicBezTo>
                  <a:pt x="3286326" y="276537"/>
                  <a:pt x="3353104" y="267020"/>
                  <a:pt x="3419605" y="256520"/>
                </a:cubicBezTo>
                <a:cubicBezTo>
                  <a:pt x="3432647" y="254461"/>
                  <a:pt x="3444160" y="246165"/>
                  <a:pt x="3457184" y="243994"/>
                </a:cubicBezTo>
                <a:cubicBezTo>
                  <a:pt x="3494479" y="237778"/>
                  <a:pt x="3532340" y="235643"/>
                  <a:pt x="3569918" y="231468"/>
                </a:cubicBezTo>
                <a:cubicBezTo>
                  <a:pt x="3728581" y="235643"/>
                  <a:pt x="3906282" y="168521"/>
                  <a:pt x="4045907" y="243994"/>
                </a:cubicBezTo>
                <a:cubicBezTo>
                  <a:pt x="4328297" y="396637"/>
                  <a:pt x="4059613" y="473244"/>
                  <a:pt x="3995803" y="494514"/>
                </a:cubicBezTo>
                <a:lnTo>
                  <a:pt x="3682652" y="481988"/>
                </a:lnTo>
                <a:cubicBezTo>
                  <a:pt x="3418451" y="470246"/>
                  <a:pt x="3509320" y="480489"/>
                  <a:pt x="3344449" y="456936"/>
                </a:cubicBezTo>
                <a:lnTo>
                  <a:pt x="3056351" y="469462"/>
                </a:lnTo>
                <a:cubicBezTo>
                  <a:pt x="2851251" y="479980"/>
                  <a:pt x="2917759" y="461380"/>
                  <a:pt x="2818356" y="494514"/>
                </a:cubicBezTo>
                <a:cubicBezTo>
                  <a:pt x="2814181" y="511215"/>
                  <a:pt x="2809206" y="527737"/>
                  <a:pt x="2805830" y="544618"/>
                </a:cubicBezTo>
                <a:cubicBezTo>
                  <a:pt x="2800849" y="569522"/>
                  <a:pt x="2799464" y="595135"/>
                  <a:pt x="2793304" y="619774"/>
                </a:cubicBezTo>
                <a:cubicBezTo>
                  <a:pt x="2786899" y="645393"/>
                  <a:pt x="2782900" y="672959"/>
                  <a:pt x="2768252" y="694931"/>
                </a:cubicBezTo>
                <a:cubicBezTo>
                  <a:pt x="2759901" y="707457"/>
                  <a:pt x="2749933" y="719044"/>
                  <a:pt x="2743200" y="732509"/>
                </a:cubicBezTo>
                <a:cubicBezTo>
                  <a:pt x="2737295" y="744319"/>
                  <a:pt x="2740010" y="760751"/>
                  <a:pt x="2730674" y="770087"/>
                </a:cubicBezTo>
                <a:cubicBezTo>
                  <a:pt x="2721338" y="779423"/>
                  <a:pt x="2705622" y="778438"/>
                  <a:pt x="2693096" y="782613"/>
                </a:cubicBezTo>
                <a:cubicBezTo>
                  <a:pt x="2642835" y="933395"/>
                  <a:pt x="2700329" y="800027"/>
                  <a:pt x="2329841" y="832717"/>
                </a:cubicBezTo>
                <a:cubicBezTo>
                  <a:pt x="2303536" y="835038"/>
                  <a:pt x="2279737" y="849418"/>
                  <a:pt x="2254685" y="857769"/>
                </a:cubicBezTo>
                <a:cubicBezTo>
                  <a:pt x="2222528" y="868488"/>
                  <a:pt x="2150934" y="892957"/>
                  <a:pt x="2129425" y="895347"/>
                </a:cubicBezTo>
                <a:cubicBezTo>
                  <a:pt x="2046325" y="904580"/>
                  <a:pt x="1962478" y="905378"/>
                  <a:pt x="1878904" y="907873"/>
                </a:cubicBezTo>
                <a:lnTo>
                  <a:pt x="1290181" y="920399"/>
                </a:lnTo>
                <a:cubicBezTo>
                  <a:pt x="1273480" y="924574"/>
                  <a:pt x="1254086" y="922919"/>
                  <a:pt x="1240077" y="932925"/>
                </a:cubicBezTo>
                <a:cubicBezTo>
                  <a:pt x="1218459" y="948367"/>
                  <a:pt x="1196057" y="999339"/>
                  <a:pt x="1177447" y="1020607"/>
                </a:cubicBezTo>
                <a:cubicBezTo>
                  <a:pt x="1158005" y="1042826"/>
                  <a:pt x="1131193" y="1058671"/>
                  <a:pt x="1114816" y="1083237"/>
                </a:cubicBezTo>
                <a:cubicBezTo>
                  <a:pt x="1054886" y="1173133"/>
                  <a:pt x="1086002" y="1137104"/>
                  <a:pt x="1027134" y="1195972"/>
                </a:cubicBezTo>
                <a:cubicBezTo>
                  <a:pt x="1026316" y="1199245"/>
                  <a:pt x="1008617" y="1275486"/>
                  <a:pt x="1002082" y="1283654"/>
                </a:cubicBezTo>
                <a:cubicBezTo>
                  <a:pt x="992678" y="1295409"/>
                  <a:pt x="977030" y="1300355"/>
                  <a:pt x="964504" y="1308706"/>
                </a:cubicBezTo>
                <a:cubicBezTo>
                  <a:pt x="956153" y="1333758"/>
                  <a:pt x="964504" y="1375511"/>
                  <a:pt x="939452" y="1383862"/>
                </a:cubicBezTo>
                <a:cubicBezTo>
                  <a:pt x="926926" y="1388037"/>
                  <a:pt x="914010" y="1391187"/>
                  <a:pt x="901874" y="1396388"/>
                </a:cubicBezTo>
                <a:cubicBezTo>
                  <a:pt x="884711" y="1403744"/>
                  <a:pt x="870236" y="1418670"/>
                  <a:pt x="851770" y="1421440"/>
                </a:cubicBezTo>
                <a:cubicBezTo>
                  <a:pt x="785575" y="1431369"/>
                  <a:pt x="718159" y="1429791"/>
                  <a:pt x="651353" y="1433966"/>
                </a:cubicBezTo>
                <a:cubicBezTo>
                  <a:pt x="521918" y="1429791"/>
                  <a:pt x="392102" y="1432195"/>
                  <a:pt x="263047" y="1421440"/>
                </a:cubicBezTo>
                <a:cubicBezTo>
                  <a:pt x="240640" y="1419573"/>
                  <a:pt x="217690" y="1410783"/>
                  <a:pt x="200416" y="1396388"/>
                </a:cubicBezTo>
                <a:cubicBezTo>
                  <a:pt x="190273" y="1387935"/>
                  <a:pt x="191517" y="1371506"/>
                  <a:pt x="187890" y="1358810"/>
                </a:cubicBezTo>
                <a:cubicBezTo>
                  <a:pt x="183161" y="1342257"/>
                  <a:pt x="183905" y="1323653"/>
                  <a:pt x="175364" y="1308706"/>
                </a:cubicBezTo>
                <a:cubicBezTo>
                  <a:pt x="166575" y="1293326"/>
                  <a:pt x="150312" y="1283654"/>
                  <a:pt x="137786" y="1271128"/>
                </a:cubicBezTo>
                <a:cubicBezTo>
                  <a:pt x="133611" y="1258602"/>
                  <a:pt x="131165" y="1245360"/>
                  <a:pt x="125260" y="1233550"/>
                </a:cubicBezTo>
                <a:cubicBezTo>
                  <a:pt x="116102" y="1215234"/>
                  <a:pt x="71141" y="1157216"/>
                  <a:pt x="62630" y="1145868"/>
                </a:cubicBezTo>
                <a:cubicBezTo>
                  <a:pt x="33066" y="1027612"/>
                  <a:pt x="24805" y="1021348"/>
                  <a:pt x="87682" y="832717"/>
                </a:cubicBezTo>
                <a:lnTo>
                  <a:pt x="112734" y="757561"/>
                </a:lnTo>
                <a:cubicBezTo>
                  <a:pt x="108559" y="657353"/>
                  <a:pt x="106880" y="557009"/>
                  <a:pt x="100208" y="456936"/>
                </a:cubicBezTo>
                <a:cubicBezTo>
                  <a:pt x="98519" y="431595"/>
                  <a:pt x="94980" y="406106"/>
                  <a:pt x="87682" y="381780"/>
                </a:cubicBezTo>
                <a:cubicBezTo>
                  <a:pt x="82316" y="363895"/>
                  <a:pt x="69986" y="348839"/>
                  <a:pt x="62630" y="331676"/>
                </a:cubicBezTo>
                <a:cubicBezTo>
                  <a:pt x="57429" y="319540"/>
                  <a:pt x="54279" y="306624"/>
                  <a:pt x="50104" y="294098"/>
                </a:cubicBezTo>
                <a:cubicBezTo>
                  <a:pt x="58455" y="243994"/>
                  <a:pt x="62068" y="192865"/>
                  <a:pt x="75156" y="143785"/>
                </a:cubicBezTo>
                <a:cubicBezTo>
                  <a:pt x="86103" y="102733"/>
                  <a:pt x="89708" y="106207"/>
                  <a:pt x="112734" y="106207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rot="10800000">
            <a:off x="1187624" y="4725144"/>
            <a:ext cx="288032" cy="129614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786815" y="6255418"/>
            <a:ext cx="1377683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디바이스명</a:t>
            </a:r>
            <a:endParaRPr lang="ko-KR" altLang="en-US" dirty="0"/>
          </a:p>
        </p:txBody>
      </p:sp>
      <p:sp>
        <p:nvSpPr>
          <p:cNvPr id="13" name="자유형 12"/>
          <p:cNvSpPr/>
          <p:nvPr/>
        </p:nvSpPr>
        <p:spPr>
          <a:xfrm>
            <a:off x="2161841" y="3706832"/>
            <a:ext cx="2485315" cy="1618575"/>
          </a:xfrm>
          <a:custGeom>
            <a:avLst/>
            <a:gdLst>
              <a:gd name="connsiteX0" fmla="*/ 781775 w 2485315"/>
              <a:gd name="connsiteY0" fmla="*/ 13398 h 1618575"/>
              <a:gd name="connsiteX1" fmla="*/ 631463 w 2485315"/>
              <a:gd name="connsiteY1" fmla="*/ 25924 h 1618575"/>
              <a:gd name="connsiteX2" fmla="*/ 643989 w 2485315"/>
              <a:gd name="connsiteY2" fmla="*/ 226341 h 1618575"/>
              <a:gd name="connsiteX3" fmla="*/ 656515 w 2485315"/>
              <a:gd name="connsiteY3" fmla="*/ 288971 h 1618575"/>
              <a:gd name="connsiteX4" fmla="*/ 819354 w 2485315"/>
              <a:gd name="connsiteY4" fmla="*/ 376653 h 1618575"/>
              <a:gd name="connsiteX5" fmla="*/ 1182608 w 2485315"/>
              <a:gd name="connsiteY5" fmla="*/ 364127 h 1618575"/>
              <a:gd name="connsiteX6" fmla="*/ 1332921 w 2485315"/>
              <a:gd name="connsiteY6" fmla="*/ 326549 h 1618575"/>
              <a:gd name="connsiteX7" fmla="*/ 1420603 w 2485315"/>
              <a:gd name="connsiteY7" fmla="*/ 314023 h 1618575"/>
              <a:gd name="connsiteX8" fmla="*/ 1896592 w 2485315"/>
              <a:gd name="connsiteY8" fmla="*/ 389179 h 1618575"/>
              <a:gd name="connsiteX9" fmla="*/ 1909118 w 2485315"/>
              <a:gd name="connsiteY9" fmla="*/ 426757 h 1618575"/>
              <a:gd name="connsiteX10" fmla="*/ 1884066 w 2485315"/>
              <a:gd name="connsiteY10" fmla="*/ 526965 h 1618575"/>
              <a:gd name="connsiteX11" fmla="*/ 1859014 w 2485315"/>
              <a:gd name="connsiteY11" fmla="*/ 564543 h 1618575"/>
              <a:gd name="connsiteX12" fmla="*/ 1783858 w 2485315"/>
              <a:gd name="connsiteY12" fmla="*/ 589595 h 1618575"/>
              <a:gd name="connsiteX13" fmla="*/ 1621019 w 2485315"/>
              <a:gd name="connsiteY13" fmla="*/ 614647 h 1618575"/>
              <a:gd name="connsiteX14" fmla="*/ 1357973 w 2485315"/>
              <a:gd name="connsiteY14" fmla="*/ 614647 h 1618575"/>
              <a:gd name="connsiteX15" fmla="*/ 1282817 w 2485315"/>
              <a:gd name="connsiteY15" fmla="*/ 589595 h 1618575"/>
              <a:gd name="connsiteX16" fmla="*/ 1245238 w 2485315"/>
              <a:gd name="connsiteY16" fmla="*/ 577069 h 1618575"/>
              <a:gd name="connsiteX17" fmla="*/ 1207660 w 2485315"/>
              <a:gd name="connsiteY17" fmla="*/ 539491 h 1618575"/>
              <a:gd name="connsiteX18" fmla="*/ 1132504 w 2485315"/>
              <a:gd name="connsiteY18" fmla="*/ 526965 h 1618575"/>
              <a:gd name="connsiteX19" fmla="*/ 1007244 w 2485315"/>
              <a:gd name="connsiteY19" fmla="*/ 514439 h 1618575"/>
              <a:gd name="connsiteX20" fmla="*/ 606411 w 2485315"/>
              <a:gd name="connsiteY20" fmla="*/ 526965 h 1618575"/>
              <a:gd name="connsiteX21" fmla="*/ 593885 w 2485315"/>
              <a:gd name="connsiteY21" fmla="*/ 564543 h 1618575"/>
              <a:gd name="connsiteX22" fmla="*/ 568833 w 2485315"/>
              <a:gd name="connsiteY22" fmla="*/ 602121 h 1618575"/>
              <a:gd name="connsiteX23" fmla="*/ 556307 w 2485315"/>
              <a:gd name="connsiteY23" fmla="*/ 652226 h 1618575"/>
              <a:gd name="connsiteX24" fmla="*/ 543781 w 2485315"/>
              <a:gd name="connsiteY24" fmla="*/ 689804 h 1618575"/>
              <a:gd name="connsiteX25" fmla="*/ 506203 w 2485315"/>
              <a:gd name="connsiteY25" fmla="*/ 790012 h 1618575"/>
              <a:gd name="connsiteX26" fmla="*/ 468625 w 2485315"/>
              <a:gd name="connsiteY26" fmla="*/ 802538 h 1618575"/>
              <a:gd name="connsiteX27" fmla="*/ 117896 w 2485315"/>
              <a:gd name="connsiteY27" fmla="*/ 815064 h 1618575"/>
              <a:gd name="connsiteX28" fmla="*/ 105370 w 2485315"/>
              <a:gd name="connsiteY28" fmla="*/ 852642 h 1618575"/>
              <a:gd name="connsiteX29" fmla="*/ 80318 w 2485315"/>
              <a:gd name="connsiteY29" fmla="*/ 977902 h 1618575"/>
              <a:gd name="connsiteX30" fmla="*/ 67792 w 2485315"/>
              <a:gd name="connsiteY30" fmla="*/ 1128215 h 1618575"/>
              <a:gd name="connsiteX31" fmla="*/ 30214 w 2485315"/>
              <a:gd name="connsiteY31" fmla="*/ 1178319 h 1618575"/>
              <a:gd name="connsiteX32" fmla="*/ 5162 w 2485315"/>
              <a:gd name="connsiteY32" fmla="*/ 1453891 h 1618575"/>
              <a:gd name="connsiteX33" fmla="*/ 17688 w 2485315"/>
              <a:gd name="connsiteY33" fmla="*/ 1491469 h 1618575"/>
              <a:gd name="connsiteX34" fmla="*/ 55266 w 2485315"/>
              <a:gd name="connsiteY34" fmla="*/ 1541573 h 1618575"/>
              <a:gd name="connsiteX35" fmla="*/ 92844 w 2485315"/>
              <a:gd name="connsiteY35" fmla="*/ 1554100 h 1618575"/>
              <a:gd name="connsiteX36" fmla="*/ 193052 w 2485315"/>
              <a:gd name="connsiteY36" fmla="*/ 1566626 h 1618575"/>
              <a:gd name="connsiteX37" fmla="*/ 243156 w 2485315"/>
              <a:gd name="connsiteY37" fmla="*/ 1591678 h 1618575"/>
              <a:gd name="connsiteX38" fmla="*/ 681567 w 2485315"/>
              <a:gd name="connsiteY38" fmla="*/ 1604204 h 1618575"/>
              <a:gd name="connsiteX39" fmla="*/ 731671 w 2485315"/>
              <a:gd name="connsiteY39" fmla="*/ 1541573 h 1618575"/>
              <a:gd name="connsiteX40" fmla="*/ 744197 w 2485315"/>
              <a:gd name="connsiteY40" fmla="*/ 1503995 h 1618575"/>
              <a:gd name="connsiteX41" fmla="*/ 769249 w 2485315"/>
              <a:gd name="connsiteY41" fmla="*/ 1466417 h 1618575"/>
              <a:gd name="connsiteX42" fmla="*/ 781775 w 2485315"/>
              <a:gd name="connsiteY42" fmla="*/ 1428839 h 1618575"/>
              <a:gd name="connsiteX43" fmla="*/ 856932 w 2485315"/>
              <a:gd name="connsiteY43" fmla="*/ 1366209 h 1618575"/>
              <a:gd name="connsiteX44" fmla="*/ 881984 w 2485315"/>
              <a:gd name="connsiteY44" fmla="*/ 1328631 h 1618575"/>
              <a:gd name="connsiteX45" fmla="*/ 932088 w 2485315"/>
              <a:gd name="connsiteY45" fmla="*/ 1316105 h 1618575"/>
              <a:gd name="connsiteX46" fmla="*/ 982192 w 2485315"/>
              <a:gd name="connsiteY46" fmla="*/ 1291053 h 1618575"/>
              <a:gd name="connsiteX47" fmla="*/ 1007244 w 2485315"/>
              <a:gd name="connsiteY47" fmla="*/ 1153267 h 1618575"/>
              <a:gd name="connsiteX48" fmla="*/ 1032296 w 2485315"/>
              <a:gd name="connsiteY48" fmla="*/ 1002954 h 1618575"/>
              <a:gd name="connsiteX49" fmla="*/ 1069874 w 2485315"/>
              <a:gd name="connsiteY49" fmla="*/ 915272 h 1618575"/>
              <a:gd name="connsiteX50" fmla="*/ 1082400 w 2485315"/>
              <a:gd name="connsiteY50" fmla="*/ 877694 h 1618575"/>
              <a:gd name="connsiteX51" fmla="*/ 1132504 w 2485315"/>
              <a:gd name="connsiteY51" fmla="*/ 815064 h 1618575"/>
              <a:gd name="connsiteX52" fmla="*/ 1921644 w 2485315"/>
              <a:gd name="connsiteY52" fmla="*/ 802538 h 1618575"/>
              <a:gd name="connsiteX53" fmla="*/ 1996800 w 2485315"/>
              <a:gd name="connsiteY53" fmla="*/ 777486 h 1618575"/>
              <a:gd name="connsiteX54" fmla="*/ 2071956 w 2485315"/>
              <a:gd name="connsiteY54" fmla="*/ 727382 h 1618575"/>
              <a:gd name="connsiteX55" fmla="*/ 2159638 w 2485315"/>
              <a:gd name="connsiteY55" fmla="*/ 702330 h 1618575"/>
              <a:gd name="connsiteX56" fmla="*/ 2247321 w 2485315"/>
              <a:gd name="connsiteY56" fmla="*/ 664752 h 1618575"/>
              <a:gd name="connsiteX57" fmla="*/ 2284899 w 2485315"/>
              <a:gd name="connsiteY57" fmla="*/ 639700 h 1618575"/>
              <a:gd name="connsiteX58" fmla="*/ 2322477 w 2485315"/>
              <a:gd name="connsiteY58" fmla="*/ 627173 h 1618575"/>
              <a:gd name="connsiteX59" fmla="*/ 2422685 w 2485315"/>
              <a:gd name="connsiteY59" fmla="*/ 577069 h 1618575"/>
              <a:gd name="connsiteX60" fmla="*/ 2447737 w 2485315"/>
              <a:gd name="connsiteY60" fmla="*/ 539491 h 1618575"/>
              <a:gd name="connsiteX61" fmla="*/ 2460263 w 2485315"/>
              <a:gd name="connsiteY61" fmla="*/ 501913 h 1618575"/>
              <a:gd name="connsiteX62" fmla="*/ 2485315 w 2485315"/>
              <a:gd name="connsiteY62" fmla="*/ 451809 h 1618575"/>
              <a:gd name="connsiteX63" fmla="*/ 2472789 w 2485315"/>
              <a:gd name="connsiteY63" fmla="*/ 213815 h 1618575"/>
              <a:gd name="connsiteX64" fmla="*/ 2460263 w 2485315"/>
              <a:gd name="connsiteY64" fmla="*/ 138658 h 1618575"/>
              <a:gd name="connsiteX65" fmla="*/ 2422685 w 2485315"/>
              <a:gd name="connsiteY65" fmla="*/ 101080 h 1618575"/>
              <a:gd name="connsiteX66" fmla="*/ 2385107 w 2485315"/>
              <a:gd name="connsiteY66" fmla="*/ 50976 h 1618575"/>
              <a:gd name="connsiteX67" fmla="*/ 1107452 w 2485315"/>
              <a:gd name="connsiteY67" fmla="*/ 63502 h 1618575"/>
              <a:gd name="connsiteX68" fmla="*/ 907036 w 2485315"/>
              <a:gd name="connsiteY68" fmla="*/ 25924 h 1618575"/>
              <a:gd name="connsiteX69" fmla="*/ 706619 w 2485315"/>
              <a:gd name="connsiteY69" fmla="*/ 872 h 161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485315" h="1618575">
                <a:moveTo>
                  <a:pt x="781775" y="13398"/>
                </a:moveTo>
                <a:cubicBezTo>
                  <a:pt x="731671" y="17573"/>
                  <a:pt x="658776" y="-16288"/>
                  <a:pt x="631463" y="25924"/>
                </a:cubicBezTo>
                <a:cubicBezTo>
                  <a:pt x="595100" y="82122"/>
                  <a:pt x="637643" y="159706"/>
                  <a:pt x="643989" y="226341"/>
                </a:cubicBezTo>
                <a:cubicBezTo>
                  <a:pt x="646007" y="247535"/>
                  <a:pt x="642273" y="273146"/>
                  <a:pt x="656515" y="288971"/>
                </a:cubicBezTo>
                <a:cubicBezTo>
                  <a:pt x="694255" y="330905"/>
                  <a:pt x="766693" y="355589"/>
                  <a:pt x="819354" y="376653"/>
                </a:cubicBezTo>
                <a:cubicBezTo>
                  <a:pt x="940439" y="372478"/>
                  <a:pt x="1061649" y="371039"/>
                  <a:pt x="1182608" y="364127"/>
                </a:cubicBezTo>
                <a:cubicBezTo>
                  <a:pt x="1366615" y="353612"/>
                  <a:pt x="1147575" y="353027"/>
                  <a:pt x="1332921" y="326549"/>
                </a:cubicBezTo>
                <a:lnTo>
                  <a:pt x="1420603" y="314023"/>
                </a:lnTo>
                <a:cubicBezTo>
                  <a:pt x="1859847" y="326224"/>
                  <a:pt x="1820803" y="187076"/>
                  <a:pt x="1896592" y="389179"/>
                </a:cubicBezTo>
                <a:cubicBezTo>
                  <a:pt x="1901228" y="401542"/>
                  <a:pt x="1904943" y="414231"/>
                  <a:pt x="1909118" y="426757"/>
                </a:cubicBezTo>
                <a:cubicBezTo>
                  <a:pt x="1904354" y="450578"/>
                  <a:pt x="1896905" y="501287"/>
                  <a:pt x="1884066" y="526965"/>
                </a:cubicBezTo>
                <a:cubicBezTo>
                  <a:pt x="1877333" y="540430"/>
                  <a:pt x="1871780" y="556564"/>
                  <a:pt x="1859014" y="564543"/>
                </a:cubicBezTo>
                <a:cubicBezTo>
                  <a:pt x="1836621" y="578539"/>
                  <a:pt x="1809477" y="583190"/>
                  <a:pt x="1783858" y="589595"/>
                </a:cubicBezTo>
                <a:cubicBezTo>
                  <a:pt x="1697073" y="611291"/>
                  <a:pt x="1750864" y="600220"/>
                  <a:pt x="1621019" y="614647"/>
                </a:cubicBezTo>
                <a:cubicBezTo>
                  <a:pt x="1518375" y="648862"/>
                  <a:pt x="1560465" y="639958"/>
                  <a:pt x="1357973" y="614647"/>
                </a:cubicBezTo>
                <a:cubicBezTo>
                  <a:pt x="1331770" y="611372"/>
                  <a:pt x="1307869" y="597946"/>
                  <a:pt x="1282817" y="589595"/>
                </a:cubicBezTo>
                <a:lnTo>
                  <a:pt x="1245238" y="577069"/>
                </a:lnTo>
                <a:cubicBezTo>
                  <a:pt x="1232712" y="564543"/>
                  <a:pt x="1223848" y="546686"/>
                  <a:pt x="1207660" y="539491"/>
                </a:cubicBezTo>
                <a:cubicBezTo>
                  <a:pt x="1184451" y="529176"/>
                  <a:pt x="1157705" y="530115"/>
                  <a:pt x="1132504" y="526965"/>
                </a:cubicBezTo>
                <a:cubicBezTo>
                  <a:pt x="1090866" y="521760"/>
                  <a:pt x="1048997" y="518614"/>
                  <a:pt x="1007244" y="514439"/>
                </a:cubicBezTo>
                <a:cubicBezTo>
                  <a:pt x="873633" y="518614"/>
                  <a:pt x="739116" y="510880"/>
                  <a:pt x="606411" y="526965"/>
                </a:cubicBezTo>
                <a:cubicBezTo>
                  <a:pt x="593303" y="528554"/>
                  <a:pt x="599790" y="552733"/>
                  <a:pt x="593885" y="564543"/>
                </a:cubicBezTo>
                <a:cubicBezTo>
                  <a:pt x="587152" y="578008"/>
                  <a:pt x="577184" y="589595"/>
                  <a:pt x="568833" y="602121"/>
                </a:cubicBezTo>
                <a:cubicBezTo>
                  <a:pt x="564658" y="618823"/>
                  <a:pt x="561036" y="635673"/>
                  <a:pt x="556307" y="652226"/>
                </a:cubicBezTo>
                <a:cubicBezTo>
                  <a:pt x="552680" y="664922"/>
                  <a:pt x="546983" y="676995"/>
                  <a:pt x="543781" y="689804"/>
                </a:cubicBezTo>
                <a:cubicBezTo>
                  <a:pt x="534869" y="725452"/>
                  <a:pt x="538421" y="764237"/>
                  <a:pt x="506203" y="790012"/>
                </a:cubicBezTo>
                <a:cubicBezTo>
                  <a:pt x="495893" y="798260"/>
                  <a:pt x="481801" y="801688"/>
                  <a:pt x="468625" y="802538"/>
                </a:cubicBezTo>
                <a:cubicBezTo>
                  <a:pt x="351884" y="810070"/>
                  <a:pt x="234806" y="810889"/>
                  <a:pt x="117896" y="815064"/>
                </a:cubicBezTo>
                <a:cubicBezTo>
                  <a:pt x="113721" y="827590"/>
                  <a:pt x="107959" y="839695"/>
                  <a:pt x="105370" y="852642"/>
                </a:cubicBezTo>
                <a:cubicBezTo>
                  <a:pt x="76583" y="996575"/>
                  <a:pt x="108617" y="893004"/>
                  <a:pt x="80318" y="977902"/>
                </a:cubicBezTo>
                <a:cubicBezTo>
                  <a:pt x="76143" y="1028006"/>
                  <a:pt x="79986" y="1079438"/>
                  <a:pt x="67792" y="1128215"/>
                </a:cubicBezTo>
                <a:cubicBezTo>
                  <a:pt x="62729" y="1148468"/>
                  <a:pt x="33791" y="1157751"/>
                  <a:pt x="30214" y="1178319"/>
                </a:cubicBezTo>
                <a:cubicBezTo>
                  <a:pt x="-46702" y="1620587"/>
                  <a:pt x="53396" y="1309189"/>
                  <a:pt x="5162" y="1453891"/>
                </a:cubicBezTo>
                <a:cubicBezTo>
                  <a:pt x="9337" y="1466417"/>
                  <a:pt x="11137" y="1480005"/>
                  <a:pt x="17688" y="1491469"/>
                </a:cubicBezTo>
                <a:cubicBezTo>
                  <a:pt x="28046" y="1509595"/>
                  <a:pt x="39228" y="1528208"/>
                  <a:pt x="55266" y="1541573"/>
                </a:cubicBezTo>
                <a:cubicBezTo>
                  <a:pt x="65409" y="1550026"/>
                  <a:pt x="79853" y="1551738"/>
                  <a:pt x="92844" y="1554100"/>
                </a:cubicBezTo>
                <a:cubicBezTo>
                  <a:pt x="125964" y="1560122"/>
                  <a:pt x="159649" y="1562451"/>
                  <a:pt x="193052" y="1566626"/>
                </a:cubicBezTo>
                <a:cubicBezTo>
                  <a:pt x="209753" y="1574977"/>
                  <a:pt x="224671" y="1589037"/>
                  <a:pt x="243156" y="1591678"/>
                </a:cubicBezTo>
                <a:cubicBezTo>
                  <a:pt x="501489" y="1628583"/>
                  <a:pt x="484113" y="1622154"/>
                  <a:pt x="681567" y="1604204"/>
                </a:cubicBezTo>
                <a:cubicBezTo>
                  <a:pt x="713051" y="1509751"/>
                  <a:pt x="666919" y="1622514"/>
                  <a:pt x="731671" y="1541573"/>
                </a:cubicBezTo>
                <a:cubicBezTo>
                  <a:pt x="739919" y="1531263"/>
                  <a:pt x="738292" y="1515805"/>
                  <a:pt x="744197" y="1503995"/>
                </a:cubicBezTo>
                <a:cubicBezTo>
                  <a:pt x="750930" y="1490530"/>
                  <a:pt x="762516" y="1479882"/>
                  <a:pt x="769249" y="1466417"/>
                </a:cubicBezTo>
                <a:cubicBezTo>
                  <a:pt x="775154" y="1454607"/>
                  <a:pt x="774451" y="1439825"/>
                  <a:pt x="781775" y="1428839"/>
                </a:cubicBezTo>
                <a:cubicBezTo>
                  <a:pt x="801064" y="1399906"/>
                  <a:pt x="829205" y="1384694"/>
                  <a:pt x="856932" y="1366209"/>
                </a:cubicBezTo>
                <a:cubicBezTo>
                  <a:pt x="865283" y="1353683"/>
                  <a:pt x="869458" y="1336982"/>
                  <a:pt x="881984" y="1328631"/>
                </a:cubicBezTo>
                <a:cubicBezTo>
                  <a:pt x="896308" y="1319082"/>
                  <a:pt x="915969" y="1322150"/>
                  <a:pt x="932088" y="1316105"/>
                </a:cubicBezTo>
                <a:cubicBezTo>
                  <a:pt x="949572" y="1309549"/>
                  <a:pt x="965491" y="1299404"/>
                  <a:pt x="982192" y="1291053"/>
                </a:cubicBezTo>
                <a:cubicBezTo>
                  <a:pt x="1005980" y="1219688"/>
                  <a:pt x="991507" y="1271297"/>
                  <a:pt x="1007244" y="1153267"/>
                </a:cubicBezTo>
                <a:cubicBezTo>
                  <a:pt x="1013304" y="1107814"/>
                  <a:pt x="1020813" y="1048885"/>
                  <a:pt x="1032296" y="1002954"/>
                </a:cubicBezTo>
                <a:cubicBezTo>
                  <a:pt x="1044046" y="955953"/>
                  <a:pt x="1048365" y="965460"/>
                  <a:pt x="1069874" y="915272"/>
                </a:cubicBezTo>
                <a:cubicBezTo>
                  <a:pt x="1075075" y="903136"/>
                  <a:pt x="1078773" y="890390"/>
                  <a:pt x="1082400" y="877694"/>
                </a:cubicBezTo>
                <a:cubicBezTo>
                  <a:pt x="1094256" y="836198"/>
                  <a:pt x="1081564" y="816608"/>
                  <a:pt x="1132504" y="815064"/>
                </a:cubicBezTo>
                <a:cubicBezTo>
                  <a:pt x="1395463" y="807096"/>
                  <a:pt x="1658597" y="806713"/>
                  <a:pt x="1921644" y="802538"/>
                </a:cubicBezTo>
                <a:cubicBezTo>
                  <a:pt x="1946696" y="794187"/>
                  <a:pt x="1974828" y="792134"/>
                  <a:pt x="1996800" y="777486"/>
                </a:cubicBezTo>
                <a:cubicBezTo>
                  <a:pt x="2021852" y="760785"/>
                  <a:pt x="2043392" y="736903"/>
                  <a:pt x="2071956" y="727382"/>
                </a:cubicBezTo>
                <a:cubicBezTo>
                  <a:pt x="2125866" y="709412"/>
                  <a:pt x="2096725" y="718058"/>
                  <a:pt x="2159638" y="702330"/>
                </a:cubicBezTo>
                <a:cubicBezTo>
                  <a:pt x="2211273" y="650697"/>
                  <a:pt x="2152330" y="700374"/>
                  <a:pt x="2247321" y="664752"/>
                </a:cubicBezTo>
                <a:cubicBezTo>
                  <a:pt x="2261417" y="659466"/>
                  <a:pt x="2271434" y="646433"/>
                  <a:pt x="2284899" y="639700"/>
                </a:cubicBezTo>
                <a:cubicBezTo>
                  <a:pt x="2296709" y="633795"/>
                  <a:pt x="2310457" y="632637"/>
                  <a:pt x="2322477" y="627173"/>
                </a:cubicBezTo>
                <a:cubicBezTo>
                  <a:pt x="2356475" y="611719"/>
                  <a:pt x="2422685" y="577069"/>
                  <a:pt x="2422685" y="577069"/>
                </a:cubicBezTo>
                <a:cubicBezTo>
                  <a:pt x="2431036" y="564543"/>
                  <a:pt x="2441004" y="552956"/>
                  <a:pt x="2447737" y="539491"/>
                </a:cubicBezTo>
                <a:cubicBezTo>
                  <a:pt x="2453642" y="527681"/>
                  <a:pt x="2455062" y="514049"/>
                  <a:pt x="2460263" y="501913"/>
                </a:cubicBezTo>
                <a:cubicBezTo>
                  <a:pt x="2467619" y="484750"/>
                  <a:pt x="2476964" y="468510"/>
                  <a:pt x="2485315" y="451809"/>
                </a:cubicBezTo>
                <a:cubicBezTo>
                  <a:pt x="2481140" y="372478"/>
                  <a:pt x="2479124" y="293003"/>
                  <a:pt x="2472789" y="213815"/>
                </a:cubicBezTo>
                <a:cubicBezTo>
                  <a:pt x="2470764" y="188498"/>
                  <a:pt x="2470578" y="161867"/>
                  <a:pt x="2460263" y="138658"/>
                </a:cubicBezTo>
                <a:cubicBezTo>
                  <a:pt x="2453069" y="122470"/>
                  <a:pt x="2434213" y="114530"/>
                  <a:pt x="2422685" y="101080"/>
                </a:cubicBezTo>
                <a:cubicBezTo>
                  <a:pt x="2409099" y="85229"/>
                  <a:pt x="2397633" y="67677"/>
                  <a:pt x="2385107" y="50976"/>
                </a:cubicBezTo>
                <a:cubicBezTo>
                  <a:pt x="1717746" y="97001"/>
                  <a:pt x="2143213" y="77690"/>
                  <a:pt x="1107452" y="63502"/>
                </a:cubicBezTo>
                <a:cubicBezTo>
                  <a:pt x="837152" y="-4073"/>
                  <a:pt x="1175778" y="76313"/>
                  <a:pt x="907036" y="25924"/>
                </a:cubicBezTo>
                <a:cubicBezTo>
                  <a:pt x="730218" y="-7229"/>
                  <a:pt x="884142" y="872"/>
                  <a:pt x="706619" y="872"/>
                </a:cubicBezTo>
              </a:path>
            </a:pathLst>
          </a:cu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3404498" y="4725144"/>
            <a:ext cx="375414" cy="93610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3018158" y="5763033"/>
            <a:ext cx="162899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마운트포인트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5204698" y="5325407"/>
            <a:ext cx="187707" cy="653650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5203124" y="6056062"/>
            <a:ext cx="1628998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시스템타입</a:t>
            </a:r>
            <a:endParaRPr lang="ko-KR" altLang="en-US" dirty="0"/>
          </a:p>
        </p:txBody>
      </p:sp>
      <p:sp>
        <p:nvSpPr>
          <p:cNvPr id="23" name="자유형 22"/>
          <p:cNvSpPr/>
          <p:nvPr/>
        </p:nvSpPr>
        <p:spPr>
          <a:xfrm>
            <a:off x="4484318" y="3731639"/>
            <a:ext cx="2382118" cy="1566871"/>
          </a:xfrm>
          <a:custGeom>
            <a:avLst/>
            <a:gdLst>
              <a:gd name="connsiteX0" fmla="*/ 501041 w 2382118"/>
              <a:gd name="connsiteY0" fmla="*/ 1117 h 1566871"/>
              <a:gd name="connsiteX1" fmla="*/ 964504 w 2382118"/>
              <a:gd name="connsiteY1" fmla="*/ 26169 h 1566871"/>
              <a:gd name="connsiteX2" fmla="*/ 1139868 w 2382118"/>
              <a:gd name="connsiteY2" fmla="*/ 51221 h 1566871"/>
              <a:gd name="connsiteX3" fmla="*/ 1189972 w 2382118"/>
              <a:gd name="connsiteY3" fmla="*/ 76273 h 1566871"/>
              <a:gd name="connsiteX4" fmla="*/ 1240077 w 2382118"/>
              <a:gd name="connsiteY4" fmla="*/ 176482 h 1566871"/>
              <a:gd name="connsiteX5" fmla="*/ 1252603 w 2382118"/>
              <a:gd name="connsiteY5" fmla="*/ 214060 h 1566871"/>
              <a:gd name="connsiteX6" fmla="*/ 1290181 w 2382118"/>
              <a:gd name="connsiteY6" fmla="*/ 226586 h 1566871"/>
              <a:gd name="connsiteX7" fmla="*/ 1415441 w 2382118"/>
              <a:gd name="connsiteY7" fmla="*/ 251638 h 1566871"/>
              <a:gd name="connsiteX8" fmla="*/ 1553227 w 2382118"/>
              <a:gd name="connsiteY8" fmla="*/ 289216 h 1566871"/>
              <a:gd name="connsiteX9" fmla="*/ 1691014 w 2382118"/>
              <a:gd name="connsiteY9" fmla="*/ 276690 h 1566871"/>
              <a:gd name="connsiteX10" fmla="*/ 1853852 w 2382118"/>
              <a:gd name="connsiteY10" fmla="*/ 264164 h 1566871"/>
              <a:gd name="connsiteX11" fmla="*/ 1891430 w 2382118"/>
              <a:gd name="connsiteY11" fmla="*/ 251638 h 1566871"/>
              <a:gd name="connsiteX12" fmla="*/ 2104372 w 2382118"/>
              <a:gd name="connsiteY12" fmla="*/ 239112 h 1566871"/>
              <a:gd name="connsiteX13" fmla="*/ 2141950 w 2382118"/>
              <a:gd name="connsiteY13" fmla="*/ 226586 h 1566871"/>
              <a:gd name="connsiteX14" fmla="*/ 2354893 w 2382118"/>
              <a:gd name="connsiteY14" fmla="*/ 251638 h 1566871"/>
              <a:gd name="connsiteX15" fmla="*/ 2367419 w 2382118"/>
              <a:gd name="connsiteY15" fmla="*/ 414476 h 1566871"/>
              <a:gd name="connsiteX16" fmla="*/ 2329841 w 2382118"/>
              <a:gd name="connsiteY16" fmla="*/ 464580 h 1566871"/>
              <a:gd name="connsiteX17" fmla="*/ 2079320 w 2382118"/>
              <a:gd name="connsiteY17" fmla="*/ 439528 h 1566871"/>
              <a:gd name="connsiteX18" fmla="*/ 1453019 w 2382118"/>
              <a:gd name="connsiteY18" fmla="*/ 414476 h 1566871"/>
              <a:gd name="connsiteX19" fmla="*/ 1290181 w 2382118"/>
              <a:gd name="connsiteY19" fmla="*/ 427002 h 1566871"/>
              <a:gd name="connsiteX20" fmla="*/ 1252603 w 2382118"/>
              <a:gd name="connsiteY20" fmla="*/ 439528 h 1566871"/>
              <a:gd name="connsiteX21" fmla="*/ 1227550 w 2382118"/>
              <a:gd name="connsiteY21" fmla="*/ 464580 h 1566871"/>
              <a:gd name="connsiteX22" fmla="*/ 1202498 w 2382118"/>
              <a:gd name="connsiteY22" fmla="*/ 564788 h 1566871"/>
              <a:gd name="connsiteX23" fmla="*/ 1189972 w 2382118"/>
              <a:gd name="connsiteY23" fmla="*/ 614893 h 1566871"/>
              <a:gd name="connsiteX24" fmla="*/ 1102290 w 2382118"/>
              <a:gd name="connsiteY24" fmla="*/ 677523 h 1566871"/>
              <a:gd name="connsiteX25" fmla="*/ 1052186 w 2382118"/>
              <a:gd name="connsiteY25" fmla="*/ 702575 h 1566871"/>
              <a:gd name="connsiteX26" fmla="*/ 1014608 w 2382118"/>
              <a:gd name="connsiteY26" fmla="*/ 727627 h 1566871"/>
              <a:gd name="connsiteX27" fmla="*/ 876822 w 2382118"/>
              <a:gd name="connsiteY27" fmla="*/ 752679 h 1566871"/>
              <a:gd name="connsiteX28" fmla="*/ 789140 w 2382118"/>
              <a:gd name="connsiteY28" fmla="*/ 790257 h 1566871"/>
              <a:gd name="connsiteX29" fmla="*/ 764087 w 2382118"/>
              <a:gd name="connsiteY29" fmla="*/ 1178564 h 1566871"/>
              <a:gd name="connsiteX30" fmla="*/ 751561 w 2382118"/>
              <a:gd name="connsiteY30" fmla="*/ 1216142 h 1566871"/>
              <a:gd name="connsiteX31" fmla="*/ 739035 w 2382118"/>
              <a:gd name="connsiteY31" fmla="*/ 1266246 h 1566871"/>
              <a:gd name="connsiteX32" fmla="*/ 701457 w 2382118"/>
              <a:gd name="connsiteY32" fmla="*/ 1291298 h 1566871"/>
              <a:gd name="connsiteX33" fmla="*/ 676405 w 2382118"/>
              <a:gd name="connsiteY33" fmla="*/ 1328876 h 1566871"/>
              <a:gd name="connsiteX34" fmla="*/ 663879 w 2382118"/>
              <a:gd name="connsiteY34" fmla="*/ 1366454 h 1566871"/>
              <a:gd name="connsiteX35" fmla="*/ 613775 w 2382118"/>
              <a:gd name="connsiteY35" fmla="*/ 1441610 h 1566871"/>
              <a:gd name="connsiteX36" fmla="*/ 588723 w 2382118"/>
              <a:gd name="connsiteY36" fmla="*/ 1479188 h 1566871"/>
              <a:gd name="connsiteX37" fmla="*/ 551145 w 2382118"/>
              <a:gd name="connsiteY37" fmla="*/ 1504240 h 1566871"/>
              <a:gd name="connsiteX38" fmla="*/ 513567 w 2382118"/>
              <a:gd name="connsiteY38" fmla="*/ 1541819 h 1566871"/>
              <a:gd name="connsiteX39" fmla="*/ 425885 w 2382118"/>
              <a:gd name="connsiteY39" fmla="*/ 1566871 h 1566871"/>
              <a:gd name="connsiteX40" fmla="*/ 187890 w 2382118"/>
              <a:gd name="connsiteY40" fmla="*/ 1541819 h 1566871"/>
              <a:gd name="connsiteX41" fmla="*/ 125260 w 2382118"/>
              <a:gd name="connsiteY41" fmla="*/ 1516766 h 1566871"/>
              <a:gd name="connsiteX42" fmla="*/ 87682 w 2382118"/>
              <a:gd name="connsiteY42" fmla="*/ 1491714 h 1566871"/>
              <a:gd name="connsiteX43" fmla="*/ 75156 w 2382118"/>
              <a:gd name="connsiteY43" fmla="*/ 1454136 h 1566871"/>
              <a:gd name="connsiteX44" fmla="*/ 50104 w 2382118"/>
              <a:gd name="connsiteY44" fmla="*/ 1391506 h 1566871"/>
              <a:gd name="connsiteX45" fmla="*/ 37578 w 2382118"/>
              <a:gd name="connsiteY45" fmla="*/ 1316350 h 1566871"/>
              <a:gd name="connsiteX46" fmla="*/ 25052 w 2382118"/>
              <a:gd name="connsiteY46" fmla="*/ 1278772 h 1566871"/>
              <a:gd name="connsiteX47" fmla="*/ 12526 w 2382118"/>
              <a:gd name="connsiteY47" fmla="*/ 1103408 h 1566871"/>
              <a:gd name="connsiteX48" fmla="*/ 0 w 2382118"/>
              <a:gd name="connsiteY48" fmla="*/ 953095 h 1566871"/>
              <a:gd name="connsiteX49" fmla="*/ 12526 w 2382118"/>
              <a:gd name="connsiteY49" fmla="*/ 802783 h 1566871"/>
              <a:gd name="connsiteX50" fmla="*/ 25052 w 2382118"/>
              <a:gd name="connsiteY50" fmla="*/ 765205 h 1566871"/>
              <a:gd name="connsiteX51" fmla="*/ 100208 w 2382118"/>
              <a:gd name="connsiteY51" fmla="*/ 740153 h 1566871"/>
              <a:gd name="connsiteX52" fmla="*/ 363255 w 2382118"/>
              <a:gd name="connsiteY52" fmla="*/ 702575 h 1566871"/>
              <a:gd name="connsiteX53" fmla="*/ 438411 w 2382118"/>
              <a:gd name="connsiteY53" fmla="*/ 652471 h 1566871"/>
              <a:gd name="connsiteX54" fmla="*/ 463463 w 2382118"/>
              <a:gd name="connsiteY54" fmla="*/ 577314 h 1566871"/>
              <a:gd name="connsiteX55" fmla="*/ 450937 w 2382118"/>
              <a:gd name="connsiteY55" fmla="*/ 514684 h 1566871"/>
              <a:gd name="connsiteX56" fmla="*/ 425885 w 2382118"/>
              <a:gd name="connsiteY56" fmla="*/ 364372 h 1566871"/>
              <a:gd name="connsiteX57" fmla="*/ 463463 w 2382118"/>
              <a:gd name="connsiteY57" fmla="*/ 63747 h 1566871"/>
              <a:gd name="connsiteX58" fmla="*/ 501041 w 2382118"/>
              <a:gd name="connsiteY58" fmla="*/ 1117 h 156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382118" h="1566871">
                <a:moveTo>
                  <a:pt x="501041" y="1117"/>
                </a:moveTo>
                <a:cubicBezTo>
                  <a:pt x="584548" y="-5146"/>
                  <a:pt x="810092" y="16518"/>
                  <a:pt x="964504" y="26169"/>
                </a:cubicBezTo>
                <a:cubicBezTo>
                  <a:pt x="1029821" y="30251"/>
                  <a:pt x="1083051" y="26871"/>
                  <a:pt x="1139868" y="51221"/>
                </a:cubicBezTo>
                <a:cubicBezTo>
                  <a:pt x="1157031" y="58577"/>
                  <a:pt x="1173271" y="67922"/>
                  <a:pt x="1189972" y="76273"/>
                </a:cubicBezTo>
                <a:cubicBezTo>
                  <a:pt x="1218759" y="162633"/>
                  <a:pt x="1196351" y="132756"/>
                  <a:pt x="1240077" y="176482"/>
                </a:cubicBezTo>
                <a:cubicBezTo>
                  <a:pt x="1244252" y="189008"/>
                  <a:pt x="1243267" y="204724"/>
                  <a:pt x="1252603" y="214060"/>
                </a:cubicBezTo>
                <a:cubicBezTo>
                  <a:pt x="1261939" y="223396"/>
                  <a:pt x="1277485" y="222959"/>
                  <a:pt x="1290181" y="226586"/>
                </a:cubicBezTo>
                <a:cubicBezTo>
                  <a:pt x="1358069" y="245983"/>
                  <a:pt x="1333418" y="235233"/>
                  <a:pt x="1415441" y="251638"/>
                </a:cubicBezTo>
                <a:cubicBezTo>
                  <a:pt x="1448605" y="258271"/>
                  <a:pt x="1530972" y="282857"/>
                  <a:pt x="1553227" y="289216"/>
                </a:cubicBezTo>
                <a:lnTo>
                  <a:pt x="1691014" y="276690"/>
                </a:lnTo>
                <a:cubicBezTo>
                  <a:pt x="1745266" y="272169"/>
                  <a:pt x="1799833" y="270916"/>
                  <a:pt x="1853852" y="264164"/>
                </a:cubicBezTo>
                <a:cubicBezTo>
                  <a:pt x="1866954" y="262526"/>
                  <a:pt x="1878292" y="252952"/>
                  <a:pt x="1891430" y="251638"/>
                </a:cubicBezTo>
                <a:cubicBezTo>
                  <a:pt x="1962180" y="244563"/>
                  <a:pt x="2033391" y="243287"/>
                  <a:pt x="2104372" y="239112"/>
                </a:cubicBezTo>
                <a:cubicBezTo>
                  <a:pt x="2116898" y="234937"/>
                  <a:pt x="2128746" y="226586"/>
                  <a:pt x="2141950" y="226586"/>
                </a:cubicBezTo>
                <a:cubicBezTo>
                  <a:pt x="2290085" y="226586"/>
                  <a:pt x="2270821" y="223614"/>
                  <a:pt x="2354893" y="251638"/>
                </a:cubicBezTo>
                <a:cubicBezTo>
                  <a:pt x="2378532" y="322554"/>
                  <a:pt x="2395698" y="336708"/>
                  <a:pt x="2367419" y="414476"/>
                </a:cubicBezTo>
                <a:cubicBezTo>
                  <a:pt x="2360285" y="434096"/>
                  <a:pt x="2342367" y="447879"/>
                  <a:pt x="2329841" y="464580"/>
                </a:cubicBezTo>
                <a:cubicBezTo>
                  <a:pt x="2268183" y="457729"/>
                  <a:pt x="2136551" y="442343"/>
                  <a:pt x="2079320" y="439528"/>
                </a:cubicBezTo>
                <a:lnTo>
                  <a:pt x="1453019" y="414476"/>
                </a:lnTo>
                <a:cubicBezTo>
                  <a:pt x="1398740" y="418651"/>
                  <a:pt x="1344200" y="420250"/>
                  <a:pt x="1290181" y="427002"/>
                </a:cubicBezTo>
                <a:cubicBezTo>
                  <a:pt x="1277079" y="428640"/>
                  <a:pt x="1263925" y="432735"/>
                  <a:pt x="1252603" y="439528"/>
                </a:cubicBezTo>
                <a:cubicBezTo>
                  <a:pt x="1242476" y="445604"/>
                  <a:pt x="1235901" y="456229"/>
                  <a:pt x="1227550" y="464580"/>
                </a:cubicBezTo>
                <a:cubicBezTo>
                  <a:pt x="1205167" y="531729"/>
                  <a:pt x="1222651" y="474097"/>
                  <a:pt x="1202498" y="564788"/>
                </a:cubicBezTo>
                <a:cubicBezTo>
                  <a:pt x="1198763" y="581594"/>
                  <a:pt x="1199978" y="600884"/>
                  <a:pt x="1189972" y="614893"/>
                </a:cubicBezTo>
                <a:cubicBezTo>
                  <a:pt x="1185337" y="621382"/>
                  <a:pt x="1115766" y="669823"/>
                  <a:pt x="1102290" y="677523"/>
                </a:cubicBezTo>
                <a:cubicBezTo>
                  <a:pt x="1086078" y="686787"/>
                  <a:pt x="1068398" y="693311"/>
                  <a:pt x="1052186" y="702575"/>
                </a:cubicBezTo>
                <a:cubicBezTo>
                  <a:pt x="1039115" y="710044"/>
                  <a:pt x="1028704" y="722341"/>
                  <a:pt x="1014608" y="727627"/>
                </a:cubicBezTo>
                <a:cubicBezTo>
                  <a:pt x="998029" y="733844"/>
                  <a:pt x="888334" y="750121"/>
                  <a:pt x="876822" y="752679"/>
                </a:cubicBezTo>
                <a:cubicBezTo>
                  <a:pt x="843647" y="760051"/>
                  <a:pt x="819775" y="774939"/>
                  <a:pt x="789140" y="790257"/>
                </a:cubicBezTo>
                <a:cubicBezTo>
                  <a:pt x="738153" y="943217"/>
                  <a:pt x="790083" y="775648"/>
                  <a:pt x="764087" y="1178564"/>
                </a:cubicBezTo>
                <a:cubicBezTo>
                  <a:pt x="763237" y="1191740"/>
                  <a:pt x="755188" y="1203446"/>
                  <a:pt x="751561" y="1216142"/>
                </a:cubicBezTo>
                <a:cubicBezTo>
                  <a:pt x="746832" y="1232695"/>
                  <a:pt x="748584" y="1251922"/>
                  <a:pt x="739035" y="1266246"/>
                </a:cubicBezTo>
                <a:cubicBezTo>
                  <a:pt x="730684" y="1278772"/>
                  <a:pt x="713983" y="1282947"/>
                  <a:pt x="701457" y="1291298"/>
                </a:cubicBezTo>
                <a:cubicBezTo>
                  <a:pt x="693106" y="1303824"/>
                  <a:pt x="683138" y="1315411"/>
                  <a:pt x="676405" y="1328876"/>
                </a:cubicBezTo>
                <a:cubicBezTo>
                  <a:pt x="670500" y="1340686"/>
                  <a:pt x="670291" y="1354912"/>
                  <a:pt x="663879" y="1366454"/>
                </a:cubicBezTo>
                <a:cubicBezTo>
                  <a:pt x="649257" y="1392774"/>
                  <a:pt x="630476" y="1416558"/>
                  <a:pt x="613775" y="1441610"/>
                </a:cubicBezTo>
                <a:cubicBezTo>
                  <a:pt x="605424" y="1454136"/>
                  <a:pt x="601249" y="1470837"/>
                  <a:pt x="588723" y="1479188"/>
                </a:cubicBezTo>
                <a:cubicBezTo>
                  <a:pt x="576197" y="1487539"/>
                  <a:pt x="562710" y="1494602"/>
                  <a:pt x="551145" y="1504240"/>
                </a:cubicBezTo>
                <a:cubicBezTo>
                  <a:pt x="537536" y="1515581"/>
                  <a:pt x="528306" y="1531993"/>
                  <a:pt x="513567" y="1541819"/>
                </a:cubicBezTo>
                <a:cubicBezTo>
                  <a:pt x="502785" y="1549007"/>
                  <a:pt x="432566" y="1565201"/>
                  <a:pt x="425885" y="1566871"/>
                </a:cubicBezTo>
                <a:cubicBezTo>
                  <a:pt x="373919" y="1563159"/>
                  <a:pt x="255442" y="1562085"/>
                  <a:pt x="187890" y="1541819"/>
                </a:cubicBezTo>
                <a:cubicBezTo>
                  <a:pt x="166353" y="1535358"/>
                  <a:pt x="145371" y="1526822"/>
                  <a:pt x="125260" y="1516766"/>
                </a:cubicBezTo>
                <a:cubicBezTo>
                  <a:pt x="111795" y="1510033"/>
                  <a:pt x="100208" y="1500065"/>
                  <a:pt x="87682" y="1491714"/>
                </a:cubicBezTo>
                <a:cubicBezTo>
                  <a:pt x="83507" y="1479188"/>
                  <a:pt x="79792" y="1466499"/>
                  <a:pt x="75156" y="1454136"/>
                </a:cubicBezTo>
                <a:cubicBezTo>
                  <a:pt x="67261" y="1433083"/>
                  <a:pt x="56020" y="1413199"/>
                  <a:pt x="50104" y="1391506"/>
                </a:cubicBezTo>
                <a:cubicBezTo>
                  <a:pt x="43421" y="1367003"/>
                  <a:pt x="43088" y="1341143"/>
                  <a:pt x="37578" y="1316350"/>
                </a:cubicBezTo>
                <a:cubicBezTo>
                  <a:pt x="34714" y="1303461"/>
                  <a:pt x="29227" y="1291298"/>
                  <a:pt x="25052" y="1278772"/>
                </a:cubicBezTo>
                <a:cubicBezTo>
                  <a:pt x="20877" y="1220317"/>
                  <a:pt x="17021" y="1161839"/>
                  <a:pt x="12526" y="1103408"/>
                </a:cubicBezTo>
                <a:cubicBezTo>
                  <a:pt x="8670" y="1053278"/>
                  <a:pt x="0" y="1003373"/>
                  <a:pt x="0" y="953095"/>
                </a:cubicBezTo>
                <a:cubicBezTo>
                  <a:pt x="0" y="902817"/>
                  <a:pt x="5881" y="852620"/>
                  <a:pt x="12526" y="802783"/>
                </a:cubicBezTo>
                <a:cubicBezTo>
                  <a:pt x="14271" y="789695"/>
                  <a:pt x="14308" y="772879"/>
                  <a:pt x="25052" y="765205"/>
                </a:cubicBezTo>
                <a:cubicBezTo>
                  <a:pt x="46540" y="749856"/>
                  <a:pt x="75690" y="749960"/>
                  <a:pt x="100208" y="740153"/>
                </a:cubicBezTo>
                <a:cubicBezTo>
                  <a:pt x="224987" y="690242"/>
                  <a:pt x="140397" y="716504"/>
                  <a:pt x="363255" y="702575"/>
                </a:cubicBezTo>
                <a:cubicBezTo>
                  <a:pt x="388307" y="685874"/>
                  <a:pt x="428890" y="681035"/>
                  <a:pt x="438411" y="652471"/>
                </a:cubicBezTo>
                <a:lnTo>
                  <a:pt x="463463" y="577314"/>
                </a:lnTo>
                <a:cubicBezTo>
                  <a:pt x="459288" y="556437"/>
                  <a:pt x="453948" y="535760"/>
                  <a:pt x="450937" y="514684"/>
                </a:cubicBezTo>
                <a:cubicBezTo>
                  <a:pt x="429961" y="367851"/>
                  <a:pt x="452809" y="445144"/>
                  <a:pt x="425885" y="364372"/>
                </a:cubicBezTo>
                <a:cubicBezTo>
                  <a:pt x="444711" y="-30986"/>
                  <a:pt x="388761" y="194476"/>
                  <a:pt x="463463" y="63747"/>
                </a:cubicBezTo>
                <a:cubicBezTo>
                  <a:pt x="498536" y="2370"/>
                  <a:pt x="417534" y="7380"/>
                  <a:pt x="501041" y="1117"/>
                </a:cubicBezTo>
                <a:close/>
              </a:path>
            </a:pathLst>
          </a:custGeom>
          <a:noFill/>
          <a:ln w="317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C8A9-52D5-4EB5-952F-C301048F30F2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8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220768"/>
            <a:chOff x="160728" y="147502"/>
            <a:chExt cx="8731752" cy="1220768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92333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r>
                <a:rPr lang="en-US" altLang="ko-KR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3600" b="1" dirty="0" err="1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리눅스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파일시스템관리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954246"/>
              <a:ext cx="4556228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56204" y="1118751"/>
            <a:ext cx="4556228" cy="41402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>
              <a:lnSpc>
                <a:spcPct val="150000"/>
              </a:lnSpc>
            </a:pPr>
            <a:r>
              <a:rPr lang="en-US" altLang="ko-KR" sz="16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e2fsck</a:t>
            </a:r>
            <a:endParaRPr lang="en-US" altLang="ko-KR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99549" y="1916832"/>
            <a:ext cx="3888432" cy="7920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e2fsck: </a:t>
            </a:r>
            <a:r>
              <a:rPr lang="ko-KR" altLang="en-US" dirty="0" smtClean="0"/>
              <a:t>파일시스템 점검과 복구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43808" y="3624827"/>
            <a:ext cx="3199915" cy="258532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점검 항목</a:t>
            </a:r>
            <a:r>
              <a:rPr lang="en-US" altLang="ko-KR" dirty="0"/>
              <a:t>&gt;</a:t>
            </a:r>
            <a:endParaRPr lang="en-US" altLang="ko-KR" dirty="0" smtClean="0"/>
          </a:p>
          <a:p>
            <a:r>
              <a:rPr lang="en-US" altLang="ko-KR" dirty="0" err="1" smtClean="0"/>
              <a:t>Inode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Blocks</a:t>
            </a:r>
          </a:p>
          <a:p>
            <a:r>
              <a:rPr lang="en-US" altLang="ko-KR" dirty="0" smtClean="0"/>
              <a:t>Sizes </a:t>
            </a:r>
          </a:p>
          <a:p>
            <a:r>
              <a:rPr lang="ko-KR" altLang="en-US" dirty="0" err="1" smtClean="0"/>
              <a:t>디렉토리구조</a:t>
            </a:r>
            <a:endParaRPr lang="en-US" altLang="ko-KR" dirty="0" smtClean="0"/>
          </a:p>
          <a:p>
            <a:r>
              <a:rPr lang="ko-KR" altLang="en-US" dirty="0" err="1" smtClean="0"/>
              <a:t>디렉토리</a:t>
            </a:r>
            <a:r>
              <a:rPr lang="ko-KR" altLang="en-US" dirty="0" smtClean="0"/>
              <a:t> 연결성</a:t>
            </a:r>
            <a:endParaRPr lang="en-US" altLang="ko-KR" dirty="0" smtClean="0"/>
          </a:p>
          <a:p>
            <a:r>
              <a:rPr lang="ko-KR" altLang="en-US" dirty="0" smtClean="0"/>
              <a:t>파일 링크정보</a:t>
            </a:r>
            <a:endParaRPr lang="en-US" altLang="ko-KR" dirty="0" smtClean="0"/>
          </a:p>
          <a:p>
            <a:r>
              <a:rPr lang="ko-KR" altLang="en-US" dirty="0" smtClean="0"/>
              <a:t>전체파일 개수</a:t>
            </a:r>
            <a:endParaRPr lang="en-US" altLang="ko-KR" dirty="0" smtClean="0"/>
          </a:p>
          <a:p>
            <a:r>
              <a:rPr lang="ko-KR" altLang="en-US" dirty="0" smtClean="0"/>
              <a:t>전체 블록수중 사용중인 블록</a:t>
            </a:r>
            <a:endParaRPr lang="en-US" altLang="ko-KR" dirty="0" smtClean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01E0-B6E0-44EC-8EA9-C783D5A8BF33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42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1520" y="159607"/>
            <a:ext cx="8731752" cy="1220768"/>
            <a:chOff x="160728" y="147502"/>
            <a:chExt cx="8731752" cy="1220768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92333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</a:t>
              </a:r>
              <a:r>
                <a:rPr lang="en-US" altLang="ko-KR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3600" b="1" dirty="0" err="1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리눅스</a:t>
              </a:r>
              <a:r>
                <a:rPr lang="ko-KR" altLang="en-US" sz="36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파일시스템관리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1018717"/>
              <a:ext cx="8696356" cy="6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954246"/>
              <a:ext cx="4556228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56204" y="1118751"/>
            <a:ext cx="4556228" cy="41402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>
              <a:lnSpc>
                <a:spcPct val="150000"/>
              </a:lnSpc>
            </a:pPr>
            <a:r>
              <a:rPr lang="ko-KR" altLang="en-US" sz="16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파일 시스템 점검</a:t>
            </a:r>
            <a:r>
              <a:rPr lang="en-US" altLang="ko-KR" sz="16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복구</a:t>
            </a:r>
            <a:endParaRPr lang="en-US" altLang="ko-KR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32" y="3891880"/>
            <a:ext cx="75819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모서리가 둥근 직사각형 11"/>
          <p:cNvSpPr/>
          <p:nvPr/>
        </p:nvSpPr>
        <p:spPr>
          <a:xfrm>
            <a:off x="1383924" y="2103360"/>
            <a:ext cx="6140404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파일시스템 강제 점검 </a:t>
            </a:r>
            <a:r>
              <a:rPr lang="ko-KR" altLang="en-US" smtClean="0"/>
              <a:t>및 복구하</a:t>
            </a:r>
            <a:r>
              <a:rPr lang="ko-KR" altLang="en-US"/>
              <a:t>기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367036" y="2492896"/>
            <a:ext cx="6157292" cy="6480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e2fsck –f /</a:t>
            </a:r>
            <a:r>
              <a:rPr lang="en-US" altLang="ko-KR" dirty="0" err="1" smtClean="0"/>
              <a:t>dev</a:t>
            </a:r>
            <a:r>
              <a:rPr lang="en-US" altLang="ko-KR" dirty="0" smtClean="0"/>
              <a:t>/hdc2</a:t>
            </a:r>
            <a:endParaRPr lang="en-US" altLang="ko-KR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901B-5054-4064-8993-9243A9952101}" type="datetime1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zam2695@naver.com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2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6365</TotalTime>
  <Words>2313</Words>
  <Application>Microsoft Office PowerPoint</Application>
  <PresentationFormat>화면 슬라이드 쇼(4:3)</PresentationFormat>
  <Paragraphs>809</Paragraphs>
  <Slides>69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XP R2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LEE</cp:lastModifiedBy>
  <cp:revision>325</cp:revision>
  <cp:lastPrinted>2015-08-25T03:51:27Z</cp:lastPrinted>
  <dcterms:created xsi:type="dcterms:W3CDTF">2015-03-22T10:53:04Z</dcterms:created>
  <dcterms:modified xsi:type="dcterms:W3CDTF">2017-01-24T06:43:27Z</dcterms:modified>
</cp:coreProperties>
</file>