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6" r:id="rId2"/>
    <p:sldId id="31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30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07" r:id="rId20"/>
    <p:sldId id="311" r:id="rId21"/>
    <p:sldId id="312" r:id="rId22"/>
    <p:sldId id="308" r:id="rId23"/>
    <p:sldId id="313" r:id="rId24"/>
    <p:sldId id="314" r:id="rId25"/>
    <p:sldId id="331" r:id="rId26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70F"/>
    <a:srgbClr val="E0E511"/>
    <a:srgbClr val="EAE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89029" autoAdjust="0"/>
  </p:normalViewPr>
  <p:slideViewPr>
    <p:cSldViewPr>
      <p:cViewPr>
        <p:scale>
          <a:sx n="110" d="100"/>
          <a:sy n="11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C5C6-7CDC-4E99-B9EE-7630C7EC2593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B5BE8-2327-4E81-AADB-44FD4268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9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EEC9-A556-4CF9-9E68-48EB4F989BFE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B0313-449E-4420-AA7E-5DCF84308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A5A7C-F09B-4A0F-ACB6-DB3EB66451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7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5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FF5A-A21E-488B-ABB3-DA856BFDB400}" type="datetime1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kws9206@naver.com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8" descr="안양대로고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0775" y="142852"/>
            <a:ext cx="16732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7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1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1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27A5-62D7-473C-9FF2-39E4D8407618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1537101"/>
            <a:ext cx="7344816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주차</a:t>
            </a:r>
            <a:endParaRPr lang="en-US" altLang="ko-K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2915816" y="2681137"/>
            <a:ext cx="5400000" cy="3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98757" y="51571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발표자 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201532005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김도희</a:t>
            </a:r>
            <a:endParaRPr lang="en-US" altLang="ko-KR" sz="2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201332012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김재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현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2016. 08. 24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D99F74-A794-4A3B-B7CD-350DF84F8C8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2016-08-24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5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추가문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43608" y="2636912"/>
            <a:ext cx="6766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Q. double</a:t>
            </a:r>
            <a:r>
              <a:rPr lang="ko-KR" altLang="en-US" dirty="0" smtClean="0"/>
              <a:t>형 데이터에서 </a:t>
            </a:r>
            <a:r>
              <a:rPr lang="en-US" altLang="ko-KR" dirty="0" smtClean="0"/>
              <a:t>1/3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0.3333333333……</a:t>
            </a:r>
            <a:r>
              <a:rPr lang="ko-KR" altLang="en-US" dirty="0" smtClean="0"/>
              <a:t>이 나오고 </a:t>
            </a:r>
            <a:endParaRPr lang="en-US" altLang="ko-KR" dirty="0" smtClean="0"/>
          </a:p>
          <a:p>
            <a:r>
              <a:rPr lang="ko-KR" altLang="en-US" dirty="0" smtClean="0"/>
              <a:t>여기에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곱하면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돌아온다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0.9999999…..</a:t>
            </a:r>
            <a:r>
              <a:rPr lang="ko-KR" altLang="en-US" dirty="0" smtClean="0"/>
              <a:t>가 되지 않고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표현이 가능한지 알아보자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double</a:t>
            </a:r>
            <a:r>
              <a:rPr lang="ko-KR" altLang="en-US" dirty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어떻게 저장되는지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54040" y="2708920"/>
            <a:ext cx="5760640" cy="3852428"/>
            <a:chOff x="1691680" y="2212742"/>
            <a:chExt cx="6048672" cy="417646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691680" y="2212742"/>
              <a:ext cx="604867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1) 10</a:t>
              </a:r>
              <a:r>
                <a:rPr lang="ko-KR" altLang="en-US" dirty="0" smtClean="0"/>
                <a:t>진수를 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진수로 바꾼다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691680" y="3364870"/>
              <a:ext cx="604867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부호비트를</a:t>
              </a:r>
              <a:r>
                <a:rPr lang="ko-KR" altLang="en-US" dirty="0" smtClean="0"/>
                <a:t> 할당한다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691680" y="4444990"/>
              <a:ext cx="604867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3) 2</a:t>
              </a:r>
              <a:r>
                <a:rPr lang="ko-KR" altLang="en-US" dirty="0" smtClean="0"/>
                <a:t>진수를 정규화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691680" y="5741134"/>
              <a:ext cx="604867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바이어스 처리를 해준다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70929" y="1485824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&lt;double</a:t>
            </a:r>
            <a:r>
              <a:rPr lang="ko-KR" altLang="en-US" sz="3200" dirty="0" smtClean="0"/>
              <a:t>형 데이터 저장방법</a:t>
            </a:r>
            <a:r>
              <a:rPr lang="en-US" altLang="ko-KR" sz="3200" dirty="0" smtClean="0"/>
              <a:t>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53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94858" y="5053984"/>
            <a:ext cx="70567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21980" y="5053984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91202" y="5053984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043608" y="4149080"/>
            <a:ext cx="267159" cy="849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769" y="33490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부호비트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 rot="5400000">
            <a:off x="2791469" y="4573433"/>
            <a:ext cx="166878" cy="28376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5400000">
            <a:off x="6210054" y="4067999"/>
            <a:ext cx="200785" cy="38823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02970" y="615791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지수</a:t>
            </a:r>
            <a:endParaRPr lang="en-US" altLang="ko-KR" dirty="0" smtClean="0"/>
          </a:p>
          <a:p>
            <a:r>
              <a:rPr lang="en-US" altLang="ko-KR" dirty="0" smtClean="0"/>
              <a:t>(11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8736" y="6167045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</a:t>
            </a:r>
            <a:endParaRPr lang="en-US" altLang="ko-KR" dirty="0" smtClean="0"/>
          </a:p>
          <a:p>
            <a:r>
              <a:rPr lang="en-US" altLang="ko-KR" dirty="0" smtClean="0"/>
              <a:t>(52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94858" y="5053984"/>
            <a:ext cx="22712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1980" y="5053984"/>
            <a:ext cx="286922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3715" y="5053984"/>
            <a:ext cx="3957927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7415"/>
              </p:ext>
            </p:extLst>
          </p:nvPr>
        </p:nvGraphicFramePr>
        <p:xfrm>
          <a:off x="3059832" y="1887860"/>
          <a:ext cx="24368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수식" r:id="rId4" imgW="419040" imgH="203040" progId="Equation.3">
                  <p:embed/>
                </p:oleObj>
              </mc:Choice>
              <mc:Fallback>
                <p:oleObj name="수식" r:id="rId4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87860"/>
                        <a:ext cx="24368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14716" y="29796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34026" y="29796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364088" y="1779848"/>
            <a:ext cx="576064" cy="39604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0152" y="14105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55776" y="1266499"/>
            <a:ext cx="4392488" cy="230651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/>
          <p:cNvSpPr/>
          <p:nvPr/>
        </p:nvSpPr>
        <p:spPr>
          <a:xfrm rot="16200000">
            <a:off x="4403760" y="1146617"/>
            <a:ext cx="664124" cy="7031643"/>
          </a:xfrm>
          <a:prstGeom prst="rightBrace">
            <a:avLst>
              <a:gd name="adj1" fmla="val 56709"/>
              <a:gd name="adj2" fmla="val 70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00245" y="3672191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double</a:t>
            </a:r>
          </a:p>
          <a:p>
            <a:r>
              <a:rPr lang="en-US" altLang="ko-KR" dirty="0" smtClean="0"/>
              <a:t>(8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7784" y="2996952"/>
            <a:ext cx="305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-118.625</a:t>
            </a:r>
            <a:endParaRPr lang="ko-KR" altLang="en-US" sz="3600" dirty="0"/>
          </a:p>
        </p:txBody>
      </p:sp>
      <p:sp>
        <p:nvSpPr>
          <p:cNvPr id="7" name="오른쪽 대괄호 6"/>
          <p:cNvSpPr/>
          <p:nvPr/>
        </p:nvSpPr>
        <p:spPr>
          <a:xfrm rot="5400000">
            <a:off x="3202994" y="3361298"/>
            <a:ext cx="144019" cy="707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196952" y="3933056"/>
            <a:ext cx="7805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97372" y="4869166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-1110110.101</a:t>
            </a:r>
            <a:endParaRPr lang="ko-KR" altLang="en-US" sz="3200" dirty="0"/>
          </a:p>
        </p:txBody>
      </p:sp>
      <p:sp>
        <p:nvSpPr>
          <p:cNvPr id="47" name="오른쪽 대괄호 46"/>
          <p:cNvSpPr/>
          <p:nvPr/>
        </p:nvSpPr>
        <p:spPr>
          <a:xfrm rot="5400000">
            <a:off x="4081995" y="3374270"/>
            <a:ext cx="144019" cy="707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54005" y="3957112"/>
            <a:ext cx="134130" cy="55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1)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6" name="오른쪽 대괄호 55"/>
          <p:cNvSpPr/>
          <p:nvPr/>
        </p:nvSpPr>
        <p:spPr>
          <a:xfrm rot="16200000">
            <a:off x="3343716" y="4113591"/>
            <a:ext cx="144019" cy="136712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대괄호 57"/>
          <p:cNvSpPr/>
          <p:nvPr/>
        </p:nvSpPr>
        <p:spPr>
          <a:xfrm rot="16200000">
            <a:off x="4444099" y="4484619"/>
            <a:ext cx="144019" cy="6250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23628" y="2996952"/>
            <a:ext cx="108012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24126" y="4725145"/>
            <a:ext cx="108012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1)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부호비트를</a:t>
            </a:r>
            <a:r>
              <a:rPr lang="ko-KR" altLang="en-US" dirty="0" smtClean="0"/>
              <a:t> 할당한다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1640" y="3501008"/>
            <a:ext cx="70567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558762" y="3501008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27984" y="3501008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31640" y="3501008"/>
            <a:ext cx="22712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58762" y="3501008"/>
            <a:ext cx="286922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30497" y="3501008"/>
            <a:ext cx="3957927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45201" y="4221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9673" y="4783261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부호비트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음수는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양수는 </a:t>
            </a:r>
            <a:r>
              <a:rPr lang="en-US" altLang="ko-KR" dirty="0" smtClean="0"/>
              <a:t>0)</a:t>
            </a:r>
            <a:endParaRPr lang="ko-KR" altLang="en-US" dirty="0"/>
          </a:p>
        </p:txBody>
      </p:sp>
      <p:sp>
        <p:nvSpPr>
          <p:cNvPr id="29" name="오른쪽 대괄호 28"/>
          <p:cNvSpPr/>
          <p:nvPr/>
        </p:nvSpPr>
        <p:spPr>
          <a:xfrm rot="16200000">
            <a:off x="2902839" y="1795377"/>
            <a:ext cx="166878" cy="28376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대괄호 29"/>
          <p:cNvSpPr/>
          <p:nvPr/>
        </p:nvSpPr>
        <p:spPr>
          <a:xfrm rot="16200000">
            <a:off x="6309067" y="1277586"/>
            <a:ext cx="200785" cy="38823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73038" y="239092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지수</a:t>
            </a:r>
            <a:endParaRPr lang="en-US" altLang="ko-KR" dirty="0" smtClean="0"/>
          </a:p>
          <a:p>
            <a:r>
              <a:rPr lang="en-US" altLang="ko-KR" dirty="0" smtClean="0"/>
              <a:t>(11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472056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</a:t>
            </a:r>
            <a:endParaRPr lang="en-US" altLang="ko-KR" dirty="0" smtClean="0"/>
          </a:p>
          <a:p>
            <a:r>
              <a:rPr lang="en-US" altLang="ko-KR" dirty="0" smtClean="0"/>
              <a:t>(52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4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1)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부호비트를</a:t>
            </a:r>
            <a:r>
              <a:rPr lang="ko-KR" altLang="en-US" dirty="0" smtClean="0"/>
              <a:t> 할당한다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3) 2</a:t>
            </a:r>
            <a:r>
              <a:rPr lang="ko-KR" altLang="en-US" dirty="0" smtClean="0"/>
              <a:t>진수를 정규화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3805" y="3010326"/>
            <a:ext cx="3118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1110110.101</a:t>
            </a:r>
            <a:endParaRPr lang="ko-KR" altLang="en-US" sz="4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47864" y="3345809"/>
            <a:ext cx="648072" cy="1846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55976" y="3071882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1.110110101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32240" y="3022644"/>
                <a:ext cx="1349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36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022644"/>
                <a:ext cx="134998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아래로 구부러진 화살표 49"/>
          <p:cNvSpPr/>
          <p:nvPr/>
        </p:nvSpPr>
        <p:spPr>
          <a:xfrm rot="10800000">
            <a:off x="2148442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아래로 구부러진 화살표 51"/>
          <p:cNvSpPr/>
          <p:nvPr/>
        </p:nvSpPr>
        <p:spPr>
          <a:xfrm rot="10800000">
            <a:off x="1849551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아래로 구부러진 화살표 53"/>
          <p:cNvSpPr/>
          <p:nvPr/>
        </p:nvSpPr>
        <p:spPr>
          <a:xfrm rot="10800000">
            <a:off x="1549162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아래로 구부러진 화살표 54"/>
          <p:cNvSpPr/>
          <p:nvPr/>
        </p:nvSpPr>
        <p:spPr>
          <a:xfrm rot="10800000">
            <a:off x="1248992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아래로 구부러진 화살표 55"/>
          <p:cNvSpPr/>
          <p:nvPr/>
        </p:nvSpPr>
        <p:spPr>
          <a:xfrm rot="10800000">
            <a:off x="945297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아래로 구부러진 화살표 56"/>
          <p:cNvSpPr/>
          <p:nvPr/>
        </p:nvSpPr>
        <p:spPr>
          <a:xfrm rot="10800000">
            <a:off x="657265" y="3681141"/>
            <a:ext cx="288032" cy="2177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오른쪽 대괄호 57"/>
          <p:cNvSpPr/>
          <p:nvPr/>
        </p:nvSpPr>
        <p:spPr>
          <a:xfrm rot="5400000">
            <a:off x="5698095" y="2769889"/>
            <a:ext cx="144019" cy="187220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00144" y="3898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수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446475" y="2675838"/>
            <a:ext cx="339267" cy="39604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00144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지수</a:t>
            </a:r>
            <a:endParaRPr lang="en-US" altLang="ko-KR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849551" y="5373216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무한소수일경우  </a:t>
            </a:r>
            <a:r>
              <a:rPr lang="en-US" altLang="ko-KR" dirty="0" smtClean="0">
                <a:solidFill>
                  <a:srgbClr val="FF0000"/>
                </a:solidFill>
              </a:rPr>
              <a:t>double</a:t>
            </a:r>
            <a:r>
              <a:rPr lang="ko-KR" altLang="en-US" dirty="0" smtClean="0">
                <a:solidFill>
                  <a:srgbClr val="FF0000"/>
                </a:solidFill>
              </a:rPr>
              <a:t>형의 가수부분은 </a:t>
            </a:r>
            <a:r>
              <a:rPr lang="en-US" altLang="ko-KR" dirty="0" smtClean="0">
                <a:solidFill>
                  <a:srgbClr val="FF0000"/>
                </a:solidFill>
              </a:rPr>
              <a:t>52</a:t>
            </a:r>
            <a:r>
              <a:rPr lang="ko-KR" altLang="en-US" dirty="0" smtClean="0">
                <a:solidFill>
                  <a:srgbClr val="FF0000"/>
                </a:solidFill>
              </a:rPr>
              <a:t>비트 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r>
              <a:rPr lang="en-US" altLang="ko-KR" dirty="0" smtClean="0"/>
              <a:t>53</a:t>
            </a:r>
            <a:r>
              <a:rPr lang="ko-KR" altLang="en-US" dirty="0" smtClean="0"/>
              <a:t>번째 에서 반올림을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7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  <p:bldP spid="50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1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1668381" y="15567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1)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68381" y="1562592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바이어스 처리를 해준다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26341"/>
              </p:ext>
            </p:extLst>
          </p:nvPr>
        </p:nvGraphicFramePr>
        <p:xfrm>
          <a:off x="4215572" y="3982228"/>
          <a:ext cx="2228636" cy="98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수식" r:id="rId4" imgW="545760" imgH="241200" progId="Equation.3">
                  <p:embed/>
                </p:oleObj>
              </mc:Choice>
              <mc:Fallback>
                <p:oleObj name="수식" r:id="rId4" imgW="545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5572" y="3982228"/>
                        <a:ext cx="2228636" cy="98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3324" y="3977769"/>
            <a:ext cx="1391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지수</a:t>
            </a:r>
            <a:r>
              <a:rPr lang="en-US" altLang="ko-KR" sz="4000" dirty="0"/>
              <a:t> </a:t>
            </a:r>
            <a:endParaRPr lang="en-US" altLang="ko-KR" sz="4000" dirty="0" smtClean="0"/>
          </a:p>
          <a:p>
            <a:r>
              <a:rPr lang="en-US" altLang="ko-KR" sz="4000" dirty="0" smtClean="0"/>
              <a:t>(e)</a:t>
            </a:r>
            <a:endParaRPr lang="ko-KR" altLang="en-US" sz="4000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95215"/>
              </p:ext>
            </p:extLst>
          </p:nvPr>
        </p:nvGraphicFramePr>
        <p:xfrm>
          <a:off x="4508500" y="3390900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수식" r:id="rId6" imgW="126720" imgH="75960" progId="Equation.3">
                  <p:embed/>
                </p:oleObj>
              </mc:Choice>
              <mc:Fallback>
                <p:oleObj name="수식" r:id="rId6" imgW="126720" imgH="75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3390900"/>
                        <a:ext cx="1270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84269"/>
              </p:ext>
            </p:extLst>
          </p:nvPr>
        </p:nvGraphicFramePr>
        <p:xfrm>
          <a:off x="3321050" y="3995738"/>
          <a:ext cx="89091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수식" r:id="rId8" imgW="139680" imgH="139680" progId="Equation.3">
                  <p:embed/>
                </p:oleObj>
              </mc:Choice>
              <mc:Fallback>
                <p:oleObj name="수식" r:id="rId8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21050" y="3995738"/>
                        <a:ext cx="89091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668381" y="3501008"/>
            <a:ext cx="5207875" cy="223224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64366" y="3164360"/>
            <a:ext cx="5159479" cy="1889624"/>
            <a:chOff x="964366" y="3164360"/>
            <a:chExt cx="7352050" cy="3072952"/>
          </a:xfrm>
        </p:grpSpPr>
        <p:sp>
          <p:nvSpPr>
            <p:cNvPr id="2" name="직사각형 1"/>
            <p:cNvSpPr/>
            <p:nvPr/>
          </p:nvSpPr>
          <p:spPr>
            <a:xfrm>
              <a:off x="1259632" y="4477920"/>
              <a:ext cx="705678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486754" y="4477920"/>
              <a:ext cx="0" cy="57606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55976" y="4477920"/>
              <a:ext cx="0" cy="57606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375541" y="3774053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64366" y="3164360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부호비트</a:t>
              </a:r>
              <a:endParaRPr lang="en-US" altLang="ko-KR" dirty="0" smtClean="0"/>
            </a:p>
            <a:p>
              <a:r>
                <a:rPr lang="en-US" altLang="ko-KR" dirty="0" smtClean="0"/>
                <a:t>(1</a:t>
              </a:r>
              <a:r>
                <a:rPr lang="ko-KR" altLang="en-US" dirty="0" smtClean="0"/>
                <a:t>비트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5" name="오른쪽 대괄호 14"/>
            <p:cNvSpPr/>
            <p:nvPr/>
          </p:nvSpPr>
          <p:spPr>
            <a:xfrm rot="5400000">
              <a:off x="2856243" y="3997369"/>
              <a:ext cx="166878" cy="283761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대괄호 15"/>
            <p:cNvSpPr/>
            <p:nvPr/>
          </p:nvSpPr>
          <p:spPr>
            <a:xfrm rot="5400000">
              <a:off x="6274828" y="3491935"/>
              <a:ext cx="200785" cy="388238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7744" y="5581853"/>
              <a:ext cx="104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지수</a:t>
              </a:r>
              <a:endParaRPr lang="en-US" altLang="ko-KR" dirty="0" smtClean="0"/>
            </a:p>
            <a:p>
              <a:r>
                <a:rPr lang="en-US" altLang="ko-KR" dirty="0" smtClean="0"/>
                <a:t>(11</a:t>
              </a:r>
              <a:r>
                <a:rPr lang="ko-KR" altLang="en-US" dirty="0" smtClean="0"/>
                <a:t>비트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03510" y="5590981"/>
              <a:ext cx="104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가수</a:t>
              </a:r>
              <a:endParaRPr lang="en-US" altLang="ko-KR" dirty="0" smtClean="0"/>
            </a:p>
            <a:p>
              <a:r>
                <a:rPr lang="en-US" altLang="ko-KR" dirty="0" smtClean="0"/>
                <a:t>(52</a:t>
              </a:r>
              <a:r>
                <a:rPr lang="ko-KR" altLang="en-US" dirty="0" smtClean="0"/>
                <a:t>비트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59632" y="4477920"/>
              <a:ext cx="227122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86754" y="4477920"/>
              <a:ext cx="2869222" cy="5760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58489" y="4477920"/>
              <a:ext cx="3957927" cy="57606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555776" y="1266499"/>
            <a:ext cx="2996005" cy="1713195"/>
            <a:chOff x="2555776" y="1266499"/>
            <a:chExt cx="4392488" cy="2306517"/>
          </a:xfrm>
        </p:grpSpPr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851748"/>
                </p:ext>
              </p:extLst>
            </p:nvPr>
          </p:nvGraphicFramePr>
          <p:xfrm>
            <a:off x="3059832" y="1887860"/>
            <a:ext cx="2436812" cy="118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수식" r:id="rId4" imgW="419040" imgH="203040" progId="Equation.3">
                    <p:embed/>
                  </p:oleObj>
                </mc:Choice>
                <mc:Fallback>
                  <p:oleObj name="수식" r:id="rId4" imgW="419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1887860"/>
                          <a:ext cx="2436812" cy="1181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2914716" y="297969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가수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4026" y="297969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밑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5364088" y="1779848"/>
              <a:ext cx="576064" cy="3960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940152" y="1410516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지수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555776" y="1266499"/>
              <a:ext cx="4392488" cy="2306517"/>
            </a:xfrm>
            <a:prstGeom prst="roundRect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813004"/>
              </p:ext>
            </p:extLst>
          </p:nvPr>
        </p:nvGraphicFramePr>
        <p:xfrm>
          <a:off x="2043669" y="5877272"/>
          <a:ext cx="179080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수식" r:id="rId6" imgW="545760" imgH="241200" progId="Equation.3">
                  <p:embed/>
                </p:oleObj>
              </mc:Choice>
              <mc:Fallback>
                <p:oleObj name="수식" r:id="rId6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669" y="5877272"/>
                        <a:ext cx="179080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타원 20"/>
          <p:cNvSpPr/>
          <p:nvPr/>
        </p:nvSpPr>
        <p:spPr>
          <a:xfrm>
            <a:off x="1893482" y="4880135"/>
            <a:ext cx="1058671" cy="445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1" idx="4"/>
          </p:cNvCxnSpPr>
          <p:nvPr/>
        </p:nvCxnSpPr>
        <p:spPr>
          <a:xfrm>
            <a:off x="2422818" y="5326081"/>
            <a:ext cx="132958" cy="6952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7930" y="1837854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1023+6= 1029</a:t>
            </a:r>
            <a:endParaRPr lang="ko-KR" altLang="en-US" sz="3200" dirty="0"/>
          </a:p>
        </p:txBody>
      </p:sp>
      <p:sp>
        <p:nvSpPr>
          <p:cNvPr id="17" name="타원 16"/>
          <p:cNvSpPr/>
          <p:nvPr/>
        </p:nvSpPr>
        <p:spPr>
          <a:xfrm>
            <a:off x="2748130" y="1837854"/>
            <a:ext cx="1224136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747772" y="2417706"/>
            <a:ext cx="414046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6452" y="343074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10000000101</a:t>
            </a: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4952" y="2474901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진수로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95897" y="4725144"/>
            <a:ext cx="780855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47214" y="4725144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22098" y="4725144"/>
            <a:ext cx="0" cy="5760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95897" y="4725144"/>
            <a:ext cx="25131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7214" y="4725144"/>
            <a:ext cx="3174883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24879" y="4725144"/>
            <a:ext cx="4379569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947930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2140" y="3309594"/>
            <a:ext cx="250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부호비트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음수는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양수는 </a:t>
            </a:r>
            <a:r>
              <a:rPr lang="en-US" altLang="ko-KR" dirty="0" smtClean="0"/>
              <a:t>0)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21" idx="1"/>
          </p:cNvCxnSpPr>
          <p:nvPr/>
        </p:nvCxnSpPr>
        <p:spPr>
          <a:xfrm flipH="1">
            <a:off x="2944123" y="3753907"/>
            <a:ext cx="1202329" cy="8992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2054" y="4784632"/>
            <a:ext cx="390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1 0 0 0 0 0 0 0 1 0 1</a:t>
            </a:r>
          </a:p>
          <a:p>
            <a:endParaRPr lang="ko-KR" altLang="en-US" sz="2300" dirty="0"/>
          </a:p>
        </p:txBody>
      </p:sp>
      <p:sp>
        <p:nvSpPr>
          <p:cNvPr id="35" name="TextBox 34"/>
          <p:cNvSpPr txBox="1"/>
          <p:nvPr/>
        </p:nvSpPr>
        <p:spPr>
          <a:xfrm>
            <a:off x="4161818" y="478463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1 1 0 1 1 0 1 0 1</a:t>
            </a:r>
            <a:endParaRPr lang="ko-KR" altLang="en-US" sz="24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375541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54609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32418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95736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462102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14166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952160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203848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486950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784843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499992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739375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88892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292080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580112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868144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56176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14663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660232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876256" y="472514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102503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28750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567354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830672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96124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338996" y="472743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14380" y="4853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45084" y="4864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77789" y="4848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91679" y="4859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47658" y="48625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06022" y="4874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0348" y="4862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12499" y="48625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오른쪽 대괄호 63"/>
          <p:cNvSpPr/>
          <p:nvPr/>
        </p:nvSpPr>
        <p:spPr>
          <a:xfrm rot="5400000">
            <a:off x="2583653" y="3977186"/>
            <a:ext cx="170405" cy="31064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/>
          <p:cNvSpPr/>
          <p:nvPr/>
        </p:nvSpPr>
        <p:spPr>
          <a:xfrm rot="5400000">
            <a:off x="6353895" y="3365076"/>
            <a:ext cx="170404" cy="433070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14166" y="5684231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지수</a:t>
            </a:r>
            <a:endParaRPr lang="en-US" altLang="ko-KR" dirty="0" smtClean="0"/>
          </a:p>
          <a:p>
            <a:r>
              <a:rPr lang="en-US" altLang="ko-KR" dirty="0" smtClean="0"/>
              <a:t>(11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43229" y="5703469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</a:t>
            </a:r>
            <a:endParaRPr lang="en-US" altLang="ko-KR" dirty="0" smtClean="0"/>
          </a:p>
          <a:p>
            <a:r>
              <a:rPr lang="en-US" altLang="ko-KR" dirty="0" smtClean="0"/>
              <a:t>(52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n!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로 그 값은 아래와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n! =  </a:t>
            </a:r>
            <a:r>
              <a:rPr lang="en-US" altLang="ko-KR" dirty="0" err="1" smtClean="0"/>
              <a:t>nx</a:t>
            </a:r>
            <a:r>
              <a:rPr lang="en-US" altLang="ko-KR" dirty="0" smtClean="0"/>
              <a:t>(n-1)x(n-2)x….x2x1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넘겼을 값을 찾아주는 </a:t>
            </a:r>
            <a:r>
              <a:rPr lang="ko-KR" altLang="en-US" dirty="0" err="1" smtClean="0"/>
              <a:t>부함수를</a:t>
            </a:r>
            <a:r>
              <a:rPr lang="ko-KR" altLang="en-US" dirty="0" smtClean="0"/>
              <a:t> 재귀함수로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6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 학교 학생</a:t>
            </a:r>
            <a:r>
              <a:rPr lang="ko-KR" altLang="en-US" dirty="0" smtClean="0"/>
              <a:t>을 컴퓨터 데이터로 표현하기 위해서는 어떤 데이터가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무엇인지 직접 지정해보자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대략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정도로 그 이유 또한 간략하게 표현하라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2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3039954" y="2619660"/>
            <a:ext cx="2426804" cy="7918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Factorial(4)</a:t>
            </a:r>
            <a:endParaRPr lang="ko-KR" altLang="en-US" sz="32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174279" y="4308290"/>
            <a:ext cx="715864" cy="864096"/>
          </a:xfrm>
          <a:prstGeom prst="roundRect">
            <a:avLst/>
          </a:prstGeom>
          <a:solidFill>
            <a:srgbClr val="E0E511"/>
          </a:solidFill>
          <a:ln>
            <a:solidFill>
              <a:srgbClr val="B3B70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78155" y="5172386"/>
            <a:ext cx="715864" cy="86409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 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39954" y="3461152"/>
            <a:ext cx="715864" cy="889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67220" y="5185068"/>
            <a:ext cx="715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1350564" y="2904108"/>
            <a:ext cx="432048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0564" y="3104555"/>
            <a:ext cx="432048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57808" y="2348880"/>
            <a:ext cx="648072" cy="26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x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86810" y="3170632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x</a:t>
            </a:r>
            <a:endParaRPr lang="ko-KR" altLang="en-US" sz="6600" dirty="0"/>
          </a:p>
        </p:txBody>
      </p:sp>
      <p:sp>
        <p:nvSpPr>
          <p:cNvPr id="30" name="TextBox 29"/>
          <p:cNvSpPr txBox="1"/>
          <p:nvPr/>
        </p:nvSpPr>
        <p:spPr>
          <a:xfrm>
            <a:off x="4818686" y="4077072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x</a:t>
            </a:r>
            <a:endParaRPr lang="ko-KR" altLang="en-US" sz="6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84438" y="1430438"/>
            <a:ext cx="5883519" cy="7918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Factorial(n) = n*Factorial(n-1)</a:t>
            </a:r>
            <a:endParaRPr lang="ko-KR" altLang="en-US" sz="32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907704" y="2566220"/>
            <a:ext cx="715864" cy="8892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1741" y="2539466"/>
            <a:ext cx="715864" cy="8892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5! </a:t>
            </a:r>
            <a:endParaRPr lang="ko-KR" altLang="en-US" sz="32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76600" y="4339512"/>
            <a:ext cx="2426804" cy="7918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Factorial(2)</a:t>
            </a:r>
            <a:endParaRPr lang="ko-KR" altLang="en-US" sz="3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63198" y="3480226"/>
            <a:ext cx="2426804" cy="7918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Factorial(3)</a:t>
            </a:r>
            <a:endParaRPr lang="ko-KR" alt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46685" y="5001924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x</a:t>
            </a:r>
            <a:endParaRPr lang="ko-KR" altLang="en-US" sz="6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8270" y="1531244"/>
            <a:ext cx="1216295" cy="5901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n=5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00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4" grpId="0" animBg="1"/>
      <p:bldP spid="15" grpId="0" animBg="1"/>
      <p:bldP spid="13" grpId="0" animBg="1"/>
      <p:bldP spid="16" grpId="0" animBg="1"/>
      <p:bldP spid="17" grpId="0" animBg="1"/>
      <p:bldP spid="18" grpId="0" animBg="1"/>
      <p:bldP spid="25" grpId="0"/>
      <p:bldP spid="29" grpId="0"/>
      <p:bldP spid="30" grpId="0"/>
      <p:bldP spid="27" grpId="0" animBg="1"/>
      <p:bldP spid="27" grpId="1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195736" y="1188934"/>
            <a:ext cx="4680520" cy="698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Factorial(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n);</a:t>
            </a:r>
          </a:p>
          <a:p>
            <a:pPr marL="0" indent="0">
              <a:buNone/>
            </a:pPr>
            <a:r>
              <a:rPr lang="en-US" altLang="ko-KR" sz="1100" dirty="0"/>
              <a:t>void main() 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n;</a:t>
            </a:r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fac_number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팩토리얼</a:t>
            </a:r>
            <a:r>
              <a:rPr lang="ko-KR" altLang="en-US" sz="1100" dirty="0"/>
              <a:t> 값을 구할 숫자를 입력하시오</a:t>
            </a:r>
            <a:r>
              <a:rPr lang="en-US" altLang="ko-KR" sz="1100" dirty="0"/>
              <a:t>. : ");</a:t>
            </a:r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/>
              <a:t>scanf</a:t>
            </a:r>
            <a:r>
              <a:rPr lang="en-US" altLang="ko-KR" sz="1100" dirty="0"/>
              <a:t>("%d", &amp;n);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   while(n&lt;=0){</a:t>
            </a:r>
          </a:p>
          <a:p>
            <a:pPr marL="0" indent="0">
              <a:buNone/>
            </a:pPr>
            <a:r>
              <a:rPr lang="ko-KR" altLang="en-US" sz="1100" dirty="0"/>
              <a:t>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팩토리얼</a:t>
            </a:r>
            <a:r>
              <a:rPr lang="ko-KR" altLang="en-US" sz="1100" dirty="0"/>
              <a:t> 값을 구할 숫자는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숫자로 입력하시오</a:t>
            </a:r>
            <a:r>
              <a:rPr lang="en-US" altLang="ko-KR" sz="1100" dirty="0"/>
              <a:t>. : ");</a:t>
            </a:r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/>
              <a:t>scanf</a:t>
            </a:r>
            <a:r>
              <a:rPr lang="en-US" altLang="ko-KR" sz="1100" dirty="0"/>
              <a:t>("%</a:t>
            </a:r>
            <a:r>
              <a:rPr lang="en-US" altLang="ko-KR" sz="1100" dirty="0" err="1"/>
              <a:t>d",&amp;n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ko-KR" altLang="en-US" sz="1100" dirty="0"/>
              <a:t>   </a:t>
            </a: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/>
              <a:t>fac_number</a:t>
            </a:r>
            <a:r>
              <a:rPr lang="en-US" altLang="ko-KR" sz="1100" dirty="0"/>
              <a:t> = Factorial(n);</a:t>
            </a:r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("%d</a:t>
            </a:r>
            <a:r>
              <a:rPr lang="ko-KR" altLang="en-US" sz="1100" dirty="0"/>
              <a:t>에 대한 </a:t>
            </a:r>
            <a:r>
              <a:rPr lang="ko-KR" altLang="en-US" sz="1100" dirty="0" err="1"/>
              <a:t>팩토리얼</a:t>
            </a:r>
            <a:r>
              <a:rPr lang="ko-KR" altLang="en-US" sz="1100" dirty="0"/>
              <a:t> 값은 </a:t>
            </a:r>
            <a:r>
              <a:rPr lang="en-US" altLang="ko-KR" sz="1100" dirty="0"/>
              <a:t>%d\n", n, </a:t>
            </a:r>
            <a:r>
              <a:rPr lang="en-US" altLang="ko-KR" sz="1100" dirty="0" err="1"/>
              <a:t>fac_number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Factorial(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if (n == 1) {</a:t>
            </a:r>
          </a:p>
          <a:p>
            <a:pPr marL="0" indent="0">
              <a:buNone/>
            </a:pPr>
            <a:r>
              <a:rPr lang="en-US" altLang="ko-KR" sz="1100" dirty="0"/>
              <a:t>      return 1;</a:t>
            </a:r>
          </a:p>
          <a:p>
            <a:pPr marL="0" indent="0">
              <a:buNone/>
            </a:pPr>
            <a:r>
              <a:rPr lang="ko-KR" altLang="en-US" sz="1100" dirty="0"/>
              <a:t>   </a:t>
            </a: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   else {</a:t>
            </a:r>
          </a:p>
          <a:p>
            <a:pPr marL="0" indent="0">
              <a:buNone/>
            </a:pPr>
            <a:r>
              <a:rPr lang="en-US" altLang="ko-KR" sz="1100" dirty="0"/>
              <a:t>      return n*Factorial(n - 1);</a:t>
            </a:r>
          </a:p>
          <a:p>
            <a:pPr marL="0" indent="0">
              <a:buNone/>
            </a:pPr>
            <a:r>
              <a:rPr lang="ko-KR" altLang="en-US" sz="1100" dirty="0"/>
              <a:t>   </a:t>
            </a: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9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문자열을 받았을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 번째에 있는 것을 순서대로 </a:t>
            </a:r>
            <a:r>
              <a:rPr lang="en-US" altLang="ko-KR" dirty="0" smtClean="0"/>
              <a:t>a, b, c, d, …. , z</a:t>
            </a:r>
            <a:r>
              <a:rPr lang="ko-KR" altLang="en-US" dirty="0" smtClean="0"/>
              <a:t>를 넣는 프로그램을 작성해보자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HelloWorld</a:t>
            </a:r>
            <a:r>
              <a:rPr lang="en-US" altLang="ko-KR" dirty="0" smtClean="0"/>
              <a:t>  =&gt; </a:t>
            </a:r>
            <a:r>
              <a:rPr lang="en-US" altLang="ko-KR" dirty="0" err="1" smtClean="0"/>
              <a:t>H</a:t>
            </a:r>
            <a:r>
              <a:rPr lang="en-US" altLang="ko-KR" dirty="0" err="1" smtClean="0">
                <a:solidFill>
                  <a:srgbClr val="FF0000"/>
                </a:solidFill>
              </a:rPr>
              <a:t>a</a:t>
            </a:r>
            <a:r>
              <a:rPr lang="en-US" altLang="ko-KR" dirty="0" err="1" smtClean="0"/>
              <a:t>l</a:t>
            </a:r>
            <a:r>
              <a:rPr lang="en-US" altLang="ko-KR" dirty="0" err="1" smtClean="0">
                <a:solidFill>
                  <a:srgbClr val="FF0000"/>
                </a:solidFill>
              </a:rPr>
              <a:t>b</a:t>
            </a:r>
            <a:r>
              <a:rPr lang="en-US" altLang="ko-KR" dirty="0" err="1" smtClean="0"/>
              <a:t>o</a:t>
            </a:r>
            <a:r>
              <a:rPr lang="en-US" altLang="ko-KR" dirty="0" err="1" smtClean="0">
                <a:solidFill>
                  <a:srgbClr val="FF0000"/>
                </a:solidFill>
              </a:rPr>
              <a:t>c</a:t>
            </a:r>
            <a:r>
              <a:rPr lang="en-US" altLang="ko-KR" dirty="0" err="1" smtClean="0"/>
              <a:t>o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r>
              <a:rPr lang="en-US" altLang="ko-KR" dirty="0" err="1" smtClean="0"/>
              <a:t>l</a:t>
            </a:r>
            <a:r>
              <a:rPr lang="en-US" altLang="ko-KR" dirty="0" err="1" smtClean="0">
                <a:solidFill>
                  <a:srgbClr val="FF0000"/>
                </a:solidFill>
              </a:rPr>
              <a:t>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/>
              <a:t>ImHungry</a:t>
            </a:r>
            <a:r>
              <a:rPr lang="en-US" altLang="ko-KR" dirty="0" smtClean="0"/>
              <a:t>    =&gt; </a:t>
            </a:r>
            <a:r>
              <a:rPr lang="en-US" altLang="ko-KR" dirty="0" err="1" smtClean="0"/>
              <a:t>I</a:t>
            </a:r>
            <a:r>
              <a:rPr lang="en-US" altLang="ko-KR" dirty="0" err="1" smtClean="0">
                <a:solidFill>
                  <a:srgbClr val="FF0000"/>
                </a:solidFill>
              </a:rPr>
              <a:t>a</a:t>
            </a:r>
            <a:r>
              <a:rPr lang="en-US" altLang="ko-KR" dirty="0" err="1" smtClean="0"/>
              <a:t>H</a:t>
            </a:r>
            <a:r>
              <a:rPr lang="en-US" altLang="ko-KR" dirty="0" err="1" smtClean="0">
                <a:solidFill>
                  <a:srgbClr val="FF0000"/>
                </a:solidFill>
              </a:rPr>
              <a:t>b</a:t>
            </a:r>
            <a:r>
              <a:rPr lang="en-US" altLang="ko-KR" dirty="0" err="1" smtClean="0"/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c</a:t>
            </a:r>
            <a:r>
              <a:rPr lang="en-US" altLang="ko-KR" dirty="0" err="1" smtClean="0"/>
              <a:t>r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04437" y="1572536"/>
            <a:ext cx="3053843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alphabet</a:t>
            </a:r>
            <a:r>
              <a:rPr lang="ko-KR" altLang="en-US" b="1" dirty="0" smtClean="0"/>
              <a:t>에</a:t>
            </a:r>
            <a:r>
              <a:rPr lang="en-US" altLang="ko-KR" b="1" dirty="0" smtClean="0"/>
              <a:t> ‘a’</a:t>
            </a:r>
            <a:r>
              <a:rPr lang="ko-KR" altLang="en-US" b="1" dirty="0" smtClean="0"/>
              <a:t>를 저장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341186" y="1572536"/>
            <a:ext cx="398337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input[100] = “</a:t>
            </a:r>
            <a:r>
              <a:rPr lang="en-US" altLang="ko-KR" b="1" dirty="0" err="1" smtClean="0"/>
              <a:t>HelloWorld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일 경우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09176" y="2640495"/>
            <a:ext cx="6457842" cy="516356"/>
            <a:chOff x="574056" y="2605991"/>
            <a:chExt cx="6457842" cy="516356"/>
          </a:xfrm>
        </p:grpSpPr>
        <p:sp>
          <p:nvSpPr>
            <p:cNvPr id="9" name="직사각형 8"/>
            <p:cNvSpPr/>
            <p:nvPr/>
          </p:nvSpPr>
          <p:spPr>
            <a:xfrm>
              <a:off x="574056" y="2608034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3502" y="2608034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43438" y="2608034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6978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o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13798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W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96000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o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83454" y="2617476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50117" y="26182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99850" y="2614617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80487" y="2608850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67544" y="4462990"/>
            <a:ext cx="889600" cy="476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인덱</a:t>
            </a:r>
            <a:r>
              <a:rPr lang="ko-KR" altLang="en-US" b="1" dirty="0"/>
              <a:t>스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7544" y="3458761"/>
            <a:ext cx="889600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순</a:t>
            </a:r>
            <a:r>
              <a:rPr lang="ko-KR" altLang="en-US" b="1" dirty="0"/>
              <a:t>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09176" y="344724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48622" y="344724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8558" y="344724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82098" y="34452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48918" y="34452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1120" y="34452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18574" y="3456689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985237" y="34575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34970" y="3453830"/>
            <a:ext cx="537430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5607" y="3448063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09176" y="441719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48622" y="441719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78558" y="4417197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82098" y="441515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48918" y="441515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31120" y="441515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18574" y="4426639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85237" y="442745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34970" y="4423780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15607" y="4418013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39552" y="5351209"/>
            <a:ext cx="7920880" cy="83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결론 </a:t>
            </a:r>
            <a:r>
              <a:rPr lang="en-US" altLang="ko-KR" b="1" dirty="0" smtClean="0"/>
              <a:t>1 : </a:t>
            </a:r>
            <a:r>
              <a:rPr lang="ko-KR" altLang="en-US" b="1" dirty="0" smtClean="0"/>
              <a:t>짝수 번째 순서에 있는 문자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홀수 번째 인덱스의 문자</a:t>
            </a:r>
            <a:endParaRPr lang="en-US" altLang="ko-KR" b="1" dirty="0" smtClean="0"/>
          </a:p>
          <a:p>
            <a:r>
              <a:rPr lang="ko-KR" altLang="en-US" b="1" dirty="0" smtClean="0"/>
              <a:t>결론 </a:t>
            </a:r>
            <a:r>
              <a:rPr lang="en-US" altLang="ko-KR" b="1" dirty="0" smtClean="0"/>
              <a:t>2 : </a:t>
            </a:r>
            <a:r>
              <a:rPr lang="ko-KR" altLang="en-US" b="1" dirty="0" smtClean="0"/>
              <a:t>홀수 번째 인덱스의 문자를 </a:t>
            </a:r>
            <a:r>
              <a:rPr lang="en-US" altLang="ko-KR" b="1" dirty="0" smtClean="0"/>
              <a:t>alphabet</a:t>
            </a:r>
            <a:r>
              <a:rPr lang="ko-KR" altLang="en-US" b="1" dirty="0" smtClean="0"/>
              <a:t>에 저장된 값으로 바꿈</a:t>
            </a:r>
            <a:endParaRPr lang="ko-KR" altLang="en-US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609176" y="5311225"/>
            <a:ext cx="6457842" cy="516356"/>
            <a:chOff x="574056" y="2605991"/>
            <a:chExt cx="6457842" cy="516356"/>
          </a:xfrm>
        </p:grpSpPr>
        <p:sp>
          <p:nvSpPr>
            <p:cNvPr id="43" name="직사각형 42"/>
            <p:cNvSpPr/>
            <p:nvPr/>
          </p:nvSpPr>
          <p:spPr>
            <a:xfrm>
              <a:off x="574056" y="2608034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13502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43438" y="2608034"/>
              <a:ext cx="4320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246978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o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3798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96000" y="26059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o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83454" y="2617476"/>
              <a:ext cx="4320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50117" y="2618291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99850" y="2614617"/>
              <a:ext cx="4320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880487" y="2608850"/>
              <a:ext cx="432048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9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21" grpId="0" animBg="1"/>
      <p:bldP spid="20" grpId="0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1" grpId="0" animBg="1"/>
      <p:bldP spid="72" grpId="0" animBg="1"/>
      <p:bldP spid="72" grpId="1" animBg="1"/>
      <p:bldP spid="73" grpId="0" animBg="1"/>
      <p:bldP spid="74" grpId="0" animBg="1"/>
      <p:bldP spid="75" grpId="0" animBg="1"/>
      <p:bldP spid="75" grpId="1" animBg="1"/>
      <p:bldP spid="76" grpId="0" animBg="1"/>
      <p:bldP spid="77" grpId="0" animBg="1"/>
      <p:bldP spid="77" grpId="1" animBg="1"/>
      <p:bldP spid="78" grpId="0" animBg="1"/>
      <p:bldP spid="79" grpId="0" animBg="1"/>
      <p:bldP spid="80" grpId="0" animBg="1"/>
      <p:bldP spid="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91680" y="1043677"/>
            <a:ext cx="480131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string.h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char input[100];</a:t>
            </a:r>
          </a:p>
          <a:p>
            <a:r>
              <a:rPr lang="en-US" altLang="ko-KR" sz="1400" dirty="0"/>
              <a:t>	char </a:t>
            </a:r>
            <a:r>
              <a:rPr lang="en-US" altLang="ko-KR" sz="1400" dirty="0" smtClean="0"/>
              <a:t>alphabet = ‘a’;</a:t>
            </a:r>
            <a:endParaRPr lang="en-US" altLang="ko-KR" sz="1400" dirty="0"/>
          </a:p>
          <a:p>
            <a:r>
              <a:rPr lang="en-US" altLang="ko-KR" sz="1400" dirty="0"/>
              <a:t>	char *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i,j,cnt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문자열을 입력해 주세요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	gets(input);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= (char*)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(input)+1);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, input);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for(i=1,j=0; </a:t>
            </a:r>
            <a:r>
              <a:rPr lang="en-US" altLang="ko-KR" sz="1400" dirty="0"/>
              <a:t>i&lt;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; i+=</a:t>
            </a:r>
            <a:r>
              <a:rPr lang="en-US" altLang="ko-KR" sz="1400" dirty="0" smtClean="0"/>
              <a:t>2,j++)</a:t>
            </a:r>
            <a:endParaRPr lang="en-US" altLang="ko-KR" sz="1400" dirty="0"/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[i</a:t>
            </a:r>
            <a:r>
              <a:rPr lang="en-US" altLang="ko-KR" sz="1400" dirty="0" smtClean="0"/>
              <a:t>]= alphabet='</a:t>
            </a:r>
            <a:r>
              <a:rPr lang="en-US" altLang="ko-KR" sz="1400" dirty="0" err="1" smtClean="0"/>
              <a:t>a'+j</a:t>
            </a:r>
            <a:r>
              <a:rPr lang="en-US" altLang="ko-KR" sz="1400" dirty="0" smtClean="0"/>
              <a:t>;</a:t>
            </a:r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("%s\n",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	</a:t>
            </a:r>
          </a:p>
          <a:p>
            <a:endParaRPr lang="en-US" altLang="ko-KR" sz="1400" dirty="0"/>
          </a:p>
          <a:p>
            <a:r>
              <a:rPr lang="en-US" altLang="ko-KR" sz="1400" dirty="0"/>
              <a:t>	free(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3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6" y="2976499"/>
            <a:ext cx="3172268" cy="1388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6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학생을 데이터로 표현하기 위한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데이터들은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학과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입학년도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평균성적학점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휴학여부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등으로 나눌 수 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67544" y="1510195"/>
            <a:ext cx="2225702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1. </a:t>
            </a:r>
            <a:r>
              <a:rPr lang="ko-KR" altLang="en-US" sz="2000" b="1" dirty="0" err="1" smtClean="0"/>
              <a:t>입학년도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학과</a:t>
            </a:r>
            <a:endParaRPr lang="ko-KR" altLang="en-US" sz="2000" b="1" dirty="0"/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198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입학년도와</a:t>
            </a:r>
            <a:r>
              <a:rPr lang="ko-KR" altLang="en-US" sz="2000" dirty="0" smtClean="0"/>
              <a:t> 학과는 학번으로 쉽게 알아 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예를 들어</a:t>
            </a:r>
            <a:r>
              <a:rPr lang="en-US" altLang="ko-KR" sz="2000" dirty="0" smtClean="0"/>
              <a:t> 201532005</a:t>
            </a:r>
            <a:r>
              <a:rPr lang="ko-KR" altLang="en-US" sz="2000" dirty="0" smtClean="0"/>
              <a:t>라는 학번이 있다면</a:t>
            </a:r>
            <a:r>
              <a:rPr lang="en-US" altLang="ko-KR" sz="2000" dirty="0" smtClean="0"/>
              <a:t>, 2015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입학년도</a:t>
            </a:r>
            <a:r>
              <a:rPr lang="en-US" altLang="ko-KR" sz="2000" dirty="0" smtClean="0"/>
              <a:t>, 32</a:t>
            </a:r>
            <a:r>
              <a:rPr lang="ko-KR" altLang="en-US" sz="2000" dirty="0" smtClean="0"/>
              <a:t>는 학과번호를 의미하므로 </a:t>
            </a:r>
            <a:r>
              <a:rPr lang="ko-KR" altLang="en-US" sz="2000" dirty="0" err="1" smtClean="0"/>
              <a:t>입학년도와</a:t>
            </a:r>
            <a:r>
              <a:rPr lang="ko-KR" altLang="en-US" sz="2000" dirty="0" smtClean="0"/>
              <a:t> 학과를 분리해서 데이터를 </a:t>
            </a:r>
            <a:r>
              <a:rPr lang="ko-KR" altLang="en-US" sz="2000" dirty="0" err="1" smtClean="0"/>
              <a:t>입력받을</a:t>
            </a:r>
            <a:r>
              <a:rPr lang="ko-KR" altLang="en-US" sz="2000" dirty="0" smtClean="0"/>
              <a:t> 필요가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학생의 숫자를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명으로 가정한다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따라서 학번을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student_number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[100][10] </a:t>
            </a:r>
            <a:r>
              <a:rPr lang="ko-KR" altLang="en-US" sz="2000" dirty="0" smtClean="0"/>
              <a:t>로 지정하고 </a:t>
            </a:r>
            <a:r>
              <a:rPr lang="ko-KR" altLang="en-US" sz="2000" dirty="0" err="1" smtClean="0"/>
              <a:t>입력받은</a:t>
            </a:r>
            <a:r>
              <a:rPr lang="ko-KR" altLang="en-US" sz="2000" dirty="0" smtClean="0"/>
              <a:t>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필요에 따라 </a:t>
            </a:r>
            <a:r>
              <a:rPr lang="en-US" altLang="ko-KR" sz="2000" dirty="0" smtClean="0"/>
              <a:t>0~3</a:t>
            </a:r>
            <a:r>
              <a:rPr lang="ko-KR" altLang="en-US" sz="2000" dirty="0" smtClean="0"/>
              <a:t>까지의 문자배열은 </a:t>
            </a:r>
            <a:r>
              <a:rPr lang="ko-KR" altLang="en-US" sz="2000" dirty="0" err="1" smtClean="0"/>
              <a:t>입학년도로</a:t>
            </a:r>
            <a:r>
              <a:rPr lang="en-US" altLang="ko-KR" sz="2000" dirty="0" smtClean="0"/>
              <a:t>, 4~5</a:t>
            </a:r>
            <a:r>
              <a:rPr lang="ko-KR" altLang="en-US" sz="2000" dirty="0" smtClean="0"/>
              <a:t>까지의 문자배열은 학과로 사용하면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2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5775" y="1556792"/>
            <a:ext cx="1142137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2. </a:t>
            </a:r>
            <a:r>
              <a:rPr lang="ko-KR" altLang="en-US" sz="2000" b="1" dirty="0" smtClean="0"/>
              <a:t>이름</a:t>
            </a:r>
            <a:endParaRPr lang="ko-KR" altLang="en-US" sz="2000" b="1" dirty="0"/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75775" y="2132856"/>
            <a:ext cx="8229600" cy="435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이름은 평균적으로 봤을 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한글로 입력했을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2~4</a:t>
            </a:r>
            <a:r>
              <a:rPr lang="ko-KR" altLang="en-US" sz="2000" dirty="0" smtClean="0"/>
              <a:t>사이의 글자들로 이루어져있다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영어로 입력했을 경우에는 한글에서의 한 글자당 약 </a:t>
            </a:r>
            <a:r>
              <a:rPr lang="en-US" altLang="ko-KR" sz="2000" dirty="0" smtClean="0"/>
              <a:t>4~6</a:t>
            </a:r>
            <a:r>
              <a:rPr lang="ko-KR" altLang="en-US" sz="2000" dirty="0" smtClean="0"/>
              <a:t>개의 문자로 입력 받으므로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넉넉히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글자의 문자배열을 선언한다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하지만 여기서 학생이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명 이상일 수도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명을 입력 받을 수 있다고 가정한다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변수명은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이라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번에서 학번을 입력한 순서대로 그 학번을 가진 학생의 이름을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name[100][30]</a:t>
            </a:r>
            <a:r>
              <a:rPr lang="ko-KR" altLang="en-US" sz="2000" dirty="0" smtClean="0"/>
              <a:t>으로 선언한다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5775" y="1556792"/>
            <a:ext cx="1142137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성</a:t>
            </a:r>
            <a:r>
              <a:rPr lang="ko-KR" altLang="en-US" sz="2000" b="1" dirty="0"/>
              <a:t>별</a:t>
            </a:r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11341" y="2636912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성별은 간단히 여성일 경우에는 </a:t>
            </a:r>
            <a:r>
              <a:rPr lang="en-US" altLang="ko-KR" sz="2000" dirty="0" smtClean="0"/>
              <a:t>female</a:t>
            </a:r>
            <a:r>
              <a:rPr lang="ko-KR" altLang="en-US" sz="2000" dirty="0" smtClean="0"/>
              <a:t>을 줄여 </a:t>
            </a:r>
            <a:r>
              <a:rPr lang="en-US" altLang="ko-KR" sz="2000" dirty="0" smtClean="0"/>
              <a:t>f, </a:t>
            </a:r>
            <a:r>
              <a:rPr lang="ko-KR" altLang="en-US" sz="2000" dirty="0" smtClean="0"/>
              <a:t>남성일 경우에는 </a:t>
            </a:r>
            <a:r>
              <a:rPr lang="en-US" altLang="ko-KR" sz="2000" dirty="0" smtClean="0"/>
              <a:t>male</a:t>
            </a:r>
            <a:r>
              <a:rPr lang="ko-KR" altLang="en-US" sz="2000" dirty="0" smtClean="0"/>
              <a:t>을 줄여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이라고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앞서 들었던 예와 같이 학생의 숫자는 최대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명이라고 가정한다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따라서 성별을 나타내는 변수는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gender[100]</a:t>
            </a:r>
            <a:r>
              <a:rPr lang="ko-KR" altLang="en-US" sz="2000" dirty="0" smtClean="0"/>
              <a:t>이라고 선언한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앞서 학번을 입력한 순서대로 그 학번을 가진 학생의 성별을 입력한다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6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5775" y="1556792"/>
            <a:ext cx="1142137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학</a:t>
            </a:r>
            <a:r>
              <a:rPr lang="ko-KR" altLang="en-US" sz="2000" b="1" dirty="0"/>
              <a:t>점</a:t>
            </a:r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11341" y="2636912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학점은 최대 소수점 아래 두 자릿수까지 표현하는 실수이다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학점의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float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double</a:t>
            </a:r>
            <a:r>
              <a:rPr lang="ko-KR" altLang="en-US" sz="2000" dirty="0" smtClean="0"/>
              <a:t>이 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 double</a:t>
            </a:r>
            <a:r>
              <a:rPr lang="ko-KR" altLang="en-US" sz="2000" dirty="0" smtClean="0"/>
              <a:t>을 사용할 만큼의 세세하게 학점을 저장할 필요는 없으므로</a:t>
            </a:r>
            <a:r>
              <a:rPr lang="en-US" altLang="ko-KR" sz="2000" dirty="0" smtClean="0"/>
              <a:t>, float</a:t>
            </a:r>
            <a:r>
              <a:rPr lang="ko-KR" altLang="en-US" sz="2000" dirty="0" smtClean="0"/>
              <a:t>형의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가진다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앞서 계속 말했듯이 학생의 숫자는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명이상</a:t>
            </a:r>
            <a:r>
              <a:rPr lang="en-US" altLang="ko-KR" sz="2000" dirty="0" smtClean="0"/>
              <a:t>, 100</a:t>
            </a:r>
            <a:r>
              <a:rPr lang="ko-KR" altLang="en-US" sz="2000" dirty="0" err="1" smtClean="0"/>
              <a:t>명이하로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정했을때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학점을 나타내는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변수명은</a:t>
            </a:r>
            <a:r>
              <a:rPr lang="en-US" altLang="ko-KR" sz="2000" dirty="0"/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[100]</a:t>
            </a:r>
            <a:r>
              <a:rPr lang="ko-KR" altLang="en-US" sz="2000" dirty="0" smtClean="0"/>
              <a:t>으로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출력을 </a:t>
            </a:r>
            <a:r>
              <a:rPr lang="ko-KR" altLang="en-US" sz="2000" dirty="0" err="1" smtClean="0"/>
              <a:t>할때는</a:t>
            </a:r>
            <a:r>
              <a:rPr lang="ko-KR" altLang="en-US" sz="2000" dirty="0" smtClean="0"/>
              <a:t> 소수점 아래 두 자릿수까지만 나타낸다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5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5775" y="1556792"/>
            <a:ext cx="1142137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학</a:t>
            </a:r>
            <a:r>
              <a:rPr lang="ko-KR" altLang="en-US" sz="2000" b="1" dirty="0"/>
              <a:t>년</a:t>
            </a:r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11341" y="2636912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학년은 </a:t>
            </a:r>
            <a:r>
              <a:rPr lang="en-US" altLang="ko-KR" sz="2000" dirty="0" smtClean="0"/>
              <a:t>1,2,3,4 </a:t>
            </a:r>
            <a:r>
              <a:rPr lang="ko-KR" altLang="en-US" sz="2000" dirty="0" smtClean="0"/>
              <a:t>학년만을 가지고 </a:t>
            </a:r>
            <a:r>
              <a:rPr lang="en-US" altLang="ko-KR" sz="2000" dirty="0" smtClean="0"/>
              <a:t>1.5</a:t>
            </a:r>
            <a:r>
              <a:rPr lang="ko-KR" altLang="en-US" sz="2000" dirty="0" smtClean="0"/>
              <a:t>학년 등 학년을 가리키는 숫자는 실수가 될 수 없으므로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학년은 정수형의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가진다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grade[100]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혹은 정수 하나만을 입력하므로 이는 문자와도 비슷한 의미이므로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grade[100]</a:t>
            </a:r>
            <a:r>
              <a:rPr lang="ko-KR" altLang="en-US" sz="2000" dirty="0" smtClean="0"/>
              <a:t>으로도 선언할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4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3" y="1004309"/>
              <a:ext cx="107173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해결방법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16141" y="1556792"/>
            <a:ext cx="1520185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6. </a:t>
            </a:r>
            <a:r>
              <a:rPr lang="ko-KR" altLang="en-US" sz="2000" b="1" dirty="0" smtClean="0"/>
              <a:t>휴학여부</a:t>
            </a:r>
            <a:endParaRPr lang="ko-KR" altLang="en-US" sz="2000" b="1" dirty="0"/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302178" y="2636912"/>
            <a:ext cx="8229600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휴학여부는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휴학을 했는가</a:t>
            </a:r>
            <a:r>
              <a:rPr lang="en-US" altLang="ko-KR" sz="2000" dirty="0" smtClean="0"/>
              <a:t>?”</a:t>
            </a:r>
            <a:r>
              <a:rPr lang="ko-KR" altLang="en-US" sz="2000" dirty="0" smtClean="0"/>
              <a:t>라는 질문에 대하여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참이면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거짓이면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입력한다</a:t>
            </a:r>
            <a:r>
              <a:rPr lang="en-US" altLang="ko-KR" sz="2000" dirty="0" smtClean="0"/>
              <a:t>. 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은 정수이므로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휴학여부는 정수형의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가진다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따라서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take_time_off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[100] </a:t>
            </a:r>
            <a:r>
              <a:rPr lang="ko-KR" altLang="en-US" sz="2000" dirty="0" smtClean="0"/>
              <a:t>으로 선언할 수 있다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8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1099</Words>
  <Application>Microsoft Office PowerPoint</Application>
  <PresentationFormat>화면 슬라이드 쇼(4:3)</PresentationFormat>
  <Paragraphs>297</Paragraphs>
  <Slides>25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Office 테마</vt:lpstr>
      <vt:lpstr>수식</vt:lpstr>
      <vt:lpstr>Microsoft Equation 3.0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Kimdh</cp:lastModifiedBy>
  <cp:revision>255</cp:revision>
  <cp:lastPrinted>2015-08-25T03:51:27Z</cp:lastPrinted>
  <dcterms:created xsi:type="dcterms:W3CDTF">2015-03-22T10:53:04Z</dcterms:created>
  <dcterms:modified xsi:type="dcterms:W3CDTF">2016-08-24T05:01:12Z</dcterms:modified>
</cp:coreProperties>
</file>