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7" r:id="rId2"/>
    <p:sldId id="258" r:id="rId3"/>
    <p:sldId id="265" r:id="rId4"/>
    <p:sldId id="266" r:id="rId5"/>
    <p:sldId id="271" r:id="rId6"/>
    <p:sldId id="272" r:id="rId7"/>
    <p:sldId id="273" r:id="rId8"/>
    <p:sldId id="274" r:id="rId9"/>
    <p:sldId id="275" r:id="rId10"/>
    <p:sldId id="279" r:id="rId11"/>
    <p:sldId id="289" r:id="rId12"/>
    <p:sldId id="290" r:id="rId13"/>
    <p:sldId id="291" r:id="rId14"/>
    <p:sldId id="292" r:id="rId15"/>
    <p:sldId id="293" r:id="rId16"/>
    <p:sldId id="280" r:id="rId17"/>
    <p:sldId id="281" r:id="rId18"/>
    <p:sldId id="282" r:id="rId19"/>
    <p:sldId id="283" r:id="rId20"/>
    <p:sldId id="284" r:id="rId21"/>
    <p:sldId id="294" r:id="rId22"/>
    <p:sldId id="285" r:id="rId23"/>
    <p:sldId id="295" r:id="rId24"/>
    <p:sldId id="296" r:id="rId25"/>
    <p:sldId id="288" r:id="rId26"/>
    <p:sldId id="286" r:id="rId27"/>
    <p:sldId id="298" r:id="rId28"/>
    <p:sldId id="297" r:id="rId29"/>
    <p:sldId id="276" r:id="rId30"/>
    <p:sldId id="264" r:id="rId31"/>
    <p:sldId id="277" r:id="rId32"/>
    <p:sldId id="278" r:id="rId33"/>
  </p:sldIdLst>
  <p:sldSz cx="12192000" cy="6858000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05A9E-A820-44B8-8ABE-6C6ACB55EAD4}" type="datetimeFigureOut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BAE61F-7603-4F8B-81FA-3F46BF5B87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4251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FFD2F-16AA-4C79-A995-486423C0A585}" type="datetimeFigureOut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CFDBD7-2958-4D80-8FAE-D530B0CB56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712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A5A7C-F09B-4A0F-ACB6-DB3EB66451B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4348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B0313-449E-4420-AA7E-5DCF8430824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7187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B0313-449E-4420-AA7E-5DCF8430824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0545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B0313-449E-4420-AA7E-5DCF8430824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4832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B0313-449E-4420-AA7E-5DCF8430824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0862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B0313-449E-4420-AA7E-5DCF8430824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4428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B0313-449E-4420-AA7E-5DCF8430824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8146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B0313-449E-4420-AA7E-5DCF8430824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7639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B0313-449E-4420-AA7E-5DCF8430824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9707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B0313-449E-4420-AA7E-5DCF8430824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668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B0313-449E-4420-AA7E-5DCF8430824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108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FA112D-8227-4257-B1CE-D0A60261EF50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40810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B0313-449E-4420-AA7E-5DCF8430824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746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B0313-449E-4420-AA7E-5DCF8430824F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9972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B0313-449E-4420-AA7E-5DCF8430824F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2570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B0313-449E-4420-AA7E-5DCF8430824F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245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B0313-449E-4420-AA7E-5DCF8430824F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1057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B0313-449E-4420-AA7E-5DCF8430824F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0234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B0313-449E-4420-AA7E-5DCF8430824F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423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B0313-449E-4420-AA7E-5DCF8430824F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6619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B0313-449E-4420-AA7E-5DCF8430824F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992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B0313-449E-4420-AA7E-5DCF8430824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607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B0313-449E-4420-AA7E-5DCF8430824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193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B0313-449E-4420-AA7E-5DCF8430824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771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B0313-449E-4420-AA7E-5DCF8430824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948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B0313-449E-4420-AA7E-5DCF8430824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674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B0313-449E-4420-AA7E-5DCF8430824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1879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B0313-449E-4420-AA7E-5DCF8430824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423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5A84-D498-469E-BAD5-718E71AA11BB}" type="datetimeFigureOut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498D3-4C79-4429-846B-E31B8F955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061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5A84-D498-469E-BAD5-718E71AA11BB}" type="datetimeFigureOut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498D3-4C79-4429-846B-E31B8F955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318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5A84-D498-469E-BAD5-718E71AA11BB}" type="datetimeFigureOut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498D3-4C79-4429-846B-E31B8F955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273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AE3EB-FCB1-4074-BC9E-087418E9EC86}" type="datetime1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ljh7089@naver.com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9F74-A794-4A3B-B7CD-350DF84F8C8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8" descr="안양대로고.jp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961034" y="142852"/>
            <a:ext cx="2230967" cy="72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86778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5A84-D498-469E-BAD5-718E71AA11BB}" type="datetimeFigureOut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498D3-4C79-4429-846B-E31B8F955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553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5A84-D498-469E-BAD5-718E71AA11BB}" type="datetimeFigureOut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498D3-4C79-4429-846B-E31B8F955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799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5A84-D498-469E-BAD5-718E71AA11BB}" type="datetimeFigureOut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498D3-4C79-4429-846B-E31B8F955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331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5A84-D498-469E-BAD5-718E71AA11BB}" type="datetimeFigureOut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498D3-4C79-4429-846B-E31B8F955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870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5A84-D498-469E-BAD5-718E71AA11BB}" type="datetimeFigureOut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498D3-4C79-4429-846B-E31B8F955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106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5A84-D498-469E-BAD5-718E71AA11BB}" type="datetimeFigureOut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498D3-4C79-4429-846B-E31B8F955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761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5A84-D498-469E-BAD5-718E71AA11BB}" type="datetimeFigureOut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498D3-4C79-4429-846B-E31B8F955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272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5A84-D498-469E-BAD5-718E71AA11BB}" type="datetimeFigureOut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498D3-4C79-4429-846B-E31B8F955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397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95A84-D498-469E-BAD5-718E71AA11BB}" type="datetimeFigureOut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498D3-4C79-4429-846B-E31B8F955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940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repo.continuum.io/archive/" TargetMode="Externa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9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tykimos.github.io/Keras/2017/08/09/DeepBrick_Talk/" TargetMode="External"/><Relationship Id="rId5" Type="http://schemas.openxmlformats.org/officeDocument/2006/relationships/hyperlink" Target="https://tykimos.github.io/Keras/lecture/" TargetMode="External"/><Relationship Id="rId4" Type="http://schemas.openxmlformats.org/officeDocument/2006/relationships/hyperlink" Target="https://github.com/fchollet/keras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fchollet/keras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://www.modulabs.co.kr/" TargetMode="External"/><Relationship Id="rId12" Type="http://schemas.openxmlformats.org/officeDocument/2006/relationships/hyperlink" Target="http://iostream.tistory.com/category/%EA%B0%9C%EB%B0%9C%20%EC%9D%B4%EC%95%BC%EA%B8%B0/Machine%20learning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tykimos.github.io/Keras/lecture/" TargetMode="External"/><Relationship Id="rId11" Type="http://schemas.openxmlformats.org/officeDocument/2006/relationships/hyperlink" Target="http://blog.daum.net/goodgodgd/22" TargetMode="External"/><Relationship Id="rId5" Type="http://schemas.openxmlformats.org/officeDocument/2006/relationships/hyperlink" Target="https://blog.keras.io/" TargetMode="External"/><Relationship Id="rId10" Type="http://schemas.openxmlformats.org/officeDocument/2006/relationships/hyperlink" Target="https://www.facebook.com/groups/keras.py/" TargetMode="External"/><Relationship Id="rId4" Type="http://schemas.openxmlformats.org/officeDocument/2006/relationships/hyperlink" Target="https://keras.io/" TargetMode="External"/><Relationship Id="rId9" Type="http://schemas.openxmlformats.org/officeDocument/2006/relationships/hyperlink" Target="https://www.facebook.com/groups/KerasKorea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386312" y="1771147"/>
            <a:ext cx="7344816" cy="1200329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ko-K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Keras</a:t>
            </a:r>
            <a:endParaRPr lang="en-US" altLang="ko-KR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9223" name="Picture 3" descr="C:\Users\엘지(1588-3366)\Documents\네이트온 받은 파일\검은선1.png"/>
          <p:cNvPicPr>
            <a:picLocks noChangeAspect="1" noChangeArrowheads="1"/>
          </p:cNvPicPr>
          <p:nvPr/>
        </p:nvPicPr>
        <p:blipFill>
          <a:blip r:embed="rId3" cstate="print">
            <a:lum bright="20000"/>
          </a:blip>
          <a:srcRect/>
          <a:stretch>
            <a:fillRect/>
          </a:stretch>
        </p:blipFill>
        <p:spPr bwMode="auto">
          <a:xfrm>
            <a:off x="4235541" y="3129633"/>
            <a:ext cx="9816918" cy="7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5878996" y="5744997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latin typeface="돋움" panose="020B0600000101010101" pitchFamily="50" charset="-127"/>
                <a:ea typeface="돋움" panose="020B0600000101010101" pitchFamily="50" charset="-127"/>
              </a:rPr>
              <a:t>발표자 </a:t>
            </a:r>
            <a:r>
              <a:rPr lang="en-US" altLang="ko-KR" sz="2400" b="1" dirty="0">
                <a:latin typeface="돋움" panose="020B0600000101010101" pitchFamily="50" charset="-127"/>
                <a:ea typeface="돋움" panose="020B0600000101010101" pitchFamily="50" charset="-127"/>
              </a:rPr>
              <a:t>:201532005 </a:t>
            </a:r>
            <a:r>
              <a:rPr lang="ko-KR" altLang="en-US" sz="2400" b="1" dirty="0">
                <a:latin typeface="돋움" panose="020B0600000101010101" pitchFamily="50" charset="-127"/>
                <a:ea typeface="돋움" panose="020B0600000101010101" pitchFamily="50" charset="-127"/>
              </a:rPr>
              <a:t>김도희</a:t>
            </a:r>
          </a:p>
        </p:txBody>
      </p:sp>
      <p:sp>
        <p:nvSpPr>
          <p:cNvPr id="11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648200" y="6356351"/>
            <a:ext cx="2895600" cy="365125"/>
          </a:xfrm>
        </p:spPr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zam2695@naver.com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90D99F74-A794-4A3B-B7CD-350DF84F8C8A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12" name="날짜 개체 틀 2"/>
          <p:cNvSpPr>
            <a:spLocks noGrp="1"/>
          </p:cNvSpPr>
          <p:nvPr>
            <p:ph type="dt" sz="half" idx="10"/>
          </p:nvPr>
        </p:nvSpPr>
        <p:spPr>
          <a:xfrm>
            <a:off x="1981200" y="6356351"/>
            <a:ext cx="2133600" cy="365125"/>
          </a:xfrm>
        </p:spPr>
        <p:txBody>
          <a:bodyPr/>
          <a:lstStyle/>
          <a:p>
            <a:fld id="{C70B5458-54DD-44C9-8C3D-BAFEFA6E9E0F}" type="datetime1">
              <a:rPr lang="ko-KR" altLang="en-US" smtClean="0">
                <a:latin typeface="돋움" panose="020B0600000101010101" pitchFamily="50" charset="-127"/>
                <a:ea typeface="돋움" panose="020B0600000101010101" pitchFamily="50" charset="-127"/>
              </a:rPr>
              <a:t>2017-09-07</a:t>
            </a:fld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2994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56547" y="24311"/>
            <a:ext cx="12072307" cy="1270831"/>
            <a:chOff x="160728" y="147502"/>
            <a:chExt cx="10713622" cy="1270831"/>
          </a:xfrm>
        </p:grpSpPr>
        <p:sp>
          <p:nvSpPr>
            <p:cNvPr id="4" name="직사각형 3"/>
            <p:cNvSpPr/>
            <p:nvPr/>
          </p:nvSpPr>
          <p:spPr>
            <a:xfrm>
              <a:off x="160728" y="147502"/>
              <a:ext cx="8712968" cy="816249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3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</a:rPr>
                <a:t>설치과정</a:t>
              </a:r>
              <a:endParaRPr lang="en-US" altLang="ko-KR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" name="Picture 3" descr="C:\Users\엘지(1588-3366)\Documents\네이트온 받은 파일\검은선1.png"/>
            <p:cNvPicPr>
              <a:picLocks noChangeAspect="1" noChangeArrowheads="1"/>
            </p:cNvPicPr>
            <p:nvPr/>
          </p:nvPicPr>
          <p:blipFill>
            <a:blip r:embed="rId3" cstate="print">
              <a:lum bright="20000"/>
            </a:blip>
            <a:srcRect/>
            <a:stretch>
              <a:fillRect/>
            </a:stretch>
          </p:blipFill>
          <p:spPr bwMode="auto">
            <a:xfrm>
              <a:off x="196123" y="1004308"/>
              <a:ext cx="10678227" cy="776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직사각형 5"/>
            <p:cNvSpPr/>
            <p:nvPr/>
          </p:nvSpPr>
          <p:spPr>
            <a:xfrm>
              <a:off x="213012" y="1004309"/>
              <a:ext cx="2612012" cy="41402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1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아나콘다 설치</a:t>
              </a:r>
              <a:endPara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888F5-0BE0-4230-8D3D-A0DA8A15D502}" type="datetime1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9F74-A794-4A3B-B7CD-350DF84F8C8A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947862" y="1978477"/>
            <a:ext cx="131192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648200" y="6356351"/>
            <a:ext cx="2895600" cy="365125"/>
          </a:xfrm>
        </p:spPr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zam2695@naver.com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2C63DE5A-1204-451C-832D-F04C51252A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62" r="48698" b="34330"/>
          <a:stretch/>
        </p:blipFill>
        <p:spPr>
          <a:xfrm>
            <a:off x="1779373" y="1362750"/>
            <a:ext cx="8195107" cy="3423245"/>
          </a:xfr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69E83BC-2FE9-4C66-BC17-A607804E3C7D}"/>
              </a:ext>
            </a:extLst>
          </p:cNvPr>
          <p:cNvSpPr/>
          <p:nvPr/>
        </p:nvSpPr>
        <p:spPr>
          <a:xfrm>
            <a:off x="1816444" y="3405716"/>
            <a:ext cx="2868827" cy="352326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E0079D-D603-4A1C-BC28-0F9AEFEE0321}"/>
              </a:ext>
            </a:extLst>
          </p:cNvPr>
          <p:cNvSpPr txBox="1"/>
          <p:nvPr/>
        </p:nvSpPr>
        <p:spPr>
          <a:xfrm>
            <a:off x="512466" y="5147099"/>
            <a:ext cx="12196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dirty="0">
                <a:latin typeface="HY산B" panose="02030600000101010101" pitchFamily="18" charset="-127"/>
                <a:ea typeface="HY산B" panose="02030600000101010101" pitchFamily="18" charset="-127"/>
                <a:hlinkClick r:id="rId5"/>
              </a:rPr>
              <a:t>https://repo.continuum.io/archive/</a:t>
            </a:r>
            <a:r>
              <a:rPr lang="en-US" altLang="ko-KR" dirty="0">
                <a:latin typeface="HY산B" panose="02030600000101010101" pitchFamily="18" charset="-127"/>
                <a:ea typeface="HY산B" panose="02030600000101010101" pitchFamily="18" charset="-127"/>
              </a:rPr>
              <a:t> </a:t>
            </a:r>
            <a:r>
              <a:rPr lang="ko-KR" altLang="en-US" dirty="0">
                <a:latin typeface="HY산B" panose="02030600000101010101" pitchFamily="18" charset="-127"/>
                <a:ea typeface="HY산B" panose="02030600000101010101" pitchFamily="18" charset="-127"/>
              </a:rPr>
              <a:t>에 들어가서 자신의 </a:t>
            </a:r>
            <a:r>
              <a:rPr lang="en-US" altLang="ko-KR" dirty="0" err="1">
                <a:latin typeface="HY산B" panose="02030600000101010101" pitchFamily="18" charset="-127"/>
                <a:ea typeface="HY산B" panose="02030600000101010101" pitchFamily="18" charset="-127"/>
              </a:rPr>
              <a:t>os</a:t>
            </a:r>
            <a:r>
              <a:rPr lang="ko-KR" altLang="en-US" dirty="0">
                <a:latin typeface="HY산B" panose="02030600000101010101" pitchFamily="18" charset="-127"/>
                <a:ea typeface="HY산B" panose="02030600000101010101" pitchFamily="18" charset="-127"/>
              </a:rPr>
              <a:t>와 맞는 아나콘다 설치 프로그램 다운로드</a:t>
            </a:r>
            <a:endParaRPr lang="en-US" altLang="ko-KR" dirty="0">
              <a:latin typeface="HY산B" panose="02030600000101010101" pitchFamily="18" charset="-127"/>
              <a:ea typeface="HY산B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dirty="0">
              <a:latin typeface="HY산B" panose="02030600000101010101" pitchFamily="18" charset="-127"/>
              <a:ea typeface="HY산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2778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56547" y="24311"/>
            <a:ext cx="12072307" cy="1270831"/>
            <a:chOff x="160728" y="147502"/>
            <a:chExt cx="10713622" cy="1270831"/>
          </a:xfrm>
        </p:grpSpPr>
        <p:sp>
          <p:nvSpPr>
            <p:cNvPr id="4" name="직사각형 3"/>
            <p:cNvSpPr/>
            <p:nvPr/>
          </p:nvSpPr>
          <p:spPr>
            <a:xfrm>
              <a:off x="160728" y="147502"/>
              <a:ext cx="8712968" cy="816249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3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</a:rPr>
                <a:t>설치과정</a:t>
              </a:r>
              <a:endParaRPr lang="en-US" altLang="ko-KR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" name="Picture 3" descr="C:\Users\엘지(1588-3366)\Documents\네이트온 받은 파일\검은선1.png"/>
            <p:cNvPicPr>
              <a:picLocks noChangeAspect="1" noChangeArrowheads="1"/>
            </p:cNvPicPr>
            <p:nvPr/>
          </p:nvPicPr>
          <p:blipFill>
            <a:blip r:embed="rId3" cstate="print">
              <a:lum bright="20000"/>
            </a:blip>
            <a:srcRect/>
            <a:stretch>
              <a:fillRect/>
            </a:stretch>
          </p:blipFill>
          <p:spPr bwMode="auto">
            <a:xfrm>
              <a:off x="196123" y="1004308"/>
              <a:ext cx="10678227" cy="776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직사각형 5"/>
            <p:cNvSpPr/>
            <p:nvPr/>
          </p:nvSpPr>
          <p:spPr>
            <a:xfrm>
              <a:off x="213012" y="1004309"/>
              <a:ext cx="2612012" cy="41402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1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아나콘다 설치</a:t>
              </a:r>
              <a:endPara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888F5-0BE0-4230-8D3D-A0DA8A15D502}" type="datetime1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9F74-A794-4A3B-B7CD-350DF84F8C8A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947862" y="1978477"/>
            <a:ext cx="131192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648200" y="6356351"/>
            <a:ext cx="2895600" cy="365125"/>
          </a:xfrm>
        </p:spPr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zam2695@naver.com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47F04B6-B2D7-44DA-8F55-A4E3F420A1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37" y="1607983"/>
            <a:ext cx="4752975" cy="36957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7D55730-7AF7-4D49-8F66-264ABD6C61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825" y="1607983"/>
            <a:ext cx="4752975" cy="3695700"/>
          </a:xfrm>
          <a:prstGeom prst="rect">
            <a:avLst/>
          </a:prstGeom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59072C18-E90C-41C5-A699-5D442881C484}"/>
              </a:ext>
            </a:extLst>
          </p:cNvPr>
          <p:cNvSpPr/>
          <p:nvPr/>
        </p:nvSpPr>
        <p:spPr>
          <a:xfrm>
            <a:off x="3793524" y="4849101"/>
            <a:ext cx="854676" cy="454582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111C37E-0B48-4E91-867D-51153C340549}"/>
              </a:ext>
            </a:extLst>
          </p:cNvPr>
          <p:cNvSpPr/>
          <p:nvPr/>
        </p:nvSpPr>
        <p:spPr>
          <a:xfrm>
            <a:off x="9642389" y="4849101"/>
            <a:ext cx="854676" cy="454582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620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56547" y="24311"/>
            <a:ext cx="12072307" cy="1270831"/>
            <a:chOff x="160728" y="147502"/>
            <a:chExt cx="10713622" cy="1270831"/>
          </a:xfrm>
        </p:grpSpPr>
        <p:sp>
          <p:nvSpPr>
            <p:cNvPr id="4" name="직사각형 3"/>
            <p:cNvSpPr/>
            <p:nvPr/>
          </p:nvSpPr>
          <p:spPr>
            <a:xfrm>
              <a:off x="160728" y="147502"/>
              <a:ext cx="8712968" cy="816249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3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</a:rPr>
                <a:t>설치과정</a:t>
              </a:r>
              <a:endParaRPr lang="en-US" altLang="ko-KR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" name="Picture 3" descr="C:\Users\엘지(1588-3366)\Documents\네이트온 받은 파일\검은선1.png"/>
            <p:cNvPicPr>
              <a:picLocks noChangeAspect="1" noChangeArrowheads="1"/>
            </p:cNvPicPr>
            <p:nvPr/>
          </p:nvPicPr>
          <p:blipFill>
            <a:blip r:embed="rId3" cstate="print">
              <a:lum bright="20000"/>
            </a:blip>
            <a:srcRect/>
            <a:stretch>
              <a:fillRect/>
            </a:stretch>
          </p:blipFill>
          <p:spPr bwMode="auto">
            <a:xfrm>
              <a:off x="196123" y="1004308"/>
              <a:ext cx="10678227" cy="776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직사각형 5"/>
            <p:cNvSpPr/>
            <p:nvPr/>
          </p:nvSpPr>
          <p:spPr>
            <a:xfrm>
              <a:off x="213012" y="1004309"/>
              <a:ext cx="2612012" cy="41402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1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아나콘다 설치</a:t>
              </a:r>
              <a:endPara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888F5-0BE0-4230-8D3D-A0DA8A15D502}" type="datetime1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9F74-A794-4A3B-B7CD-350DF84F8C8A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947862" y="1978477"/>
            <a:ext cx="131192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648200" y="6356351"/>
            <a:ext cx="2895600" cy="365125"/>
          </a:xfrm>
        </p:spPr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zam2695@naver.com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84637FE-F109-4B9D-922B-20AEB5F874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11" y="1641506"/>
            <a:ext cx="4752975" cy="3695700"/>
          </a:xfrm>
          <a:prstGeom prst="rect">
            <a:avLst/>
          </a:prstGeom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59072C18-E90C-41C5-A699-5D442881C484}"/>
              </a:ext>
            </a:extLst>
          </p:cNvPr>
          <p:cNvSpPr/>
          <p:nvPr/>
        </p:nvSpPr>
        <p:spPr>
          <a:xfrm>
            <a:off x="3687516" y="4849101"/>
            <a:ext cx="854676" cy="454582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0AF0B58-2CDE-4CC0-B6A0-DF79AB1FC07A}"/>
              </a:ext>
            </a:extLst>
          </p:cNvPr>
          <p:cNvSpPr/>
          <p:nvPr/>
        </p:nvSpPr>
        <p:spPr>
          <a:xfrm>
            <a:off x="739347" y="3455833"/>
            <a:ext cx="2148198" cy="341239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67CA38D-CA7B-44A1-A2BE-93C5108361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139" y="1641506"/>
            <a:ext cx="4752975" cy="3695700"/>
          </a:xfrm>
          <a:prstGeom prst="rect">
            <a:avLst/>
          </a:prstGeom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C111C37E-0B48-4E91-867D-51153C340549}"/>
              </a:ext>
            </a:extLst>
          </p:cNvPr>
          <p:cNvSpPr/>
          <p:nvPr/>
        </p:nvSpPr>
        <p:spPr>
          <a:xfrm>
            <a:off x="9547142" y="4868437"/>
            <a:ext cx="854676" cy="454582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344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56547" y="24311"/>
            <a:ext cx="12072307" cy="1270831"/>
            <a:chOff x="160728" y="147502"/>
            <a:chExt cx="10713622" cy="1270831"/>
          </a:xfrm>
        </p:grpSpPr>
        <p:sp>
          <p:nvSpPr>
            <p:cNvPr id="4" name="직사각형 3"/>
            <p:cNvSpPr/>
            <p:nvPr/>
          </p:nvSpPr>
          <p:spPr>
            <a:xfrm>
              <a:off x="160728" y="147502"/>
              <a:ext cx="8712968" cy="816249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3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</a:rPr>
                <a:t>설치과정</a:t>
              </a:r>
              <a:endParaRPr lang="en-US" altLang="ko-KR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" name="Picture 3" descr="C:\Users\엘지(1588-3366)\Documents\네이트온 받은 파일\검은선1.png"/>
            <p:cNvPicPr>
              <a:picLocks noChangeAspect="1" noChangeArrowheads="1"/>
            </p:cNvPicPr>
            <p:nvPr/>
          </p:nvPicPr>
          <p:blipFill>
            <a:blip r:embed="rId3" cstate="print">
              <a:lum bright="20000"/>
            </a:blip>
            <a:srcRect/>
            <a:stretch>
              <a:fillRect/>
            </a:stretch>
          </p:blipFill>
          <p:spPr bwMode="auto">
            <a:xfrm>
              <a:off x="196123" y="1004308"/>
              <a:ext cx="10678227" cy="776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직사각형 5"/>
            <p:cNvSpPr/>
            <p:nvPr/>
          </p:nvSpPr>
          <p:spPr>
            <a:xfrm>
              <a:off x="213012" y="1004309"/>
              <a:ext cx="2612012" cy="41402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1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아나콘다 설치</a:t>
              </a:r>
              <a:endPara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888F5-0BE0-4230-8D3D-A0DA8A15D502}" type="datetime1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9F74-A794-4A3B-B7CD-350DF84F8C8A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947862" y="1978477"/>
            <a:ext cx="131192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648200" y="6356351"/>
            <a:ext cx="2895600" cy="365125"/>
          </a:xfrm>
        </p:spPr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zam2695@naver.com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6B04759-E474-4EFD-9A3F-D598E4B654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53" y="1641506"/>
            <a:ext cx="4752975" cy="36957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AACA6ED-DF01-498F-AFFF-1103FBABE3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571" y="1641506"/>
            <a:ext cx="47529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162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56547" y="24311"/>
            <a:ext cx="12072307" cy="1270831"/>
            <a:chOff x="160728" y="147502"/>
            <a:chExt cx="10713622" cy="1270831"/>
          </a:xfrm>
        </p:grpSpPr>
        <p:sp>
          <p:nvSpPr>
            <p:cNvPr id="4" name="직사각형 3"/>
            <p:cNvSpPr/>
            <p:nvPr/>
          </p:nvSpPr>
          <p:spPr>
            <a:xfrm>
              <a:off x="160728" y="147502"/>
              <a:ext cx="8712968" cy="816249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3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</a:rPr>
                <a:t>설치과정</a:t>
              </a:r>
              <a:endParaRPr lang="en-US" altLang="ko-KR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" name="Picture 3" descr="C:\Users\엘지(1588-3366)\Documents\네이트온 받은 파일\검은선1.png"/>
            <p:cNvPicPr>
              <a:picLocks noChangeAspect="1" noChangeArrowheads="1"/>
            </p:cNvPicPr>
            <p:nvPr/>
          </p:nvPicPr>
          <p:blipFill>
            <a:blip r:embed="rId3" cstate="print">
              <a:lum bright="20000"/>
            </a:blip>
            <a:srcRect/>
            <a:stretch>
              <a:fillRect/>
            </a:stretch>
          </p:blipFill>
          <p:spPr bwMode="auto">
            <a:xfrm>
              <a:off x="196123" y="1004308"/>
              <a:ext cx="10678227" cy="776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직사각형 5"/>
            <p:cNvSpPr/>
            <p:nvPr/>
          </p:nvSpPr>
          <p:spPr>
            <a:xfrm>
              <a:off x="213012" y="1004309"/>
              <a:ext cx="2612012" cy="41402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1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아나콘다 설치</a:t>
              </a:r>
              <a:endPara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888F5-0BE0-4230-8D3D-A0DA8A15D502}" type="datetime1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9F74-A794-4A3B-B7CD-350DF84F8C8A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947862" y="1978477"/>
            <a:ext cx="131192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648200" y="6356351"/>
            <a:ext cx="2895600" cy="365125"/>
          </a:xfrm>
        </p:spPr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zam2695@naver.com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5B5E1C-13D5-4381-950C-6D311E956995}"/>
              </a:ext>
            </a:extLst>
          </p:cNvPr>
          <p:cNvSpPr txBox="1"/>
          <p:nvPr/>
        </p:nvSpPr>
        <p:spPr>
          <a:xfrm>
            <a:off x="689919" y="1444483"/>
            <a:ext cx="10515600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800" dirty="0">
                <a:latin typeface="HY산B" panose="02030600000101010101" pitchFamily="18" charset="-127"/>
                <a:ea typeface="HY산B" panose="02030600000101010101" pitchFamily="18" charset="-127"/>
              </a:rPr>
              <a:t>설치 완료 후 반드시 </a:t>
            </a:r>
            <a:r>
              <a:rPr lang="en-US" altLang="ko-KR" sz="2800" dirty="0">
                <a:solidFill>
                  <a:srgbClr val="FF0000"/>
                </a:solidFill>
                <a:latin typeface="HY산B" panose="02030600000101010101" pitchFamily="18" charset="-127"/>
                <a:ea typeface="HY산B" panose="02030600000101010101" pitchFamily="18" charset="-127"/>
              </a:rPr>
              <a:t>PATH </a:t>
            </a:r>
            <a:r>
              <a:rPr lang="ko-KR" altLang="en-US" sz="2800" dirty="0">
                <a:solidFill>
                  <a:srgbClr val="FF0000"/>
                </a:solidFill>
                <a:latin typeface="HY산B" panose="02030600000101010101" pitchFamily="18" charset="-127"/>
                <a:ea typeface="HY산B" panose="02030600000101010101" pitchFamily="18" charset="-127"/>
              </a:rPr>
              <a:t>경로</a:t>
            </a:r>
            <a:r>
              <a:rPr lang="ko-KR" altLang="en-US" sz="2800" dirty="0">
                <a:latin typeface="HY산B" panose="02030600000101010101" pitchFamily="18" charset="-127"/>
                <a:ea typeface="HY산B" panose="02030600000101010101" pitchFamily="18" charset="-127"/>
              </a:rPr>
              <a:t>를 설정해야 한다</a:t>
            </a:r>
            <a:r>
              <a:rPr lang="en-US" altLang="ko-KR" sz="2800" dirty="0">
                <a:latin typeface="HY산B" panose="02030600000101010101" pitchFamily="18" charset="-127"/>
                <a:ea typeface="HY산B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800" dirty="0">
              <a:latin typeface="HY산B" panose="02030600000101010101" pitchFamily="18" charset="-127"/>
              <a:ea typeface="HY산B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800" dirty="0">
              <a:latin typeface="HY산B" panose="02030600000101010101" pitchFamily="18" charset="-127"/>
              <a:ea typeface="HY산B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800" dirty="0">
              <a:latin typeface="HY산B" panose="02030600000101010101" pitchFamily="18" charset="-127"/>
              <a:ea typeface="HY산B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HY산B" panose="02030600000101010101" pitchFamily="18" charset="-127"/>
                <a:ea typeface="HY산B" panose="02030600000101010101" pitchFamily="18" charset="-127"/>
              </a:rPr>
              <a:t>제어판 </a:t>
            </a:r>
            <a:r>
              <a:rPr lang="en-US" altLang="ko-KR" sz="1400" dirty="0">
                <a:latin typeface="HY산B" panose="02030600000101010101" pitchFamily="18" charset="-127"/>
                <a:ea typeface="HY산B" panose="02030600000101010101" pitchFamily="18" charset="-127"/>
              </a:rPr>
              <a:t>&gt; </a:t>
            </a:r>
            <a:r>
              <a:rPr lang="ko-KR" altLang="en-US" sz="1400" dirty="0">
                <a:latin typeface="HY산B" panose="02030600000101010101" pitchFamily="18" charset="-127"/>
                <a:ea typeface="HY산B" panose="02030600000101010101" pitchFamily="18" charset="-127"/>
              </a:rPr>
              <a:t>시스템 및 보안 </a:t>
            </a:r>
            <a:r>
              <a:rPr lang="en-US" altLang="ko-KR" sz="1400" dirty="0">
                <a:latin typeface="HY산B" panose="02030600000101010101" pitchFamily="18" charset="-127"/>
                <a:ea typeface="HY산B" panose="02030600000101010101" pitchFamily="18" charset="-127"/>
              </a:rPr>
              <a:t>&gt; </a:t>
            </a:r>
            <a:r>
              <a:rPr lang="ko-KR" altLang="en-US" sz="1400" dirty="0">
                <a:latin typeface="HY산B" panose="02030600000101010101" pitchFamily="18" charset="-127"/>
                <a:ea typeface="HY산B" panose="02030600000101010101" pitchFamily="18" charset="-127"/>
              </a:rPr>
              <a:t>시스템 </a:t>
            </a:r>
            <a:r>
              <a:rPr lang="en-US" altLang="ko-KR" sz="1400" dirty="0">
                <a:latin typeface="HY산B" panose="02030600000101010101" pitchFamily="18" charset="-127"/>
                <a:ea typeface="HY산B" panose="02030600000101010101" pitchFamily="18" charset="-127"/>
              </a:rPr>
              <a:t>&gt; </a:t>
            </a:r>
            <a:r>
              <a:rPr lang="ko-KR" altLang="en-US" sz="1400" dirty="0">
                <a:latin typeface="HY산B" panose="02030600000101010101" pitchFamily="18" charset="-127"/>
                <a:ea typeface="HY산B" panose="02030600000101010101" pitchFamily="18" charset="-127"/>
              </a:rPr>
              <a:t>고급 시스템 설정 </a:t>
            </a:r>
            <a:r>
              <a:rPr lang="en-US" altLang="ko-KR" sz="1400" dirty="0">
                <a:latin typeface="HY산B" panose="02030600000101010101" pitchFamily="18" charset="-127"/>
                <a:ea typeface="HY산B" panose="02030600000101010101" pitchFamily="18" charset="-127"/>
              </a:rPr>
              <a:t>&gt; </a:t>
            </a:r>
            <a:r>
              <a:rPr lang="ko-KR" altLang="en-US" sz="1400" dirty="0">
                <a:latin typeface="HY산B" panose="02030600000101010101" pitchFamily="18" charset="-127"/>
                <a:ea typeface="HY산B" panose="02030600000101010101" pitchFamily="18" charset="-127"/>
              </a:rPr>
              <a:t>환경 변수에서 </a:t>
            </a:r>
            <a:r>
              <a:rPr lang="en-US" altLang="ko-KR" sz="1400" dirty="0">
                <a:latin typeface="HY산B" panose="02030600000101010101" pitchFamily="18" charset="-127"/>
                <a:ea typeface="HY산B" panose="02030600000101010101" pitchFamily="18" charset="-127"/>
              </a:rPr>
              <a:t>[</a:t>
            </a:r>
            <a:r>
              <a:rPr lang="ko-KR" altLang="en-US" sz="1400" dirty="0">
                <a:latin typeface="HY산B" panose="02030600000101010101" pitchFamily="18" charset="-127"/>
                <a:ea typeface="HY산B" panose="02030600000101010101" pitchFamily="18" charset="-127"/>
              </a:rPr>
              <a:t>시스템변수</a:t>
            </a:r>
            <a:r>
              <a:rPr lang="en-US" altLang="ko-KR" sz="1400" dirty="0">
                <a:latin typeface="HY산B" panose="02030600000101010101" pitchFamily="18" charset="-127"/>
                <a:ea typeface="HY산B" panose="02030600000101010101" pitchFamily="18" charset="-127"/>
              </a:rPr>
              <a:t>] </a:t>
            </a:r>
            <a:r>
              <a:rPr lang="ko-KR" altLang="en-US" sz="1400" dirty="0">
                <a:latin typeface="HY산B" panose="02030600000101010101" pitchFamily="18" charset="-127"/>
                <a:ea typeface="HY산B" panose="02030600000101010101" pitchFamily="18" charset="-127"/>
              </a:rPr>
              <a:t>중 </a:t>
            </a:r>
            <a:r>
              <a:rPr lang="en-US" altLang="ko-KR" sz="1400" dirty="0">
                <a:latin typeface="HY산B" panose="02030600000101010101" pitchFamily="18" charset="-127"/>
                <a:ea typeface="HY산B" panose="02030600000101010101" pitchFamily="18" charset="-127"/>
              </a:rPr>
              <a:t>Path </a:t>
            </a:r>
            <a:r>
              <a:rPr lang="ko-KR" altLang="en-US" sz="1400" dirty="0">
                <a:latin typeface="HY산B" panose="02030600000101010101" pitchFamily="18" charset="-127"/>
                <a:ea typeface="HY산B" panose="02030600000101010101" pitchFamily="18" charset="-127"/>
              </a:rPr>
              <a:t>에 아래 경로들을 추가</a:t>
            </a:r>
            <a:endParaRPr lang="en-US" altLang="ko-KR" sz="1400" dirty="0">
              <a:latin typeface="HY산B" panose="02030600000101010101" pitchFamily="18" charset="-127"/>
              <a:ea typeface="HY산B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HY산B" panose="02030600000101010101" pitchFamily="18" charset="-127"/>
                <a:ea typeface="HY산B" panose="02030600000101010101" pitchFamily="18" charset="-127"/>
              </a:rPr>
              <a:t>[</a:t>
            </a:r>
            <a:r>
              <a:rPr lang="ko-KR" altLang="en-US" sz="1400" dirty="0">
                <a:latin typeface="HY산B" panose="02030600000101010101" pitchFamily="18" charset="-127"/>
                <a:ea typeface="HY산B" panose="02030600000101010101" pitchFamily="18" charset="-127"/>
              </a:rPr>
              <a:t>추가할 경로</a:t>
            </a:r>
            <a:r>
              <a:rPr lang="en-US" altLang="ko-KR" sz="1400" dirty="0">
                <a:latin typeface="HY산B" panose="02030600000101010101" pitchFamily="18" charset="-127"/>
                <a:ea typeface="HY산B" panose="02030600000101010101" pitchFamily="18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HY산B" panose="02030600000101010101" pitchFamily="18" charset="-127"/>
                <a:ea typeface="HY산B" panose="02030600000101010101" pitchFamily="18" charset="-127"/>
              </a:rPr>
              <a:t>    C:\ProgramData\Anaconda3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HY산B" panose="02030600000101010101" pitchFamily="18" charset="-127"/>
                <a:ea typeface="HY산B" panose="02030600000101010101" pitchFamily="18" charset="-127"/>
              </a:rPr>
              <a:t>    C:\ProgramData\Anaconda3\Scripts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HY산B" panose="02030600000101010101" pitchFamily="18" charset="-127"/>
                <a:ea typeface="HY산B" panose="02030600000101010101" pitchFamily="18" charset="-127"/>
              </a:rPr>
              <a:t>    C:\ProgramData\Anaconda3\Library\bin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ko-KR" altLang="en-US" sz="1600" dirty="0">
              <a:latin typeface="HY산B" panose="02030600000101010101" pitchFamily="18" charset="-127"/>
              <a:ea typeface="HY산B" panose="0203060000010101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D4ADDA2-DDC9-43FC-BF0F-74B9A189E95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3" b="70083"/>
          <a:stretch/>
        </p:blipFill>
        <p:spPr>
          <a:xfrm>
            <a:off x="927343" y="2187274"/>
            <a:ext cx="5020376" cy="138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460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56547" y="24311"/>
            <a:ext cx="12072307" cy="1270831"/>
            <a:chOff x="160728" y="147502"/>
            <a:chExt cx="10713622" cy="1270831"/>
          </a:xfrm>
        </p:grpSpPr>
        <p:sp>
          <p:nvSpPr>
            <p:cNvPr id="4" name="직사각형 3"/>
            <p:cNvSpPr/>
            <p:nvPr/>
          </p:nvSpPr>
          <p:spPr>
            <a:xfrm>
              <a:off x="160728" y="147502"/>
              <a:ext cx="8712968" cy="816249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3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</a:rPr>
                <a:t>설치과정</a:t>
              </a:r>
              <a:endParaRPr lang="en-US" altLang="ko-KR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" name="Picture 3" descr="C:\Users\엘지(1588-3366)\Documents\네이트온 받은 파일\검은선1.png"/>
            <p:cNvPicPr>
              <a:picLocks noChangeAspect="1" noChangeArrowheads="1"/>
            </p:cNvPicPr>
            <p:nvPr/>
          </p:nvPicPr>
          <p:blipFill>
            <a:blip r:embed="rId3" cstate="print">
              <a:lum bright="20000"/>
            </a:blip>
            <a:srcRect/>
            <a:stretch>
              <a:fillRect/>
            </a:stretch>
          </p:blipFill>
          <p:spPr bwMode="auto">
            <a:xfrm>
              <a:off x="196123" y="1004308"/>
              <a:ext cx="10678227" cy="776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직사각형 5"/>
            <p:cNvSpPr/>
            <p:nvPr/>
          </p:nvSpPr>
          <p:spPr>
            <a:xfrm>
              <a:off x="213012" y="1004309"/>
              <a:ext cx="2612012" cy="41402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1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아나콘다 설치</a:t>
              </a:r>
              <a:endPara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888F5-0BE0-4230-8D3D-A0DA8A15D502}" type="datetime1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9F74-A794-4A3B-B7CD-350DF84F8C8A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947862" y="1978477"/>
            <a:ext cx="131192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648200" y="6356351"/>
            <a:ext cx="2895600" cy="365125"/>
          </a:xfrm>
        </p:spPr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zam2695@naver.com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5B5E1C-13D5-4381-950C-6D311E956995}"/>
              </a:ext>
            </a:extLst>
          </p:cNvPr>
          <p:cNvSpPr txBox="1"/>
          <p:nvPr/>
        </p:nvSpPr>
        <p:spPr>
          <a:xfrm>
            <a:off x="689919" y="1444483"/>
            <a:ext cx="10515600" cy="6867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800" dirty="0">
                <a:latin typeface="HY산B" panose="02030600000101010101" pitchFamily="18" charset="-127"/>
                <a:ea typeface="HY산B" panose="02030600000101010101" pitchFamily="18" charset="-127"/>
              </a:rPr>
              <a:t>설치 완료 확인</a:t>
            </a:r>
            <a:r>
              <a:rPr lang="en-US" altLang="ko-KR" sz="2800" dirty="0">
                <a:latin typeface="HY산B" panose="02030600000101010101" pitchFamily="18" charset="-127"/>
                <a:ea typeface="HY산B" panose="02030600000101010101" pitchFamily="18" charset="-127"/>
              </a:rPr>
              <a:t>(</a:t>
            </a:r>
            <a:r>
              <a:rPr lang="ko-KR" altLang="en-US" sz="2800" dirty="0">
                <a:latin typeface="HY산B" panose="02030600000101010101" pitchFamily="18" charset="-127"/>
                <a:ea typeface="HY산B" panose="02030600000101010101" pitchFamily="18" charset="-127"/>
              </a:rPr>
              <a:t>프롬프트 환경</a:t>
            </a:r>
            <a:r>
              <a:rPr lang="en-US" altLang="ko-KR" sz="2800" dirty="0">
                <a:latin typeface="HY산B" panose="02030600000101010101" pitchFamily="18" charset="-127"/>
                <a:ea typeface="HY산B" panose="02030600000101010101" pitchFamily="18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800" dirty="0">
              <a:latin typeface="HY산B" panose="02030600000101010101" pitchFamily="18" charset="-127"/>
              <a:ea typeface="HY산B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800" dirty="0">
              <a:latin typeface="HY산B" panose="02030600000101010101" pitchFamily="18" charset="-127"/>
              <a:ea typeface="HY산B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800" dirty="0">
              <a:latin typeface="HY산B" panose="02030600000101010101" pitchFamily="18" charset="-127"/>
              <a:ea typeface="HY산B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800" dirty="0">
              <a:latin typeface="HY산B" panose="02030600000101010101" pitchFamily="18" charset="-127"/>
              <a:ea typeface="HY산B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 err="1">
                <a:latin typeface="HY산B" panose="02030600000101010101" pitchFamily="18" charset="-127"/>
                <a:ea typeface="HY산B" panose="02030600000101010101" pitchFamily="18" charset="-127"/>
              </a:rPr>
              <a:t>conda</a:t>
            </a:r>
            <a:r>
              <a:rPr lang="ko-KR" altLang="en-US" sz="2800" dirty="0">
                <a:latin typeface="HY산B" panose="02030600000101010101" pitchFamily="18" charset="-127"/>
                <a:ea typeface="HY산B" panose="02030600000101010101" pitchFamily="18" charset="-127"/>
              </a:rPr>
              <a:t> </a:t>
            </a:r>
            <a:r>
              <a:rPr lang="en-US" altLang="ko-KR" sz="2800" dirty="0">
                <a:latin typeface="HY산B" panose="02030600000101010101" pitchFamily="18" charset="-127"/>
                <a:ea typeface="HY산B" panose="02030600000101010101" pitchFamily="18" charset="-127"/>
              </a:rPr>
              <a:t>–version [enter]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HY산B" panose="02030600000101010101" pitchFamily="18" charset="-127"/>
                <a:ea typeface="HY산B" panose="02030600000101010101" pitchFamily="18" charset="-127"/>
              </a:rPr>
              <a:t>python [enter]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800" dirty="0">
              <a:latin typeface="HY산B" panose="02030600000101010101" pitchFamily="18" charset="-127"/>
              <a:ea typeface="HY산B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800" dirty="0">
              <a:latin typeface="HY산B" panose="02030600000101010101" pitchFamily="18" charset="-127"/>
              <a:ea typeface="HY산B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800" dirty="0">
              <a:latin typeface="HY산B" panose="02030600000101010101" pitchFamily="18" charset="-127"/>
              <a:ea typeface="HY산B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ko-KR" altLang="en-US" sz="1600" dirty="0">
              <a:latin typeface="HY산B" panose="02030600000101010101" pitchFamily="18" charset="-127"/>
              <a:ea typeface="HY산B" panose="0203060000010101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00F81BE-4B31-42BE-B323-BCFBB1D38A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501"/>
          <a:stretch/>
        </p:blipFill>
        <p:spPr>
          <a:xfrm>
            <a:off x="975661" y="2084727"/>
            <a:ext cx="9326277" cy="255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601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56547" y="24311"/>
            <a:ext cx="12072307" cy="1270831"/>
            <a:chOff x="160728" y="147502"/>
            <a:chExt cx="10713622" cy="1270831"/>
          </a:xfrm>
        </p:grpSpPr>
        <p:sp>
          <p:nvSpPr>
            <p:cNvPr id="4" name="직사각형 3"/>
            <p:cNvSpPr/>
            <p:nvPr/>
          </p:nvSpPr>
          <p:spPr>
            <a:xfrm>
              <a:off x="160728" y="147502"/>
              <a:ext cx="8712968" cy="816249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3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</a:rPr>
                <a:t>설치과정</a:t>
              </a:r>
              <a:endParaRPr lang="en-US" altLang="ko-KR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" name="Picture 3" descr="C:\Users\엘지(1588-3366)\Documents\네이트온 받은 파일\검은선1.png"/>
            <p:cNvPicPr>
              <a:picLocks noChangeAspect="1" noChangeArrowheads="1"/>
            </p:cNvPicPr>
            <p:nvPr/>
          </p:nvPicPr>
          <p:blipFill>
            <a:blip r:embed="rId3" cstate="print">
              <a:lum bright="20000"/>
            </a:blip>
            <a:srcRect/>
            <a:stretch>
              <a:fillRect/>
            </a:stretch>
          </p:blipFill>
          <p:spPr bwMode="auto">
            <a:xfrm>
              <a:off x="196123" y="1004308"/>
              <a:ext cx="10678227" cy="776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직사각형 5"/>
            <p:cNvSpPr/>
            <p:nvPr/>
          </p:nvSpPr>
          <p:spPr>
            <a:xfrm>
              <a:off x="213012" y="1004309"/>
              <a:ext cx="2612012" cy="41402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1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디렉토리 생성</a:t>
              </a:r>
              <a:endPara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888F5-0BE0-4230-8D3D-A0DA8A15D502}" type="datetime1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9F74-A794-4A3B-B7CD-350DF84F8C8A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947862" y="1978477"/>
            <a:ext cx="131192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>
          <a:xfrm>
            <a:off x="726989" y="1195495"/>
            <a:ext cx="10515600" cy="4351338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 err="1">
                <a:latin typeface="HY산B" panose="02030600000101010101" pitchFamily="18" charset="-127"/>
                <a:ea typeface="HY산B" panose="02030600000101010101" pitchFamily="18" charset="-127"/>
              </a:rPr>
              <a:t>여기서부터는</a:t>
            </a:r>
            <a:r>
              <a:rPr lang="ko-KR" altLang="en-US" sz="2800" dirty="0">
                <a:latin typeface="HY산B" panose="02030600000101010101" pitchFamily="18" charset="-127"/>
                <a:ea typeface="HY산B" panose="02030600000101010101" pitchFamily="18" charset="-127"/>
              </a:rPr>
              <a:t> </a:t>
            </a:r>
            <a:r>
              <a:rPr lang="ko-KR" altLang="en-US" sz="2800" dirty="0" err="1">
                <a:latin typeface="HY산B" panose="02030600000101010101" pitchFamily="18" charset="-127"/>
                <a:ea typeface="HY산B" panose="02030600000101010101" pitchFamily="18" charset="-127"/>
              </a:rPr>
              <a:t>명령프롬프트</a:t>
            </a:r>
            <a:r>
              <a:rPr lang="ko-KR" altLang="en-US" sz="2800" dirty="0">
                <a:latin typeface="HY산B" panose="02030600000101010101" pitchFamily="18" charset="-127"/>
                <a:ea typeface="HY산B" panose="02030600000101010101" pitchFamily="18" charset="-127"/>
              </a:rPr>
              <a:t> 사용시 </a:t>
            </a:r>
            <a:r>
              <a:rPr lang="ko-KR" altLang="en-US" sz="2800" dirty="0">
                <a:solidFill>
                  <a:srgbClr val="FF0000"/>
                </a:solidFill>
                <a:latin typeface="HY산B" panose="02030600000101010101" pitchFamily="18" charset="-127"/>
                <a:ea typeface="HY산B" panose="02030600000101010101" pitchFamily="18" charset="-127"/>
              </a:rPr>
              <a:t>관리자 권한으로 실행</a:t>
            </a:r>
            <a:endParaRPr lang="en-US" altLang="ko-KR" sz="2800" dirty="0">
              <a:solidFill>
                <a:srgbClr val="FF0000"/>
              </a:solidFill>
              <a:latin typeface="HY산B" panose="02030600000101010101" pitchFamily="18" charset="-127"/>
              <a:ea typeface="HY산B" panose="02030600000101010101" pitchFamily="18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800" dirty="0">
              <a:solidFill>
                <a:srgbClr val="FF0000"/>
              </a:solidFill>
              <a:latin typeface="HY산B" panose="02030600000101010101" pitchFamily="18" charset="-127"/>
              <a:ea typeface="HY산B" panose="02030600000101010101" pitchFamily="18" charset="-127"/>
            </a:endParaRPr>
          </a:p>
          <a:p>
            <a:pPr marL="971550" lvl="1" indent="-51435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800" dirty="0">
                <a:latin typeface="HY산B" panose="02030600000101010101" pitchFamily="18" charset="-127"/>
                <a:ea typeface="HY산B" panose="02030600000101010101" pitchFamily="18" charset="-127"/>
              </a:rPr>
              <a:t>cd c:\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800" dirty="0" err="1">
                <a:latin typeface="HY산B" panose="02030600000101010101" pitchFamily="18" charset="-127"/>
                <a:ea typeface="HY산B" panose="02030600000101010101" pitchFamily="18" charset="-127"/>
              </a:rPr>
              <a:t>mkdir</a:t>
            </a:r>
            <a:r>
              <a:rPr lang="en-US" altLang="ko-KR" sz="1800" dirty="0">
                <a:latin typeface="HY산B" panose="02030600000101010101" pitchFamily="18" charset="-127"/>
                <a:ea typeface="HY산B" panose="02030600000101010101" pitchFamily="18" charset="-127"/>
              </a:rPr>
              <a:t> Projects  (</a:t>
            </a:r>
            <a:r>
              <a:rPr lang="ko-KR" altLang="en-US" sz="1800" dirty="0">
                <a:latin typeface="HY산B" panose="02030600000101010101" pitchFamily="18" charset="-127"/>
                <a:ea typeface="HY산B" panose="02030600000101010101" pitchFamily="18" charset="-127"/>
              </a:rPr>
              <a:t>실습용 프로젝트 폴더 생성</a:t>
            </a:r>
            <a:r>
              <a:rPr lang="en-US" altLang="ko-KR" sz="1800" dirty="0">
                <a:latin typeface="HY산B" panose="02030600000101010101" pitchFamily="18" charset="-127"/>
                <a:ea typeface="HY산B" panose="02030600000101010101" pitchFamily="18" charset="-127"/>
              </a:rPr>
              <a:t>)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800" dirty="0">
                <a:latin typeface="HY산B" panose="02030600000101010101" pitchFamily="18" charset="-127"/>
                <a:ea typeface="HY산B" panose="02030600000101010101" pitchFamily="18" charset="-127"/>
              </a:rPr>
              <a:t>cd Projects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800" dirty="0" err="1">
                <a:latin typeface="HY산B" panose="02030600000101010101" pitchFamily="18" charset="-127"/>
                <a:ea typeface="HY산B" panose="02030600000101010101" pitchFamily="18" charset="-127"/>
              </a:rPr>
              <a:t>mkdir</a:t>
            </a:r>
            <a:r>
              <a:rPr lang="en-US" altLang="ko-KR" sz="1800" dirty="0">
                <a:latin typeface="HY산B" panose="02030600000101010101" pitchFamily="18" charset="-127"/>
                <a:ea typeface="HY산B" panose="02030600000101010101" pitchFamily="18" charset="-127"/>
              </a:rPr>
              <a:t> </a:t>
            </a:r>
            <a:r>
              <a:rPr lang="en-US" altLang="ko-KR" sz="1800" dirty="0" err="1">
                <a:latin typeface="HY산B" panose="02030600000101010101" pitchFamily="18" charset="-127"/>
                <a:ea typeface="HY산B" panose="02030600000101010101" pitchFamily="18" charset="-127"/>
              </a:rPr>
              <a:t>keras_talk</a:t>
            </a:r>
            <a:endParaRPr lang="en-US" altLang="ko-KR" sz="1800" dirty="0">
              <a:latin typeface="HY산B" panose="02030600000101010101" pitchFamily="18" charset="-127"/>
              <a:ea typeface="HY산B" panose="02030600000101010101" pitchFamily="18" charset="-127"/>
            </a:endParaRPr>
          </a:p>
          <a:p>
            <a:pPr marL="971550" lvl="1" indent="-51435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800" dirty="0">
                <a:latin typeface="HY산B" panose="02030600000101010101" pitchFamily="18" charset="-127"/>
                <a:ea typeface="HY산B" panose="02030600000101010101" pitchFamily="18" charset="-127"/>
              </a:rPr>
              <a:t>cd </a:t>
            </a:r>
            <a:r>
              <a:rPr lang="en-US" altLang="ko-KR" sz="1800" dirty="0" err="1">
                <a:latin typeface="HY산B" panose="02030600000101010101" pitchFamily="18" charset="-127"/>
                <a:ea typeface="HY산B" panose="02030600000101010101" pitchFamily="18" charset="-127"/>
              </a:rPr>
              <a:t>keras_talk</a:t>
            </a:r>
            <a:endParaRPr lang="en-US" altLang="ko-KR" sz="1800" dirty="0">
              <a:latin typeface="HY산B" panose="02030600000101010101" pitchFamily="18" charset="-127"/>
              <a:ea typeface="HY산B" panose="02030600000101010101" pitchFamily="18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800" dirty="0">
              <a:latin typeface="HY산B" panose="02030600000101010101" pitchFamily="18" charset="-127"/>
              <a:ea typeface="HY산B" panose="02030600000101010101" pitchFamily="18" charset="-127"/>
            </a:endParaRPr>
          </a:p>
        </p:txBody>
      </p:sp>
      <p:sp>
        <p:nvSpPr>
          <p:cNvPr id="1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648200" y="6356351"/>
            <a:ext cx="2895600" cy="365125"/>
          </a:xfrm>
        </p:spPr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zam2695@naver.com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3104731-73B2-4313-8A08-05CB4F75B69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489" b="69887"/>
          <a:stretch/>
        </p:blipFill>
        <p:spPr>
          <a:xfrm>
            <a:off x="6926752" y="2883343"/>
            <a:ext cx="4337744" cy="146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372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56547" y="24311"/>
            <a:ext cx="12072307" cy="1270831"/>
            <a:chOff x="160728" y="147502"/>
            <a:chExt cx="10713622" cy="1270831"/>
          </a:xfrm>
        </p:grpSpPr>
        <p:sp>
          <p:nvSpPr>
            <p:cNvPr id="4" name="직사각형 3"/>
            <p:cNvSpPr/>
            <p:nvPr/>
          </p:nvSpPr>
          <p:spPr>
            <a:xfrm>
              <a:off x="160728" y="147502"/>
              <a:ext cx="8712968" cy="816249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3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</a:rPr>
                <a:t>설치과정</a:t>
              </a:r>
              <a:endParaRPr lang="en-US" altLang="ko-KR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" name="Picture 3" descr="C:\Users\엘지(1588-3366)\Documents\네이트온 받은 파일\검은선1.png"/>
            <p:cNvPicPr>
              <a:picLocks noChangeAspect="1" noChangeArrowheads="1"/>
            </p:cNvPicPr>
            <p:nvPr/>
          </p:nvPicPr>
          <p:blipFill>
            <a:blip r:embed="rId3" cstate="print">
              <a:lum bright="20000"/>
            </a:blip>
            <a:srcRect/>
            <a:stretch>
              <a:fillRect/>
            </a:stretch>
          </p:blipFill>
          <p:spPr bwMode="auto">
            <a:xfrm>
              <a:off x="196123" y="1004308"/>
              <a:ext cx="10678227" cy="776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직사각형 5"/>
            <p:cNvSpPr/>
            <p:nvPr/>
          </p:nvSpPr>
          <p:spPr>
            <a:xfrm>
              <a:off x="213012" y="1004309"/>
              <a:ext cx="2612012" cy="41402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1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가상 개발환경 생성</a:t>
              </a:r>
              <a:endPara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888F5-0BE0-4230-8D3D-A0DA8A15D502}" type="datetime1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9F74-A794-4A3B-B7CD-350DF84F8C8A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947862" y="1978477"/>
            <a:ext cx="131192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457200">
              <a:lnSpc>
                <a:spcPct val="150000"/>
              </a:lnSpc>
              <a:buFont typeface="+mj-lt"/>
              <a:buAutoNum type="arabicParenR"/>
            </a:pPr>
            <a:r>
              <a:rPr lang="it-IT" altLang="ko-KR" sz="1800" dirty="0">
                <a:latin typeface="HY산B" panose="02030600000101010101" pitchFamily="18" charset="-127"/>
                <a:ea typeface="HY산B" panose="02030600000101010101" pitchFamily="18" charset="-127"/>
              </a:rPr>
              <a:t>conda create -n venv python=3.5 anaconda</a:t>
            </a:r>
            <a:r>
              <a:rPr lang="ko-KR" altLang="en-US" sz="1800" dirty="0">
                <a:latin typeface="HY산B" panose="02030600000101010101" pitchFamily="18" charset="-127"/>
                <a:ea typeface="HY산B" panose="02030600000101010101" pitchFamily="18" charset="-127"/>
              </a:rPr>
              <a:t> </a:t>
            </a:r>
            <a:r>
              <a:rPr lang="en-US" altLang="ko-KR" sz="1800" dirty="0">
                <a:latin typeface="HY산B" panose="02030600000101010101" pitchFamily="18" charset="-127"/>
                <a:ea typeface="HY산B" panose="02030600000101010101" pitchFamily="18" charset="-127"/>
              </a:rPr>
              <a:t>(</a:t>
            </a:r>
            <a:r>
              <a:rPr lang="ko-KR" altLang="en-US" sz="1800" dirty="0">
                <a:latin typeface="HY산B" panose="02030600000101010101" pitchFamily="18" charset="-127"/>
                <a:ea typeface="HY산B" panose="02030600000101010101" pitchFamily="18" charset="-127"/>
              </a:rPr>
              <a:t>가상환경 생성</a:t>
            </a:r>
            <a:r>
              <a:rPr lang="en-US" altLang="ko-KR" sz="1800" dirty="0">
                <a:latin typeface="HY산B" panose="02030600000101010101" pitchFamily="18" charset="-127"/>
                <a:ea typeface="HY산B" panose="02030600000101010101" pitchFamily="18" charset="-127"/>
              </a:rPr>
              <a:t>)</a:t>
            </a:r>
            <a:endParaRPr lang="it-IT" altLang="ko-KR" sz="1800" dirty="0">
              <a:latin typeface="HY산B" panose="02030600000101010101" pitchFamily="18" charset="-127"/>
              <a:ea typeface="HY산B" panose="02030600000101010101" pitchFamily="18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romanUcPeriod"/>
            </a:pPr>
            <a:r>
              <a:rPr lang="en-US" altLang="ko-KR" sz="1400" dirty="0" err="1">
                <a:latin typeface="HY산B" panose="02030600000101010101" pitchFamily="18" charset="-127"/>
                <a:ea typeface="HY산B" panose="02030600000101010101" pitchFamily="18" charset="-127"/>
              </a:rPr>
              <a:t>venv</a:t>
            </a:r>
            <a:r>
              <a:rPr lang="en-US" altLang="ko-KR" sz="1400" dirty="0">
                <a:latin typeface="HY산B" panose="02030600000101010101" pitchFamily="18" charset="-127"/>
                <a:ea typeface="HY산B" panose="02030600000101010101" pitchFamily="18" charset="-127"/>
              </a:rPr>
              <a:t> : </a:t>
            </a:r>
            <a:r>
              <a:rPr lang="ko-KR" altLang="en-US" sz="1400" dirty="0">
                <a:latin typeface="HY산B" panose="02030600000101010101" pitchFamily="18" charset="-127"/>
                <a:ea typeface="HY산B" panose="02030600000101010101" pitchFamily="18" charset="-127"/>
              </a:rPr>
              <a:t>가상환경 이름</a:t>
            </a:r>
            <a:endParaRPr lang="en-US" altLang="ko-KR" sz="1400" dirty="0">
              <a:latin typeface="HY산B" panose="02030600000101010101" pitchFamily="18" charset="-127"/>
              <a:ea typeface="HY산B" panose="02030600000101010101" pitchFamily="18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1400" dirty="0">
                <a:latin typeface="HY산B" panose="02030600000101010101" pitchFamily="18" charset="-127"/>
                <a:ea typeface="HY산B" panose="02030600000101010101" pitchFamily="18" charset="-127"/>
              </a:rPr>
              <a:t>사용 할 </a:t>
            </a:r>
            <a:r>
              <a:rPr lang="en-US" altLang="ko-KR" sz="1400" dirty="0">
                <a:latin typeface="HY산B" panose="02030600000101010101" pitchFamily="18" charset="-127"/>
                <a:ea typeface="HY산B" panose="02030600000101010101" pitchFamily="18" charset="-127"/>
              </a:rPr>
              <a:t>python </a:t>
            </a:r>
            <a:r>
              <a:rPr lang="ko-KR" altLang="en-US" sz="1400" dirty="0">
                <a:latin typeface="HY산B" panose="02030600000101010101" pitchFamily="18" charset="-127"/>
                <a:ea typeface="HY산B" panose="02030600000101010101" pitchFamily="18" charset="-127"/>
              </a:rPr>
              <a:t>버전</a:t>
            </a:r>
            <a:endParaRPr lang="en-US" altLang="ko-KR" sz="1400" dirty="0">
              <a:latin typeface="HY산B" panose="02030600000101010101" pitchFamily="18" charset="-127"/>
              <a:ea typeface="HY산B" panose="02030600000101010101" pitchFamily="18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romanUcPeriod"/>
            </a:pPr>
            <a:endParaRPr lang="en-US" altLang="ko-KR" sz="1400" dirty="0">
              <a:latin typeface="HY산B" panose="02030600000101010101" pitchFamily="18" charset="-127"/>
              <a:ea typeface="HY산B" panose="02030600000101010101" pitchFamily="18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800" dirty="0">
                <a:latin typeface="HY산B" panose="02030600000101010101" pitchFamily="18" charset="-127"/>
                <a:ea typeface="HY산B" panose="02030600000101010101" pitchFamily="18" charset="-127"/>
              </a:rPr>
              <a:t>activate</a:t>
            </a:r>
            <a:r>
              <a:rPr lang="ko-KR" altLang="en-US" sz="1800" dirty="0">
                <a:latin typeface="HY산B" panose="02030600000101010101" pitchFamily="18" charset="-127"/>
                <a:ea typeface="HY산B" panose="02030600000101010101" pitchFamily="18" charset="-127"/>
              </a:rPr>
              <a:t> </a:t>
            </a:r>
            <a:r>
              <a:rPr lang="en-US" altLang="ko-KR" sz="1800" dirty="0" err="1">
                <a:latin typeface="HY산B" panose="02030600000101010101" pitchFamily="18" charset="-127"/>
                <a:ea typeface="HY산B" panose="02030600000101010101" pitchFamily="18" charset="-127"/>
              </a:rPr>
              <a:t>venv</a:t>
            </a:r>
            <a:r>
              <a:rPr lang="en-US" altLang="ko-KR" sz="1800" dirty="0">
                <a:latin typeface="HY산B" panose="02030600000101010101" pitchFamily="18" charset="-127"/>
                <a:ea typeface="HY산B" panose="02030600000101010101" pitchFamily="18" charset="-127"/>
              </a:rPr>
              <a:t> (</a:t>
            </a:r>
            <a:r>
              <a:rPr lang="ko-KR" altLang="en-US" sz="1800" dirty="0">
                <a:latin typeface="HY산B" panose="02030600000101010101" pitchFamily="18" charset="-127"/>
                <a:ea typeface="HY산B" panose="02030600000101010101" pitchFamily="18" charset="-127"/>
              </a:rPr>
              <a:t>가상환경 활성화</a:t>
            </a:r>
            <a:r>
              <a:rPr lang="en-US" altLang="ko-KR" sz="1800" dirty="0">
                <a:latin typeface="HY산B" panose="02030600000101010101" pitchFamily="18" charset="-127"/>
                <a:ea typeface="HY산B" panose="02030600000101010101" pitchFamily="18" charset="-127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endParaRPr lang="en-US" altLang="ko-KR" sz="1800" dirty="0">
              <a:latin typeface="HY산B" panose="02030600000101010101" pitchFamily="18" charset="-127"/>
              <a:ea typeface="HY산B" panose="02030600000101010101" pitchFamily="18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arenR"/>
            </a:pPr>
            <a:endParaRPr lang="en-US" altLang="ko-KR" sz="1800" dirty="0">
              <a:latin typeface="HY산B" panose="02030600000101010101" pitchFamily="18" charset="-127"/>
              <a:ea typeface="HY산B" panose="02030600000101010101" pitchFamily="18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arenR"/>
            </a:pPr>
            <a:endParaRPr lang="it-IT" altLang="ko-KR" sz="1800" dirty="0">
              <a:latin typeface="HY산B" panose="02030600000101010101" pitchFamily="18" charset="-127"/>
              <a:ea typeface="HY산B" panose="02030600000101010101" pitchFamily="18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arenR"/>
            </a:pPr>
            <a:endParaRPr lang="it-IT" altLang="ko-KR" sz="1800" dirty="0">
              <a:latin typeface="HY산B" panose="02030600000101010101" pitchFamily="18" charset="-127"/>
              <a:ea typeface="HY산B" panose="02030600000101010101" pitchFamily="18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arenR"/>
            </a:pPr>
            <a:endParaRPr lang="en-US" altLang="ko-KR" sz="1800" dirty="0">
              <a:latin typeface="HY산B" panose="02030600000101010101" pitchFamily="18" charset="-127"/>
              <a:ea typeface="HY산B" panose="02030600000101010101" pitchFamily="18" charset="-127"/>
            </a:endParaRPr>
          </a:p>
        </p:txBody>
      </p:sp>
      <p:sp>
        <p:nvSpPr>
          <p:cNvPr id="1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648200" y="6356351"/>
            <a:ext cx="2895600" cy="365125"/>
          </a:xfrm>
        </p:spPr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zam2695@naver.com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BCB0548-995A-4457-8A5A-8A75899B8D8A}"/>
              </a:ext>
            </a:extLst>
          </p:cNvPr>
          <p:cNvSpPr/>
          <p:nvPr/>
        </p:nvSpPr>
        <p:spPr>
          <a:xfrm>
            <a:off x="3805881" y="2187857"/>
            <a:ext cx="506627" cy="4571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4BBBC49-23AA-4FEA-827C-0A0719075E1E}"/>
              </a:ext>
            </a:extLst>
          </p:cNvPr>
          <p:cNvSpPr/>
          <p:nvPr/>
        </p:nvSpPr>
        <p:spPr>
          <a:xfrm>
            <a:off x="4434717" y="2204331"/>
            <a:ext cx="1086000" cy="4571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10FB75E-47B5-4F70-B6E2-C3972F79A55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397" b="50127"/>
          <a:stretch/>
        </p:blipFill>
        <p:spPr>
          <a:xfrm>
            <a:off x="5644717" y="3161223"/>
            <a:ext cx="5931766" cy="243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567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56547" y="24311"/>
            <a:ext cx="12072307" cy="1270831"/>
            <a:chOff x="160728" y="147502"/>
            <a:chExt cx="10713622" cy="1270831"/>
          </a:xfrm>
        </p:grpSpPr>
        <p:sp>
          <p:nvSpPr>
            <p:cNvPr id="4" name="직사각형 3"/>
            <p:cNvSpPr/>
            <p:nvPr/>
          </p:nvSpPr>
          <p:spPr>
            <a:xfrm>
              <a:off x="160728" y="147502"/>
              <a:ext cx="8712968" cy="816249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3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</a:rPr>
                <a:t>설치과정</a:t>
              </a:r>
              <a:endParaRPr lang="en-US" altLang="ko-KR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" name="Picture 3" descr="C:\Users\엘지(1588-3366)\Documents\네이트온 받은 파일\검은선1.png"/>
            <p:cNvPicPr>
              <a:picLocks noChangeAspect="1" noChangeArrowheads="1"/>
            </p:cNvPicPr>
            <p:nvPr/>
          </p:nvPicPr>
          <p:blipFill>
            <a:blip r:embed="rId3" cstate="print">
              <a:lum bright="20000"/>
            </a:blip>
            <a:srcRect/>
            <a:stretch>
              <a:fillRect/>
            </a:stretch>
          </p:blipFill>
          <p:spPr bwMode="auto">
            <a:xfrm>
              <a:off x="196123" y="1004308"/>
              <a:ext cx="10678227" cy="776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직사각형 5"/>
            <p:cNvSpPr/>
            <p:nvPr/>
          </p:nvSpPr>
          <p:spPr>
            <a:xfrm>
              <a:off x="213012" y="1004309"/>
              <a:ext cx="2612012" cy="41402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1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주피터 노트북 설치</a:t>
              </a:r>
              <a:endPara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888F5-0BE0-4230-8D3D-A0DA8A15D502}" type="datetime1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9F74-A794-4A3B-B7CD-350DF84F8C8A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947862" y="1978477"/>
            <a:ext cx="131192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>
          <a:xfrm>
            <a:off x="156547" y="1274808"/>
            <a:ext cx="10515600" cy="4351338"/>
          </a:xfrm>
        </p:spPr>
        <p:txBody>
          <a:bodyPr>
            <a:normAutofit/>
          </a:bodyPr>
          <a:lstStyle/>
          <a:p>
            <a:pPr marL="914400" lvl="1" indent="-4572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2000" dirty="0" err="1">
                <a:latin typeface="HY산B" panose="02030600000101010101" pitchFamily="18" charset="-127"/>
                <a:ea typeface="HY산B" panose="02030600000101010101" pitchFamily="18" charset="-127"/>
              </a:rPr>
              <a:t>conda</a:t>
            </a:r>
            <a:r>
              <a:rPr lang="en-US" altLang="ko-KR" sz="2000" dirty="0">
                <a:latin typeface="HY산B" panose="02030600000101010101" pitchFamily="18" charset="-127"/>
                <a:ea typeface="HY산B" panose="02030600000101010101" pitchFamily="18" charset="-127"/>
              </a:rPr>
              <a:t> install -n </a:t>
            </a:r>
            <a:r>
              <a:rPr lang="en-US" altLang="ko-KR" sz="2000" dirty="0" err="1">
                <a:latin typeface="HY산B" panose="02030600000101010101" pitchFamily="18" charset="-127"/>
                <a:ea typeface="HY산B" panose="02030600000101010101" pitchFamily="18" charset="-127"/>
              </a:rPr>
              <a:t>venv</a:t>
            </a:r>
            <a:r>
              <a:rPr lang="en-US" altLang="ko-KR" sz="2000" dirty="0">
                <a:latin typeface="HY산B" panose="02030600000101010101" pitchFamily="18" charset="-127"/>
                <a:ea typeface="HY산B" panose="02030600000101010101" pitchFamily="18" charset="-127"/>
              </a:rPr>
              <a:t> </a:t>
            </a:r>
            <a:r>
              <a:rPr lang="en-US" altLang="ko-KR" sz="2000" dirty="0" err="1">
                <a:latin typeface="HY산B" panose="02030600000101010101" pitchFamily="18" charset="-127"/>
                <a:ea typeface="HY산B" panose="02030600000101010101" pitchFamily="18" charset="-127"/>
              </a:rPr>
              <a:t>ipython</a:t>
            </a:r>
            <a:r>
              <a:rPr lang="en-US" altLang="ko-KR" sz="2000" dirty="0">
                <a:latin typeface="HY산B" panose="02030600000101010101" pitchFamily="18" charset="-127"/>
                <a:ea typeface="HY산B" panose="02030600000101010101" pitchFamily="18" charset="-127"/>
              </a:rPr>
              <a:t> notebook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2000" dirty="0" err="1">
                <a:latin typeface="HY산B" panose="02030600000101010101" pitchFamily="18" charset="-127"/>
                <a:ea typeface="HY산B" panose="02030600000101010101" pitchFamily="18" charset="-127"/>
              </a:rPr>
              <a:t>jupyter</a:t>
            </a:r>
            <a:r>
              <a:rPr lang="en-US" altLang="ko-KR" sz="2000" dirty="0">
                <a:latin typeface="HY산B" panose="02030600000101010101" pitchFamily="18" charset="-127"/>
                <a:ea typeface="HY산B" panose="02030600000101010101" pitchFamily="18" charset="-127"/>
              </a:rPr>
              <a:t> notebook  -&gt; </a:t>
            </a:r>
            <a:r>
              <a:rPr lang="ko-KR" altLang="en-US" sz="2000" dirty="0">
                <a:latin typeface="HY산B" panose="02030600000101010101" pitchFamily="18" charset="-127"/>
                <a:ea typeface="HY산B" panose="02030600000101010101" pitchFamily="18" charset="-127"/>
              </a:rPr>
              <a:t>종료는 </a:t>
            </a:r>
            <a:r>
              <a:rPr lang="en-US" altLang="ko-KR" sz="2000" dirty="0">
                <a:latin typeface="HY산B" panose="02030600000101010101" pitchFamily="18" charset="-127"/>
                <a:ea typeface="HY산B" panose="02030600000101010101" pitchFamily="18" charset="-127"/>
              </a:rPr>
              <a:t>ctrl + C</a:t>
            </a:r>
          </a:p>
        </p:txBody>
      </p:sp>
      <p:sp>
        <p:nvSpPr>
          <p:cNvPr id="1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648200" y="6356351"/>
            <a:ext cx="2895600" cy="365125"/>
          </a:xfrm>
        </p:spPr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zam2695@naver.com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2F3DE77A-D9F1-49E9-BEC9-61EE5F00848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9" r="7651" b="51426"/>
          <a:stretch/>
        </p:blipFill>
        <p:spPr>
          <a:xfrm>
            <a:off x="741746" y="2470002"/>
            <a:ext cx="10330249" cy="315614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CBE8915-0E83-4259-BD00-CEB75C263F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353" y="2440652"/>
            <a:ext cx="6730493" cy="3804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591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56547" y="24311"/>
            <a:ext cx="12072307" cy="1270831"/>
            <a:chOff x="160728" y="147502"/>
            <a:chExt cx="10713622" cy="1270831"/>
          </a:xfrm>
        </p:grpSpPr>
        <p:sp>
          <p:nvSpPr>
            <p:cNvPr id="4" name="직사각형 3"/>
            <p:cNvSpPr/>
            <p:nvPr/>
          </p:nvSpPr>
          <p:spPr>
            <a:xfrm>
              <a:off x="160728" y="147502"/>
              <a:ext cx="8712968" cy="816249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3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</a:rPr>
                <a:t>설치과정</a:t>
              </a:r>
              <a:endParaRPr lang="en-US" altLang="ko-KR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" name="Picture 3" descr="C:\Users\엘지(1588-3366)\Documents\네이트온 받은 파일\검은선1.png"/>
            <p:cNvPicPr>
              <a:picLocks noChangeAspect="1" noChangeArrowheads="1"/>
            </p:cNvPicPr>
            <p:nvPr/>
          </p:nvPicPr>
          <p:blipFill>
            <a:blip r:embed="rId3" cstate="print">
              <a:lum bright="20000"/>
            </a:blip>
            <a:srcRect/>
            <a:stretch>
              <a:fillRect/>
            </a:stretch>
          </p:blipFill>
          <p:spPr bwMode="auto">
            <a:xfrm>
              <a:off x="196123" y="1004308"/>
              <a:ext cx="10678227" cy="776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직사각형 5"/>
            <p:cNvSpPr/>
            <p:nvPr/>
          </p:nvSpPr>
          <p:spPr>
            <a:xfrm>
              <a:off x="213012" y="1004309"/>
              <a:ext cx="2612012" cy="41402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1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주요 패키지 설치</a:t>
              </a:r>
              <a:endPara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888F5-0BE0-4230-8D3D-A0DA8A15D502}" type="datetime1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9F74-A794-4A3B-B7CD-350DF84F8C8A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947862" y="1978477"/>
            <a:ext cx="131192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4572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800" dirty="0" err="1">
                <a:latin typeface="HY산B" panose="02030600000101010101" pitchFamily="18" charset="-127"/>
                <a:ea typeface="HY산B" panose="02030600000101010101" pitchFamily="18" charset="-127"/>
              </a:rPr>
              <a:t>conda</a:t>
            </a:r>
            <a:r>
              <a:rPr lang="en-US" altLang="ko-KR" sz="1800" dirty="0">
                <a:latin typeface="HY산B" panose="02030600000101010101" pitchFamily="18" charset="-127"/>
                <a:ea typeface="HY산B" panose="02030600000101010101" pitchFamily="18" charset="-127"/>
              </a:rPr>
              <a:t> install -n </a:t>
            </a:r>
            <a:r>
              <a:rPr lang="en-US" altLang="ko-KR" sz="1800" dirty="0" err="1">
                <a:latin typeface="HY산B" panose="02030600000101010101" pitchFamily="18" charset="-127"/>
                <a:ea typeface="HY산B" panose="02030600000101010101" pitchFamily="18" charset="-127"/>
              </a:rPr>
              <a:t>venv</a:t>
            </a:r>
            <a:r>
              <a:rPr lang="en-US" altLang="ko-KR" sz="1800" dirty="0">
                <a:latin typeface="HY산B" panose="02030600000101010101" pitchFamily="18" charset="-127"/>
                <a:ea typeface="HY산B" panose="02030600000101010101" pitchFamily="18" charset="-127"/>
              </a:rPr>
              <a:t> </a:t>
            </a:r>
            <a:r>
              <a:rPr lang="en-US" altLang="ko-KR" sz="1800" dirty="0" err="1">
                <a:latin typeface="HY산B" panose="02030600000101010101" pitchFamily="18" charset="-127"/>
                <a:ea typeface="HY산B" panose="02030600000101010101" pitchFamily="18" charset="-127"/>
              </a:rPr>
              <a:t>numpy</a:t>
            </a:r>
            <a:r>
              <a:rPr lang="en-US" altLang="ko-KR" sz="1800" dirty="0">
                <a:latin typeface="HY산B" panose="02030600000101010101" pitchFamily="18" charset="-127"/>
                <a:ea typeface="HY산B" panose="02030600000101010101" pitchFamily="18" charset="-127"/>
              </a:rPr>
              <a:t> </a:t>
            </a:r>
            <a:r>
              <a:rPr lang="en-US" altLang="ko-KR" sz="1800" dirty="0" err="1">
                <a:latin typeface="HY산B" panose="02030600000101010101" pitchFamily="18" charset="-127"/>
                <a:ea typeface="HY산B" panose="02030600000101010101" pitchFamily="18" charset="-127"/>
              </a:rPr>
              <a:t>matplotlib</a:t>
            </a:r>
            <a:r>
              <a:rPr lang="en-US" altLang="ko-KR" sz="1800" dirty="0">
                <a:latin typeface="HY산B" panose="02030600000101010101" pitchFamily="18" charset="-127"/>
                <a:ea typeface="HY산B" panose="02030600000101010101" pitchFamily="18" charset="-127"/>
              </a:rPr>
              <a:t> pandas </a:t>
            </a:r>
            <a:r>
              <a:rPr lang="en-US" altLang="ko-KR" sz="1800" dirty="0" err="1">
                <a:latin typeface="HY산B" panose="02030600000101010101" pitchFamily="18" charset="-127"/>
                <a:ea typeface="HY산B" panose="02030600000101010101" pitchFamily="18" charset="-127"/>
              </a:rPr>
              <a:t>pydotplus</a:t>
            </a:r>
            <a:r>
              <a:rPr lang="en-US" altLang="ko-KR" sz="1800" dirty="0">
                <a:latin typeface="HY산B" panose="02030600000101010101" pitchFamily="18" charset="-127"/>
                <a:ea typeface="HY산B" panose="02030600000101010101" pitchFamily="18" charset="-127"/>
              </a:rPr>
              <a:t> h5py </a:t>
            </a:r>
            <a:r>
              <a:rPr lang="en-US" altLang="ko-KR" sz="1800" dirty="0" err="1">
                <a:latin typeface="HY산B" panose="02030600000101010101" pitchFamily="18" charset="-127"/>
                <a:ea typeface="HY산B" panose="02030600000101010101" pitchFamily="18" charset="-127"/>
              </a:rPr>
              <a:t>scikit</a:t>
            </a:r>
            <a:r>
              <a:rPr lang="en-US" altLang="ko-KR" sz="1800" dirty="0">
                <a:latin typeface="HY산B" panose="02030600000101010101" pitchFamily="18" charset="-127"/>
                <a:ea typeface="HY산B" panose="02030600000101010101" pitchFamily="18" charset="-127"/>
              </a:rPr>
              <a:t>-learn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800" dirty="0" err="1">
                <a:latin typeface="HY산B" panose="02030600000101010101" pitchFamily="18" charset="-127"/>
                <a:ea typeface="HY산B" panose="02030600000101010101" pitchFamily="18" charset="-127"/>
              </a:rPr>
              <a:t>conda</a:t>
            </a:r>
            <a:r>
              <a:rPr lang="en-US" altLang="ko-KR" sz="1800" dirty="0">
                <a:latin typeface="HY산B" panose="02030600000101010101" pitchFamily="18" charset="-127"/>
                <a:ea typeface="HY산B" panose="02030600000101010101" pitchFamily="18" charset="-127"/>
              </a:rPr>
              <a:t> install -n </a:t>
            </a:r>
            <a:r>
              <a:rPr lang="en-US" altLang="ko-KR" sz="1800" dirty="0" err="1">
                <a:latin typeface="HY산B" panose="02030600000101010101" pitchFamily="18" charset="-127"/>
                <a:ea typeface="HY산B" panose="02030600000101010101" pitchFamily="18" charset="-127"/>
              </a:rPr>
              <a:t>venv</a:t>
            </a:r>
            <a:r>
              <a:rPr lang="en-US" altLang="ko-KR" sz="1800" dirty="0">
                <a:latin typeface="HY산B" panose="02030600000101010101" pitchFamily="18" charset="-127"/>
                <a:ea typeface="HY산B" panose="02030600000101010101" pitchFamily="18" charset="-127"/>
              </a:rPr>
              <a:t> </a:t>
            </a:r>
            <a:r>
              <a:rPr lang="en-US" altLang="ko-KR" sz="1800" dirty="0" err="1">
                <a:latin typeface="HY산B" panose="02030600000101010101" pitchFamily="18" charset="-127"/>
                <a:ea typeface="HY산B" panose="02030600000101010101" pitchFamily="18" charset="-127"/>
              </a:rPr>
              <a:t>scipy</a:t>
            </a:r>
            <a:r>
              <a:rPr lang="en-US" altLang="ko-KR" sz="1800" dirty="0">
                <a:latin typeface="HY산B" panose="02030600000101010101" pitchFamily="18" charset="-127"/>
                <a:ea typeface="HY산B" panose="02030600000101010101" pitchFamily="18" charset="-127"/>
              </a:rPr>
              <a:t> </a:t>
            </a:r>
            <a:r>
              <a:rPr lang="en-US" altLang="ko-KR" sz="1800" dirty="0" err="1">
                <a:latin typeface="HY산B" panose="02030600000101010101" pitchFamily="18" charset="-127"/>
                <a:ea typeface="HY산B" panose="02030600000101010101" pitchFamily="18" charset="-127"/>
              </a:rPr>
              <a:t>mkl</a:t>
            </a:r>
            <a:r>
              <a:rPr lang="en-US" altLang="ko-KR" sz="1800" dirty="0">
                <a:latin typeface="HY산B" panose="02030600000101010101" pitchFamily="18" charset="-127"/>
                <a:ea typeface="HY산B" panose="02030600000101010101" pitchFamily="18" charset="-127"/>
              </a:rPr>
              <a:t>-service </a:t>
            </a:r>
            <a:r>
              <a:rPr lang="en-US" altLang="ko-KR" sz="1800" dirty="0" err="1">
                <a:latin typeface="HY산B" panose="02030600000101010101" pitchFamily="18" charset="-127"/>
                <a:ea typeface="HY산B" panose="02030600000101010101" pitchFamily="18" charset="-127"/>
              </a:rPr>
              <a:t>libpython</a:t>
            </a:r>
            <a:r>
              <a:rPr lang="en-US" altLang="ko-KR" sz="1800" dirty="0">
                <a:latin typeface="HY산B" panose="02030600000101010101" pitchFamily="18" charset="-127"/>
                <a:ea typeface="HY산B" panose="02030600000101010101" pitchFamily="18" charset="-127"/>
              </a:rPr>
              <a:t> m2w64-toolchain </a:t>
            </a:r>
          </a:p>
        </p:txBody>
      </p:sp>
      <p:sp>
        <p:nvSpPr>
          <p:cNvPr id="1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648200" y="6356351"/>
            <a:ext cx="2895600" cy="365125"/>
          </a:xfrm>
        </p:spPr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zam2695@naver.com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10BA6D6-DE39-4D50-951E-8E177B5D96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856120"/>
            <a:ext cx="7041902" cy="347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069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D375-FFDB-46E7-A751-CD6A37D97A1E}" type="datetime1">
              <a:rPr lang="ko-KR" altLang="en-US" smtClean="0">
                <a:latin typeface="돋움" panose="020B0600000101010101" pitchFamily="50" charset="-127"/>
                <a:ea typeface="돋움" panose="020B0600000101010101" pitchFamily="50" charset="-127"/>
              </a:rPr>
              <a:t>2017-09-07</a:t>
            </a:fld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8" name="Picture 3" descr="C:\Users\엘지(1588-3366)\Documents\네이트온 받은 파일\검은선1.png"/>
          <p:cNvPicPr>
            <a:picLocks noChangeAspect="1" noChangeArrowheads="1"/>
          </p:cNvPicPr>
          <p:nvPr/>
        </p:nvPicPr>
        <p:blipFill>
          <a:blip r:embed="rId3" cstate="print">
            <a:lum bright="20000"/>
          </a:blip>
          <a:srcRect/>
          <a:stretch>
            <a:fillRect/>
          </a:stretch>
        </p:blipFill>
        <p:spPr bwMode="auto">
          <a:xfrm>
            <a:off x="2611315" y="1034010"/>
            <a:ext cx="9580685" cy="69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직사각형 20"/>
          <p:cNvSpPr/>
          <p:nvPr/>
        </p:nvSpPr>
        <p:spPr>
          <a:xfrm>
            <a:off x="411942" y="100717"/>
            <a:ext cx="6300192" cy="94994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lvl="0">
              <a:lnSpc>
                <a:spcPct val="150000"/>
              </a:lnSpc>
            </a:pPr>
            <a:r>
              <a:rPr lang="ko-KR" altLang="en-US" sz="4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목 차</a:t>
            </a:r>
            <a:endParaRPr lang="en-US" altLang="ko-KR" sz="44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1451036"/>
            <a:ext cx="7620000" cy="3855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3200" dirty="0" err="1">
                <a:latin typeface="HY산B" pitchFamily="18" charset="-127"/>
                <a:ea typeface="HY산B" pitchFamily="18" charset="-127"/>
              </a:rPr>
              <a:t>Keras</a:t>
            </a:r>
            <a:r>
              <a:rPr lang="ko-KR" altLang="en-US" sz="3200" dirty="0">
                <a:latin typeface="HY산B" pitchFamily="18" charset="-127"/>
                <a:ea typeface="HY산B" pitchFamily="18" charset="-127"/>
              </a:rPr>
              <a:t>란</a:t>
            </a:r>
            <a:r>
              <a:rPr lang="en-US" altLang="ko-KR" sz="3200" dirty="0">
                <a:latin typeface="HY산B" pitchFamily="18" charset="-127"/>
                <a:ea typeface="HY산B" pitchFamily="18" charset="-127"/>
              </a:rPr>
              <a:t>?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3200" dirty="0">
                <a:latin typeface="HY산B" pitchFamily="18" charset="-127"/>
                <a:ea typeface="HY산B" pitchFamily="18" charset="-127"/>
              </a:rPr>
              <a:t>설치과정</a:t>
            </a:r>
            <a:endParaRPr lang="en-US" altLang="ko-KR" sz="3200" dirty="0">
              <a:latin typeface="HY산B" pitchFamily="18" charset="-127"/>
              <a:ea typeface="HY산B" pitchFamily="18" charset="-127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3200" dirty="0" err="1">
                <a:latin typeface="HY산B" pitchFamily="18" charset="-127"/>
                <a:ea typeface="HY산B" pitchFamily="18" charset="-127"/>
              </a:rPr>
              <a:t>향후계획</a:t>
            </a:r>
            <a:endParaRPr lang="en-US" altLang="ko-KR" sz="3200" dirty="0">
              <a:latin typeface="HY산B" pitchFamily="18" charset="-127"/>
              <a:ea typeface="HY산B" pitchFamily="18" charset="-127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3200" dirty="0">
                <a:latin typeface="HY산B" pitchFamily="18" charset="-127"/>
                <a:ea typeface="HY산B" pitchFamily="18" charset="-127"/>
              </a:rPr>
              <a:t>참고자료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9F74-A794-4A3B-B7CD-350DF84F8C8A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10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648200" y="6356351"/>
            <a:ext cx="2895600" cy="365125"/>
          </a:xfrm>
        </p:spPr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zam2695@naver.com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791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56547" y="24311"/>
            <a:ext cx="12072307" cy="1270831"/>
            <a:chOff x="160728" y="147502"/>
            <a:chExt cx="10713622" cy="1270831"/>
          </a:xfrm>
        </p:grpSpPr>
        <p:sp>
          <p:nvSpPr>
            <p:cNvPr id="4" name="직사각형 3"/>
            <p:cNvSpPr/>
            <p:nvPr/>
          </p:nvSpPr>
          <p:spPr>
            <a:xfrm>
              <a:off x="160728" y="147502"/>
              <a:ext cx="8712968" cy="816249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3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</a:rPr>
                <a:t>설치과정</a:t>
              </a:r>
              <a:endParaRPr lang="en-US" altLang="ko-KR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" name="Picture 3" descr="C:\Users\엘지(1588-3366)\Documents\네이트온 받은 파일\검은선1.png"/>
            <p:cNvPicPr>
              <a:picLocks noChangeAspect="1" noChangeArrowheads="1"/>
            </p:cNvPicPr>
            <p:nvPr/>
          </p:nvPicPr>
          <p:blipFill>
            <a:blip r:embed="rId3" cstate="print">
              <a:lum bright="20000"/>
            </a:blip>
            <a:srcRect/>
            <a:stretch>
              <a:fillRect/>
            </a:stretch>
          </p:blipFill>
          <p:spPr bwMode="auto">
            <a:xfrm>
              <a:off x="196123" y="1004308"/>
              <a:ext cx="10678227" cy="776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직사각형 5"/>
            <p:cNvSpPr/>
            <p:nvPr/>
          </p:nvSpPr>
          <p:spPr>
            <a:xfrm>
              <a:off x="213012" y="1004309"/>
              <a:ext cx="2612012" cy="41402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1600" b="1" dirty="0" err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딥러닝</a:t>
              </a:r>
              <a:r>
                <a:rPr lang="ko-KR" altLang="en-US" sz="1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 라이브러리 설치</a:t>
              </a:r>
              <a:endPara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888F5-0BE0-4230-8D3D-A0DA8A15D502}" type="datetime1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9F74-A794-4A3B-B7CD-350DF84F8C8A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947862" y="1978477"/>
            <a:ext cx="131192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>
          <a:xfrm>
            <a:off x="215462" y="1246260"/>
            <a:ext cx="10515600" cy="4351338"/>
          </a:xfrm>
        </p:spPr>
        <p:txBody>
          <a:bodyPr>
            <a:normAutofit/>
          </a:bodyPr>
          <a:lstStyle/>
          <a:p>
            <a:pPr marL="914400" lvl="1" indent="-457200">
              <a:lnSpc>
                <a:spcPct val="150000"/>
              </a:lnSpc>
              <a:buFont typeface="+mj-lt"/>
              <a:buAutoNum type="arabicParenR"/>
            </a:pPr>
            <a:r>
              <a:rPr lang="pt-BR" altLang="ko-KR" sz="2000" dirty="0">
                <a:latin typeface="HY산B" panose="02030600000101010101" pitchFamily="18" charset="-127"/>
                <a:ea typeface="HY산B" panose="02030600000101010101" pitchFamily="18" charset="-127"/>
              </a:rPr>
              <a:t>conda install -n venv theano pygpu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2000" dirty="0" err="1">
                <a:latin typeface="HY산B" panose="02030600000101010101" pitchFamily="18" charset="-127"/>
                <a:ea typeface="HY산B" panose="02030600000101010101" pitchFamily="18" charset="-127"/>
              </a:rPr>
              <a:t>conda</a:t>
            </a:r>
            <a:r>
              <a:rPr lang="en-US" altLang="ko-KR" sz="2000" dirty="0">
                <a:latin typeface="HY산B" panose="02030600000101010101" pitchFamily="18" charset="-127"/>
                <a:ea typeface="HY산B" panose="02030600000101010101" pitchFamily="18" charset="-127"/>
              </a:rPr>
              <a:t> install -n </a:t>
            </a:r>
            <a:r>
              <a:rPr lang="en-US" altLang="ko-KR" sz="2000" dirty="0" err="1">
                <a:latin typeface="HY산B" panose="02030600000101010101" pitchFamily="18" charset="-127"/>
                <a:ea typeface="HY산B" panose="02030600000101010101" pitchFamily="18" charset="-127"/>
              </a:rPr>
              <a:t>venv</a:t>
            </a:r>
            <a:r>
              <a:rPr lang="en-US" altLang="ko-KR" sz="2000" dirty="0">
                <a:latin typeface="HY산B" panose="02030600000101010101" pitchFamily="18" charset="-127"/>
                <a:ea typeface="HY산B" panose="02030600000101010101" pitchFamily="18" charset="-127"/>
              </a:rPr>
              <a:t> git </a:t>
            </a:r>
            <a:r>
              <a:rPr lang="en-US" altLang="ko-KR" sz="2000" dirty="0" err="1">
                <a:latin typeface="HY산B" panose="02030600000101010101" pitchFamily="18" charset="-127"/>
                <a:ea typeface="HY산B" panose="02030600000101010101" pitchFamily="18" charset="-127"/>
              </a:rPr>
              <a:t>graphviz</a:t>
            </a:r>
            <a:endParaRPr lang="en-US" altLang="ko-KR" sz="2000" dirty="0">
              <a:latin typeface="HY산B" panose="02030600000101010101" pitchFamily="18" charset="-127"/>
              <a:ea typeface="HY산B" panose="02030600000101010101" pitchFamily="18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arenR"/>
            </a:pPr>
            <a:r>
              <a:rPr lang="pt-BR" altLang="ko-KR" sz="2000" dirty="0">
                <a:latin typeface="HY산B" panose="02030600000101010101" pitchFamily="18" charset="-127"/>
                <a:ea typeface="HY산B" panose="02030600000101010101" pitchFamily="18" charset="-127"/>
              </a:rPr>
              <a:t>conda install -n venv tensorflow</a:t>
            </a:r>
            <a:endParaRPr lang="en-US" altLang="ko-KR" sz="2000" dirty="0">
              <a:latin typeface="HY산B" panose="02030600000101010101" pitchFamily="18" charset="-127"/>
              <a:ea typeface="HY산B" panose="02030600000101010101" pitchFamily="18" charset="-127"/>
            </a:endParaRPr>
          </a:p>
        </p:txBody>
      </p:sp>
      <p:sp>
        <p:nvSpPr>
          <p:cNvPr id="1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648200" y="6356351"/>
            <a:ext cx="2895600" cy="365125"/>
          </a:xfrm>
        </p:spPr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zam2695@naver.com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0262CCC-9FD7-4772-8B34-937EB0F075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340" y="2702550"/>
            <a:ext cx="9106722" cy="365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959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56547" y="24311"/>
            <a:ext cx="12072307" cy="1270831"/>
            <a:chOff x="160728" y="147502"/>
            <a:chExt cx="10713622" cy="1270831"/>
          </a:xfrm>
        </p:grpSpPr>
        <p:sp>
          <p:nvSpPr>
            <p:cNvPr id="4" name="직사각형 3"/>
            <p:cNvSpPr/>
            <p:nvPr/>
          </p:nvSpPr>
          <p:spPr>
            <a:xfrm>
              <a:off x="160728" y="147502"/>
              <a:ext cx="8712968" cy="816249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3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</a:rPr>
                <a:t>설치과정</a:t>
              </a:r>
              <a:endParaRPr lang="en-US" altLang="ko-KR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" name="Picture 3" descr="C:\Users\엘지(1588-3366)\Documents\네이트온 받은 파일\검은선1.png"/>
            <p:cNvPicPr>
              <a:picLocks noChangeAspect="1" noChangeArrowheads="1"/>
            </p:cNvPicPr>
            <p:nvPr/>
          </p:nvPicPr>
          <p:blipFill>
            <a:blip r:embed="rId3" cstate="print">
              <a:lum bright="20000"/>
            </a:blip>
            <a:srcRect/>
            <a:stretch>
              <a:fillRect/>
            </a:stretch>
          </p:blipFill>
          <p:spPr bwMode="auto">
            <a:xfrm>
              <a:off x="196123" y="1004308"/>
              <a:ext cx="10678227" cy="776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직사각형 5"/>
            <p:cNvSpPr/>
            <p:nvPr/>
          </p:nvSpPr>
          <p:spPr>
            <a:xfrm>
              <a:off x="213012" y="1004309"/>
              <a:ext cx="2612012" cy="41402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1600" b="1" dirty="0" err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딥러닝</a:t>
              </a:r>
              <a:r>
                <a:rPr lang="ko-KR" altLang="en-US" sz="1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 라이브러리 설치</a:t>
              </a:r>
              <a:endPara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888F5-0BE0-4230-8D3D-A0DA8A15D502}" type="datetime1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9F74-A794-4A3B-B7CD-350DF84F8C8A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947862" y="1978477"/>
            <a:ext cx="131192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>
          <a:xfrm>
            <a:off x="215462" y="1246260"/>
            <a:ext cx="13352620" cy="4351338"/>
          </a:xfrm>
        </p:spPr>
        <p:txBody>
          <a:bodyPr>
            <a:normAutofit/>
          </a:bodyPr>
          <a:lstStyle/>
          <a:p>
            <a:pPr marL="914400" lvl="1" indent="-457200">
              <a:lnSpc>
                <a:spcPct val="150000"/>
              </a:lnSpc>
              <a:buFont typeface="+mj-lt"/>
              <a:buAutoNum type="arabicParenR" startAt="4"/>
            </a:pPr>
            <a:r>
              <a:rPr lang="pt-BR" altLang="ko-KR" sz="2000" dirty="0">
                <a:latin typeface="HY산B" panose="02030600000101010101" pitchFamily="18" charset="-127"/>
                <a:ea typeface="HY산B" panose="02030600000101010101" pitchFamily="18" charset="-127"/>
              </a:rPr>
              <a:t>git clone https://github.com/fchollet/keras.git</a:t>
            </a:r>
            <a:r>
              <a:rPr lang="en-US" altLang="ko-KR" sz="2000" dirty="0" err="1">
                <a:latin typeface="HY산B" panose="02030600000101010101" pitchFamily="18" charset="-127"/>
                <a:ea typeface="HY산B" panose="02030600000101010101" pitchFamily="18" charset="-127"/>
              </a:rPr>
              <a:t>conda</a:t>
            </a:r>
            <a:r>
              <a:rPr lang="en-US" altLang="ko-KR" sz="2000" dirty="0">
                <a:latin typeface="HY산B" panose="02030600000101010101" pitchFamily="18" charset="-127"/>
                <a:ea typeface="HY산B" panose="02030600000101010101" pitchFamily="18" charset="-127"/>
              </a:rPr>
              <a:t> install -n </a:t>
            </a:r>
            <a:r>
              <a:rPr lang="en-US" altLang="ko-KR" sz="2000" dirty="0" err="1">
                <a:latin typeface="HY산B" panose="02030600000101010101" pitchFamily="18" charset="-127"/>
                <a:ea typeface="HY산B" panose="02030600000101010101" pitchFamily="18" charset="-127"/>
              </a:rPr>
              <a:t>venv</a:t>
            </a:r>
            <a:r>
              <a:rPr lang="en-US" altLang="ko-KR" sz="2000" dirty="0">
                <a:latin typeface="HY산B" panose="02030600000101010101" pitchFamily="18" charset="-127"/>
                <a:ea typeface="HY산B" panose="02030600000101010101" pitchFamily="18" charset="-127"/>
              </a:rPr>
              <a:t> git </a:t>
            </a:r>
            <a:r>
              <a:rPr lang="en-US" altLang="ko-KR" sz="2000" dirty="0" err="1">
                <a:latin typeface="HY산B" panose="02030600000101010101" pitchFamily="18" charset="-127"/>
                <a:ea typeface="HY산B" panose="02030600000101010101" pitchFamily="18" charset="-127"/>
              </a:rPr>
              <a:t>graphviz</a:t>
            </a:r>
            <a:endParaRPr lang="en-US" altLang="ko-KR" sz="2000" dirty="0">
              <a:latin typeface="HY산B" panose="02030600000101010101" pitchFamily="18" charset="-127"/>
              <a:ea typeface="HY산B" panose="02030600000101010101" pitchFamily="18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arenR" startAt="4"/>
            </a:pPr>
            <a:r>
              <a:rPr lang="pt-BR" altLang="ko-KR" sz="2000" dirty="0">
                <a:latin typeface="HY산B" panose="02030600000101010101" pitchFamily="18" charset="-127"/>
                <a:ea typeface="HY산B" panose="02030600000101010101" pitchFamily="18" charset="-127"/>
              </a:rPr>
              <a:t>cd keras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arenR" startAt="4"/>
            </a:pPr>
            <a:r>
              <a:rPr lang="en-US" altLang="ko-KR" sz="2000" dirty="0">
                <a:latin typeface="HY산B" panose="02030600000101010101" pitchFamily="18" charset="-127"/>
                <a:ea typeface="HY산B" panose="02030600000101010101" pitchFamily="18" charset="-127"/>
              </a:rPr>
              <a:t>python setup.py install (</a:t>
            </a:r>
            <a:r>
              <a:rPr lang="en-US" altLang="ko-KR" sz="2000" dirty="0" err="1">
                <a:latin typeface="HY산B" panose="02030600000101010101" pitchFamily="18" charset="-127"/>
                <a:ea typeface="HY산B" panose="02030600000101010101" pitchFamily="18" charset="-127"/>
              </a:rPr>
              <a:t>Keras</a:t>
            </a:r>
            <a:r>
              <a:rPr lang="en-US" altLang="ko-KR" sz="2000" dirty="0">
                <a:latin typeface="HY산B" panose="02030600000101010101" pitchFamily="18" charset="-127"/>
                <a:ea typeface="HY산B" panose="02030600000101010101" pitchFamily="18" charset="-127"/>
              </a:rPr>
              <a:t> </a:t>
            </a:r>
            <a:r>
              <a:rPr lang="ko-KR" altLang="en-US" sz="2000" dirty="0">
                <a:latin typeface="HY산B" panose="02030600000101010101" pitchFamily="18" charset="-127"/>
                <a:ea typeface="HY산B" panose="02030600000101010101" pitchFamily="18" charset="-127"/>
              </a:rPr>
              <a:t>설치</a:t>
            </a:r>
            <a:r>
              <a:rPr lang="en-US" altLang="ko-KR" sz="2000" dirty="0">
                <a:latin typeface="HY산B" panose="02030600000101010101" pitchFamily="18" charset="-127"/>
                <a:ea typeface="HY산B" panose="02030600000101010101" pitchFamily="18" charset="-127"/>
              </a:rPr>
              <a:t>)</a:t>
            </a:r>
          </a:p>
        </p:txBody>
      </p:sp>
      <p:sp>
        <p:nvSpPr>
          <p:cNvPr id="1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648200" y="6356351"/>
            <a:ext cx="2895600" cy="365125"/>
          </a:xfrm>
        </p:spPr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zam2695@naver.com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959FC15-8DD5-463C-ACC8-5C9261B173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" y="2825740"/>
            <a:ext cx="5162550" cy="293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388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56547" y="24311"/>
            <a:ext cx="12072307" cy="1270831"/>
            <a:chOff x="160728" y="147502"/>
            <a:chExt cx="10713622" cy="1270831"/>
          </a:xfrm>
        </p:grpSpPr>
        <p:sp>
          <p:nvSpPr>
            <p:cNvPr id="4" name="직사각형 3"/>
            <p:cNvSpPr/>
            <p:nvPr/>
          </p:nvSpPr>
          <p:spPr>
            <a:xfrm>
              <a:off x="160728" y="147502"/>
              <a:ext cx="8712968" cy="816249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3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</a:rPr>
                <a:t>설치과정</a:t>
              </a:r>
              <a:endParaRPr lang="en-US" altLang="ko-KR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" name="Picture 3" descr="C:\Users\엘지(1588-3366)\Documents\네이트온 받은 파일\검은선1.png"/>
            <p:cNvPicPr>
              <a:picLocks noChangeAspect="1" noChangeArrowheads="1"/>
            </p:cNvPicPr>
            <p:nvPr/>
          </p:nvPicPr>
          <p:blipFill>
            <a:blip r:embed="rId3" cstate="print">
              <a:lum bright="20000"/>
            </a:blip>
            <a:srcRect/>
            <a:stretch>
              <a:fillRect/>
            </a:stretch>
          </p:blipFill>
          <p:spPr bwMode="auto">
            <a:xfrm>
              <a:off x="196123" y="1004308"/>
              <a:ext cx="10678227" cy="776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직사각형 5"/>
            <p:cNvSpPr/>
            <p:nvPr/>
          </p:nvSpPr>
          <p:spPr>
            <a:xfrm>
              <a:off x="213012" y="1004309"/>
              <a:ext cx="2612012" cy="41402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1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설치 환경 테스트</a:t>
              </a:r>
              <a:endPara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888F5-0BE0-4230-8D3D-A0DA8A15D502}" type="datetime1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9F74-A794-4A3B-B7CD-350DF84F8C8A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947862" y="1978477"/>
            <a:ext cx="131192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>
          <a:xfrm>
            <a:off x="248885" y="1295142"/>
            <a:ext cx="10515600" cy="4351338"/>
          </a:xfrm>
        </p:spPr>
        <p:txBody>
          <a:bodyPr>
            <a:normAutofit/>
          </a:bodyPr>
          <a:lstStyle/>
          <a:p>
            <a:pPr marL="914400" lvl="1" indent="-4572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2000" dirty="0">
                <a:solidFill>
                  <a:srgbClr val="FF0000"/>
                </a:solidFill>
                <a:latin typeface="HY산B" panose="02030600000101010101" pitchFamily="18" charset="-127"/>
                <a:ea typeface="HY산B" panose="02030600000101010101" pitchFamily="18" charset="-127"/>
              </a:rPr>
              <a:t>프로젝트 폴더</a:t>
            </a:r>
            <a:r>
              <a:rPr lang="en-US" altLang="ko-KR" sz="2000" dirty="0">
                <a:solidFill>
                  <a:srgbClr val="FF0000"/>
                </a:solidFill>
                <a:latin typeface="HY산B" panose="02030600000101010101" pitchFamily="18" charset="-127"/>
                <a:ea typeface="HY산B" panose="02030600000101010101" pitchFamily="18" charset="-127"/>
              </a:rPr>
              <a:t>(c:\Projects\</a:t>
            </a:r>
            <a:r>
              <a:rPr lang="en-US" altLang="ko-KR" sz="2000" dirty="0" err="1">
                <a:solidFill>
                  <a:srgbClr val="FF0000"/>
                </a:solidFill>
                <a:latin typeface="HY산B" panose="02030600000101010101" pitchFamily="18" charset="-127"/>
                <a:ea typeface="HY산B" panose="02030600000101010101" pitchFamily="18" charset="-127"/>
              </a:rPr>
              <a:t>keras_talk</a:t>
            </a:r>
            <a:r>
              <a:rPr lang="en-US" altLang="ko-KR" sz="2000" dirty="0">
                <a:solidFill>
                  <a:srgbClr val="FF0000"/>
                </a:solidFill>
                <a:latin typeface="HY산B" panose="02030600000101010101" pitchFamily="18" charset="-127"/>
                <a:ea typeface="HY산B" panose="02030600000101010101" pitchFamily="18" charset="-127"/>
              </a:rPr>
              <a:t>)</a:t>
            </a:r>
            <a:r>
              <a:rPr lang="en-US" altLang="ko-KR" sz="2000" dirty="0">
                <a:latin typeface="HY산B" panose="02030600000101010101" pitchFamily="18" charset="-127"/>
                <a:ea typeface="HY산B" panose="02030600000101010101" pitchFamily="18" charset="-127"/>
              </a:rPr>
              <a:t> </a:t>
            </a:r>
            <a:r>
              <a:rPr lang="ko-KR" altLang="en-US" sz="2000" dirty="0">
                <a:latin typeface="HY산B" panose="02030600000101010101" pitchFamily="18" charset="-127"/>
                <a:ea typeface="HY산B" panose="02030600000101010101" pitchFamily="18" charset="-127"/>
              </a:rPr>
              <a:t>이동 후 </a:t>
            </a:r>
            <a:r>
              <a:rPr lang="en-US" altLang="ko-KR" sz="2000" dirty="0">
                <a:latin typeface="HY산B" panose="02030600000101010101" pitchFamily="18" charset="-127"/>
                <a:ea typeface="HY산B" panose="02030600000101010101" pitchFamily="18" charset="-127"/>
              </a:rPr>
              <a:t>“</a:t>
            </a:r>
            <a:r>
              <a:rPr lang="en-US" altLang="ko-KR" sz="2000" dirty="0" err="1">
                <a:latin typeface="HY산B" panose="02030600000101010101" pitchFamily="18" charset="-127"/>
                <a:ea typeface="HY산B" panose="02030600000101010101" pitchFamily="18" charset="-127"/>
              </a:rPr>
              <a:t>jupyter</a:t>
            </a:r>
            <a:r>
              <a:rPr lang="ko-KR" altLang="en-US" sz="2000" dirty="0">
                <a:latin typeface="HY산B" panose="02030600000101010101" pitchFamily="18" charset="-127"/>
                <a:ea typeface="HY산B" panose="02030600000101010101" pitchFamily="18" charset="-127"/>
              </a:rPr>
              <a:t> </a:t>
            </a:r>
            <a:r>
              <a:rPr lang="en-US" altLang="ko-KR" sz="2000" dirty="0">
                <a:latin typeface="HY산B" panose="02030600000101010101" pitchFamily="18" charset="-127"/>
                <a:ea typeface="HY산B" panose="02030600000101010101" pitchFamily="18" charset="-127"/>
              </a:rPr>
              <a:t>notebook”</a:t>
            </a:r>
            <a:r>
              <a:rPr lang="ko-KR" altLang="en-US" sz="2000" dirty="0">
                <a:latin typeface="HY산B" panose="02030600000101010101" pitchFamily="18" charset="-127"/>
                <a:ea typeface="HY산B" panose="02030600000101010101" pitchFamily="18" charset="-127"/>
              </a:rPr>
              <a:t>실행</a:t>
            </a:r>
            <a:endParaRPr lang="en-US" altLang="ko-KR" sz="2000" dirty="0">
              <a:latin typeface="HY산B" panose="02030600000101010101" pitchFamily="18" charset="-127"/>
              <a:ea typeface="HY산B" panose="02030600000101010101" pitchFamily="18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arenR"/>
            </a:pPr>
            <a:endParaRPr lang="en-US" altLang="ko-KR" sz="2000" dirty="0">
              <a:latin typeface="HY산B" panose="02030600000101010101" pitchFamily="18" charset="-127"/>
              <a:ea typeface="HY산B" panose="02030600000101010101" pitchFamily="18" charset="-127"/>
            </a:endParaRPr>
          </a:p>
        </p:txBody>
      </p:sp>
      <p:sp>
        <p:nvSpPr>
          <p:cNvPr id="1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648200" y="6356351"/>
            <a:ext cx="2895600" cy="365125"/>
          </a:xfrm>
        </p:spPr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zam2695@naver.com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2ECD836-4EE9-4B35-B569-A22B655FF8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9172"/>
            <a:ext cx="10080812" cy="392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738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56547" y="24311"/>
            <a:ext cx="12072307" cy="1270831"/>
            <a:chOff x="160728" y="147502"/>
            <a:chExt cx="10713622" cy="1270831"/>
          </a:xfrm>
        </p:grpSpPr>
        <p:sp>
          <p:nvSpPr>
            <p:cNvPr id="4" name="직사각형 3"/>
            <p:cNvSpPr/>
            <p:nvPr/>
          </p:nvSpPr>
          <p:spPr>
            <a:xfrm>
              <a:off x="160728" y="147502"/>
              <a:ext cx="8712968" cy="816249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3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</a:rPr>
                <a:t>설치과정</a:t>
              </a:r>
              <a:endParaRPr lang="en-US" altLang="ko-KR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" name="Picture 3" descr="C:\Users\엘지(1588-3366)\Documents\네이트온 받은 파일\검은선1.png"/>
            <p:cNvPicPr>
              <a:picLocks noChangeAspect="1" noChangeArrowheads="1"/>
            </p:cNvPicPr>
            <p:nvPr/>
          </p:nvPicPr>
          <p:blipFill>
            <a:blip r:embed="rId3" cstate="print">
              <a:lum bright="20000"/>
            </a:blip>
            <a:srcRect/>
            <a:stretch>
              <a:fillRect/>
            </a:stretch>
          </p:blipFill>
          <p:spPr bwMode="auto">
            <a:xfrm>
              <a:off x="196123" y="1004308"/>
              <a:ext cx="10678227" cy="776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직사각형 5"/>
            <p:cNvSpPr/>
            <p:nvPr/>
          </p:nvSpPr>
          <p:spPr>
            <a:xfrm>
              <a:off x="213012" y="1004309"/>
              <a:ext cx="2612012" cy="41402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1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설치 환경 테스트</a:t>
              </a:r>
              <a:endPara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888F5-0BE0-4230-8D3D-A0DA8A15D502}" type="datetime1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9F74-A794-4A3B-B7CD-350DF84F8C8A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947862" y="1978477"/>
            <a:ext cx="131192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648200" y="6356351"/>
            <a:ext cx="2895600" cy="365125"/>
          </a:xfrm>
        </p:spPr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zam2695@naver.com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2718E0D-B690-41E3-AE09-8B1688F2FF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13" y="1295142"/>
            <a:ext cx="9144000" cy="4953000"/>
          </a:xfrm>
          <a:prstGeom prst="rect">
            <a:avLst/>
          </a:prstGeom>
        </p:spPr>
      </p:pic>
      <p:sp>
        <p:nvSpPr>
          <p:cNvPr id="16" name="내용 개체 틀 9">
            <a:extLst>
              <a:ext uri="{FF2B5EF4-FFF2-40B4-BE49-F238E27FC236}">
                <a16:creationId xmlns:a16="http://schemas.microsoft.com/office/drawing/2014/main" id="{FB4957C8-A214-4111-8A2F-56737B08BE53}"/>
              </a:ext>
            </a:extLst>
          </p:cNvPr>
          <p:cNvSpPr txBox="1">
            <a:spLocks/>
          </p:cNvSpPr>
          <p:nvPr/>
        </p:nvSpPr>
        <p:spPr>
          <a:xfrm>
            <a:off x="493513" y="376241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2000" dirty="0">
                <a:latin typeface="HY산B" panose="02030600000101010101" pitchFamily="18" charset="-127"/>
                <a:ea typeface="HY산B" panose="02030600000101010101" pitchFamily="18" charset="-127"/>
              </a:rPr>
              <a:t>소스코드 실행은 </a:t>
            </a:r>
            <a:r>
              <a:rPr lang="en-US" altLang="ko-KR" sz="2000" dirty="0" err="1">
                <a:latin typeface="HY산B" panose="02030600000101010101" pitchFamily="18" charset="-127"/>
                <a:ea typeface="HY산B" panose="02030600000101010101" pitchFamily="18" charset="-127"/>
              </a:rPr>
              <a:t>shift+enter</a:t>
            </a:r>
            <a:endParaRPr lang="en-US" altLang="ko-KR" sz="2000" dirty="0">
              <a:latin typeface="HY산B" panose="02030600000101010101" pitchFamily="18" charset="-127"/>
              <a:ea typeface="HY산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75103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56547" y="24311"/>
            <a:ext cx="12072307" cy="1270831"/>
            <a:chOff x="160728" y="147502"/>
            <a:chExt cx="10713622" cy="1270831"/>
          </a:xfrm>
        </p:grpSpPr>
        <p:sp>
          <p:nvSpPr>
            <p:cNvPr id="4" name="직사각형 3"/>
            <p:cNvSpPr/>
            <p:nvPr/>
          </p:nvSpPr>
          <p:spPr>
            <a:xfrm>
              <a:off x="160728" y="147502"/>
              <a:ext cx="8712968" cy="816249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3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</a:rPr>
                <a:t>설치과정</a:t>
              </a:r>
              <a:endParaRPr lang="en-US" altLang="ko-KR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" name="Picture 3" descr="C:\Users\엘지(1588-3366)\Documents\네이트온 받은 파일\검은선1.png"/>
            <p:cNvPicPr>
              <a:picLocks noChangeAspect="1" noChangeArrowheads="1"/>
            </p:cNvPicPr>
            <p:nvPr/>
          </p:nvPicPr>
          <p:blipFill>
            <a:blip r:embed="rId3" cstate="print">
              <a:lum bright="20000"/>
            </a:blip>
            <a:srcRect/>
            <a:stretch>
              <a:fillRect/>
            </a:stretch>
          </p:blipFill>
          <p:spPr bwMode="auto">
            <a:xfrm>
              <a:off x="196123" y="1004308"/>
              <a:ext cx="10678227" cy="776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직사각형 5"/>
            <p:cNvSpPr/>
            <p:nvPr/>
          </p:nvSpPr>
          <p:spPr>
            <a:xfrm>
              <a:off x="213012" y="1004309"/>
              <a:ext cx="2612012" cy="41402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1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설치 환경 테스트</a:t>
              </a:r>
              <a:endPara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888F5-0BE0-4230-8D3D-A0DA8A15D502}" type="datetime1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9F74-A794-4A3B-B7CD-350DF84F8C8A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947862" y="1978477"/>
            <a:ext cx="131192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648200" y="6356351"/>
            <a:ext cx="2895600" cy="365125"/>
          </a:xfrm>
        </p:spPr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zam2695@naver.com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AA121794-F23C-4ACE-B74B-9A789C8DA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047" y="1408766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800" dirty="0"/>
              <a:t>import </a:t>
            </a:r>
            <a:r>
              <a:rPr lang="en-US" altLang="ko-KR" sz="1800" dirty="0" err="1"/>
              <a:t>scipy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import </a:t>
            </a:r>
            <a:r>
              <a:rPr lang="en-US" altLang="ko-KR" sz="1800" dirty="0" err="1"/>
              <a:t>numpy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import </a:t>
            </a:r>
            <a:r>
              <a:rPr lang="en-US" altLang="ko-KR" sz="1800" dirty="0" err="1"/>
              <a:t>matplotlib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import pandas</a:t>
            </a:r>
          </a:p>
          <a:p>
            <a:pPr marL="0" indent="0">
              <a:buNone/>
            </a:pPr>
            <a:r>
              <a:rPr lang="en-US" altLang="ko-KR" sz="1800" dirty="0"/>
              <a:t>import </a:t>
            </a:r>
            <a:r>
              <a:rPr lang="en-US" altLang="ko-KR" sz="1800" dirty="0" err="1"/>
              <a:t>sklearn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import </a:t>
            </a:r>
            <a:r>
              <a:rPr lang="en-US" altLang="ko-KR" sz="1800" dirty="0" err="1"/>
              <a:t>pydotplus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import h5py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import </a:t>
            </a:r>
            <a:r>
              <a:rPr lang="en-US" altLang="ko-KR" sz="1800" dirty="0" err="1"/>
              <a:t>theano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import </a:t>
            </a:r>
            <a:r>
              <a:rPr lang="en-US" altLang="ko-KR" sz="1800" dirty="0" err="1"/>
              <a:t>tensorflow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import </a:t>
            </a:r>
            <a:r>
              <a:rPr lang="en-US" altLang="ko-KR" sz="1800" dirty="0" err="1"/>
              <a:t>keras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0E7A6C-14AC-4463-8976-AA8CA94993CB}"/>
              </a:ext>
            </a:extLst>
          </p:cNvPr>
          <p:cNvSpPr txBox="1"/>
          <p:nvPr/>
        </p:nvSpPr>
        <p:spPr>
          <a:xfrm>
            <a:off x="4222376" y="1408766"/>
            <a:ext cx="74900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print('</a:t>
            </a:r>
            <a:r>
              <a:rPr lang="en-US" altLang="ko-KR" dirty="0" err="1"/>
              <a:t>scipy</a:t>
            </a:r>
            <a:r>
              <a:rPr lang="en-US" altLang="ko-KR" dirty="0"/>
              <a:t> ' + </a:t>
            </a:r>
            <a:r>
              <a:rPr lang="en-US" altLang="ko-KR" dirty="0" err="1"/>
              <a:t>scipy</a:t>
            </a:r>
            <a:r>
              <a:rPr lang="en-US" altLang="ko-KR" dirty="0"/>
              <a:t>.__version__)</a:t>
            </a:r>
          </a:p>
          <a:p>
            <a:r>
              <a:rPr lang="en-US" altLang="ko-KR" dirty="0"/>
              <a:t>print('</a:t>
            </a:r>
            <a:r>
              <a:rPr lang="en-US" altLang="ko-KR" dirty="0" err="1"/>
              <a:t>numpy</a:t>
            </a:r>
            <a:r>
              <a:rPr lang="en-US" altLang="ko-KR" dirty="0"/>
              <a:t> ' + </a:t>
            </a:r>
            <a:r>
              <a:rPr lang="en-US" altLang="ko-KR" dirty="0" err="1"/>
              <a:t>numpy</a:t>
            </a:r>
            <a:r>
              <a:rPr lang="en-US" altLang="ko-KR" dirty="0"/>
              <a:t>.__version__)</a:t>
            </a:r>
          </a:p>
          <a:p>
            <a:r>
              <a:rPr lang="en-US" altLang="ko-KR" dirty="0"/>
              <a:t>print('</a:t>
            </a:r>
            <a:r>
              <a:rPr lang="en-US" altLang="ko-KR" dirty="0" err="1"/>
              <a:t>matplotlib</a:t>
            </a:r>
            <a:r>
              <a:rPr lang="en-US" altLang="ko-KR" dirty="0"/>
              <a:t> ' + </a:t>
            </a:r>
            <a:r>
              <a:rPr lang="en-US" altLang="ko-KR" dirty="0" err="1"/>
              <a:t>matplotlib</a:t>
            </a:r>
            <a:r>
              <a:rPr lang="en-US" altLang="ko-KR" dirty="0"/>
              <a:t>.__version__)</a:t>
            </a:r>
          </a:p>
          <a:p>
            <a:r>
              <a:rPr lang="en-US" altLang="ko-KR" dirty="0"/>
              <a:t>print('pandas ' + </a:t>
            </a:r>
            <a:r>
              <a:rPr lang="en-US" altLang="ko-KR" dirty="0" err="1"/>
              <a:t>pandas.__version</a:t>
            </a:r>
            <a:r>
              <a:rPr lang="en-US" altLang="ko-KR" dirty="0"/>
              <a:t>__)</a:t>
            </a:r>
          </a:p>
          <a:p>
            <a:r>
              <a:rPr lang="en-US" altLang="ko-KR" dirty="0"/>
              <a:t>print('</a:t>
            </a:r>
            <a:r>
              <a:rPr lang="en-US" altLang="ko-KR" dirty="0" err="1"/>
              <a:t>sklearn</a:t>
            </a:r>
            <a:r>
              <a:rPr lang="en-US" altLang="ko-KR" dirty="0"/>
              <a:t> ' + </a:t>
            </a:r>
            <a:r>
              <a:rPr lang="en-US" altLang="ko-KR" dirty="0" err="1"/>
              <a:t>sklearn</a:t>
            </a:r>
            <a:r>
              <a:rPr lang="en-US" altLang="ko-KR" dirty="0"/>
              <a:t>.__version__)</a:t>
            </a:r>
          </a:p>
          <a:p>
            <a:r>
              <a:rPr lang="en-US" altLang="ko-KR" dirty="0"/>
              <a:t>print('</a:t>
            </a:r>
            <a:r>
              <a:rPr lang="en-US" altLang="ko-KR" dirty="0" err="1"/>
              <a:t>pydotplus</a:t>
            </a:r>
            <a:r>
              <a:rPr lang="en-US" altLang="ko-KR" dirty="0"/>
              <a:t> ' + </a:t>
            </a:r>
            <a:r>
              <a:rPr lang="en-US" altLang="ko-KR" dirty="0" err="1"/>
              <a:t>pydotplus</a:t>
            </a:r>
            <a:r>
              <a:rPr lang="en-US" altLang="ko-KR" dirty="0"/>
              <a:t>.__version__)</a:t>
            </a:r>
          </a:p>
          <a:p>
            <a:r>
              <a:rPr lang="en-US" altLang="ko-KR" dirty="0"/>
              <a:t>print('h5py ' + h5py.__version__)</a:t>
            </a:r>
          </a:p>
          <a:p>
            <a:endParaRPr lang="en-US" altLang="ko-KR" dirty="0"/>
          </a:p>
          <a:p>
            <a:r>
              <a:rPr lang="en-US" altLang="ko-KR" dirty="0"/>
              <a:t>print('</a:t>
            </a:r>
            <a:r>
              <a:rPr lang="en-US" altLang="ko-KR" dirty="0" err="1"/>
              <a:t>theano</a:t>
            </a:r>
            <a:r>
              <a:rPr lang="en-US" altLang="ko-KR" dirty="0"/>
              <a:t> ' + </a:t>
            </a:r>
            <a:r>
              <a:rPr lang="en-US" altLang="ko-KR" dirty="0" err="1"/>
              <a:t>theano</a:t>
            </a:r>
            <a:r>
              <a:rPr lang="en-US" altLang="ko-KR" dirty="0"/>
              <a:t>.__version__)</a:t>
            </a:r>
          </a:p>
          <a:p>
            <a:r>
              <a:rPr lang="en-US" altLang="ko-KR" dirty="0"/>
              <a:t>print('</a:t>
            </a:r>
            <a:r>
              <a:rPr lang="en-US" altLang="ko-KR" dirty="0" err="1"/>
              <a:t>tensorflow</a:t>
            </a:r>
            <a:r>
              <a:rPr lang="en-US" altLang="ko-KR" dirty="0"/>
              <a:t> ' + </a:t>
            </a:r>
            <a:r>
              <a:rPr lang="en-US" altLang="ko-KR" dirty="0" err="1"/>
              <a:t>tensorflow</a:t>
            </a:r>
            <a:r>
              <a:rPr lang="en-US" altLang="ko-KR" dirty="0"/>
              <a:t>.__version__)</a:t>
            </a:r>
          </a:p>
          <a:p>
            <a:r>
              <a:rPr lang="en-US" altLang="ko-KR" dirty="0"/>
              <a:t>print('</a:t>
            </a:r>
            <a:r>
              <a:rPr lang="en-US" altLang="ko-KR" dirty="0" err="1"/>
              <a:t>keras</a:t>
            </a:r>
            <a:r>
              <a:rPr lang="en-US" altLang="ko-KR" dirty="0"/>
              <a:t> ' + </a:t>
            </a:r>
            <a:r>
              <a:rPr lang="en-US" altLang="ko-KR" dirty="0" err="1"/>
              <a:t>keras</a:t>
            </a:r>
            <a:r>
              <a:rPr lang="en-US" altLang="ko-KR" dirty="0"/>
              <a:t>.__version__)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47841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56547" y="24311"/>
            <a:ext cx="12072307" cy="1270831"/>
            <a:chOff x="160728" y="147502"/>
            <a:chExt cx="10713622" cy="1270831"/>
          </a:xfrm>
        </p:grpSpPr>
        <p:sp>
          <p:nvSpPr>
            <p:cNvPr id="4" name="직사각형 3"/>
            <p:cNvSpPr/>
            <p:nvPr/>
          </p:nvSpPr>
          <p:spPr>
            <a:xfrm>
              <a:off x="160728" y="147502"/>
              <a:ext cx="8712968" cy="816249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3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</a:rPr>
                <a:t>설치과정</a:t>
              </a:r>
              <a:endParaRPr lang="en-US" altLang="ko-KR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" name="Picture 3" descr="C:\Users\엘지(1588-3366)\Documents\네이트온 받은 파일\검은선1.png"/>
            <p:cNvPicPr>
              <a:picLocks noChangeAspect="1" noChangeArrowheads="1"/>
            </p:cNvPicPr>
            <p:nvPr/>
          </p:nvPicPr>
          <p:blipFill>
            <a:blip r:embed="rId3" cstate="print">
              <a:lum bright="20000"/>
            </a:blip>
            <a:srcRect/>
            <a:stretch>
              <a:fillRect/>
            </a:stretch>
          </p:blipFill>
          <p:spPr bwMode="auto">
            <a:xfrm>
              <a:off x="196123" y="1004308"/>
              <a:ext cx="10678227" cy="776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직사각형 5"/>
            <p:cNvSpPr/>
            <p:nvPr/>
          </p:nvSpPr>
          <p:spPr>
            <a:xfrm>
              <a:off x="213012" y="1004309"/>
              <a:ext cx="2612012" cy="41402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1600" b="1" dirty="0" err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설치환경</a:t>
              </a:r>
              <a:r>
                <a:rPr lang="ko-KR" altLang="en-US" sz="1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 테스트 및 </a:t>
              </a:r>
              <a:r>
                <a:rPr lang="ko-KR" altLang="en-US" sz="1600" b="1" dirty="0" err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구동확인</a:t>
              </a:r>
              <a:endPara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888F5-0BE0-4230-8D3D-A0DA8A15D502}" type="datetime1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9F74-A794-4A3B-B7CD-350DF84F8C8A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947862" y="1978477"/>
            <a:ext cx="131192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DD376D9F-60D8-47E3-9FAF-0FB50A056F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482" y="1442853"/>
            <a:ext cx="8164735" cy="4351338"/>
          </a:xfrm>
        </p:spPr>
      </p:pic>
      <p:sp>
        <p:nvSpPr>
          <p:cNvPr id="1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648200" y="6356351"/>
            <a:ext cx="2895600" cy="365125"/>
          </a:xfrm>
        </p:spPr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zam2695@naver.com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86560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56547" y="24311"/>
            <a:ext cx="12072307" cy="1270831"/>
            <a:chOff x="160728" y="147502"/>
            <a:chExt cx="10713622" cy="1270831"/>
          </a:xfrm>
        </p:grpSpPr>
        <p:sp>
          <p:nvSpPr>
            <p:cNvPr id="4" name="직사각형 3"/>
            <p:cNvSpPr/>
            <p:nvPr/>
          </p:nvSpPr>
          <p:spPr>
            <a:xfrm>
              <a:off x="160728" y="147502"/>
              <a:ext cx="8712968" cy="816249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3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</a:rPr>
                <a:t>설치과정</a:t>
              </a:r>
              <a:endParaRPr lang="en-US" altLang="ko-KR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" name="Picture 3" descr="C:\Users\엘지(1588-3366)\Documents\네이트온 받은 파일\검은선1.png"/>
            <p:cNvPicPr>
              <a:picLocks noChangeAspect="1" noChangeArrowheads="1"/>
            </p:cNvPicPr>
            <p:nvPr/>
          </p:nvPicPr>
          <p:blipFill>
            <a:blip r:embed="rId3" cstate="print">
              <a:lum bright="20000"/>
            </a:blip>
            <a:srcRect/>
            <a:stretch>
              <a:fillRect/>
            </a:stretch>
          </p:blipFill>
          <p:spPr bwMode="auto">
            <a:xfrm>
              <a:off x="196123" y="1004308"/>
              <a:ext cx="10678227" cy="776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직사각형 5"/>
            <p:cNvSpPr/>
            <p:nvPr/>
          </p:nvSpPr>
          <p:spPr>
            <a:xfrm>
              <a:off x="213012" y="1004309"/>
              <a:ext cx="2612012" cy="41402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1600" b="1" dirty="0" err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딥러닝</a:t>
              </a:r>
              <a:r>
                <a:rPr lang="ko-KR" altLang="en-US" sz="1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 기본 모델 구현 확인</a:t>
              </a:r>
              <a:endPara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888F5-0BE0-4230-8D3D-A0DA8A15D502}" type="datetime1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9F74-A794-4A3B-B7CD-350DF84F8C8A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947862" y="1978477"/>
            <a:ext cx="131192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>
          <a:xfrm>
            <a:off x="196431" y="1195495"/>
            <a:ext cx="10515600" cy="4351338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000" dirty="0">
                <a:latin typeface="HY산B" panose="02030600000101010101" pitchFamily="18" charset="-127"/>
                <a:ea typeface="HY산B" panose="02030600000101010101" pitchFamily="18" charset="-127"/>
              </a:rPr>
              <a:t>from </a:t>
            </a:r>
            <a:r>
              <a:rPr lang="en-US" altLang="ko-KR" sz="1000" dirty="0" err="1">
                <a:latin typeface="HY산B" panose="02030600000101010101" pitchFamily="18" charset="-127"/>
                <a:ea typeface="HY산B" panose="02030600000101010101" pitchFamily="18" charset="-127"/>
              </a:rPr>
              <a:t>keras.utils</a:t>
            </a:r>
            <a:r>
              <a:rPr lang="en-US" altLang="ko-KR" sz="1000" dirty="0">
                <a:latin typeface="HY산B" panose="02030600000101010101" pitchFamily="18" charset="-127"/>
                <a:ea typeface="HY산B" panose="02030600000101010101" pitchFamily="18" charset="-127"/>
              </a:rPr>
              <a:t> import </a:t>
            </a:r>
            <a:r>
              <a:rPr lang="en-US" altLang="ko-KR" sz="1000" dirty="0" err="1">
                <a:latin typeface="HY산B" panose="02030600000101010101" pitchFamily="18" charset="-127"/>
                <a:ea typeface="HY산B" panose="02030600000101010101" pitchFamily="18" charset="-127"/>
              </a:rPr>
              <a:t>np_utils</a:t>
            </a:r>
            <a:endParaRPr lang="en-US" altLang="ko-KR" sz="1000" dirty="0">
              <a:latin typeface="HY산B" panose="02030600000101010101" pitchFamily="18" charset="-127"/>
              <a:ea typeface="HY산B" panose="02030600000101010101" pitchFamily="18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000" dirty="0">
                <a:latin typeface="HY산B" panose="02030600000101010101" pitchFamily="18" charset="-127"/>
                <a:ea typeface="HY산B" panose="02030600000101010101" pitchFamily="18" charset="-127"/>
              </a:rPr>
              <a:t>from </a:t>
            </a:r>
            <a:r>
              <a:rPr lang="en-US" altLang="ko-KR" sz="1000" dirty="0" err="1">
                <a:latin typeface="HY산B" panose="02030600000101010101" pitchFamily="18" charset="-127"/>
                <a:ea typeface="HY산B" panose="02030600000101010101" pitchFamily="18" charset="-127"/>
              </a:rPr>
              <a:t>keras.datasets</a:t>
            </a:r>
            <a:r>
              <a:rPr lang="en-US" altLang="ko-KR" sz="1000" dirty="0">
                <a:latin typeface="HY산B" panose="02030600000101010101" pitchFamily="18" charset="-127"/>
                <a:ea typeface="HY산B" panose="02030600000101010101" pitchFamily="18" charset="-127"/>
              </a:rPr>
              <a:t> import </a:t>
            </a:r>
            <a:r>
              <a:rPr lang="en-US" altLang="ko-KR" sz="1000" dirty="0" err="1">
                <a:latin typeface="HY산B" panose="02030600000101010101" pitchFamily="18" charset="-127"/>
                <a:ea typeface="HY산B" panose="02030600000101010101" pitchFamily="18" charset="-127"/>
              </a:rPr>
              <a:t>mnist</a:t>
            </a:r>
            <a:endParaRPr lang="en-US" altLang="ko-KR" sz="1000" dirty="0">
              <a:latin typeface="HY산B" panose="02030600000101010101" pitchFamily="18" charset="-127"/>
              <a:ea typeface="HY산B" panose="02030600000101010101" pitchFamily="18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000" dirty="0">
                <a:latin typeface="HY산B" panose="02030600000101010101" pitchFamily="18" charset="-127"/>
                <a:ea typeface="HY산B" panose="02030600000101010101" pitchFamily="18" charset="-127"/>
              </a:rPr>
              <a:t>from </a:t>
            </a:r>
            <a:r>
              <a:rPr lang="en-US" altLang="ko-KR" sz="1000" dirty="0" err="1">
                <a:latin typeface="HY산B" panose="02030600000101010101" pitchFamily="18" charset="-127"/>
                <a:ea typeface="HY산B" panose="02030600000101010101" pitchFamily="18" charset="-127"/>
              </a:rPr>
              <a:t>keras.models</a:t>
            </a:r>
            <a:r>
              <a:rPr lang="en-US" altLang="ko-KR" sz="1000" dirty="0">
                <a:latin typeface="HY산B" panose="02030600000101010101" pitchFamily="18" charset="-127"/>
                <a:ea typeface="HY산B" panose="02030600000101010101" pitchFamily="18" charset="-127"/>
              </a:rPr>
              <a:t> import Sequential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000" dirty="0">
                <a:latin typeface="HY산B" panose="02030600000101010101" pitchFamily="18" charset="-127"/>
                <a:ea typeface="HY산B" panose="02030600000101010101" pitchFamily="18" charset="-127"/>
              </a:rPr>
              <a:t>from </a:t>
            </a:r>
            <a:r>
              <a:rPr lang="en-US" altLang="ko-KR" sz="1000" dirty="0" err="1">
                <a:latin typeface="HY산B" panose="02030600000101010101" pitchFamily="18" charset="-127"/>
                <a:ea typeface="HY산B" panose="02030600000101010101" pitchFamily="18" charset="-127"/>
              </a:rPr>
              <a:t>keras.layers</a:t>
            </a:r>
            <a:r>
              <a:rPr lang="en-US" altLang="ko-KR" sz="1000" dirty="0">
                <a:latin typeface="HY산B" panose="02030600000101010101" pitchFamily="18" charset="-127"/>
                <a:ea typeface="HY산B" panose="02030600000101010101" pitchFamily="18" charset="-127"/>
              </a:rPr>
              <a:t> import Dense, Activation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000" dirty="0">
              <a:latin typeface="HY산B" panose="02030600000101010101" pitchFamily="18" charset="-127"/>
              <a:ea typeface="HY산B" panose="02030600000101010101" pitchFamily="18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000" dirty="0">
                <a:latin typeface="HY산B" panose="02030600000101010101" pitchFamily="18" charset="-127"/>
                <a:ea typeface="HY산B" panose="02030600000101010101" pitchFamily="18" charset="-127"/>
              </a:rPr>
              <a:t>(</a:t>
            </a:r>
            <a:r>
              <a:rPr lang="en-US" altLang="ko-KR" sz="1000" dirty="0" err="1">
                <a:latin typeface="HY산B" panose="02030600000101010101" pitchFamily="18" charset="-127"/>
                <a:ea typeface="HY산B" panose="02030600000101010101" pitchFamily="18" charset="-127"/>
              </a:rPr>
              <a:t>X_train</a:t>
            </a:r>
            <a:r>
              <a:rPr lang="en-US" altLang="ko-KR" sz="1000" dirty="0">
                <a:latin typeface="HY산B" panose="02030600000101010101" pitchFamily="18" charset="-127"/>
                <a:ea typeface="HY산B" panose="02030600000101010101" pitchFamily="18" charset="-127"/>
              </a:rPr>
              <a:t>, </a:t>
            </a:r>
            <a:r>
              <a:rPr lang="en-US" altLang="ko-KR" sz="1000" dirty="0" err="1">
                <a:latin typeface="HY산B" panose="02030600000101010101" pitchFamily="18" charset="-127"/>
                <a:ea typeface="HY산B" panose="02030600000101010101" pitchFamily="18" charset="-127"/>
              </a:rPr>
              <a:t>Y_train</a:t>
            </a:r>
            <a:r>
              <a:rPr lang="en-US" altLang="ko-KR" sz="1000" dirty="0">
                <a:latin typeface="HY산B" panose="02030600000101010101" pitchFamily="18" charset="-127"/>
                <a:ea typeface="HY산B" panose="02030600000101010101" pitchFamily="18" charset="-127"/>
              </a:rPr>
              <a:t>), (</a:t>
            </a:r>
            <a:r>
              <a:rPr lang="en-US" altLang="ko-KR" sz="1000" dirty="0" err="1">
                <a:latin typeface="HY산B" panose="02030600000101010101" pitchFamily="18" charset="-127"/>
                <a:ea typeface="HY산B" panose="02030600000101010101" pitchFamily="18" charset="-127"/>
              </a:rPr>
              <a:t>X_test</a:t>
            </a:r>
            <a:r>
              <a:rPr lang="en-US" altLang="ko-KR" sz="1000" dirty="0">
                <a:latin typeface="HY산B" panose="02030600000101010101" pitchFamily="18" charset="-127"/>
                <a:ea typeface="HY산B" panose="02030600000101010101" pitchFamily="18" charset="-127"/>
              </a:rPr>
              <a:t>, </a:t>
            </a:r>
            <a:r>
              <a:rPr lang="en-US" altLang="ko-KR" sz="1000" dirty="0" err="1">
                <a:latin typeface="HY산B" panose="02030600000101010101" pitchFamily="18" charset="-127"/>
                <a:ea typeface="HY산B" panose="02030600000101010101" pitchFamily="18" charset="-127"/>
              </a:rPr>
              <a:t>Y_test</a:t>
            </a:r>
            <a:r>
              <a:rPr lang="en-US" altLang="ko-KR" sz="1000" dirty="0">
                <a:latin typeface="HY산B" panose="02030600000101010101" pitchFamily="18" charset="-127"/>
                <a:ea typeface="HY산B" panose="02030600000101010101" pitchFamily="18" charset="-127"/>
              </a:rPr>
              <a:t>) = </a:t>
            </a:r>
            <a:r>
              <a:rPr lang="en-US" altLang="ko-KR" sz="1000" dirty="0" err="1">
                <a:latin typeface="HY산B" panose="02030600000101010101" pitchFamily="18" charset="-127"/>
                <a:ea typeface="HY산B" panose="02030600000101010101" pitchFamily="18" charset="-127"/>
              </a:rPr>
              <a:t>mnist.load_data</a:t>
            </a:r>
            <a:r>
              <a:rPr lang="en-US" altLang="ko-KR" sz="1000" dirty="0">
                <a:latin typeface="HY산B" panose="02030600000101010101" pitchFamily="18" charset="-127"/>
                <a:ea typeface="HY산B" panose="02030600000101010101" pitchFamily="18" charset="-127"/>
              </a:rPr>
              <a:t>()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000" dirty="0" err="1">
                <a:latin typeface="HY산B" panose="02030600000101010101" pitchFamily="18" charset="-127"/>
                <a:ea typeface="HY산B" panose="02030600000101010101" pitchFamily="18" charset="-127"/>
              </a:rPr>
              <a:t>X_train</a:t>
            </a:r>
            <a:r>
              <a:rPr lang="en-US" altLang="ko-KR" sz="1000" dirty="0">
                <a:latin typeface="HY산B" panose="02030600000101010101" pitchFamily="18" charset="-127"/>
                <a:ea typeface="HY산B" panose="02030600000101010101" pitchFamily="18" charset="-127"/>
              </a:rPr>
              <a:t> = </a:t>
            </a:r>
            <a:r>
              <a:rPr lang="en-US" altLang="ko-KR" sz="1000" dirty="0" err="1">
                <a:latin typeface="HY산B" panose="02030600000101010101" pitchFamily="18" charset="-127"/>
                <a:ea typeface="HY산B" panose="02030600000101010101" pitchFamily="18" charset="-127"/>
              </a:rPr>
              <a:t>X_train.reshape</a:t>
            </a:r>
            <a:r>
              <a:rPr lang="en-US" altLang="ko-KR" sz="1000" dirty="0">
                <a:latin typeface="HY산B" panose="02030600000101010101" pitchFamily="18" charset="-127"/>
                <a:ea typeface="HY산B" panose="02030600000101010101" pitchFamily="18" charset="-127"/>
              </a:rPr>
              <a:t>(60000, 784).</a:t>
            </a:r>
            <a:r>
              <a:rPr lang="en-US" altLang="ko-KR" sz="1000" dirty="0" err="1">
                <a:latin typeface="HY산B" panose="02030600000101010101" pitchFamily="18" charset="-127"/>
                <a:ea typeface="HY산B" panose="02030600000101010101" pitchFamily="18" charset="-127"/>
              </a:rPr>
              <a:t>astype</a:t>
            </a:r>
            <a:r>
              <a:rPr lang="en-US" altLang="ko-KR" sz="1000" dirty="0">
                <a:latin typeface="HY산B" panose="02030600000101010101" pitchFamily="18" charset="-127"/>
                <a:ea typeface="HY산B" panose="02030600000101010101" pitchFamily="18" charset="-127"/>
              </a:rPr>
              <a:t>('float32') / 255.0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000" dirty="0" err="1">
                <a:latin typeface="HY산B" panose="02030600000101010101" pitchFamily="18" charset="-127"/>
                <a:ea typeface="HY산B" panose="02030600000101010101" pitchFamily="18" charset="-127"/>
              </a:rPr>
              <a:t>X_test</a:t>
            </a:r>
            <a:r>
              <a:rPr lang="en-US" altLang="ko-KR" sz="1000" dirty="0">
                <a:latin typeface="HY산B" panose="02030600000101010101" pitchFamily="18" charset="-127"/>
                <a:ea typeface="HY산B" panose="02030600000101010101" pitchFamily="18" charset="-127"/>
              </a:rPr>
              <a:t> = </a:t>
            </a:r>
            <a:r>
              <a:rPr lang="en-US" altLang="ko-KR" sz="1000" dirty="0" err="1">
                <a:latin typeface="HY산B" panose="02030600000101010101" pitchFamily="18" charset="-127"/>
                <a:ea typeface="HY산B" panose="02030600000101010101" pitchFamily="18" charset="-127"/>
              </a:rPr>
              <a:t>X_test.reshape</a:t>
            </a:r>
            <a:r>
              <a:rPr lang="en-US" altLang="ko-KR" sz="1000" dirty="0">
                <a:latin typeface="HY산B" panose="02030600000101010101" pitchFamily="18" charset="-127"/>
                <a:ea typeface="HY산B" panose="02030600000101010101" pitchFamily="18" charset="-127"/>
              </a:rPr>
              <a:t>(10000, 784).</a:t>
            </a:r>
            <a:r>
              <a:rPr lang="en-US" altLang="ko-KR" sz="1000" dirty="0" err="1">
                <a:latin typeface="HY산B" panose="02030600000101010101" pitchFamily="18" charset="-127"/>
                <a:ea typeface="HY산B" panose="02030600000101010101" pitchFamily="18" charset="-127"/>
              </a:rPr>
              <a:t>astype</a:t>
            </a:r>
            <a:r>
              <a:rPr lang="en-US" altLang="ko-KR" sz="1000" dirty="0">
                <a:latin typeface="HY산B" panose="02030600000101010101" pitchFamily="18" charset="-127"/>
                <a:ea typeface="HY산B" panose="02030600000101010101" pitchFamily="18" charset="-127"/>
              </a:rPr>
              <a:t>('float32') / 255.0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000" dirty="0" err="1">
                <a:latin typeface="HY산B" panose="02030600000101010101" pitchFamily="18" charset="-127"/>
                <a:ea typeface="HY산B" panose="02030600000101010101" pitchFamily="18" charset="-127"/>
              </a:rPr>
              <a:t>Y_train</a:t>
            </a:r>
            <a:r>
              <a:rPr lang="en-US" altLang="ko-KR" sz="1000" dirty="0">
                <a:latin typeface="HY산B" panose="02030600000101010101" pitchFamily="18" charset="-127"/>
                <a:ea typeface="HY산B" panose="02030600000101010101" pitchFamily="18" charset="-127"/>
              </a:rPr>
              <a:t> = </a:t>
            </a:r>
            <a:r>
              <a:rPr lang="en-US" altLang="ko-KR" sz="1000" dirty="0" err="1">
                <a:latin typeface="HY산B" panose="02030600000101010101" pitchFamily="18" charset="-127"/>
                <a:ea typeface="HY산B" panose="02030600000101010101" pitchFamily="18" charset="-127"/>
              </a:rPr>
              <a:t>np_utils.to_categorical</a:t>
            </a:r>
            <a:r>
              <a:rPr lang="en-US" altLang="ko-KR" sz="1000" dirty="0">
                <a:latin typeface="HY산B" panose="02030600000101010101" pitchFamily="18" charset="-127"/>
                <a:ea typeface="HY산B" panose="02030600000101010101" pitchFamily="18" charset="-127"/>
              </a:rPr>
              <a:t>(</a:t>
            </a:r>
            <a:r>
              <a:rPr lang="en-US" altLang="ko-KR" sz="1000" dirty="0" err="1">
                <a:latin typeface="HY산B" panose="02030600000101010101" pitchFamily="18" charset="-127"/>
                <a:ea typeface="HY산B" panose="02030600000101010101" pitchFamily="18" charset="-127"/>
              </a:rPr>
              <a:t>Y_train</a:t>
            </a:r>
            <a:r>
              <a:rPr lang="en-US" altLang="ko-KR" sz="1000" dirty="0">
                <a:latin typeface="HY산B" panose="02030600000101010101" pitchFamily="18" charset="-127"/>
                <a:ea typeface="HY산B" panose="02030600000101010101" pitchFamily="18" charset="-127"/>
              </a:rPr>
              <a:t>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000" dirty="0" err="1">
                <a:latin typeface="HY산B" panose="02030600000101010101" pitchFamily="18" charset="-127"/>
                <a:ea typeface="HY산B" panose="02030600000101010101" pitchFamily="18" charset="-127"/>
              </a:rPr>
              <a:t>Y_test</a:t>
            </a:r>
            <a:r>
              <a:rPr lang="en-US" altLang="ko-KR" sz="1000" dirty="0">
                <a:latin typeface="HY산B" panose="02030600000101010101" pitchFamily="18" charset="-127"/>
                <a:ea typeface="HY산B" panose="02030600000101010101" pitchFamily="18" charset="-127"/>
              </a:rPr>
              <a:t> = </a:t>
            </a:r>
            <a:r>
              <a:rPr lang="en-US" altLang="ko-KR" sz="1000" dirty="0" err="1">
                <a:latin typeface="HY산B" panose="02030600000101010101" pitchFamily="18" charset="-127"/>
                <a:ea typeface="HY산B" panose="02030600000101010101" pitchFamily="18" charset="-127"/>
              </a:rPr>
              <a:t>np_utils.to_categorical</a:t>
            </a:r>
            <a:r>
              <a:rPr lang="en-US" altLang="ko-KR" sz="1000" dirty="0">
                <a:latin typeface="HY산B" panose="02030600000101010101" pitchFamily="18" charset="-127"/>
                <a:ea typeface="HY산B" panose="02030600000101010101" pitchFamily="18" charset="-127"/>
              </a:rPr>
              <a:t>(</a:t>
            </a:r>
            <a:r>
              <a:rPr lang="en-US" altLang="ko-KR" sz="1000" dirty="0" err="1">
                <a:latin typeface="HY산B" panose="02030600000101010101" pitchFamily="18" charset="-127"/>
                <a:ea typeface="HY산B" panose="02030600000101010101" pitchFamily="18" charset="-127"/>
              </a:rPr>
              <a:t>Y_test</a:t>
            </a:r>
            <a:r>
              <a:rPr lang="en-US" altLang="ko-KR" sz="1000" dirty="0">
                <a:latin typeface="HY산B" panose="02030600000101010101" pitchFamily="18" charset="-127"/>
                <a:ea typeface="HY산B" panose="02030600000101010101" pitchFamily="18" charset="-127"/>
              </a:rPr>
              <a:t>)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000" dirty="0">
              <a:latin typeface="HY산B" panose="02030600000101010101" pitchFamily="18" charset="-127"/>
              <a:ea typeface="HY산B" panose="02030600000101010101" pitchFamily="18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000" dirty="0">
                <a:latin typeface="HY산B" panose="02030600000101010101" pitchFamily="18" charset="-127"/>
                <a:ea typeface="HY산B" panose="02030600000101010101" pitchFamily="18" charset="-127"/>
              </a:rPr>
              <a:t>model = Sequential()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000" dirty="0" err="1">
                <a:latin typeface="HY산B" panose="02030600000101010101" pitchFamily="18" charset="-127"/>
                <a:ea typeface="HY산B" panose="02030600000101010101" pitchFamily="18" charset="-127"/>
              </a:rPr>
              <a:t>model.add</a:t>
            </a:r>
            <a:r>
              <a:rPr lang="en-US" altLang="ko-KR" sz="1000" dirty="0">
                <a:latin typeface="HY산B" panose="02030600000101010101" pitchFamily="18" charset="-127"/>
                <a:ea typeface="HY산B" panose="02030600000101010101" pitchFamily="18" charset="-127"/>
              </a:rPr>
              <a:t>(Dense(units=64, </a:t>
            </a:r>
            <a:r>
              <a:rPr lang="en-US" altLang="ko-KR" sz="1000" dirty="0" err="1">
                <a:latin typeface="HY산B" panose="02030600000101010101" pitchFamily="18" charset="-127"/>
                <a:ea typeface="HY산B" panose="02030600000101010101" pitchFamily="18" charset="-127"/>
              </a:rPr>
              <a:t>input_dim</a:t>
            </a:r>
            <a:r>
              <a:rPr lang="en-US" altLang="ko-KR" sz="1000" dirty="0">
                <a:latin typeface="HY산B" panose="02030600000101010101" pitchFamily="18" charset="-127"/>
                <a:ea typeface="HY산B" panose="02030600000101010101" pitchFamily="18" charset="-127"/>
              </a:rPr>
              <a:t>=28*28, activation='</a:t>
            </a:r>
            <a:r>
              <a:rPr lang="en-US" altLang="ko-KR" sz="1000" dirty="0" err="1">
                <a:latin typeface="HY산B" panose="02030600000101010101" pitchFamily="18" charset="-127"/>
                <a:ea typeface="HY산B" panose="02030600000101010101" pitchFamily="18" charset="-127"/>
              </a:rPr>
              <a:t>relu</a:t>
            </a:r>
            <a:r>
              <a:rPr lang="en-US" altLang="ko-KR" sz="1000" dirty="0">
                <a:latin typeface="HY산B" panose="02030600000101010101" pitchFamily="18" charset="-127"/>
                <a:ea typeface="HY산B" panose="02030600000101010101" pitchFamily="18" charset="-127"/>
              </a:rPr>
              <a:t>'))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000" dirty="0" err="1">
                <a:latin typeface="HY산B" panose="02030600000101010101" pitchFamily="18" charset="-127"/>
                <a:ea typeface="HY산B" panose="02030600000101010101" pitchFamily="18" charset="-127"/>
              </a:rPr>
              <a:t>model.add</a:t>
            </a:r>
            <a:r>
              <a:rPr lang="en-US" altLang="ko-KR" sz="1000" dirty="0">
                <a:latin typeface="HY산B" panose="02030600000101010101" pitchFamily="18" charset="-127"/>
                <a:ea typeface="HY산B" panose="02030600000101010101" pitchFamily="18" charset="-127"/>
              </a:rPr>
              <a:t>(Dense(units=10, activation='</a:t>
            </a:r>
            <a:r>
              <a:rPr lang="en-US" altLang="ko-KR" sz="1000" dirty="0" err="1">
                <a:latin typeface="HY산B" panose="02030600000101010101" pitchFamily="18" charset="-127"/>
                <a:ea typeface="HY산B" panose="02030600000101010101" pitchFamily="18" charset="-127"/>
              </a:rPr>
              <a:t>softmax</a:t>
            </a:r>
            <a:r>
              <a:rPr lang="en-US" altLang="ko-KR" sz="1000" dirty="0">
                <a:latin typeface="HY산B" panose="02030600000101010101" pitchFamily="18" charset="-127"/>
                <a:ea typeface="HY산B" panose="02030600000101010101" pitchFamily="18" charset="-127"/>
              </a:rPr>
              <a:t>'))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000" dirty="0" err="1">
                <a:latin typeface="HY산B" panose="02030600000101010101" pitchFamily="18" charset="-127"/>
                <a:ea typeface="HY산B" panose="02030600000101010101" pitchFamily="18" charset="-127"/>
              </a:rPr>
              <a:t>model.compile</a:t>
            </a:r>
            <a:r>
              <a:rPr lang="en-US" altLang="ko-KR" sz="1000" dirty="0">
                <a:latin typeface="HY산B" panose="02030600000101010101" pitchFamily="18" charset="-127"/>
                <a:ea typeface="HY산B" panose="02030600000101010101" pitchFamily="18" charset="-127"/>
              </a:rPr>
              <a:t>(loss='</a:t>
            </a:r>
            <a:r>
              <a:rPr lang="en-US" altLang="ko-KR" sz="1000" dirty="0" err="1">
                <a:latin typeface="HY산B" panose="02030600000101010101" pitchFamily="18" charset="-127"/>
                <a:ea typeface="HY산B" panose="02030600000101010101" pitchFamily="18" charset="-127"/>
              </a:rPr>
              <a:t>categorical_crossentropy</a:t>
            </a:r>
            <a:r>
              <a:rPr lang="en-US" altLang="ko-KR" sz="1000" dirty="0">
                <a:latin typeface="HY산B" panose="02030600000101010101" pitchFamily="18" charset="-127"/>
                <a:ea typeface="HY산B" panose="02030600000101010101" pitchFamily="18" charset="-127"/>
              </a:rPr>
              <a:t>', optimizer='</a:t>
            </a:r>
            <a:r>
              <a:rPr lang="en-US" altLang="ko-KR" sz="1000" dirty="0" err="1">
                <a:latin typeface="HY산B" panose="02030600000101010101" pitchFamily="18" charset="-127"/>
                <a:ea typeface="HY산B" panose="02030600000101010101" pitchFamily="18" charset="-127"/>
              </a:rPr>
              <a:t>sgd</a:t>
            </a:r>
            <a:r>
              <a:rPr lang="en-US" altLang="ko-KR" sz="1000" dirty="0">
                <a:latin typeface="HY산B" panose="02030600000101010101" pitchFamily="18" charset="-127"/>
                <a:ea typeface="HY산B" panose="02030600000101010101" pitchFamily="18" charset="-127"/>
              </a:rPr>
              <a:t>', metrics=['accuracy'])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000" dirty="0" err="1">
                <a:latin typeface="HY산B" panose="02030600000101010101" pitchFamily="18" charset="-127"/>
                <a:ea typeface="HY산B" panose="02030600000101010101" pitchFamily="18" charset="-127"/>
              </a:rPr>
              <a:t>model.fit</a:t>
            </a:r>
            <a:r>
              <a:rPr lang="en-US" altLang="ko-KR" sz="1000" dirty="0">
                <a:latin typeface="HY산B" panose="02030600000101010101" pitchFamily="18" charset="-127"/>
                <a:ea typeface="HY산B" panose="02030600000101010101" pitchFamily="18" charset="-127"/>
              </a:rPr>
              <a:t>(</a:t>
            </a:r>
            <a:r>
              <a:rPr lang="en-US" altLang="ko-KR" sz="1000" dirty="0" err="1">
                <a:latin typeface="HY산B" panose="02030600000101010101" pitchFamily="18" charset="-127"/>
                <a:ea typeface="HY산B" panose="02030600000101010101" pitchFamily="18" charset="-127"/>
              </a:rPr>
              <a:t>X_train</a:t>
            </a:r>
            <a:r>
              <a:rPr lang="en-US" altLang="ko-KR" sz="1000" dirty="0">
                <a:latin typeface="HY산B" panose="02030600000101010101" pitchFamily="18" charset="-127"/>
                <a:ea typeface="HY산B" panose="02030600000101010101" pitchFamily="18" charset="-127"/>
              </a:rPr>
              <a:t>, </a:t>
            </a:r>
            <a:r>
              <a:rPr lang="en-US" altLang="ko-KR" sz="1000" dirty="0" err="1">
                <a:latin typeface="HY산B" panose="02030600000101010101" pitchFamily="18" charset="-127"/>
                <a:ea typeface="HY산B" panose="02030600000101010101" pitchFamily="18" charset="-127"/>
              </a:rPr>
              <a:t>Y_train</a:t>
            </a:r>
            <a:r>
              <a:rPr lang="en-US" altLang="ko-KR" sz="1000" dirty="0">
                <a:latin typeface="HY산B" panose="02030600000101010101" pitchFamily="18" charset="-127"/>
                <a:ea typeface="HY산B" panose="02030600000101010101" pitchFamily="18" charset="-127"/>
              </a:rPr>
              <a:t>, epochs=5, </a:t>
            </a:r>
            <a:r>
              <a:rPr lang="en-US" altLang="ko-KR" sz="1000" dirty="0" err="1">
                <a:latin typeface="HY산B" panose="02030600000101010101" pitchFamily="18" charset="-127"/>
                <a:ea typeface="HY산B" panose="02030600000101010101" pitchFamily="18" charset="-127"/>
              </a:rPr>
              <a:t>batch_size</a:t>
            </a:r>
            <a:r>
              <a:rPr lang="en-US" altLang="ko-KR" sz="1000" dirty="0">
                <a:latin typeface="HY산B" panose="02030600000101010101" pitchFamily="18" charset="-127"/>
                <a:ea typeface="HY산B" panose="02030600000101010101" pitchFamily="18" charset="-127"/>
              </a:rPr>
              <a:t>=32)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000" dirty="0">
              <a:latin typeface="HY산B" panose="02030600000101010101" pitchFamily="18" charset="-127"/>
              <a:ea typeface="HY산B" panose="02030600000101010101" pitchFamily="18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000" dirty="0" err="1">
                <a:latin typeface="HY산B" panose="02030600000101010101" pitchFamily="18" charset="-127"/>
                <a:ea typeface="HY산B" panose="02030600000101010101" pitchFamily="18" charset="-127"/>
              </a:rPr>
              <a:t>loss_and_metrics</a:t>
            </a:r>
            <a:r>
              <a:rPr lang="en-US" altLang="ko-KR" sz="1000" dirty="0">
                <a:latin typeface="HY산B" panose="02030600000101010101" pitchFamily="18" charset="-127"/>
                <a:ea typeface="HY산B" panose="02030600000101010101" pitchFamily="18" charset="-127"/>
              </a:rPr>
              <a:t> = </a:t>
            </a:r>
            <a:r>
              <a:rPr lang="en-US" altLang="ko-KR" sz="1000" dirty="0" err="1">
                <a:latin typeface="HY산B" panose="02030600000101010101" pitchFamily="18" charset="-127"/>
                <a:ea typeface="HY산B" panose="02030600000101010101" pitchFamily="18" charset="-127"/>
              </a:rPr>
              <a:t>model.evaluate</a:t>
            </a:r>
            <a:r>
              <a:rPr lang="en-US" altLang="ko-KR" sz="1000" dirty="0">
                <a:latin typeface="HY산B" panose="02030600000101010101" pitchFamily="18" charset="-127"/>
                <a:ea typeface="HY산B" panose="02030600000101010101" pitchFamily="18" charset="-127"/>
              </a:rPr>
              <a:t>(</a:t>
            </a:r>
            <a:r>
              <a:rPr lang="en-US" altLang="ko-KR" sz="1000" dirty="0" err="1">
                <a:latin typeface="HY산B" panose="02030600000101010101" pitchFamily="18" charset="-127"/>
                <a:ea typeface="HY산B" panose="02030600000101010101" pitchFamily="18" charset="-127"/>
              </a:rPr>
              <a:t>X_test</a:t>
            </a:r>
            <a:r>
              <a:rPr lang="en-US" altLang="ko-KR" sz="1000" dirty="0">
                <a:latin typeface="HY산B" panose="02030600000101010101" pitchFamily="18" charset="-127"/>
                <a:ea typeface="HY산B" panose="02030600000101010101" pitchFamily="18" charset="-127"/>
              </a:rPr>
              <a:t>, </a:t>
            </a:r>
            <a:r>
              <a:rPr lang="en-US" altLang="ko-KR" sz="1000" dirty="0" err="1">
                <a:latin typeface="HY산B" panose="02030600000101010101" pitchFamily="18" charset="-127"/>
                <a:ea typeface="HY산B" panose="02030600000101010101" pitchFamily="18" charset="-127"/>
              </a:rPr>
              <a:t>Y_test</a:t>
            </a:r>
            <a:r>
              <a:rPr lang="en-US" altLang="ko-KR" sz="1000" dirty="0">
                <a:latin typeface="HY산B" panose="02030600000101010101" pitchFamily="18" charset="-127"/>
                <a:ea typeface="HY산B" panose="02030600000101010101" pitchFamily="18" charset="-127"/>
              </a:rPr>
              <a:t>, </a:t>
            </a:r>
            <a:r>
              <a:rPr lang="en-US" altLang="ko-KR" sz="1000" dirty="0" err="1">
                <a:latin typeface="HY산B" panose="02030600000101010101" pitchFamily="18" charset="-127"/>
                <a:ea typeface="HY산B" panose="02030600000101010101" pitchFamily="18" charset="-127"/>
              </a:rPr>
              <a:t>batch_size</a:t>
            </a:r>
            <a:r>
              <a:rPr lang="en-US" altLang="ko-KR" sz="1000" dirty="0">
                <a:latin typeface="HY산B" panose="02030600000101010101" pitchFamily="18" charset="-127"/>
                <a:ea typeface="HY산B" panose="02030600000101010101" pitchFamily="18" charset="-127"/>
              </a:rPr>
              <a:t>=32)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000" dirty="0">
              <a:latin typeface="HY산B" panose="02030600000101010101" pitchFamily="18" charset="-127"/>
              <a:ea typeface="HY산B" panose="02030600000101010101" pitchFamily="18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000" dirty="0">
                <a:latin typeface="HY산B" panose="02030600000101010101" pitchFamily="18" charset="-127"/>
                <a:ea typeface="HY산B" panose="02030600000101010101" pitchFamily="18" charset="-127"/>
              </a:rPr>
              <a:t>print('</a:t>
            </a:r>
            <a:r>
              <a:rPr lang="en-US" altLang="ko-KR" sz="1000" dirty="0" err="1">
                <a:latin typeface="HY산B" panose="02030600000101010101" pitchFamily="18" charset="-127"/>
                <a:ea typeface="HY산B" panose="02030600000101010101" pitchFamily="18" charset="-127"/>
              </a:rPr>
              <a:t>loss_and_metrics</a:t>
            </a:r>
            <a:r>
              <a:rPr lang="en-US" altLang="ko-KR" sz="1000" dirty="0">
                <a:latin typeface="HY산B" panose="02030600000101010101" pitchFamily="18" charset="-127"/>
                <a:ea typeface="HY산B" panose="02030600000101010101" pitchFamily="18" charset="-127"/>
              </a:rPr>
              <a:t> : ' + </a:t>
            </a:r>
            <a:r>
              <a:rPr lang="en-US" altLang="ko-KR" sz="1000" dirty="0" err="1">
                <a:latin typeface="HY산B" panose="02030600000101010101" pitchFamily="18" charset="-127"/>
                <a:ea typeface="HY산B" panose="02030600000101010101" pitchFamily="18" charset="-127"/>
              </a:rPr>
              <a:t>str</a:t>
            </a:r>
            <a:r>
              <a:rPr lang="en-US" altLang="ko-KR" sz="1000" dirty="0">
                <a:latin typeface="HY산B" panose="02030600000101010101" pitchFamily="18" charset="-127"/>
                <a:ea typeface="HY산B" panose="02030600000101010101" pitchFamily="18" charset="-127"/>
              </a:rPr>
              <a:t>(</a:t>
            </a:r>
            <a:r>
              <a:rPr lang="en-US" altLang="ko-KR" sz="1000" dirty="0" err="1">
                <a:latin typeface="HY산B" panose="02030600000101010101" pitchFamily="18" charset="-127"/>
                <a:ea typeface="HY산B" panose="02030600000101010101" pitchFamily="18" charset="-127"/>
              </a:rPr>
              <a:t>loss_and_metrics</a:t>
            </a:r>
            <a:r>
              <a:rPr lang="en-US" altLang="ko-KR" sz="1000" dirty="0">
                <a:latin typeface="HY산B" panose="02030600000101010101" pitchFamily="18" charset="-127"/>
                <a:ea typeface="HY산B" panose="02030600000101010101" pitchFamily="18" charset="-127"/>
              </a:rPr>
              <a:t>))</a:t>
            </a:r>
          </a:p>
        </p:txBody>
      </p:sp>
      <p:sp>
        <p:nvSpPr>
          <p:cNvPr id="1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648200" y="6356351"/>
            <a:ext cx="2895600" cy="365125"/>
          </a:xfrm>
        </p:spPr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zam2695@naver.com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E674D42-E9F6-40C9-AE5D-62EE5446C79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56" t="26937" r="10098"/>
          <a:stretch/>
        </p:blipFill>
        <p:spPr>
          <a:xfrm>
            <a:off x="5025714" y="1295142"/>
            <a:ext cx="6995958" cy="369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257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56547" y="24311"/>
            <a:ext cx="12072307" cy="1270831"/>
            <a:chOff x="160728" y="147502"/>
            <a:chExt cx="10713622" cy="1270831"/>
          </a:xfrm>
        </p:grpSpPr>
        <p:sp>
          <p:nvSpPr>
            <p:cNvPr id="4" name="직사각형 3"/>
            <p:cNvSpPr/>
            <p:nvPr/>
          </p:nvSpPr>
          <p:spPr>
            <a:xfrm>
              <a:off x="160728" y="147502"/>
              <a:ext cx="8712968" cy="816249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3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</a:rPr>
                <a:t>설치과정</a:t>
              </a:r>
              <a:endParaRPr lang="en-US" altLang="ko-KR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" name="Picture 3" descr="C:\Users\엘지(1588-3366)\Documents\네이트온 받은 파일\검은선1.png"/>
            <p:cNvPicPr>
              <a:picLocks noChangeAspect="1" noChangeArrowheads="1"/>
            </p:cNvPicPr>
            <p:nvPr/>
          </p:nvPicPr>
          <p:blipFill>
            <a:blip r:embed="rId3" cstate="print">
              <a:lum bright="20000"/>
            </a:blip>
            <a:srcRect/>
            <a:stretch>
              <a:fillRect/>
            </a:stretch>
          </p:blipFill>
          <p:spPr bwMode="auto">
            <a:xfrm>
              <a:off x="196123" y="1004308"/>
              <a:ext cx="10678227" cy="776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직사각형 5"/>
            <p:cNvSpPr/>
            <p:nvPr/>
          </p:nvSpPr>
          <p:spPr>
            <a:xfrm>
              <a:off x="213012" y="1004309"/>
              <a:ext cx="2612012" cy="41402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1600" b="1" dirty="0" err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딥러닝</a:t>
              </a:r>
              <a:r>
                <a:rPr lang="ko-KR" altLang="en-US" sz="1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 모델 가시화 확인</a:t>
              </a:r>
              <a:endPara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888F5-0BE0-4230-8D3D-A0DA8A15D502}" type="datetime1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9F74-A794-4A3B-B7CD-350DF84F8C8A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947862" y="1978477"/>
            <a:ext cx="131192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648200" y="6356351"/>
            <a:ext cx="2895600" cy="365125"/>
          </a:xfrm>
        </p:spPr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zam2695@naver.com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내용 개체 틀 9">
            <a:extLst>
              <a:ext uri="{FF2B5EF4-FFF2-40B4-BE49-F238E27FC236}">
                <a16:creationId xmlns:a16="http://schemas.microsoft.com/office/drawing/2014/main" id="{F0E72203-6C7C-4B5C-8752-1F2B4B2EAEA7}"/>
              </a:ext>
            </a:extLst>
          </p:cNvPr>
          <p:cNvSpPr txBox="1">
            <a:spLocks/>
          </p:cNvSpPr>
          <p:nvPr/>
        </p:nvSpPr>
        <p:spPr>
          <a:xfrm>
            <a:off x="196431" y="119549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000" dirty="0">
              <a:latin typeface="HY산B" panose="02030600000101010101" pitchFamily="18" charset="-127"/>
              <a:ea typeface="HY산B" panose="02030600000101010101" pitchFamily="18" charset="-127"/>
            </a:endParaRPr>
          </a:p>
        </p:txBody>
      </p:sp>
      <p:sp>
        <p:nvSpPr>
          <p:cNvPr id="19" name="내용 개체 틀 9">
            <a:extLst>
              <a:ext uri="{FF2B5EF4-FFF2-40B4-BE49-F238E27FC236}">
                <a16:creationId xmlns:a16="http://schemas.microsoft.com/office/drawing/2014/main" id="{14A4DF23-F4A9-484C-8F20-8F08D1EAA9B4}"/>
              </a:ext>
            </a:extLst>
          </p:cNvPr>
          <p:cNvSpPr txBox="1">
            <a:spLocks/>
          </p:cNvSpPr>
          <p:nvPr/>
        </p:nvSpPr>
        <p:spPr>
          <a:xfrm>
            <a:off x="0" y="129514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dirty="0">
                <a:latin typeface="HY산B" panose="02030600000101010101" pitchFamily="18" charset="-127"/>
                <a:ea typeface="HY산B" panose="02030600000101010101" pitchFamily="18" charset="-127"/>
              </a:rPr>
              <a:t>from </a:t>
            </a:r>
            <a:r>
              <a:rPr lang="en-US" altLang="ko-KR" sz="1600" dirty="0" err="1">
                <a:latin typeface="HY산B" panose="02030600000101010101" pitchFamily="18" charset="-127"/>
                <a:ea typeface="HY산B" panose="02030600000101010101" pitchFamily="18" charset="-127"/>
              </a:rPr>
              <a:t>IPython.display</a:t>
            </a:r>
            <a:r>
              <a:rPr lang="en-US" altLang="ko-KR" sz="1600" dirty="0">
                <a:latin typeface="HY산B" panose="02030600000101010101" pitchFamily="18" charset="-127"/>
                <a:ea typeface="HY산B" panose="02030600000101010101" pitchFamily="18" charset="-127"/>
              </a:rPr>
              <a:t> import SVG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dirty="0">
                <a:latin typeface="HY산B" panose="02030600000101010101" pitchFamily="18" charset="-127"/>
                <a:ea typeface="HY산B" panose="02030600000101010101" pitchFamily="18" charset="-127"/>
              </a:rPr>
              <a:t>from </a:t>
            </a:r>
            <a:r>
              <a:rPr lang="en-US" altLang="ko-KR" sz="1600" dirty="0" err="1">
                <a:latin typeface="HY산B" panose="02030600000101010101" pitchFamily="18" charset="-127"/>
                <a:ea typeface="HY산B" panose="02030600000101010101" pitchFamily="18" charset="-127"/>
              </a:rPr>
              <a:t>keras.utils.vis_utils</a:t>
            </a:r>
            <a:r>
              <a:rPr lang="en-US" altLang="ko-KR" sz="1600" dirty="0">
                <a:latin typeface="HY산B" panose="02030600000101010101" pitchFamily="18" charset="-127"/>
                <a:ea typeface="HY산B" panose="02030600000101010101" pitchFamily="18" charset="-127"/>
              </a:rPr>
              <a:t> import </a:t>
            </a:r>
            <a:r>
              <a:rPr lang="en-US" altLang="ko-KR" sz="1600" dirty="0" err="1">
                <a:latin typeface="HY산B" panose="02030600000101010101" pitchFamily="18" charset="-127"/>
                <a:ea typeface="HY산B" panose="02030600000101010101" pitchFamily="18" charset="-127"/>
              </a:rPr>
              <a:t>model_to_dot</a:t>
            </a:r>
            <a:endParaRPr lang="en-US" altLang="ko-KR" sz="1600" dirty="0">
              <a:latin typeface="HY산B" panose="02030600000101010101" pitchFamily="18" charset="-127"/>
              <a:ea typeface="HY산B" panose="02030600000101010101" pitchFamily="18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dirty="0">
                <a:latin typeface="HY산B" panose="02030600000101010101" pitchFamily="18" charset="-127"/>
                <a:ea typeface="HY산B" panose="02030600000101010101" pitchFamily="18" charset="-127"/>
              </a:rPr>
              <a:t>%</a:t>
            </a:r>
            <a:r>
              <a:rPr lang="en-US" altLang="ko-KR" sz="1600" dirty="0" err="1">
                <a:latin typeface="HY산B" panose="02030600000101010101" pitchFamily="18" charset="-127"/>
                <a:ea typeface="HY산B" panose="02030600000101010101" pitchFamily="18" charset="-127"/>
              </a:rPr>
              <a:t>matplotlib</a:t>
            </a:r>
            <a:r>
              <a:rPr lang="en-US" altLang="ko-KR" sz="1600" dirty="0">
                <a:latin typeface="HY산B" panose="02030600000101010101" pitchFamily="18" charset="-127"/>
                <a:ea typeface="HY산B" panose="02030600000101010101" pitchFamily="18" charset="-127"/>
              </a:rPr>
              <a:t> inline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dirty="0">
                <a:latin typeface="HY산B" panose="02030600000101010101" pitchFamily="18" charset="-127"/>
                <a:ea typeface="HY산B" panose="02030600000101010101" pitchFamily="18" charset="-127"/>
              </a:rPr>
              <a:t>SVG(</a:t>
            </a:r>
            <a:r>
              <a:rPr lang="en-US" altLang="ko-KR" sz="1600" dirty="0" err="1">
                <a:latin typeface="HY산B" panose="02030600000101010101" pitchFamily="18" charset="-127"/>
                <a:ea typeface="HY산B" panose="02030600000101010101" pitchFamily="18" charset="-127"/>
              </a:rPr>
              <a:t>model_to_dot</a:t>
            </a:r>
            <a:r>
              <a:rPr lang="en-US" altLang="ko-KR" sz="1600" dirty="0">
                <a:latin typeface="HY산B" panose="02030600000101010101" pitchFamily="18" charset="-127"/>
                <a:ea typeface="HY산B" panose="02030600000101010101" pitchFamily="18" charset="-127"/>
              </a:rPr>
              <a:t>(model, </a:t>
            </a:r>
            <a:r>
              <a:rPr lang="en-US" altLang="ko-KR" sz="1600" dirty="0" err="1">
                <a:latin typeface="HY산B" panose="02030600000101010101" pitchFamily="18" charset="-127"/>
                <a:ea typeface="HY산B" panose="02030600000101010101" pitchFamily="18" charset="-127"/>
              </a:rPr>
              <a:t>show_shapes</a:t>
            </a:r>
            <a:r>
              <a:rPr lang="en-US" altLang="ko-KR" sz="1600" dirty="0">
                <a:latin typeface="HY산B" panose="02030600000101010101" pitchFamily="18" charset="-127"/>
                <a:ea typeface="HY산B" panose="02030600000101010101" pitchFamily="18" charset="-127"/>
              </a:rPr>
              <a:t>=True).create(prog='dot', format='</a:t>
            </a:r>
            <a:r>
              <a:rPr lang="en-US" altLang="ko-KR" sz="1600" dirty="0" err="1">
                <a:latin typeface="HY산B" panose="02030600000101010101" pitchFamily="18" charset="-127"/>
                <a:ea typeface="HY산B" panose="02030600000101010101" pitchFamily="18" charset="-127"/>
              </a:rPr>
              <a:t>svg</a:t>
            </a:r>
            <a:r>
              <a:rPr lang="en-US" altLang="ko-KR" sz="1600" dirty="0">
                <a:latin typeface="HY산B" panose="02030600000101010101" pitchFamily="18" charset="-127"/>
                <a:ea typeface="HY산B" panose="02030600000101010101" pitchFamily="18" charset="-127"/>
              </a:rPr>
              <a:t>'))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CF574912-2FC0-40CA-9F3D-25C438E1EC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57679"/>
            <a:ext cx="10515600" cy="327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1308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56547" y="24311"/>
            <a:ext cx="12072307" cy="1318472"/>
            <a:chOff x="160728" y="147502"/>
            <a:chExt cx="10713622" cy="1318472"/>
          </a:xfrm>
        </p:grpSpPr>
        <p:sp>
          <p:nvSpPr>
            <p:cNvPr id="4" name="직사각형 3"/>
            <p:cNvSpPr/>
            <p:nvPr/>
          </p:nvSpPr>
          <p:spPr>
            <a:xfrm>
              <a:off x="160728" y="147502"/>
              <a:ext cx="8712968" cy="816249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3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</a:rPr>
                <a:t>설치과정</a:t>
              </a:r>
              <a:endParaRPr lang="en-US" altLang="ko-KR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" name="Picture 3" descr="C:\Users\엘지(1588-3366)\Documents\네이트온 받은 파일\검은선1.png"/>
            <p:cNvPicPr>
              <a:picLocks noChangeAspect="1" noChangeArrowheads="1"/>
            </p:cNvPicPr>
            <p:nvPr/>
          </p:nvPicPr>
          <p:blipFill>
            <a:blip r:embed="rId3" cstate="print">
              <a:lum bright="20000"/>
            </a:blip>
            <a:srcRect/>
            <a:stretch>
              <a:fillRect/>
            </a:stretch>
          </p:blipFill>
          <p:spPr bwMode="auto">
            <a:xfrm>
              <a:off x="196123" y="1004308"/>
              <a:ext cx="10678227" cy="776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직사각형 5"/>
            <p:cNvSpPr/>
            <p:nvPr/>
          </p:nvSpPr>
          <p:spPr>
            <a:xfrm>
              <a:off x="213012" y="1004309"/>
              <a:ext cx="3711091" cy="461665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1600" b="1" dirty="0" err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딥러닝</a:t>
              </a:r>
              <a:r>
                <a:rPr lang="ko-KR" altLang="en-US" sz="1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 모델 저장 및 엔진 바꾸기</a:t>
              </a:r>
              <a:endPara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888F5-0BE0-4230-8D3D-A0DA8A15D502}" type="datetime1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9F74-A794-4A3B-B7CD-350DF84F8C8A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947862" y="1978477"/>
            <a:ext cx="131192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>
          <a:xfrm>
            <a:off x="215462" y="1342783"/>
            <a:ext cx="6615644" cy="1561782"/>
          </a:xfrm>
        </p:spPr>
        <p:txBody>
          <a:bodyPr>
            <a:normAutofit lnSpcReduction="10000"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2000" dirty="0">
                <a:latin typeface="HY산B" panose="02030600000101010101" pitchFamily="18" charset="-127"/>
                <a:ea typeface="HY산B" panose="02030600000101010101" pitchFamily="18" charset="-127"/>
              </a:rPr>
              <a:t>from </a:t>
            </a:r>
            <a:r>
              <a:rPr lang="en-US" altLang="ko-KR" sz="2000" dirty="0" err="1">
                <a:latin typeface="HY산B" panose="02030600000101010101" pitchFamily="18" charset="-127"/>
                <a:ea typeface="HY산B" panose="02030600000101010101" pitchFamily="18" charset="-127"/>
              </a:rPr>
              <a:t>keras.models</a:t>
            </a:r>
            <a:r>
              <a:rPr lang="en-US" altLang="ko-KR" sz="2000" dirty="0">
                <a:latin typeface="HY산B" panose="02030600000101010101" pitchFamily="18" charset="-127"/>
                <a:ea typeface="HY산B" panose="02030600000101010101" pitchFamily="18" charset="-127"/>
              </a:rPr>
              <a:t> import </a:t>
            </a:r>
            <a:r>
              <a:rPr lang="en-US" altLang="ko-KR" sz="2000" dirty="0" err="1">
                <a:latin typeface="HY산B" panose="02030600000101010101" pitchFamily="18" charset="-127"/>
                <a:ea typeface="HY산B" panose="02030600000101010101" pitchFamily="18" charset="-127"/>
              </a:rPr>
              <a:t>load_model</a:t>
            </a:r>
            <a:endParaRPr lang="en-US" altLang="ko-KR" sz="2000" dirty="0">
              <a:latin typeface="HY산B" panose="02030600000101010101" pitchFamily="18" charset="-127"/>
              <a:ea typeface="HY산B" panose="02030600000101010101" pitchFamily="18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2000" dirty="0" err="1">
                <a:latin typeface="HY산B" panose="02030600000101010101" pitchFamily="18" charset="-127"/>
                <a:ea typeface="HY산B" panose="02030600000101010101" pitchFamily="18" charset="-127"/>
              </a:rPr>
              <a:t>model.save</a:t>
            </a:r>
            <a:r>
              <a:rPr lang="en-US" altLang="ko-KR" sz="2000" dirty="0">
                <a:latin typeface="HY산B" panose="02030600000101010101" pitchFamily="18" charset="-127"/>
                <a:ea typeface="HY산B" panose="02030600000101010101" pitchFamily="18" charset="-127"/>
              </a:rPr>
              <a:t>('mnist_mlp_model.h5')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2000" dirty="0">
                <a:latin typeface="HY산B" panose="02030600000101010101" pitchFamily="18" charset="-127"/>
                <a:ea typeface="HY산B" panose="02030600000101010101" pitchFamily="18" charset="-127"/>
              </a:rPr>
              <a:t>model = </a:t>
            </a:r>
            <a:r>
              <a:rPr lang="en-US" altLang="ko-KR" sz="2000" dirty="0" err="1">
                <a:latin typeface="HY산B" panose="02030600000101010101" pitchFamily="18" charset="-127"/>
                <a:ea typeface="HY산B" panose="02030600000101010101" pitchFamily="18" charset="-127"/>
              </a:rPr>
              <a:t>load_model</a:t>
            </a:r>
            <a:r>
              <a:rPr lang="en-US" altLang="ko-KR" sz="2000" dirty="0">
                <a:latin typeface="HY산B" panose="02030600000101010101" pitchFamily="18" charset="-127"/>
                <a:ea typeface="HY산B" panose="02030600000101010101" pitchFamily="18" charset="-127"/>
              </a:rPr>
              <a:t>('mnist_mlp_model.h5')</a:t>
            </a:r>
          </a:p>
        </p:txBody>
      </p:sp>
      <p:sp>
        <p:nvSpPr>
          <p:cNvPr id="1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648200" y="6356351"/>
            <a:ext cx="2895600" cy="365125"/>
          </a:xfrm>
        </p:spPr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zam2695@naver.com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55C101F-D66C-4B0D-9677-079FD55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8" b="36886"/>
          <a:stretch/>
        </p:blipFill>
        <p:spPr>
          <a:xfrm>
            <a:off x="6394659" y="1008637"/>
            <a:ext cx="6465211" cy="2374539"/>
          </a:xfrm>
          <a:prstGeom prst="rect">
            <a:avLst/>
          </a:prstGeom>
        </p:spPr>
      </p:pic>
      <p:sp>
        <p:nvSpPr>
          <p:cNvPr id="15" name="내용 개체 틀 9">
            <a:extLst>
              <a:ext uri="{FF2B5EF4-FFF2-40B4-BE49-F238E27FC236}">
                <a16:creationId xmlns:a16="http://schemas.microsoft.com/office/drawing/2014/main" id="{B77D3C8A-C613-4EE4-B36B-8AD60A062DAF}"/>
              </a:ext>
            </a:extLst>
          </p:cNvPr>
          <p:cNvSpPr txBox="1">
            <a:spLocks/>
          </p:cNvSpPr>
          <p:nvPr/>
        </p:nvSpPr>
        <p:spPr>
          <a:xfrm>
            <a:off x="2065199" y="4410537"/>
            <a:ext cx="7562065" cy="1561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2000" dirty="0">
                <a:latin typeface="HY산B" panose="02030600000101010101" pitchFamily="18" charset="-127"/>
                <a:ea typeface="HY산B" panose="02030600000101010101" pitchFamily="18" charset="-127"/>
              </a:rPr>
              <a:t>‘C:/Users/</a:t>
            </a:r>
            <a:r>
              <a:rPr lang="ko-KR" altLang="en-US" sz="2000" dirty="0">
                <a:latin typeface="HY산B" panose="02030600000101010101" pitchFamily="18" charset="-127"/>
                <a:ea typeface="HY산B" panose="02030600000101010101" pitchFamily="18" charset="-127"/>
              </a:rPr>
              <a:t>사용자이름</a:t>
            </a:r>
            <a:r>
              <a:rPr lang="en-US" altLang="ko-KR" sz="2000" dirty="0">
                <a:latin typeface="HY산B" panose="02030600000101010101" pitchFamily="18" charset="-127"/>
                <a:ea typeface="HY산B" panose="02030600000101010101" pitchFamily="18" charset="-127"/>
              </a:rPr>
              <a:t>/.</a:t>
            </a:r>
            <a:r>
              <a:rPr lang="en-US" altLang="ko-KR" sz="2000" dirty="0" err="1">
                <a:latin typeface="HY산B" panose="02030600000101010101" pitchFamily="18" charset="-127"/>
                <a:ea typeface="HY산B" panose="02030600000101010101" pitchFamily="18" charset="-127"/>
              </a:rPr>
              <a:t>keras</a:t>
            </a:r>
            <a:r>
              <a:rPr lang="en-US" altLang="ko-KR" sz="2000" dirty="0">
                <a:latin typeface="HY산B" panose="02030600000101010101" pitchFamily="18" charset="-127"/>
                <a:ea typeface="HY산B" panose="02030600000101010101" pitchFamily="18" charset="-127"/>
              </a:rPr>
              <a:t>/</a:t>
            </a:r>
            <a:r>
              <a:rPr lang="en-US" altLang="ko-KR" sz="2000" dirty="0" err="1">
                <a:latin typeface="HY산B" panose="02030600000101010101" pitchFamily="18" charset="-127"/>
                <a:ea typeface="HY산B" panose="02030600000101010101" pitchFamily="18" charset="-127"/>
              </a:rPr>
              <a:t>keras.json</a:t>
            </a:r>
            <a:r>
              <a:rPr lang="en-US" altLang="ko-KR" sz="2000" dirty="0">
                <a:latin typeface="HY산B" panose="02030600000101010101" pitchFamily="18" charset="-127"/>
                <a:ea typeface="HY산B" panose="02030600000101010101" pitchFamily="18" charset="-127"/>
              </a:rPr>
              <a:t>’</a:t>
            </a:r>
            <a:r>
              <a:rPr lang="ko-KR" altLang="en-US" sz="2000" dirty="0">
                <a:latin typeface="HY산B" panose="02030600000101010101" pitchFamily="18" charset="-127"/>
                <a:ea typeface="HY산B" panose="02030600000101010101" pitchFamily="18" charset="-127"/>
              </a:rPr>
              <a:t>에서</a:t>
            </a:r>
            <a:endParaRPr lang="en-US" altLang="ko-KR" sz="2000" dirty="0">
              <a:latin typeface="HY산B" panose="02030600000101010101" pitchFamily="18" charset="-127"/>
              <a:ea typeface="HY산B" panose="02030600000101010101" pitchFamily="18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2000" dirty="0">
                <a:latin typeface="HY산B" panose="02030600000101010101" pitchFamily="18" charset="-127"/>
                <a:ea typeface="HY산B" panose="02030600000101010101" pitchFamily="18" charset="-127"/>
              </a:rPr>
              <a:t>‘backend’</a:t>
            </a:r>
            <a:r>
              <a:rPr lang="ko-KR" altLang="en-US" sz="2000" dirty="0">
                <a:latin typeface="HY산B" panose="02030600000101010101" pitchFamily="18" charset="-127"/>
                <a:ea typeface="HY산B" panose="02030600000101010101" pitchFamily="18" charset="-127"/>
              </a:rPr>
              <a:t>부분을 수정하면 </a:t>
            </a:r>
            <a:r>
              <a:rPr lang="ko-KR" altLang="en-US" sz="2000" dirty="0" err="1">
                <a:latin typeface="HY산B" panose="02030600000101010101" pitchFamily="18" charset="-127"/>
                <a:ea typeface="HY산B" panose="02030600000101010101" pitchFamily="18" charset="-127"/>
              </a:rPr>
              <a:t>딥러닝</a:t>
            </a:r>
            <a:r>
              <a:rPr lang="ko-KR" altLang="en-US" sz="2000" dirty="0">
                <a:latin typeface="HY산B" panose="02030600000101010101" pitchFamily="18" charset="-127"/>
                <a:ea typeface="HY산B" panose="02030600000101010101" pitchFamily="18" charset="-127"/>
              </a:rPr>
              <a:t> 엔진을 바꿀 수 있다</a:t>
            </a:r>
            <a:r>
              <a:rPr lang="en-US" altLang="ko-KR" sz="2000" dirty="0">
                <a:latin typeface="HY산B" panose="02030600000101010101" pitchFamily="18" charset="-127"/>
                <a:ea typeface="HY산B" panose="02030600000101010101" pitchFamily="18" charset="-127"/>
              </a:rPr>
              <a:t>.</a:t>
            </a:r>
            <a:r>
              <a:rPr lang="ko-KR" altLang="en-US" sz="2000" dirty="0">
                <a:latin typeface="HY산B" panose="02030600000101010101" pitchFamily="18" charset="-127"/>
                <a:ea typeface="HY산B" panose="02030600000101010101" pitchFamily="18" charset="-127"/>
              </a:rPr>
              <a:t> </a:t>
            </a:r>
            <a:endParaRPr lang="en-US" altLang="ko-KR" sz="2000" dirty="0">
              <a:latin typeface="HY산B" panose="02030600000101010101" pitchFamily="18" charset="-127"/>
              <a:ea typeface="HY산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36793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501847" y="2564904"/>
            <a:ext cx="10556928" cy="1178208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lvl="0">
              <a:lnSpc>
                <a:spcPct val="150000"/>
              </a:lnSpc>
            </a:pPr>
            <a:r>
              <a:rPr lang="ko-KR" altLang="en-US" sz="5400" b="1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향후계획</a:t>
            </a:r>
            <a:endParaRPr lang="en-US" altLang="ko-KR" sz="54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223" name="Picture 3" descr="C:\Users\엘지(1588-3366)\Documents\네이트온 받은 파일\검은선1.png"/>
          <p:cNvPicPr>
            <a:picLocks noChangeAspect="1" noChangeArrowheads="1"/>
          </p:cNvPicPr>
          <p:nvPr/>
        </p:nvPicPr>
        <p:blipFill>
          <a:blip r:embed="rId2" cstate="print">
            <a:lum bright="20000"/>
          </a:blip>
          <a:srcRect/>
          <a:stretch>
            <a:fillRect/>
          </a:stretch>
        </p:blipFill>
        <p:spPr bwMode="auto">
          <a:xfrm>
            <a:off x="3555831" y="3842613"/>
            <a:ext cx="10315168" cy="74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EE7B4B-1582-40A4-A085-7B9141CE9C68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2017-09-07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9F74-A794-4A3B-B7CD-350DF84F8C8A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648200" y="6356351"/>
            <a:ext cx="2895600" cy="365125"/>
          </a:xfrm>
        </p:spPr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zam2695@naver.com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035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501847" y="2564904"/>
            <a:ext cx="10556928" cy="1178208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lvl="0">
              <a:lnSpc>
                <a:spcPct val="150000"/>
              </a:lnSpc>
            </a:pPr>
            <a:r>
              <a:rPr lang="en-US" altLang="ko-KR" sz="5400" b="1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Keras</a:t>
            </a:r>
            <a:r>
              <a:rPr lang="ko-KR" altLang="en-US" sz="5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란</a:t>
            </a:r>
            <a:r>
              <a:rPr lang="en-US" altLang="ko-KR" sz="5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pic>
        <p:nvPicPr>
          <p:cNvPr id="9223" name="Picture 3" descr="C:\Users\엘지(1588-3366)\Documents\네이트온 받은 파일\검은선1.png"/>
          <p:cNvPicPr>
            <a:picLocks noChangeAspect="1" noChangeArrowheads="1"/>
          </p:cNvPicPr>
          <p:nvPr/>
        </p:nvPicPr>
        <p:blipFill>
          <a:blip r:embed="rId2" cstate="print">
            <a:lum bright="20000"/>
          </a:blip>
          <a:srcRect/>
          <a:stretch>
            <a:fillRect/>
          </a:stretch>
        </p:blipFill>
        <p:spPr bwMode="auto">
          <a:xfrm>
            <a:off x="3555831" y="3842613"/>
            <a:ext cx="10315168" cy="74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EE7B4B-1582-40A4-A085-7B9141CE9C68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2017-09-07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9F74-A794-4A3B-B7CD-350DF84F8C8A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648200" y="6356351"/>
            <a:ext cx="2895600" cy="365125"/>
          </a:xfrm>
        </p:spPr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zam2695@naver.com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338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56548" y="24311"/>
            <a:ext cx="11676864" cy="1270831"/>
            <a:chOff x="160728" y="147502"/>
            <a:chExt cx="11676864" cy="1270831"/>
          </a:xfrm>
        </p:grpSpPr>
        <p:sp>
          <p:nvSpPr>
            <p:cNvPr id="4" name="직사각형 3"/>
            <p:cNvSpPr/>
            <p:nvPr/>
          </p:nvSpPr>
          <p:spPr>
            <a:xfrm>
              <a:off x="160728" y="147502"/>
              <a:ext cx="8712968" cy="816249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3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</a:rPr>
                <a:t>향후 계획</a:t>
              </a:r>
              <a:endParaRPr lang="en-US" altLang="ko-KR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" name="Picture 3" descr="C:\Users\엘지(1588-3366)\Documents\네이트온 받은 파일\검은선1.png"/>
            <p:cNvPicPr>
              <a:picLocks noChangeAspect="1" noChangeArrowheads="1"/>
            </p:cNvPicPr>
            <p:nvPr/>
          </p:nvPicPr>
          <p:blipFill>
            <a:blip r:embed="rId3" cstate="print">
              <a:lum bright="20000"/>
            </a:blip>
            <a:srcRect/>
            <a:stretch>
              <a:fillRect/>
            </a:stretch>
          </p:blipFill>
          <p:spPr bwMode="auto">
            <a:xfrm>
              <a:off x="196124" y="997305"/>
              <a:ext cx="11641468" cy="8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직사각형 5"/>
            <p:cNvSpPr/>
            <p:nvPr/>
          </p:nvSpPr>
          <p:spPr>
            <a:xfrm>
              <a:off x="213012" y="1004309"/>
              <a:ext cx="2612012" cy="41402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endPara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888F5-0BE0-4230-8D3D-A0DA8A15D502}" type="datetime1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ljh7089@naver.com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9F74-A794-4A3B-B7CD-350DF84F8C8A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947862" y="1978477"/>
            <a:ext cx="131192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9"/>
          <p:cNvSpPr>
            <a:spLocks noGrp="1"/>
          </p:cNvSpPr>
          <p:nvPr>
            <p:ph idx="1"/>
          </p:nvPr>
        </p:nvSpPr>
        <p:spPr>
          <a:xfrm>
            <a:off x="575649" y="1119583"/>
            <a:ext cx="10515600" cy="5419329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000" dirty="0">
                <a:latin typeface="HY산B" panose="02030600000101010101" pitchFamily="18" charset="-127"/>
                <a:ea typeface="HY산B" panose="02030600000101010101" pitchFamily="18" charset="-127"/>
                <a:hlinkClick r:id="rId4"/>
              </a:rPr>
              <a:t>https://github.com/fchollet/keras</a:t>
            </a:r>
            <a:r>
              <a:rPr lang="en-US" altLang="ko-KR" sz="2000" dirty="0">
                <a:latin typeface="HY산B" panose="02030600000101010101" pitchFamily="18" charset="-127"/>
                <a:ea typeface="HY산B" panose="02030600000101010101" pitchFamily="18" charset="-127"/>
              </a:rPr>
              <a:t>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err="1">
                <a:latin typeface="HY산B" panose="02030600000101010101" pitchFamily="18" charset="-127"/>
                <a:ea typeface="HY산B" panose="02030600000101010101" pitchFamily="18" charset="-127"/>
              </a:rPr>
              <a:t>예제소스</a:t>
            </a:r>
            <a:r>
              <a:rPr lang="ko-KR" altLang="en-US" sz="1600" dirty="0">
                <a:latin typeface="HY산B" panose="02030600000101010101" pitchFamily="18" charset="-127"/>
                <a:ea typeface="HY산B" panose="02030600000101010101" pitchFamily="18" charset="-127"/>
              </a:rPr>
              <a:t> 분석</a:t>
            </a:r>
            <a:endParaRPr lang="en-US" altLang="ko-KR" sz="1600" dirty="0">
              <a:latin typeface="HY산B" panose="02030600000101010101" pitchFamily="18" charset="-127"/>
              <a:ea typeface="HY산B" panose="02030600000101010101" pitchFamily="18" charset="-127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000" dirty="0">
                <a:latin typeface="HY산B" panose="02030600000101010101" pitchFamily="18" charset="-127"/>
                <a:ea typeface="HY산B" panose="02030600000101010101" pitchFamily="18" charset="-127"/>
                <a:hlinkClick r:id="rId5"/>
              </a:rPr>
              <a:t>https://tykimos.github.io/Keras/lecture/</a:t>
            </a:r>
            <a:r>
              <a:rPr lang="en-US" altLang="ko-KR" sz="2000" dirty="0">
                <a:latin typeface="HY산B" panose="02030600000101010101" pitchFamily="18" charset="-127"/>
                <a:ea typeface="HY산B" panose="02030600000101010101" pitchFamily="18" charset="-127"/>
              </a:rPr>
              <a:t>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HY산B" panose="02030600000101010101" pitchFamily="18" charset="-127"/>
                <a:ea typeface="HY산B" panose="02030600000101010101" pitchFamily="18" charset="-127"/>
              </a:rPr>
              <a:t>강의 차근차근 따라가기</a:t>
            </a:r>
            <a:endParaRPr lang="en-US" altLang="ko-KR" sz="1600" dirty="0">
              <a:latin typeface="HY산B" panose="02030600000101010101" pitchFamily="18" charset="-127"/>
              <a:ea typeface="HY산B" panose="02030600000101010101" pitchFamily="18" charset="-127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000" dirty="0">
                <a:latin typeface="HY산B" panose="02030600000101010101" pitchFamily="18" charset="-127"/>
                <a:ea typeface="HY산B" panose="02030600000101010101" pitchFamily="18" charset="-127"/>
              </a:rPr>
              <a:t> 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endParaRPr lang="en-US" altLang="ko-KR" sz="2000" dirty="0">
              <a:latin typeface="HY산B" panose="02030600000101010101" pitchFamily="18" charset="-127"/>
              <a:ea typeface="HY산B" panose="02030600000101010101" pitchFamily="18" charset="-127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endParaRPr lang="en-US" altLang="ko-KR" sz="2000" dirty="0">
              <a:latin typeface="HY산B" panose="02030600000101010101" pitchFamily="18" charset="-127"/>
              <a:ea typeface="HY산B" panose="02030600000101010101" pitchFamily="18" charset="-127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endParaRPr lang="en-US" altLang="ko-KR" sz="2000" dirty="0">
              <a:latin typeface="HY산B" panose="02030600000101010101" pitchFamily="18" charset="-127"/>
              <a:ea typeface="HY산B" panose="02030600000101010101" pitchFamily="18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HY산B" panose="02030600000101010101" pitchFamily="18" charset="-127"/>
                <a:ea typeface="HY산B" panose="02030600000101010101" pitchFamily="18" charset="-127"/>
              </a:rPr>
              <a:t>책 참고</a:t>
            </a:r>
            <a:endParaRPr lang="en-US" altLang="ko-KR" sz="1600" dirty="0">
              <a:latin typeface="HY산B" panose="02030600000101010101" pitchFamily="18" charset="-127"/>
              <a:ea typeface="HY산B" panose="02030600000101010101" pitchFamily="18" charset="-127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000" dirty="0">
                <a:latin typeface="HY산B" panose="02030600000101010101" pitchFamily="18" charset="-127"/>
                <a:ea typeface="HY산B" panose="02030600000101010101" pitchFamily="18" charset="-127"/>
                <a:hlinkClick r:id="rId6"/>
              </a:rPr>
              <a:t>https://tykimos.github.io/Keras/2017/08/09/DeepBrick_Talk/</a:t>
            </a:r>
            <a:endParaRPr lang="en-US" altLang="ko-KR" sz="2000" dirty="0">
              <a:latin typeface="HY산B" panose="02030600000101010101" pitchFamily="18" charset="-127"/>
              <a:ea typeface="HY산B" panose="02030600000101010101" pitchFamily="18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 err="1">
                <a:latin typeface="HY산B" panose="02030600000101010101" pitchFamily="18" charset="-127"/>
                <a:ea typeface="HY산B" panose="02030600000101010101" pitchFamily="18" charset="-127"/>
              </a:rPr>
              <a:t>Keras</a:t>
            </a:r>
            <a:r>
              <a:rPr lang="ko-KR" altLang="en-US" sz="1600" dirty="0">
                <a:latin typeface="HY산B" panose="02030600000101010101" pitchFamily="18" charset="-127"/>
                <a:ea typeface="HY산B" panose="02030600000101010101" pitchFamily="18" charset="-127"/>
              </a:rPr>
              <a:t>의 기본 데이터 단위에 대한 이해</a:t>
            </a:r>
            <a:endParaRPr lang="en-US" altLang="ko-KR" sz="1600" dirty="0">
              <a:latin typeface="HY산B" panose="02030600000101010101" pitchFamily="18" charset="-127"/>
              <a:ea typeface="HY산B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>
              <a:latin typeface="HY산B" panose="02030600000101010101" pitchFamily="18" charset="-127"/>
              <a:ea typeface="HY산B" panose="0203060000010101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253" y="3031144"/>
            <a:ext cx="1427754" cy="188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3249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501847" y="2564904"/>
            <a:ext cx="10556928" cy="1178208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lvl="0">
              <a:lnSpc>
                <a:spcPct val="150000"/>
              </a:lnSpc>
            </a:pPr>
            <a:r>
              <a:rPr lang="ko-KR" altLang="en-US" sz="5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참고자료</a:t>
            </a:r>
            <a:endParaRPr lang="en-US" altLang="ko-KR" sz="54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223" name="Picture 3" descr="C:\Users\엘지(1588-3366)\Documents\네이트온 받은 파일\검은선1.png"/>
          <p:cNvPicPr>
            <a:picLocks noChangeAspect="1" noChangeArrowheads="1"/>
          </p:cNvPicPr>
          <p:nvPr/>
        </p:nvPicPr>
        <p:blipFill>
          <a:blip r:embed="rId2" cstate="print">
            <a:lum bright="20000"/>
          </a:blip>
          <a:srcRect/>
          <a:stretch>
            <a:fillRect/>
          </a:stretch>
        </p:blipFill>
        <p:spPr bwMode="auto">
          <a:xfrm>
            <a:off x="3555831" y="3842613"/>
            <a:ext cx="10315168" cy="74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EE7B4B-1582-40A4-A085-7B9141CE9C68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2017-09-07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9F74-A794-4A3B-B7CD-350DF84F8C8A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648200" y="6356351"/>
            <a:ext cx="2895600" cy="365125"/>
          </a:xfrm>
        </p:spPr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zam2695@naver.com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5107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56547" y="24311"/>
            <a:ext cx="12072307" cy="1270831"/>
            <a:chOff x="160728" y="147502"/>
            <a:chExt cx="10713622" cy="1270831"/>
          </a:xfrm>
        </p:grpSpPr>
        <p:sp>
          <p:nvSpPr>
            <p:cNvPr id="4" name="직사각형 3"/>
            <p:cNvSpPr/>
            <p:nvPr/>
          </p:nvSpPr>
          <p:spPr>
            <a:xfrm>
              <a:off x="160728" y="147502"/>
              <a:ext cx="8712968" cy="816249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3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</a:rPr>
                <a:t>참고자료</a:t>
              </a:r>
              <a:endParaRPr lang="en-US" altLang="ko-KR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" name="Picture 3" descr="C:\Users\엘지(1588-3366)\Documents\네이트온 받은 파일\검은선1.png"/>
            <p:cNvPicPr>
              <a:picLocks noChangeAspect="1" noChangeArrowheads="1"/>
            </p:cNvPicPr>
            <p:nvPr/>
          </p:nvPicPr>
          <p:blipFill>
            <a:blip r:embed="rId3" cstate="print">
              <a:lum bright="20000"/>
            </a:blip>
            <a:srcRect/>
            <a:stretch>
              <a:fillRect/>
            </a:stretch>
          </p:blipFill>
          <p:spPr bwMode="auto">
            <a:xfrm>
              <a:off x="196123" y="1004308"/>
              <a:ext cx="10678227" cy="776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직사각형 5"/>
            <p:cNvSpPr/>
            <p:nvPr/>
          </p:nvSpPr>
          <p:spPr>
            <a:xfrm>
              <a:off x="213012" y="1004309"/>
              <a:ext cx="2612012" cy="41402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1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참고자료</a:t>
              </a:r>
              <a:endPara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888F5-0BE0-4230-8D3D-A0DA8A15D502}" type="datetime1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9F74-A794-4A3B-B7CD-350DF84F8C8A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947862" y="1978477"/>
            <a:ext cx="131192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>
          <a:xfrm>
            <a:off x="838200" y="1572128"/>
            <a:ext cx="10515600" cy="4665710"/>
          </a:xfrm>
        </p:spPr>
        <p:txBody>
          <a:bodyPr>
            <a:noAutofit/>
          </a:bodyPr>
          <a:lstStyle/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600" dirty="0">
                <a:latin typeface="HY산B" panose="02030600000101010101" pitchFamily="18" charset="-127"/>
                <a:ea typeface="HY산B" panose="02030600000101010101" pitchFamily="18" charset="-127"/>
                <a:hlinkClick r:id="rId4"/>
              </a:rPr>
              <a:t>https://keras.io/</a:t>
            </a:r>
            <a:r>
              <a:rPr lang="en-US" altLang="ko-KR" sz="1600" dirty="0">
                <a:latin typeface="HY산B" panose="02030600000101010101" pitchFamily="18" charset="-127"/>
                <a:ea typeface="HY산B" panose="02030600000101010101" pitchFamily="18" charset="-127"/>
              </a:rPr>
              <a:t>	(</a:t>
            </a:r>
            <a:r>
              <a:rPr lang="en-US" altLang="ko-KR" sz="1600" dirty="0" err="1">
                <a:latin typeface="HY산B" panose="02030600000101010101" pitchFamily="18" charset="-127"/>
                <a:ea typeface="HY산B" panose="02030600000101010101" pitchFamily="18" charset="-127"/>
              </a:rPr>
              <a:t>Keras</a:t>
            </a:r>
            <a:r>
              <a:rPr lang="en-US" altLang="ko-KR" sz="1600" dirty="0">
                <a:latin typeface="HY산B" panose="02030600000101010101" pitchFamily="18" charset="-127"/>
                <a:ea typeface="HY산B" panose="02030600000101010101" pitchFamily="18" charset="-127"/>
              </a:rPr>
              <a:t> </a:t>
            </a:r>
            <a:r>
              <a:rPr lang="ko-KR" altLang="en-US" sz="1600" dirty="0">
                <a:latin typeface="HY산B" panose="02030600000101010101" pitchFamily="18" charset="-127"/>
                <a:ea typeface="HY산B" panose="02030600000101010101" pitchFamily="18" charset="-127"/>
              </a:rPr>
              <a:t>공식</a:t>
            </a:r>
            <a:r>
              <a:rPr lang="en-US" altLang="ko-KR" sz="1600" dirty="0">
                <a:latin typeface="HY산B" panose="02030600000101010101" pitchFamily="18" charset="-127"/>
                <a:ea typeface="HY산B" panose="02030600000101010101" pitchFamily="18" charset="-127"/>
              </a:rPr>
              <a:t>)</a:t>
            </a: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600" dirty="0">
                <a:latin typeface="HY산B" panose="02030600000101010101" pitchFamily="18" charset="-127"/>
                <a:ea typeface="HY산B" panose="02030600000101010101" pitchFamily="18" charset="-127"/>
                <a:hlinkClick r:id="rId5"/>
              </a:rPr>
              <a:t>https://blog.keras.io/</a:t>
            </a:r>
            <a:r>
              <a:rPr lang="en-US" altLang="ko-KR" sz="1600" dirty="0">
                <a:latin typeface="HY산B" panose="02030600000101010101" pitchFamily="18" charset="-127"/>
                <a:ea typeface="HY산B" panose="02030600000101010101" pitchFamily="18" charset="-127"/>
              </a:rPr>
              <a:t> (</a:t>
            </a:r>
            <a:r>
              <a:rPr lang="en-US" altLang="ko-KR" sz="1600" dirty="0" err="1">
                <a:latin typeface="HY산B" panose="02030600000101010101" pitchFamily="18" charset="-127"/>
                <a:ea typeface="HY산B" panose="02030600000101010101" pitchFamily="18" charset="-127"/>
              </a:rPr>
              <a:t>Keras</a:t>
            </a:r>
            <a:r>
              <a:rPr lang="en-US" altLang="ko-KR" sz="1600" dirty="0">
                <a:latin typeface="HY산B" panose="02030600000101010101" pitchFamily="18" charset="-127"/>
                <a:ea typeface="HY산B" panose="02030600000101010101" pitchFamily="18" charset="-127"/>
              </a:rPr>
              <a:t> </a:t>
            </a:r>
            <a:r>
              <a:rPr lang="ko-KR" altLang="en-US" sz="1600" dirty="0">
                <a:latin typeface="HY산B" panose="02030600000101010101" pitchFamily="18" charset="-127"/>
                <a:ea typeface="HY산B" panose="02030600000101010101" pitchFamily="18" charset="-127"/>
              </a:rPr>
              <a:t>공식</a:t>
            </a:r>
            <a:r>
              <a:rPr lang="en-US" altLang="ko-KR" sz="1600" dirty="0">
                <a:latin typeface="HY산B" panose="02030600000101010101" pitchFamily="18" charset="-127"/>
                <a:ea typeface="HY산B" panose="02030600000101010101" pitchFamily="18" charset="-127"/>
              </a:rPr>
              <a:t>)</a:t>
            </a: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600" dirty="0">
                <a:latin typeface="HY산B" panose="02030600000101010101" pitchFamily="18" charset="-127"/>
                <a:ea typeface="HY산B" panose="02030600000101010101" pitchFamily="18" charset="-127"/>
                <a:hlinkClick r:id="rId6"/>
              </a:rPr>
              <a:t>https://tykimos.github.io/Keras/lecture/</a:t>
            </a:r>
            <a:r>
              <a:rPr lang="en-US" altLang="ko-KR" sz="1600" dirty="0">
                <a:latin typeface="HY산B" panose="02030600000101010101" pitchFamily="18" charset="-127"/>
                <a:ea typeface="HY산B" panose="02030600000101010101" pitchFamily="18" charset="-127"/>
              </a:rPr>
              <a:t>	(</a:t>
            </a:r>
            <a:r>
              <a:rPr lang="ko-KR" altLang="en-US" sz="1600" dirty="0">
                <a:latin typeface="HY산B" panose="02030600000101010101" pitchFamily="18" charset="-127"/>
                <a:ea typeface="HY산B" panose="02030600000101010101" pitchFamily="18" charset="-127"/>
              </a:rPr>
              <a:t>현재 </a:t>
            </a:r>
            <a:r>
              <a:rPr lang="en-US" altLang="ko-KR" sz="1600" dirty="0" err="1">
                <a:latin typeface="HY산B" panose="02030600000101010101" pitchFamily="18" charset="-127"/>
                <a:ea typeface="HY산B" panose="02030600000101010101" pitchFamily="18" charset="-127"/>
              </a:rPr>
              <a:t>Keras</a:t>
            </a:r>
            <a:r>
              <a:rPr lang="ko-KR" altLang="en-US" sz="1600" dirty="0">
                <a:latin typeface="HY산B" panose="02030600000101010101" pitchFamily="18" charset="-127"/>
                <a:ea typeface="HY산B" panose="02030600000101010101" pitchFamily="18" charset="-127"/>
              </a:rPr>
              <a:t>강의를 진행 중</a:t>
            </a:r>
            <a:r>
              <a:rPr lang="en-US" altLang="ko-KR" sz="1600" dirty="0">
                <a:latin typeface="HY산B" panose="02030600000101010101" pitchFamily="18" charset="-127"/>
                <a:ea typeface="HY산B" panose="02030600000101010101" pitchFamily="18" charset="-127"/>
              </a:rPr>
              <a:t>)</a:t>
            </a: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600" dirty="0">
                <a:latin typeface="HY산B" panose="02030600000101010101" pitchFamily="18" charset="-127"/>
                <a:ea typeface="HY산B" panose="02030600000101010101" pitchFamily="18" charset="-127"/>
                <a:hlinkClick r:id="rId7"/>
              </a:rPr>
              <a:t>http://www.modulabs.co.kr/</a:t>
            </a:r>
            <a:r>
              <a:rPr lang="en-US" altLang="ko-KR" sz="1600" dirty="0">
                <a:latin typeface="HY산B" panose="02030600000101010101" pitchFamily="18" charset="-127"/>
                <a:ea typeface="HY산B" panose="02030600000101010101" pitchFamily="18" charset="-127"/>
              </a:rPr>
              <a:t>		(</a:t>
            </a:r>
            <a:r>
              <a:rPr lang="en-US" altLang="ko-KR" sz="1600" dirty="0" err="1">
                <a:latin typeface="HY산B" panose="02030600000101010101" pitchFamily="18" charset="-127"/>
                <a:ea typeface="HY산B" panose="02030600000101010101" pitchFamily="18" charset="-127"/>
              </a:rPr>
              <a:t>Keras</a:t>
            </a:r>
            <a:r>
              <a:rPr lang="ko-KR" altLang="en-US" sz="1600" dirty="0">
                <a:latin typeface="HY산B" panose="02030600000101010101" pitchFamily="18" charset="-127"/>
                <a:ea typeface="HY산B" panose="02030600000101010101" pitchFamily="18" charset="-127"/>
              </a:rPr>
              <a:t>외에도 다양한 인공지능 자료</a:t>
            </a:r>
            <a:r>
              <a:rPr lang="en-US" altLang="ko-KR" sz="1600" dirty="0">
                <a:latin typeface="HY산B" panose="02030600000101010101" pitchFamily="18" charset="-127"/>
                <a:ea typeface="HY산B" panose="02030600000101010101" pitchFamily="18" charset="-127"/>
              </a:rPr>
              <a:t>)</a:t>
            </a: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600" dirty="0">
                <a:latin typeface="HY산B" panose="02030600000101010101" pitchFamily="18" charset="-127"/>
                <a:ea typeface="HY산B" panose="02030600000101010101" pitchFamily="18" charset="-127"/>
                <a:hlinkClick r:id="rId8"/>
              </a:rPr>
              <a:t>https://github.com/fchollet/keras</a:t>
            </a:r>
            <a:r>
              <a:rPr lang="en-US" altLang="ko-KR" sz="1600" dirty="0">
                <a:latin typeface="HY산B" panose="02030600000101010101" pitchFamily="18" charset="-127"/>
                <a:ea typeface="HY산B" panose="02030600000101010101" pitchFamily="18" charset="-127"/>
              </a:rPr>
              <a:t>	(①</a:t>
            </a:r>
            <a:r>
              <a:rPr lang="ko-KR" altLang="en-US" sz="1600" dirty="0">
                <a:latin typeface="HY산B" panose="02030600000101010101" pitchFamily="18" charset="-127"/>
                <a:ea typeface="HY산B" panose="02030600000101010101" pitchFamily="18" charset="-127"/>
              </a:rPr>
              <a:t>이 운영하는 </a:t>
            </a:r>
            <a:r>
              <a:rPr lang="en-US" altLang="ko-KR" sz="1600" dirty="0" err="1">
                <a:latin typeface="HY산B" panose="02030600000101010101" pitchFamily="18" charset="-127"/>
                <a:ea typeface="HY산B" panose="02030600000101010101" pitchFamily="18" charset="-127"/>
              </a:rPr>
              <a:t>github</a:t>
            </a:r>
            <a:r>
              <a:rPr lang="en-US" altLang="ko-KR" sz="1600" dirty="0">
                <a:latin typeface="HY산B" panose="02030600000101010101" pitchFamily="18" charset="-127"/>
                <a:ea typeface="HY산B" panose="02030600000101010101" pitchFamily="18" charset="-127"/>
              </a:rPr>
              <a:t>, </a:t>
            </a:r>
            <a:r>
              <a:rPr lang="ko-KR" altLang="en-US" sz="1600" dirty="0">
                <a:latin typeface="HY산B" panose="02030600000101010101" pitchFamily="18" charset="-127"/>
                <a:ea typeface="HY산B" panose="02030600000101010101" pitchFamily="18" charset="-127"/>
              </a:rPr>
              <a:t>다양한 예제 존재</a:t>
            </a:r>
            <a:r>
              <a:rPr lang="en-US" altLang="ko-KR" sz="1600" dirty="0">
                <a:latin typeface="HY산B" panose="02030600000101010101" pitchFamily="18" charset="-127"/>
                <a:ea typeface="HY산B" panose="02030600000101010101" pitchFamily="18" charset="-127"/>
              </a:rPr>
              <a:t>)</a:t>
            </a: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600" dirty="0">
                <a:latin typeface="HY산B" panose="02030600000101010101" pitchFamily="18" charset="-127"/>
                <a:ea typeface="HY산B" panose="02030600000101010101" pitchFamily="18" charset="-127"/>
                <a:hlinkClick r:id="rId9"/>
              </a:rPr>
              <a:t>https://www.facebook.com/groups/KerasKorea/</a:t>
            </a:r>
            <a:r>
              <a:rPr lang="en-US" altLang="ko-KR" sz="1600" dirty="0">
                <a:latin typeface="HY산B" panose="02030600000101010101" pitchFamily="18" charset="-127"/>
                <a:ea typeface="HY산B" panose="02030600000101010101" pitchFamily="18" charset="-127"/>
              </a:rPr>
              <a:t>	 </a:t>
            </a:r>
            <a:r>
              <a:rPr lang="en-US" altLang="ko-KR" sz="1600">
                <a:latin typeface="HY산B" panose="02030600000101010101" pitchFamily="18" charset="-127"/>
                <a:ea typeface="HY산B" panose="02030600000101010101" pitchFamily="18" charset="-127"/>
              </a:rPr>
              <a:t>	(③</a:t>
            </a:r>
            <a:r>
              <a:rPr lang="ko-KR" altLang="en-US" sz="1600">
                <a:latin typeface="HY산B" panose="02030600000101010101" pitchFamily="18" charset="-127"/>
                <a:ea typeface="HY산B" panose="02030600000101010101" pitchFamily="18" charset="-127"/>
              </a:rPr>
              <a:t>의 </a:t>
            </a:r>
            <a:r>
              <a:rPr lang="ko-KR" altLang="en-US" sz="1600" dirty="0">
                <a:latin typeface="HY산B" panose="02030600000101010101" pitchFamily="18" charset="-127"/>
                <a:ea typeface="HY산B" panose="02030600000101010101" pitchFamily="18" charset="-127"/>
              </a:rPr>
              <a:t>사람이 운영하는 페이스북 그룹</a:t>
            </a:r>
            <a:r>
              <a:rPr lang="en-US" altLang="ko-KR" sz="1600" dirty="0">
                <a:latin typeface="HY산B" panose="02030600000101010101" pitchFamily="18" charset="-127"/>
                <a:ea typeface="HY산B" panose="02030600000101010101" pitchFamily="18" charset="-127"/>
              </a:rPr>
              <a:t>)</a:t>
            </a: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600" dirty="0">
                <a:latin typeface="HY산B" panose="02030600000101010101" pitchFamily="18" charset="-127"/>
                <a:ea typeface="HY산B" panose="02030600000101010101" pitchFamily="18" charset="-127"/>
                <a:hlinkClick r:id="rId10"/>
              </a:rPr>
              <a:t>https://www.facebook.com/groups/keras.py/</a:t>
            </a:r>
            <a:r>
              <a:rPr lang="en-US" altLang="ko-KR" sz="1600" dirty="0">
                <a:latin typeface="HY산B" panose="02030600000101010101" pitchFamily="18" charset="-127"/>
                <a:ea typeface="HY산B" panose="02030600000101010101" pitchFamily="18" charset="-127"/>
              </a:rPr>
              <a:t>		(</a:t>
            </a:r>
            <a:r>
              <a:rPr lang="en-US" altLang="ko-KR" sz="1600" dirty="0" err="1">
                <a:latin typeface="HY산B" panose="02030600000101010101" pitchFamily="18" charset="-127"/>
                <a:ea typeface="HY산B" panose="02030600000101010101" pitchFamily="18" charset="-127"/>
              </a:rPr>
              <a:t>Keras</a:t>
            </a:r>
            <a:r>
              <a:rPr lang="ko-KR" altLang="en-US" sz="1600" dirty="0">
                <a:latin typeface="HY산B" panose="02030600000101010101" pitchFamily="18" charset="-127"/>
                <a:ea typeface="HY산B" panose="02030600000101010101" pitchFamily="18" charset="-127"/>
              </a:rPr>
              <a:t>및 인공지능 자료</a:t>
            </a:r>
            <a:r>
              <a:rPr lang="en-US" altLang="ko-KR" sz="1600" dirty="0">
                <a:latin typeface="HY산B" panose="02030600000101010101" pitchFamily="18" charset="-127"/>
                <a:ea typeface="HY산B" panose="02030600000101010101" pitchFamily="18" charset="-127"/>
              </a:rPr>
              <a:t>)</a:t>
            </a: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600" dirty="0">
                <a:latin typeface="HY산B" panose="02030600000101010101" pitchFamily="18" charset="-127"/>
                <a:ea typeface="HY산B" panose="02030600000101010101" pitchFamily="18" charset="-127"/>
                <a:hlinkClick r:id="rId11"/>
              </a:rPr>
              <a:t>http://blog.daum.net/goodgodgd/22</a:t>
            </a:r>
            <a:endParaRPr lang="en-US" altLang="ko-KR" sz="1600" dirty="0">
              <a:latin typeface="HY산B" panose="02030600000101010101" pitchFamily="18" charset="-127"/>
              <a:ea typeface="HY산B" panose="02030600000101010101" pitchFamily="18" charset="-127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600" dirty="0">
                <a:latin typeface="HY산B" panose="02030600000101010101" pitchFamily="18" charset="-127"/>
                <a:ea typeface="HY산B" panose="02030600000101010101" pitchFamily="18" charset="-127"/>
                <a:hlinkClick r:id="rId12"/>
              </a:rPr>
              <a:t>http://iostream.tistory.com/category/%EA%B0%9C%EB%B0%9C%20%EC%9D%B4%EC%95%BC%EA%B8%B0/Machine%20learning</a:t>
            </a:r>
            <a:endParaRPr lang="en-US" altLang="ko-KR" sz="1600" dirty="0">
              <a:latin typeface="HY산B" panose="02030600000101010101" pitchFamily="18" charset="-127"/>
              <a:ea typeface="HY산B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600" dirty="0">
              <a:latin typeface="HY산B" panose="02030600000101010101" pitchFamily="18" charset="-127"/>
              <a:ea typeface="HY산B" panose="02030600000101010101" pitchFamily="18" charset="-127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endParaRPr lang="en-US" altLang="ko-KR" sz="700" dirty="0">
              <a:latin typeface="HY산B" panose="02030600000101010101" pitchFamily="18" charset="-127"/>
              <a:ea typeface="HY산B" panose="02030600000101010101" pitchFamily="18" charset="-127"/>
            </a:endParaRPr>
          </a:p>
        </p:txBody>
      </p:sp>
      <p:sp>
        <p:nvSpPr>
          <p:cNvPr id="1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648200" y="6356351"/>
            <a:ext cx="2895600" cy="365125"/>
          </a:xfrm>
        </p:spPr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zam2695@naver.com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3765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56547" y="24311"/>
            <a:ext cx="12072307" cy="1270831"/>
            <a:chOff x="160728" y="147502"/>
            <a:chExt cx="10713622" cy="1270831"/>
          </a:xfrm>
        </p:grpSpPr>
        <p:sp>
          <p:nvSpPr>
            <p:cNvPr id="4" name="직사각형 3"/>
            <p:cNvSpPr/>
            <p:nvPr/>
          </p:nvSpPr>
          <p:spPr>
            <a:xfrm>
              <a:off x="160728" y="147502"/>
              <a:ext cx="8712968" cy="816249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ko-KR" sz="3600" b="1" dirty="0" err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</a:rPr>
                <a:t>Keras</a:t>
              </a:r>
              <a:r>
                <a:rPr lang="ko-KR" altLang="en-US" sz="3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</a:rPr>
                <a:t>란</a:t>
              </a:r>
              <a:r>
                <a:rPr lang="en-US" altLang="ko-KR" sz="3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</a:rPr>
                <a:t>?</a:t>
              </a:r>
              <a:endParaRPr lang="en-US" altLang="ko-KR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" name="Picture 3" descr="C:\Users\엘지(1588-3366)\Documents\네이트온 받은 파일\검은선1.png"/>
            <p:cNvPicPr>
              <a:picLocks noChangeAspect="1" noChangeArrowheads="1"/>
            </p:cNvPicPr>
            <p:nvPr/>
          </p:nvPicPr>
          <p:blipFill>
            <a:blip r:embed="rId3" cstate="print">
              <a:lum bright="20000"/>
            </a:blip>
            <a:srcRect/>
            <a:stretch>
              <a:fillRect/>
            </a:stretch>
          </p:blipFill>
          <p:spPr bwMode="auto">
            <a:xfrm>
              <a:off x="196123" y="1004308"/>
              <a:ext cx="10678227" cy="776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직사각형 5"/>
            <p:cNvSpPr/>
            <p:nvPr/>
          </p:nvSpPr>
          <p:spPr>
            <a:xfrm>
              <a:off x="213012" y="1004309"/>
              <a:ext cx="2612012" cy="41402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ko-KR" sz="1600" b="1" dirty="0" err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Keras</a:t>
              </a:r>
              <a:r>
                <a:rPr lang="ko-KR" altLang="en-US" sz="1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개념</a:t>
              </a:r>
              <a:endPara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888F5-0BE0-4230-8D3D-A0DA8A15D502}" type="datetime1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9F74-A794-4A3B-B7CD-350DF84F8C8A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947862" y="1978477"/>
            <a:ext cx="131192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" name="내용 개체 틀 10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093" y="1295142"/>
            <a:ext cx="8382051" cy="4351338"/>
          </a:xfrm>
        </p:spPr>
      </p:pic>
      <p:sp>
        <p:nvSpPr>
          <p:cNvPr id="13" name="TextBox 12"/>
          <p:cNvSpPr txBox="1"/>
          <p:nvPr/>
        </p:nvSpPr>
        <p:spPr>
          <a:xfrm>
            <a:off x="4653481" y="5705871"/>
            <a:ext cx="8203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HY산B" panose="02030600000101010101" pitchFamily="18" charset="-127"/>
                <a:ea typeface="HY산B" panose="02030600000101010101" pitchFamily="18" charset="-127"/>
              </a:rPr>
              <a:t>출처 </a:t>
            </a:r>
            <a:r>
              <a:rPr lang="en-US" altLang="ko-KR" sz="1200" dirty="0">
                <a:latin typeface="HY산B" panose="02030600000101010101" pitchFamily="18" charset="-127"/>
                <a:ea typeface="HY산B" panose="02030600000101010101" pitchFamily="18" charset="-127"/>
              </a:rPr>
              <a:t>: https://keras.io/</a:t>
            </a:r>
            <a:endParaRPr lang="ko-KR" altLang="en-US" sz="1200" dirty="0">
              <a:latin typeface="HY산B" panose="02030600000101010101" pitchFamily="18" charset="-127"/>
              <a:ea typeface="HY산B" panose="02030600000101010101" pitchFamily="18" charset="-127"/>
            </a:endParaRPr>
          </a:p>
        </p:txBody>
      </p:sp>
      <p:sp>
        <p:nvSpPr>
          <p:cNvPr id="22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648200" y="6356351"/>
            <a:ext cx="2895600" cy="365125"/>
          </a:xfrm>
        </p:spPr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zam2695@naver.com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5947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56547" y="24311"/>
            <a:ext cx="12072307" cy="1270831"/>
            <a:chOff x="160728" y="147502"/>
            <a:chExt cx="10713622" cy="1270831"/>
          </a:xfrm>
        </p:grpSpPr>
        <p:sp>
          <p:nvSpPr>
            <p:cNvPr id="4" name="직사각형 3"/>
            <p:cNvSpPr/>
            <p:nvPr/>
          </p:nvSpPr>
          <p:spPr>
            <a:xfrm>
              <a:off x="160728" y="147502"/>
              <a:ext cx="8712968" cy="816249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ko-KR" sz="3600" b="1" dirty="0" err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</a:rPr>
                <a:t>Keras</a:t>
              </a:r>
              <a:r>
                <a:rPr lang="ko-KR" altLang="en-US" sz="3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</a:rPr>
                <a:t>란</a:t>
              </a:r>
              <a:r>
                <a:rPr lang="en-US" altLang="ko-KR" sz="3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</a:rPr>
                <a:t>?</a:t>
              </a:r>
              <a:endParaRPr lang="en-US" altLang="ko-KR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" name="Picture 3" descr="C:\Users\엘지(1588-3366)\Documents\네이트온 받은 파일\검은선1.png"/>
            <p:cNvPicPr>
              <a:picLocks noChangeAspect="1" noChangeArrowheads="1"/>
            </p:cNvPicPr>
            <p:nvPr/>
          </p:nvPicPr>
          <p:blipFill>
            <a:blip r:embed="rId3" cstate="print">
              <a:lum bright="20000"/>
            </a:blip>
            <a:srcRect/>
            <a:stretch>
              <a:fillRect/>
            </a:stretch>
          </p:blipFill>
          <p:spPr bwMode="auto">
            <a:xfrm>
              <a:off x="196123" y="1004308"/>
              <a:ext cx="10678227" cy="776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직사각형 5"/>
            <p:cNvSpPr/>
            <p:nvPr/>
          </p:nvSpPr>
          <p:spPr>
            <a:xfrm>
              <a:off x="213012" y="1004309"/>
              <a:ext cx="2612012" cy="41402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ko-KR" sz="1600" b="1" dirty="0" err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Keras</a:t>
              </a:r>
              <a:r>
                <a:rPr lang="ko-KR" altLang="en-US" sz="1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개념</a:t>
              </a:r>
              <a:endPara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888F5-0BE0-4230-8D3D-A0DA8A15D502}" type="datetime1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9F74-A794-4A3B-B7CD-350DF84F8C8A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947862" y="1978477"/>
            <a:ext cx="131192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000" dirty="0">
                <a:latin typeface="HY산B" panose="02030600000101010101" pitchFamily="18" charset="-127"/>
                <a:ea typeface="HY산B" panose="02030600000101010101" pitchFamily="18" charset="-127"/>
              </a:rPr>
              <a:t> </a:t>
            </a:r>
            <a:r>
              <a:rPr lang="ko-KR" altLang="en-US" sz="1800" dirty="0" err="1">
                <a:latin typeface="HY산B" panose="02030600000101010101" pitchFamily="18" charset="-127"/>
                <a:ea typeface="HY산B" panose="02030600000101010101" pitchFamily="18" charset="-127"/>
              </a:rPr>
              <a:t>파이썬으로</a:t>
            </a:r>
            <a:r>
              <a:rPr lang="ko-KR" altLang="en-US" sz="1800" dirty="0">
                <a:latin typeface="HY산B" panose="02030600000101010101" pitchFamily="18" charset="-127"/>
                <a:ea typeface="HY산B" panose="02030600000101010101" pitchFamily="18" charset="-127"/>
              </a:rPr>
              <a:t> 구현된 신경망 </a:t>
            </a:r>
            <a:r>
              <a:rPr lang="en-US" altLang="ko-KR" sz="1800" dirty="0">
                <a:latin typeface="HY산B" panose="02030600000101010101" pitchFamily="18" charset="-127"/>
                <a:ea typeface="HY산B" panose="02030600000101010101" pitchFamily="18" charset="-127"/>
              </a:rPr>
              <a:t>API(Application Programming Interface)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 dirty="0">
                <a:latin typeface="HY산B" panose="02030600000101010101" pitchFamily="18" charset="-127"/>
                <a:ea typeface="HY산B" panose="02030600000101010101" pitchFamily="18" charset="-127"/>
              </a:rPr>
              <a:t>현재 </a:t>
            </a:r>
            <a:r>
              <a:rPr lang="en-US" altLang="ko-KR" sz="1400" dirty="0">
                <a:latin typeface="HY산B" panose="02030600000101010101" pitchFamily="18" charset="-127"/>
                <a:ea typeface="HY산B" panose="02030600000101010101" pitchFamily="18" charset="-127"/>
              </a:rPr>
              <a:t>Python 2.7 – 3.5 </a:t>
            </a:r>
            <a:r>
              <a:rPr lang="ko-KR" altLang="en-US" sz="1400" dirty="0">
                <a:latin typeface="HY산B" panose="02030600000101010101" pitchFamily="18" charset="-127"/>
                <a:ea typeface="HY산B" panose="02030600000101010101" pitchFamily="18" charset="-127"/>
              </a:rPr>
              <a:t>에서 호환이 가능하다</a:t>
            </a:r>
            <a:r>
              <a:rPr lang="en-US" altLang="ko-KR" sz="1400" dirty="0">
                <a:latin typeface="HY산B" panose="02030600000101010101" pitchFamily="18" charset="-127"/>
                <a:ea typeface="HY산B" panose="02030600000101010101" pitchFamily="18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800" dirty="0" err="1">
                <a:latin typeface="HY산B" panose="02030600000101010101" pitchFamily="18" charset="-127"/>
                <a:ea typeface="HY산B" panose="02030600000101010101" pitchFamily="18" charset="-127"/>
              </a:rPr>
              <a:t>Tensorflow</a:t>
            </a:r>
            <a:r>
              <a:rPr lang="en-US" altLang="ko-KR" sz="1800" dirty="0">
                <a:latin typeface="HY산B" panose="02030600000101010101" pitchFamily="18" charset="-127"/>
                <a:ea typeface="HY산B" panose="02030600000101010101" pitchFamily="18" charset="-127"/>
              </a:rPr>
              <a:t>, CNTK, </a:t>
            </a:r>
            <a:r>
              <a:rPr lang="en-US" altLang="ko-KR" sz="1800" dirty="0" err="1">
                <a:latin typeface="HY산B" panose="02030600000101010101" pitchFamily="18" charset="-127"/>
                <a:ea typeface="HY산B" panose="02030600000101010101" pitchFamily="18" charset="-127"/>
              </a:rPr>
              <a:t>Theano</a:t>
            </a:r>
            <a:r>
              <a:rPr lang="ko-KR" altLang="en-US" sz="1800" dirty="0">
                <a:latin typeface="HY산B" panose="02030600000101010101" pitchFamily="18" charset="-127"/>
                <a:ea typeface="HY산B" panose="02030600000101010101" pitchFamily="18" charset="-127"/>
              </a:rPr>
              <a:t>를 기반으로 운영된다</a:t>
            </a:r>
            <a:endParaRPr lang="en-US" altLang="ko-KR" sz="1800" dirty="0">
              <a:latin typeface="HY산B" panose="02030600000101010101" pitchFamily="18" charset="-127"/>
              <a:ea typeface="HY산B" panose="02030600000101010101" pitchFamily="18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 err="1">
                <a:latin typeface="HY산B" panose="02030600000101010101" pitchFamily="18" charset="-127"/>
                <a:ea typeface="HY산B" panose="02030600000101010101" pitchFamily="18" charset="-127"/>
              </a:rPr>
              <a:t>Tensorflow</a:t>
            </a:r>
            <a:r>
              <a:rPr lang="ko-KR" altLang="en-US" sz="1400" dirty="0">
                <a:latin typeface="HY산B" panose="02030600000101010101" pitchFamily="18" charset="-127"/>
                <a:ea typeface="HY산B" panose="02030600000101010101" pitchFamily="18" charset="-127"/>
              </a:rPr>
              <a:t>의 </a:t>
            </a:r>
            <a:r>
              <a:rPr lang="en-US" altLang="ko-KR" sz="1400" dirty="0">
                <a:latin typeface="HY산B" panose="02030600000101010101" pitchFamily="18" charset="-127"/>
                <a:ea typeface="HY산B" panose="02030600000101010101" pitchFamily="18" charset="-127"/>
              </a:rPr>
              <a:t>Wrapper</a:t>
            </a:r>
            <a:r>
              <a:rPr lang="ko-KR" altLang="en-US" sz="1400" dirty="0">
                <a:latin typeface="HY산B" panose="02030600000101010101" pitchFamily="18" charset="-127"/>
                <a:ea typeface="HY산B" panose="02030600000101010101" pitchFamily="18" charset="-127"/>
              </a:rPr>
              <a:t>라이브러리</a:t>
            </a:r>
            <a:endParaRPr lang="en-US" altLang="ko-KR" sz="1400" dirty="0">
              <a:latin typeface="HY산B" panose="02030600000101010101" pitchFamily="18" charset="-127"/>
              <a:ea typeface="HY산B" panose="02030600000101010101" pitchFamily="18" charset="-127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800" dirty="0">
                <a:latin typeface="HY산B" panose="02030600000101010101" pitchFamily="18" charset="-127"/>
                <a:ea typeface="HY산B" panose="02030600000101010101" pitchFamily="18" charset="-127"/>
              </a:rPr>
              <a:t>쉽게 </a:t>
            </a:r>
            <a:r>
              <a:rPr lang="ko-KR" altLang="en-US" sz="1800" dirty="0" err="1">
                <a:latin typeface="HY산B" panose="02030600000101010101" pitchFamily="18" charset="-127"/>
                <a:ea typeface="HY산B" panose="02030600000101010101" pitchFamily="18" charset="-127"/>
              </a:rPr>
              <a:t>다층퍼셉트론</a:t>
            </a:r>
            <a:r>
              <a:rPr lang="ko-KR" altLang="en-US" sz="1800" dirty="0">
                <a:latin typeface="HY산B" panose="02030600000101010101" pitchFamily="18" charset="-127"/>
                <a:ea typeface="HY산B" panose="02030600000101010101" pitchFamily="18" charset="-127"/>
              </a:rPr>
              <a:t> 모델</a:t>
            </a:r>
            <a:r>
              <a:rPr lang="en-US" altLang="ko-KR" sz="1800" dirty="0">
                <a:latin typeface="HY산B" panose="02030600000101010101" pitchFamily="18" charset="-127"/>
                <a:ea typeface="HY산B" panose="02030600000101010101" pitchFamily="18" charset="-127"/>
              </a:rPr>
              <a:t>, </a:t>
            </a:r>
            <a:r>
              <a:rPr lang="ko-KR" altLang="en-US" sz="1800" dirty="0" err="1">
                <a:latin typeface="HY산B" panose="02030600000101010101" pitchFamily="18" charset="-127"/>
                <a:ea typeface="HY산B" panose="02030600000101010101" pitchFamily="18" charset="-127"/>
              </a:rPr>
              <a:t>컨볼루션</a:t>
            </a:r>
            <a:r>
              <a:rPr lang="ko-KR" altLang="en-US" sz="1800" dirty="0">
                <a:latin typeface="HY산B" panose="02030600000101010101" pitchFamily="18" charset="-127"/>
                <a:ea typeface="HY산B" panose="02030600000101010101" pitchFamily="18" charset="-127"/>
              </a:rPr>
              <a:t> 신경망 모델</a:t>
            </a:r>
            <a:r>
              <a:rPr lang="en-US" altLang="ko-KR" sz="1800" dirty="0">
                <a:latin typeface="HY산B" panose="02030600000101010101" pitchFamily="18" charset="-127"/>
                <a:ea typeface="HY산B" panose="02030600000101010101" pitchFamily="18" charset="-127"/>
              </a:rPr>
              <a:t>, </a:t>
            </a:r>
            <a:r>
              <a:rPr lang="ko-KR" altLang="en-US" sz="1800" dirty="0">
                <a:latin typeface="HY산B" panose="02030600000101010101" pitchFamily="18" charset="-127"/>
                <a:ea typeface="HY산B" panose="02030600000101010101" pitchFamily="18" charset="-127"/>
              </a:rPr>
              <a:t>순환 신경망 모델 또는 이를 조합한 모델은 물론 다중 입력 또는 다중 출력 등 다양한 구성을 할 수 있습니다</a:t>
            </a:r>
            <a:endParaRPr lang="en-US" altLang="ko-KR" sz="1800" dirty="0">
              <a:latin typeface="HY산B" panose="02030600000101010101" pitchFamily="18" charset="-127"/>
              <a:ea typeface="HY산B" panose="02030600000101010101" pitchFamily="18" charset="-127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800" dirty="0">
                <a:latin typeface="HY산B" panose="02030600000101010101" pitchFamily="18" charset="-127"/>
                <a:ea typeface="HY산B" panose="02030600000101010101" pitchFamily="18" charset="-127"/>
              </a:rPr>
              <a:t>현재 </a:t>
            </a:r>
            <a:r>
              <a:rPr lang="en-US" altLang="ko-KR" sz="1800" dirty="0" err="1">
                <a:latin typeface="HY산B" panose="02030600000101010101" pitchFamily="18" charset="-127"/>
                <a:ea typeface="HY산B" panose="02030600000101010101" pitchFamily="18" charset="-127"/>
              </a:rPr>
              <a:t>Tensorflow</a:t>
            </a:r>
            <a:r>
              <a:rPr lang="ko-KR" altLang="en-US" sz="1800" dirty="0">
                <a:latin typeface="HY산B" panose="02030600000101010101" pitchFamily="18" charset="-127"/>
                <a:ea typeface="HY산B" panose="02030600000101010101" pitchFamily="18" charset="-127"/>
              </a:rPr>
              <a:t>에서 </a:t>
            </a:r>
            <a:r>
              <a:rPr lang="en-US" altLang="ko-KR" sz="1800" dirty="0" err="1">
                <a:latin typeface="HY산B" panose="02030600000101010101" pitchFamily="18" charset="-127"/>
                <a:ea typeface="HY산B" panose="02030600000101010101" pitchFamily="18" charset="-127"/>
              </a:rPr>
              <a:t>Keras</a:t>
            </a:r>
            <a:r>
              <a:rPr lang="ko-KR" altLang="en-US" sz="1800" dirty="0">
                <a:latin typeface="HY산B" panose="02030600000101010101" pitchFamily="18" charset="-127"/>
                <a:ea typeface="HY산B" panose="02030600000101010101" pitchFamily="18" charset="-127"/>
              </a:rPr>
              <a:t>가 사용가능하며</a:t>
            </a:r>
            <a:r>
              <a:rPr lang="en-US" altLang="ko-KR" sz="1800" dirty="0">
                <a:latin typeface="HY산B" panose="02030600000101010101" pitchFamily="18" charset="-127"/>
                <a:ea typeface="HY산B" panose="02030600000101010101" pitchFamily="18" charset="-127"/>
              </a:rPr>
              <a:t>, </a:t>
            </a:r>
            <a:r>
              <a:rPr lang="en-US" altLang="ko-KR" sz="1800" dirty="0" err="1">
                <a:latin typeface="HY산B" panose="02030600000101010101" pitchFamily="18" charset="-127"/>
                <a:ea typeface="HY산B" panose="02030600000101010101" pitchFamily="18" charset="-127"/>
              </a:rPr>
              <a:t>Keras</a:t>
            </a:r>
            <a:r>
              <a:rPr lang="ko-KR" altLang="en-US" sz="1800" dirty="0">
                <a:latin typeface="HY산B" panose="02030600000101010101" pitchFamily="18" charset="-127"/>
                <a:ea typeface="HY산B" panose="02030600000101010101" pitchFamily="18" charset="-127"/>
              </a:rPr>
              <a:t>에서도 당연히 </a:t>
            </a:r>
            <a:r>
              <a:rPr lang="en-US" altLang="ko-KR" sz="1800" dirty="0" err="1">
                <a:latin typeface="HY산B" panose="02030600000101010101" pitchFamily="18" charset="-127"/>
                <a:ea typeface="HY산B" panose="02030600000101010101" pitchFamily="18" charset="-127"/>
              </a:rPr>
              <a:t>tensorflow</a:t>
            </a:r>
            <a:r>
              <a:rPr lang="ko-KR" altLang="en-US" sz="1800" dirty="0">
                <a:latin typeface="HY산B" panose="02030600000101010101" pitchFamily="18" charset="-127"/>
                <a:ea typeface="HY산B" panose="02030600000101010101" pitchFamily="18" charset="-127"/>
              </a:rPr>
              <a:t>를 지원한다</a:t>
            </a:r>
            <a:r>
              <a:rPr lang="en-US" altLang="ko-KR" sz="1800" dirty="0">
                <a:latin typeface="HY산B" panose="02030600000101010101" pitchFamily="18" charset="-127"/>
                <a:ea typeface="HY산B" panose="02030600000101010101" pitchFamily="18" charset="-127"/>
              </a:rPr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 err="1">
                <a:latin typeface="HY산B" panose="02030600000101010101" pitchFamily="18" charset="-127"/>
                <a:ea typeface="HY산B" panose="02030600000101010101" pitchFamily="18" charset="-127"/>
              </a:rPr>
              <a:t>Tensorflow</a:t>
            </a:r>
            <a:r>
              <a:rPr lang="en-US" altLang="ko-KR" sz="1400" dirty="0">
                <a:latin typeface="HY산B" panose="02030600000101010101" pitchFamily="18" charset="-127"/>
                <a:ea typeface="HY산B" panose="02030600000101010101" pitchFamily="18" charset="-127"/>
              </a:rPr>
              <a:t> </a:t>
            </a:r>
            <a:r>
              <a:rPr lang="ko-KR" altLang="en-US" sz="1400" dirty="0">
                <a:latin typeface="HY산B" panose="02030600000101010101" pitchFamily="18" charset="-127"/>
                <a:ea typeface="HY산B" panose="02030600000101010101" pitchFamily="18" charset="-127"/>
              </a:rPr>
              <a:t>내에서의 </a:t>
            </a:r>
            <a:r>
              <a:rPr lang="en-US" altLang="ko-KR" sz="1400" dirty="0" err="1">
                <a:latin typeface="HY산B" panose="02030600000101010101" pitchFamily="18" charset="-127"/>
                <a:ea typeface="HY산B" panose="02030600000101010101" pitchFamily="18" charset="-127"/>
              </a:rPr>
              <a:t>Keras</a:t>
            </a:r>
            <a:r>
              <a:rPr lang="en-US" altLang="ko-KR" sz="1400" dirty="0">
                <a:latin typeface="HY산B" panose="02030600000101010101" pitchFamily="18" charset="-127"/>
                <a:ea typeface="HY산B" panose="02030600000101010101" pitchFamily="18" charset="-127"/>
              </a:rPr>
              <a:t> </a:t>
            </a:r>
            <a:r>
              <a:rPr lang="ko-KR" altLang="en-US" sz="1400" dirty="0">
                <a:latin typeface="HY산B" panose="02030600000101010101" pitchFamily="18" charset="-127"/>
                <a:ea typeface="HY산B" panose="02030600000101010101" pitchFamily="18" charset="-127"/>
              </a:rPr>
              <a:t>사용 </a:t>
            </a:r>
            <a:r>
              <a:rPr lang="en-US" altLang="ko-KR" sz="1400" dirty="0">
                <a:latin typeface="HY산B" panose="02030600000101010101" pitchFamily="18" charset="-127"/>
                <a:ea typeface="HY산B" panose="02030600000101010101" pitchFamily="18" charset="-127"/>
              </a:rPr>
              <a:t>: </a:t>
            </a:r>
            <a:r>
              <a:rPr lang="en-US" altLang="ko-KR" sz="1400" dirty="0" err="1">
                <a:latin typeface="HY산B" panose="02030600000101010101" pitchFamily="18" charset="-127"/>
                <a:ea typeface="HY산B" panose="02030600000101010101" pitchFamily="18" charset="-127"/>
              </a:rPr>
              <a:t>tf.contrib.keras</a:t>
            </a:r>
            <a:endParaRPr lang="en-US" altLang="ko-KR" sz="1400" dirty="0">
              <a:latin typeface="HY산B" panose="02030600000101010101" pitchFamily="18" charset="-127"/>
              <a:ea typeface="HY산B" panose="02030600000101010101" pitchFamily="18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 dirty="0">
                <a:latin typeface="HY산B" panose="02030600000101010101" pitchFamily="18" charset="-127"/>
                <a:ea typeface="HY산B" panose="02030600000101010101" pitchFamily="18" charset="-127"/>
              </a:rPr>
              <a:t>최근 업데이트로 인해 </a:t>
            </a:r>
            <a:r>
              <a:rPr lang="en-US" altLang="ko-KR" sz="1400" dirty="0" err="1">
                <a:latin typeface="HY산B" panose="02030600000101010101" pitchFamily="18" charset="-127"/>
                <a:ea typeface="HY산B" panose="02030600000101010101" pitchFamily="18" charset="-127"/>
              </a:rPr>
              <a:t>tensorflow</a:t>
            </a:r>
            <a:r>
              <a:rPr lang="ko-KR" altLang="en-US" sz="1400" dirty="0">
                <a:latin typeface="HY산B" panose="02030600000101010101" pitchFamily="18" charset="-127"/>
                <a:ea typeface="HY산B" panose="02030600000101010101" pitchFamily="18" charset="-127"/>
              </a:rPr>
              <a:t>만의 데이터 형식인 </a:t>
            </a:r>
            <a:r>
              <a:rPr lang="en-US" altLang="ko-KR" sz="1400" dirty="0" err="1">
                <a:latin typeface="HY산B" panose="02030600000101010101" pitchFamily="18" charset="-127"/>
                <a:ea typeface="HY산B" panose="02030600000101010101" pitchFamily="18" charset="-127"/>
              </a:rPr>
              <a:t>tfrecord</a:t>
            </a:r>
            <a:r>
              <a:rPr lang="ko-KR" altLang="en-US" sz="1400" dirty="0">
                <a:latin typeface="HY산B" panose="02030600000101010101" pitchFamily="18" charset="-127"/>
                <a:ea typeface="HY산B" panose="02030600000101010101" pitchFamily="18" charset="-127"/>
              </a:rPr>
              <a:t>도 </a:t>
            </a:r>
            <a:r>
              <a:rPr lang="en-US" altLang="ko-KR" sz="1400" dirty="0" err="1">
                <a:latin typeface="HY산B" panose="02030600000101010101" pitchFamily="18" charset="-127"/>
                <a:ea typeface="HY산B" panose="02030600000101010101" pitchFamily="18" charset="-127"/>
              </a:rPr>
              <a:t>keras</a:t>
            </a:r>
            <a:r>
              <a:rPr lang="en-US" altLang="ko-KR" sz="1400" dirty="0">
                <a:latin typeface="HY산B" panose="02030600000101010101" pitchFamily="18" charset="-127"/>
                <a:ea typeface="HY산B" panose="02030600000101010101" pitchFamily="18" charset="-127"/>
              </a:rPr>
              <a:t> </a:t>
            </a:r>
            <a:r>
              <a:rPr lang="ko-KR" altLang="en-US" sz="1400" dirty="0">
                <a:latin typeface="HY산B" panose="02030600000101010101" pitchFamily="18" charset="-127"/>
                <a:ea typeface="HY산B" panose="02030600000101010101" pitchFamily="18" charset="-127"/>
              </a:rPr>
              <a:t>라이브러리로 사용가능</a:t>
            </a:r>
            <a:endParaRPr lang="en-US" altLang="ko-KR" sz="1400" dirty="0">
              <a:latin typeface="HY산B" panose="02030600000101010101" pitchFamily="18" charset="-127"/>
              <a:ea typeface="HY산B" panose="02030600000101010101" pitchFamily="18" charset="-127"/>
            </a:endParaRPr>
          </a:p>
        </p:txBody>
      </p:sp>
      <p:sp>
        <p:nvSpPr>
          <p:cNvPr id="1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648200" y="6356351"/>
            <a:ext cx="2895600" cy="365125"/>
          </a:xfrm>
        </p:spPr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zam2695@naver.com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1664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56547" y="24311"/>
            <a:ext cx="12072307" cy="1318472"/>
            <a:chOff x="160728" y="147502"/>
            <a:chExt cx="10713622" cy="1318472"/>
          </a:xfrm>
        </p:grpSpPr>
        <p:sp>
          <p:nvSpPr>
            <p:cNvPr id="4" name="직사각형 3"/>
            <p:cNvSpPr/>
            <p:nvPr/>
          </p:nvSpPr>
          <p:spPr>
            <a:xfrm>
              <a:off x="160728" y="147502"/>
              <a:ext cx="8712968" cy="816249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ko-KR" sz="3600" b="1" dirty="0" err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</a:rPr>
                <a:t>Keras</a:t>
              </a:r>
              <a:r>
                <a:rPr lang="ko-KR" altLang="en-US" sz="3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</a:rPr>
                <a:t>란</a:t>
              </a:r>
              <a:r>
                <a:rPr lang="en-US" altLang="ko-KR" sz="3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</a:rPr>
                <a:t>?</a:t>
              </a:r>
              <a:endParaRPr lang="en-US" altLang="ko-KR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" name="Picture 3" descr="C:\Users\엘지(1588-3366)\Documents\네이트온 받은 파일\검은선1.png"/>
            <p:cNvPicPr>
              <a:picLocks noChangeAspect="1" noChangeArrowheads="1"/>
            </p:cNvPicPr>
            <p:nvPr/>
          </p:nvPicPr>
          <p:blipFill>
            <a:blip r:embed="rId3" cstate="print">
              <a:lum bright="20000"/>
            </a:blip>
            <a:srcRect/>
            <a:stretch>
              <a:fillRect/>
            </a:stretch>
          </p:blipFill>
          <p:spPr bwMode="auto">
            <a:xfrm>
              <a:off x="196123" y="1004308"/>
              <a:ext cx="10678227" cy="776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직사각형 5"/>
            <p:cNvSpPr/>
            <p:nvPr/>
          </p:nvSpPr>
          <p:spPr>
            <a:xfrm>
              <a:off x="213012" y="1004309"/>
              <a:ext cx="2612012" cy="461665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ko-KR" sz="1600" b="1" dirty="0" err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Keras</a:t>
              </a:r>
              <a:r>
                <a:rPr lang="ko-KR" altLang="en-US" sz="1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특징</a:t>
              </a:r>
              <a:endPara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888F5-0BE0-4230-8D3D-A0DA8A15D502}" type="datetime1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9F74-A794-4A3B-B7CD-350DF84F8C8A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947862" y="1978477"/>
            <a:ext cx="131192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>
                <a:latin typeface="HY산B" panose="02030600000101010101" pitchFamily="18" charset="-127"/>
                <a:ea typeface="HY산B" panose="02030600000101010101" pitchFamily="18" charset="-127"/>
              </a:rPr>
              <a:t> </a:t>
            </a:r>
            <a:endParaRPr lang="en-US" altLang="ko-KR" sz="1400" dirty="0">
              <a:latin typeface="HY산B" panose="02030600000101010101" pitchFamily="18" charset="-127"/>
              <a:ea typeface="HY산B" panose="02030600000101010101" pitchFamily="18" charset="-127"/>
            </a:endParaRPr>
          </a:p>
        </p:txBody>
      </p:sp>
      <p:sp>
        <p:nvSpPr>
          <p:cNvPr id="11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648200" y="6356351"/>
            <a:ext cx="2895600" cy="365125"/>
          </a:xfrm>
        </p:spPr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zam2695@naver.com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5"/>
          <a:stretch/>
        </p:blipFill>
        <p:spPr>
          <a:xfrm>
            <a:off x="1782023" y="1584356"/>
            <a:ext cx="8627953" cy="423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5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56547" y="24311"/>
            <a:ext cx="12072307" cy="1318472"/>
            <a:chOff x="160728" y="147502"/>
            <a:chExt cx="10713622" cy="1318472"/>
          </a:xfrm>
        </p:grpSpPr>
        <p:sp>
          <p:nvSpPr>
            <p:cNvPr id="4" name="직사각형 3"/>
            <p:cNvSpPr/>
            <p:nvPr/>
          </p:nvSpPr>
          <p:spPr>
            <a:xfrm>
              <a:off x="160728" y="147502"/>
              <a:ext cx="8712968" cy="816249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ko-KR" sz="3600" b="1" dirty="0" err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</a:rPr>
                <a:t>Keras</a:t>
              </a:r>
              <a:r>
                <a:rPr lang="ko-KR" altLang="en-US" sz="3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</a:rPr>
                <a:t>란</a:t>
              </a:r>
              <a:r>
                <a:rPr lang="en-US" altLang="ko-KR" sz="3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</a:rPr>
                <a:t>?</a:t>
              </a:r>
              <a:endParaRPr lang="en-US" altLang="ko-KR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" name="Picture 3" descr="C:\Users\엘지(1588-3366)\Documents\네이트온 받은 파일\검은선1.png"/>
            <p:cNvPicPr>
              <a:picLocks noChangeAspect="1" noChangeArrowheads="1"/>
            </p:cNvPicPr>
            <p:nvPr/>
          </p:nvPicPr>
          <p:blipFill>
            <a:blip r:embed="rId3" cstate="print">
              <a:lum bright="20000"/>
            </a:blip>
            <a:srcRect/>
            <a:stretch>
              <a:fillRect/>
            </a:stretch>
          </p:blipFill>
          <p:spPr bwMode="auto">
            <a:xfrm>
              <a:off x="196123" y="1004308"/>
              <a:ext cx="10678227" cy="776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직사각형 5"/>
            <p:cNvSpPr/>
            <p:nvPr/>
          </p:nvSpPr>
          <p:spPr>
            <a:xfrm>
              <a:off x="213012" y="1004309"/>
              <a:ext cx="2612012" cy="461665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ko-KR" sz="1600" b="1" dirty="0" err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Keras</a:t>
              </a:r>
              <a:r>
                <a:rPr lang="ko-KR" altLang="en-US" sz="1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특징</a:t>
              </a:r>
              <a:endPara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>
                <a:latin typeface="HY산B" panose="02030600000101010101" pitchFamily="18" charset="-127"/>
                <a:ea typeface="HY산B" panose="02030600000101010101" pitchFamily="18" charset="-127"/>
              </a:rPr>
              <a:t> </a:t>
            </a:r>
            <a:endParaRPr lang="en-US" altLang="ko-KR" sz="1400" dirty="0">
              <a:latin typeface="HY산B" panose="02030600000101010101" pitchFamily="18" charset="-127"/>
              <a:ea typeface="HY산B" panose="02030600000101010101" pitchFamily="18" charset="-127"/>
            </a:endParaRP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888F5-0BE0-4230-8D3D-A0DA8A15D502}" type="datetime1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11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zam2695@naver.com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9F74-A794-4A3B-B7CD-350DF84F8C8A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947862" y="1978477"/>
            <a:ext cx="131192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내용 개체 틀 9"/>
          <p:cNvSpPr txBox="1">
            <a:spLocks/>
          </p:cNvSpPr>
          <p:nvPr/>
        </p:nvSpPr>
        <p:spPr>
          <a:xfrm>
            <a:off x="954842" y="117167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000" dirty="0">
                <a:latin typeface="HY산B" panose="02030600000101010101" pitchFamily="18" charset="-127"/>
                <a:ea typeface="HY산B" panose="02030600000101010101" pitchFamily="18" charset="-127"/>
              </a:rPr>
              <a:t> </a:t>
            </a:r>
            <a:r>
              <a:rPr lang="en-US" altLang="ko-KR" sz="2000" dirty="0" err="1">
                <a:latin typeface="HY산B" panose="02030600000101010101" pitchFamily="18" charset="-127"/>
                <a:ea typeface="HY산B" panose="02030600000101010101" pitchFamily="18" charset="-127"/>
              </a:rPr>
              <a:t>Keras</a:t>
            </a:r>
            <a:r>
              <a:rPr lang="ko-KR" altLang="en-US" sz="2000" dirty="0">
                <a:latin typeface="HY산B" panose="02030600000101010101" pitchFamily="18" charset="-127"/>
                <a:ea typeface="HY산B" panose="02030600000101010101" pitchFamily="18" charset="-127"/>
              </a:rPr>
              <a:t>의 데이터 구조는 </a:t>
            </a:r>
            <a:r>
              <a:rPr lang="en-US" altLang="ko-KR" sz="2000" dirty="0">
                <a:latin typeface="HY산B" panose="02030600000101010101" pitchFamily="18" charset="-127"/>
                <a:ea typeface="HY산B" panose="02030600000101010101" pitchFamily="18" charset="-127"/>
              </a:rPr>
              <a:t>‘</a:t>
            </a:r>
            <a:r>
              <a:rPr lang="ko-KR" altLang="en-US" sz="2000" dirty="0">
                <a:latin typeface="HY산B" panose="02030600000101010101" pitchFamily="18" charset="-127"/>
                <a:ea typeface="HY산B" panose="02030600000101010101" pitchFamily="18" charset="-127"/>
              </a:rPr>
              <a:t>모델</a:t>
            </a:r>
            <a:r>
              <a:rPr lang="en-US" altLang="ko-KR" sz="2000" dirty="0">
                <a:latin typeface="HY산B" panose="02030600000101010101" pitchFamily="18" charset="-127"/>
                <a:ea typeface="HY산B" panose="02030600000101010101" pitchFamily="18" charset="-127"/>
              </a:rPr>
              <a:t>’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000" dirty="0">
                <a:latin typeface="HY산B" panose="02030600000101010101" pitchFamily="18" charset="-127"/>
                <a:ea typeface="HY산B" panose="02030600000101010101" pitchFamily="18" charset="-127"/>
              </a:rPr>
              <a:t>원하는 레이어를 쉽게 순차적으로 </a:t>
            </a:r>
            <a:r>
              <a:rPr lang="ko-KR" altLang="en-US" sz="2000" dirty="0" err="1">
                <a:latin typeface="HY산B" panose="02030600000101010101" pitchFamily="18" charset="-127"/>
                <a:ea typeface="HY산B" panose="02030600000101010101" pitchFamily="18" charset="-127"/>
              </a:rPr>
              <a:t>쌓아올리는</a:t>
            </a:r>
            <a:r>
              <a:rPr lang="ko-KR" altLang="en-US" sz="2000" dirty="0">
                <a:latin typeface="HY산B" panose="02030600000101010101" pitchFamily="18" charset="-127"/>
                <a:ea typeface="HY산B" panose="02030600000101010101" pitchFamily="18" charset="-127"/>
              </a:rPr>
              <a:t> 형식</a:t>
            </a:r>
            <a:endParaRPr lang="en-US" altLang="ko-KR" sz="2000" dirty="0">
              <a:latin typeface="HY산B" panose="02030600000101010101" pitchFamily="18" charset="-127"/>
              <a:ea typeface="HY산B" panose="02030600000101010101" pitchFamily="18" charset="-127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000" dirty="0" err="1">
                <a:latin typeface="HY산B" panose="02030600000101010101" pitchFamily="18" charset="-127"/>
                <a:ea typeface="HY산B" panose="02030600000101010101" pitchFamily="18" charset="-127"/>
              </a:rPr>
              <a:t>딥러닝</a:t>
            </a:r>
            <a:r>
              <a:rPr lang="ko-KR" altLang="en-US" sz="2000" dirty="0">
                <a:latin typeface="HY산B" panose="02030600000101010101" pitchFamily="18" charset="-127"/>
                <a:ea typeface="HY산B" panose="02030600000101010101" pitchFamily="18" charset="-127"/>
              </a:rPr>
              <a:t> 모델을 만드는 과정</a:t>
            </a:r>
            <a:endParaRPr lang="en-US" altLang="ko-KR" sz="2000" dirty="0">
              <a:latin typeface="HY산B" panose="02030600000101010101" pitchFamily="18" charset="-127"/>
              <a:ea typeface="HY산B" panose="02030600000101010101" pitchFamily="18" charset="-127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endParaRPr lang="en-US" altLang="ko-KR" sz="1400" dirty="0">
              <a:latin typeface="HY산B" panose="02030600000101010101" pitchFamily="18" charset="-127"/>
              <a:ea typeface="HY산B" panose="02030600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4"/>
          <a:stretch/>
        </p:blipFill>
        <p:spPr>
          <a:xfrm>
            <a:off x="4574420" y="2238370"/>
            <a:ext cx="5944218" cy="448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136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501847" y="2564904"/>
            <a:ext cx="10556928" cy="1178208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lvl="0">
              <a:lnSpc>
                <a:spcPct val="150000"/>
              </a:lnSpc>
            </a:pPr>
            <a:r>
              <a:rPr lang="ko-KR" altLang="en-US" sz="5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설치과정</a:t>
            </a:r>
            <a:endParaRPr lang="en-US" altLang="ko-KR" sz="54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223" name="Picture 3" descr="C:\Users\엘지(1588-3366)\Documents\네이트온 받은 파일\검은선1.png"/>
          <p:cNvPicPr>
            <a:picLocks noChangeAspect="1" noChangeArrowheads="1"/>
          </p:cNvPicPr>
          <p:nvPr/>
        </p:nvPicPr>
        <p:blipFill>
          <a:blip r:embed="rId2" cstate="print">
            <a:lum bright="20000"/>
          </a:blip>
          <a:srcRect/>
          <a:stretch>
            <a:fillRect/>
          </a:stretch>
        </p:blipFill>
        <p:spPr bwMode="auto">
          <a:xfrm>
            <a:off x="3555831" y="3842613"/>
            <a:ext cx="10315168" cy="74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EE7B4B-1582-40A4-A085-7B9141CE9C68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2017-09-07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9F74-A794-4A3B-B7CD-350DF84F8C8A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648200" y="6356351"/>
            <a:ext cx="2895600" cy="365125"/>
          </a:xfrm>
        </p:spPr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zam2695@naver.com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0860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56547" y="24311"/>
            <a:ext cx="12072307" cy="1270831"/>
            <a:chOff x="160728" y="147502"/>
            <a:chExt cx="10713622" cy="1270831"/>
          </a:xfrm>
        </p:grpSpPr>
        <p:sp>
          <p:nvSpPr>
            <p:cNvPr id="4" name="직사각형 3"/>
            <p:cNvSpPr/>
            <p:nvPr/>
          </p:nvSpPr>
          <p:spPr>
            <a:xfrm>
              <a:off x="160728" y="147502"/>
              <a:ext cx="8712968" cy="816249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3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</a:rPr>
                <a:t>설치과정</a:t>
              </a:r>
              <a:endParaRPr lang="en-US" altLang="ko-KR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" name="Picture 3" descr="C:\Users\엘지(1588-3366)\Documents\네이트온 받은 파일\검은선1.png"/>
            <p:cNvPicPr>
              <a:picLocks noChangeAspect="1" noChangeArrowheads="1"/>
            </p:cNvPicPr>
            <p:nvPr/>
          </p:nvPicPr>
          <p:blipFill>
            <a:blip r:embed="rId3" cstate="print">
              <a:lum bright="20000"/>
            </a:blip>
            <a:srcRect/>
            <a:stretch>
              <a:fillRect/>
            </a:stretch>
          </p:blipFill>
          <p:spPr bwMode="auto">
            <a:xfrm>
              <a:off x="196123" y="1004308"/>
              <a:ext cx="10678227" cy="776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직사각형 5"/>
            <p:cNvSpPr/>
            <p:nvPr/>
          </p:nvSpPr>
          <p:spPr>
            <a:xfrm>
              <a:off x="213012" y="1004309"/>
              <a:ext cx="2612012" cy="41402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1600" b="1" dirty="0" err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사용가능한</a:t>
              </a:r>
              <a:r>
                <a:rPr lang="ko-KR" altLang="en-US" sz="1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OS </a:t>
              </a:r>
              <a:r>
                <a:rPr lang="ko-KR" altLang="en-US" sz="1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목록</a:t>
              </a:r>
              <a:endParaRPr lang="en-US" altLang="ko-KR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888F5-0BE0-4230-8D3D-A0DA8A15D502}" type="datetime1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9F74-A794-4A3B-B7CD-350DF84F8C8A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947862" y="1978477"/>
            <a:ext cx="131192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dirty="0">
                <a:latin typeface="HY산B" panose="02030600000101010101" pitchFamily="18" charset="-127"/>
                <a:ea typeface="HY산B" panose="02030600000101010101" pitchFamily="18" charset="-127"/>
              </a:rPr>
              <a:t>Ubuntu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dirty="0">
                <a:latin typeface="HY산B" panose="02030600000101010101" pitchFamily="18" charset="-127"/>
                <a:ea typeface="HY산B" panose="02030600000101010101" pitchFamily="18" charset="-127"/>
              </a:rPr>
              <a:t>Mac OS X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dirty="0">
                <a:latin typeface="HY산B" panose="02030600000101010101" pitchFamily="18" charset="-127"/>
                <a:ea typeface="HY산B" panose="02030600000101010101" pitchFamily="18" charset="-127"/>
              </a:rPr>
              <a:t>Windows (</a:t>
            </a:r>
            <a:r>
              <a:rPr lang="ko-KR" altLang="en-US" dirty="0">
                <a:latin typeface="HY산B" panose="02030600000101010101" pitchFamily="18" charset="-127"/>
                <a:ea typeface="HY산B" panose="02030600000101010101" pitchFamily="18" charset="-127"/>
              </a:rPr>
              <a:t>실제로 설치한 </a:t>
            </a:r>
            <a:r>
              <a:rPr lang="en-US" altLang="ko-KR" dirty="0">
                <a:latin typeface="HY산B" panose="02030600000101010101" pitchFamily="18" charset="-127"/>
                <a:ea typeface="HY산B" panose="02030600000101010101" pitchFamily="18" charset="-127"/>
              </a:rPr>
              <a:t>OS)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2000" dirty="0">
              <a:latin typeface="HY산B" panose="02030600000101010101" pitchFamily="18" charset="-127"/>
              <a:ea typeface="HY산B" panose="02030600000101010101" pitchFamily="18" charset="-127"/>
            </a:endParaRPr>
          </a:p>
        </p:txBody>
      </p:sp>
      <p:sp>
        <p:nvSpPr>
          <p:cNvPr id="1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648200" y="6356351"/>
            <a:ext cx="2895600" cy="365125"/>
          </a:xfrm>
        </p:spPr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zam2695@naver.com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C39F166-831F-49C4-B064-6196CAC85C9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54" t="31524" r="19653" b="30346"/>
          <a:stretch/>
        </p:blipFill>
        <p:spPr>
          <a:xfrm>
            <a:off x="6458243" y="3367534"/>
            <a:ext cx="4895557" cy="2299336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4DA973BC-17BE-49AB-BEA3-0F07CBD520BC}"/>
              </a:ext>
            </a:extLst>
          </p:cNvPr>
          <p:cNvSpPr/>
          <p:nvPr/>
        </p:nvSpPr>
        <p:spPr>
          <a:xfrm>
            <a:off x="6178157" y="3534033"/>
            <a:ext cx="330740" cy="346252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151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910</Words>
  <Application>Microsoft Office PowerPoint</Application>
  <PresentationFormat>와이드스크린</PresentationFormat>
  <Paragraphs>320</Paragraphs>
  <Slides>32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8" baseType="lpstr">
      <vt:lpstr>HY산B</vt:lpstr>
      <vt:lpstr>돋움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</dc:creator>
  <cp:lastModifiedBy>ayu</cp:lastModifiedBy>
  <cp:revision>32</cp:revision>
  <cp:lastPrinted>2017-08-08T03:24:51Z</cp:lastPrinted>
  <dcterms:created xsi:type="dcterms:W3CDTF">2017-08-07T08:54:59Z</dcterms:created>
  <dcterms:modified xsi:type="dcterms:W3CDTF">2017-09-07T08:34:13Z</dcterms:modified>
</cp:coreProperties>
</file>