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2" r:id="rId3"/>
  </p:sldMasterIdLst>
  <p:notesMasterIdLst>
    <p:notesMasterId r:id="rId22"/>
  </p:notesMasterIdLst>
  <p:sldIdLst>
    <p:sldId id="256" r:id="rId4"/>
    <p:sldId id="257" r:id="rId5"/>
    <p:sldId id="318" r:id="rId6"/>
    <p:sldId id="290" r:id="rId7"/>
    <p:sldId id="295" r:id="rId8"/>
    <p:sldId id="297" r:id="rId9"/>
    <p:sldId id="275" r:id="rId10"/>
    <p:sldId id="320" r:id="rId11"/>
    <p:sldId id="292" r:id="rId12"/>
    <p:sldId id="299" r:id="rId13"/>
    <p:sldId id="300" r:id="rId14"/>
    <p:sldId id="304" r:id="rId15"/>
    <p:sldId id="321" r:id="rId16"/>
    <p:sldId id="322" r:id="rId17"/>
    <p:sldId id="313" r:id="rId18"/>
    <p:sldId id="288" r:id="rId19"/>
    <p:sldId id="319" r:id="rId20"/>
    <p:sldId id="279" r:id="rId21"/>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99CC00"/>
    <a:srgbClr val="FF9B05"/>
    <a:srgbClr val="FCE5C4"/>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34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p:cNvSpPr>
          <p:nvPr>
            <p:ph type="sldImg" idx="4294967295"/>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1" name="Rectangle 3"/>
          <p:cNvSpPr>
            <a:spLocks noGrp="1" noChangeArrowheads="1"/>
          </p:cNvSpPr>
          <p:nvPr>
            <p:ph type="body" sz="quarter" idx="3"/>
          </p:nvPr>
        </p:nvSpPr>
        <p:spPr bwMode="auto">
          <a:xfrm>
            <a:off x="538163" y="4387850"/>
            <a:ext cx="5780087" cy="3952875"/>
          </a:xfrm>
          <a:prstGeom prst="rect">
            <a:avLst/>
          </a:prstGeom>
          <a:noFill/>
          <a:ln>
            <a:noFill/>
          </a:ln>
        </p:spPr>
        <p:txBody>
          <a:bodyPr vert="horz" wrap="square" lIns="91440" tIns="45720" rIns="91440" bIns="45720" numCol="1" anchor="t" anchorCtr="0" compatLnSpc="1"/>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7172" name="Rectangle 4"/>
          <p:cNvSpPr>
            <a:spLocks noGrp="1" noChangeArrowheads="1"/>
          </p:cNvSpPr>
          <p:nvPr>
            <p:ph type="hdr" sz="quarter"/>
          </p:nvPr>
        </p:nvSpPr>
        <p:spPr bwMode="auto">
          <a:xfrm>
            <a:off x="0" y="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3" name="Rectangle 5"/>
          <p:cNvSpPr>
            <a:spLocks noGrp="1" noChangeArrowheads="1"/>
          </p:cNvSpPr>
          <p:nvPr>
            <p:ph type="dt" idx="1"/>
          </p:nvPr>
        </p:nvSpPr>
        <p:spPr bwMode="auto">
          <a:xfrm>
            <a:off x="3884613" y="0"/>
            <a:ext cx="2973387" cy="457200"/>
          </a:xfrm>
          <a:prstGeom prst="rect">
            <a:avLst/>
          </a:prstGeom>
          <a:noFill/>
          <a:ln>
            <a:noFill/>
          </a:ln>
        </p:spPr>
        <p:txBody>
          <a:bodyPr vert="horz" wrap="square" lIns="91440" tIns="45720" rIns="91440" bIns="45720" numCol="1" anchor="t" anchorCtr="0" compatLnSpc="1"/>
          <a:lstStyle>
            <a:lvl1pPr algn="r" eaLnBrk="0" hangingPunct="0">
              <a:buFontTx/>
              <a:buNone/>
              <a:defRPr sz="1200"/>
            </a:lvl1pPr>
          </a:lstStyle>
          <a:p>
            <a:pPr>
              <a:defRPr/>
            </a:pPr>
            <a:endParaRPr lang="zh-CN" altLang="en-US"/>
          </a:p>
        </p:txBody>
      </p:sp>
      <p:sp>
        <p:nvSpPr>
          <p:cNvPr id="7174" name="Rectangle 6"/>
          <p:cNvSpPr>
            <a:spLocks noGrp="1" noChangeArrowheads="1"/>
          </p:cNvSpPr>
          <p:nvPr>
            <p:ph type="ftr" sz="quarter" idx="4"/>
          </p:nvPr>
        </p:nvSpPr>
        <p:spPr bwMode="auto">
          <a:xfrm>
            <a:off x="0" y="868680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5" name="Rectangle 7"/>
          <p:cNvSpPr>
            <a:spLocks noGrp="1" noChangeArrowheads="1"/>
          </p:cNvSpPr>
          <p:nvPr>
            <p:ph type="sldNum" sz="quarter" idx="5"/>
          </p:nvPr>
        </p:nvSpPr>
        <p:spPr bwMode="auto">
          <a:xfrm>
            <a:off x="3884613" y="8686800"/>
            <a:ext cx="2973387"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vl1pPr>
          </a:lstStyle>
          <a:p>
            <a:fld id="{92EDF170-FC22-4FFF-B31B-4310B2AB7759}" type="slidenum">
              <a:rPr lang="zh-CN" altLang="en-US"/>
              <a:pPr/>
              <a:t>‹#›</a:t>
            </a:fld>
            <a:endParaRPr lang="zh-CN" altLang="en-US"/>
          </a:p>
        </p:txBody>
      </p:sp>
    </p:spTree>
    <p:extLst>
      <p:ext uri="{BB962C8B-B14F-4D97-AF65-F5344CB8AC3E}">
        <p14:creationId xmlns:p14="http://schemas.microsoft.com/office/powerpoint/2010/main" val="21908032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A552AB89-C5E4-46E4-9008-B7A1631BF54F}" type="slidenum">
              <a:rPr lang="zh-CN" altLang="en-US"/>
              <a:pPr/>
              <a:t>‹#›</a:t>
            </a:fld>
            <a:endParaRPr lang="zh-CN" altLang="en-US"/>
          </a:p>
        </p:txBody>
      </p:sp>
    </p:spTree>
    <p:extLst>
      <p:ext uri="{BB962C8B-B14F-4D97-AF65-F5344CB8AC3E}">
        <p14:creationId xmlns:p14="http://schemas.microsoft.com/office/powerpoint/2010/main" val="54747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3C42EF91-7F16-4813-A1A6-28B95A302C2E}" type="slidenum">
              <a:rPr lang="zh-CN" altLang="en-US"/>
              <a:pPr/>
              <a:t>‹#›</a:t>
            </a:fld>
            <a:endParaRPr lang="zh-CN" altLang="en-US"/>
          </a:p>
        </p:txBody>
      </p:sp>
    </p:spTree>
    <p:extLst>
      <p:ext uri="{BB962C8B-B14F-4D97-AF65-F5344CB8AC3E}">
        <p14:creationId xmlns:p14="http://schemas.microsoft.com/office/powerpoint/2010/main" val="131098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F9646EF-CFFA-4291-A938-B16EAAFFC21F}" type="slidenum">
              <a:rPr lang="zh-CN" altLang="en-US"/>
              <a:pPr/>
              <a:t>‹#›</a:t>
            </a:fld>
            <a:endParaRPr lang="zh-CN" altLang="en-US"/>
          </a:p>
        </p:txBody>
      </p:sp>
    </p:spTree>
    <p:extLst>
      <p:ext uri="{BB962C8B-B14F-4D97-AF65-F5344CB8AC3E}">
        <p14:creationId xmlns:p14="http://schemas.microsoft.com/office/powerpoint/2010/main" val="4049190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8B0FD704-1505-4148-BB19-F3A6623C5230}" type="slidenum">
              <a:rPr lang="zh-CN" altLang="en-US"/>
              <a:pPr/>
              <a:t>‹#›</a:t>
            </a:fld>
            <a:endParaRPr lang="zh-CN" altLang="en-US"/>
          </a:p>
        </p:txBody>
      </p:sp>
    </p:spTree>
    <p:extLst>
      <p:ext uri="{BB962C8B-B14F-4D97-AF65-F5344CB8AC3E}">
        <p14:creationId xmlns:p14="http://schemas.microsoft.com/office/powerpoint/2010/main" val="297159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457EA7F5-67CA-43BD-B2EF-EA0A32557FC5}" type="slidenum">
              <a:rPr lang="zh-CN" altLang="en-US"/>
              <a:pPr/>
              <a:t>‹#›</a:t>
            </a:fld>
            <a:endParaRPr lang="zh-CN" altLang="en-US"/>
          </a:p>
        </p:txBody>
      </p:sp>
    </p:spTree>
    <p:extLst>
      <p:ext uri="{BB962C8B-B14F-4D97-AF65-F5344CB8AC3E}">
        <p14:creationId xmlns:p14="http://schemas.microsoft.com/office/powerpoint/2010/main" val="2521472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C49510E2-A952-4817-BBFE-EAD2391D4DF0}" type="slidenum">
              <a:rPr lang="zh-CN" altLang="en-US"/>
              <a:pPr/>
              <a:t>‹#›</a:t>
            </a:fld>
            <a:endParaRPr lang="zh-CN" altLang="en-US"/>
          </a:p>
        </p:txBody>
      </p:sp>
    </p:spTree>
    <p:extLst>
      <p:ext uri="{BB962C8B-B14F-4D97-AF65-F5344CB8AC3E}">
        <p14:creationId xmlns:p14="http://schemas.microsoft.com/office/powerpoint/2010/main" val="3922213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786E1B60-C34E-44AA-8A0D-6781ADD2DC96}" type="slidenum">
              <a:rPr lang="zh-CN" altLang="en-US"/>
              <a:pPr/>
              <a:t>‹#›</a:t>
            </a:fld>
            <a:endParaRPr lang="zh-CN" altLang="en-US"/>
          </a:p>
        </p:txBody>
      </p:sp>
    </p:spTree>
    <p:extLst>
      <p:ext uri="{BB962C8B-B14F-4D97-AF65-F5344CB8AC3E}">
        <p14:creationId xmlns:p14="http://schemas.microsoft.com/office/powerpoint/2010/main" val="432330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50CBC835-C918-478B-85A7-60DA953C5844}" type="slidenum">
              <a:rPr lang="zh-CN" altLang="en-US"/>
              <a:pPr/>
              <a:t>‹#›</a:t>
            </a:fld>
            <a:endParaRPr lang="zh-CN" altLang="en-US"/>
          </a:p>
        </p:txBody>
      </p:sp>
    </p:spTree>
    <p:extLst>
      <p:ext uri="{BB962C8B-B14F-4D97-AF65-F5344CB8AC3E}">
        <p14:creationId xmlns:p14="http://schemas.microsoft.com/office/powerpoint/2010/main" val="25720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AB5053A4-3550-46B2-81DF-96743B958A09}" type="slidenum">
              <a:rPr lang="zh-CN" altLang="en-US"/>
              <a:pPr/>
              <a:t>‹#›</a:t>
            </a:fld>
            <a:endParaRPr lang="zh-CN" altLang="en-US"/>
          </a:p>
        </p:txBody>
      </p:sp>
    </p:spTree>
    <p:extLst>
      <p:ext uri="{BB962C8B-B14F-4D97-AF65-F5344CB8AC3E}">
        <p14:creationId xmlns:p14="http://schemas.microsoft.com/office/powerpoint/2010/main" val="4070647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8AD3F889-553E-4720-A9AC-3CAF8152009F}" type="slidenum">
              <a:rPr lang="zh-CN" altLang="en-US"/>
              <a:pPr/>
              <a:t>‹#›</a:t>
            </a:fld>
            <a:endParaRPr lang="zh-CN" altLang="en-US"/>
          </a:p>
        </p:txBody>
      </p:sp>
    </p:spTree>
    <p:extLst>
      <p:ext uri="{BB962C8B-B14F-4D97-AF65-F5344CB8AC3E}">
        <p14:creationId xmlns:p14="http://schemas.microsoft.com/office/powerpoint/2010/main" val="3913499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2D611EA2-7A8B-4E16-88B6-B9B0B206B445}" type="slidenum">
              <a:rPr lang="zh-CN" altLang="en-US"/>
              <a:pPr/>
              <a:t>‹#›</a:t>
            </a:fld>
            <a:endParaRPr lang="zh-CN" altLang="en-US"/>
          </a:p>
        </p:txBody>
      </p:sp>
    </p:spTree>
    <p:extLst>
      <p:ext uri="{BB962C8B-B14F-4D97-AF65-F5344CB8AC3E}">
        <p14:creationId xmlns:p14="http://schemas.microsoft.com/office/powerpoint/2010/main" val="24417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2EE0B9-630D-4491-89A1-CFD6A77446CE}" type="slidenum">
              <a:rPr lang="zh-CN" altLang="en-US"/>
              <a:pPr/>
              <a:t>‹#›</a:t>
            </a:fld>
            <a:endParaRPr lang="zh-CN" altLang="en-US"/>
          </a:p>
        </p:txBody>
      </p:sp>
    </p:spTree>
    <p:extLst>
      <p:ext uri="{BB962C8B-B14F-4D97-AF65-F5344CB8AC3E}">
        <p14:creationId xmlns:p14="http://schemas.microsoft.com/office/powerpoint/2010/main" val="3952033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4D07E1A3-2A81-47D4-B03B-47998404098D}" type="slidenum">
              <a:rPr lang="zh-CN" altLang="en-US"/>
              <a:pPr/>
              <a:t>‹#›</a:t>
            </a:fld>
            <a:endParaRPr lang="zh-CN" altLang="en-US"/>
          </a:p>
        </p:txBody>
      </p:sp>
    </p:spTree>
    <p:extLst>
      <p:ext uri="{BB962C8B-B14F-4D97-AF65-F5344CB8AC3E}">
        <p14:creationId xmlns:p14="http://schemas.microsoft.com/office/powerpoint/2010/main" val="3420170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0C6A2595-DE89-4102-998E-F1D661E452F0}" type="slidenum">
              <a:rPr lang="zh-CN" altLang="en-US"/>
              <a:pPr/>
              <a:t>‹#›</a:t>
            </a:fld>
            <a:endParaRPr lang="zh-CN" altLang="en-US"/>
          </a:p>
        </p:txBody>
      </p:sp>
    </p:spTree>
    <p:extLst>
      <p:ext uri="{BB962C8B-B14F-4D97-AF65-F5344CB8AC3E}">
        <p14:creationId xmlns:p14="http://schemas.microsoft.com/office/powerpoint/2010/main" val="3351834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E463A98E-2E80-47DC-8878-09EEC11AF752}" type="slidenum">
              <a:rPr lang="zh-CN" altLang="en-US"/>
              <a:pPr/>
              <a:t>‹#›</a:t>
            </a:fld>
            <a:endParaRPr lang="zh-CN" altLang="en-US"/>
          </a:p>
        </p:txBody>
      </p:sp>
    </p:spTree>
    <p:extLst>
      <p:ext uri="{BB962C8B-B14F-4D97-AF65-F5344CB8AC3E}">
        <p14:creationId xmlns:p14="http://schemas.microsoft.com/office/powerpoint/2010/main" val="83264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2CF8105-AB3F-43BE-91EA-426E62C46180}" type="slidenum">
              <a:rPr lang="zh-CN" altLang="en-US"/>
              <a:pPr/>
              <a:t>‹#›</a:t>
            </a:fld>
            <a:endParaRPr lang="zh-CN" altLang="en-US"/>
          </a:p>
        </p:txBody>
      </p:sp>
    </p:spTree>
    <p:extLst>
      <p:ext uri="{BB962C8B-B14F-4D97-AF65-F5344CB8AC3E}">
        <p14:creationId xmlns:p14="http://schemas.microsoft.com/office/powerpoint/2010/main" val="262573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BB95AB0C-43DE-4098-9EF5-BC2AD838F4BE}" type="slidenum">
              <a:rPr lang="zh-CN" altLang="en-US"/>
              <a:pPr/>
              <a:t>‹#›</a:t>
            </a:fld>
            <a:endParaRPr lang="zh-CN" altLang="en-US"/>
          </a:p>
        </p:txBody>
      </p:sp>
    </p:spTree>
    <p:extLst>
      <p:ext uri="{BB962C8B-B14F-4D97-AF65-F5344CB8AC3E}">
        <p14:creationId xmlns:p14="http://schemas.microsoft.com/office/powerpoint/2010/main" val="115849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1093FB3-1C80-418F-A543-6D36CEEFA631}" type="slidenum">
              <a:rPr lang="zh-CN" altLang="en-US"/>
              <a:pPr/>
              <a:t>‹#›</a:t>
            </a:fld>
            <a:endParaRPr lang="zh-CN" altLang="en-US"/>
          </a:p>
        </p:txBody>
      </p:sp>
    </p:spTree>
    <p:extLst>
      <p:ext uri="{BB962C8B-B14F-4D97-AF65-F5344CB8AC3E}">
        <p14:creationId xmlns:p14="http://schemas.microsoft.com/office/powerpoint/2010/main" val="269004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9FBAEAB-B87D-4597-8B21-8E61775A2EB6}" type="slidenum">
              <a:rPr lang="zh-CN" altLang="en-US"/>
              <a:pPr/>
              <a:t>‹#›</a:t>
            </a:fld>
            <a:endParaRPr lang="zh-CN" altLang="en-US"/>
          </a:p>
        </p:txBody>
      </p:sp>
    </p:spTree>
    <p:extLst>
      <p:ext uri="{BB962C8B-B14F-4D97-AF65-F5344CB8AC3E}">
        <p14:creationId xmlns:p14="http://schemas.microsoft.com/office/powerpoint/2010/main" val="2502033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2FBE6AF7-A260-41AD-A774-F0E725E0CC17}" type="slidenum">
              <a:rPr lang="zh-CN" altLang="en-US"/>
              <a:pPr/>
              <a:t>‹#›</a:t>
            </a:fld>
            <a:endParaRPr lang="zh-CN" altLang="en-US"/>
          </a:p>
        </p:txBody>
      </p:sp>
    </p:spTree>
    <p:extLst>
      <p:ext uri="{BB962C8B-B14F-4D97-AF65-F5344CB8AC3E}">
        <p14:creationId xmlns:p14="http://schemas.microsoft.com/office/powerpoint/2010/main" val="1555989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49DBD9B3-D802-4B52-BBC0-356DB01C943A}" type="slidenum">
              <a:rPr lang="zh-CN" altLang="en-US"/>
              <a:pPr/>
              <a:t>‹#›</a:t>
            </a:fld>
            <a:endParaRPr lang="zh-CN" altLang="en-US"/>
          </a:p>
        </p:txBody>
      </p:sp>
    </p:spTree>
    <p:extLst>
      <p:ext uri="{BB962C8B-B14F-4D97-AF65-F5344CB8AC3E}">
        <p14:creationId xmlns:p14="http://schemas.microsoft.com/office/powerpoint/2010/main" val="1632581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4AC6D94D-98F1-445B-A735-C7FB024827F3}" type="slidenum">
              <a:rPr lang="zh-CN" altLang="en-US"/>
              <a:pPr/>
              <a:t>‹#›</a:t>
            </a:fld>
            <a:endParaRPr lang="zh-CN" altLang="en-US"/>
          </a:p>
        </p:txBody>
      </p:sp>
    </p:spTree>
    <p:extLst>
      <p:ext uri="{BB962C8B-B14F-4D97-AF65-F5344CB8AC3E}">
        <p14:creationId xmlns:p14="http://schemas.microsoft.com/office/powerpoint/2010/main" val="242137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628B05E4-2856-4481-AE21-2A268A3992CF}" type="slidenum">
              <a:rPr lang="zh-CN" altLang="en-US"/>
              <a:pPr/>
              <a:t>‹#›</a:t>
            </a:fld>
            <a:endParaRPr lang="zh-CN" altLang="en-US"/>
          </a:p>
        </p:txBody>
      </p:sp>
    </p:spTree>
    <p:extLst>
      <p:ext uri="{BB962C8B-B14F-4D97-AF65-F5344CB8AC3E}">
        <p14:creationId xmlns:p14="http://schemas.microsoft.com/office/powerpoint/2010/main" val="34945312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855E881-E1EB-475D-A46B-8F6EE3037E25}" type="slidenum">
              <a:rPr lang="zh-CN" altLang="en-US"/>
              <a:pPr/>
              <a:t>‹#›</a:t>
            </a:fld>
            <a:endParaRPr lang="zh-CN" altLang="en-US"/>
          </a:p>
        </p:txBody>
      </p:sp>
    </p:spTree>
    <p:extLst>
      <p:ext uri="{BB962C8B-B14F-4D97-AF65-F5344CB8AC3E}">
        <p14:creationId xmlns:p14="http://schemas.microsoft.com/office/powerpoint/2010/main" val="672528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91A4EDD2-AE65-4EC5-A6B1-91C4376D972B}" type="slidenum">
              <a:rPr lang="zh-CN" altLang="en-US"/>
              <a:pPr/>
              <a:t>‹#›</a:t>
            </a:fld>
            <a:endParaRPr lang="zh-CN" altLang="en-US"/>
          </a:p>
        </p:txBody>
      </p:sp>
    </p:spTree>
    <p:extLst>
      <p:ext uri="{BB962C8B-B14F-4D97-AF65-F5344CB8AC3E}">
        <p14:creationId xmlns:p14="http://schemas.microsoft.com/office/powerpoint/2010/main" val="4180546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CD1289C-36B1-4E2F-A125-6015FB44921E}" type="slidenum">
              <a:rPr lang="zh-CN" altLang="en-US"/>
              <a:pPr/>
              <a:t>‹#›</a:t>
            </a:fld>
            <a:endParaRPr lang="zh-CN" altLang="en-US"/>
          </a:p>
        </p:txBody>
      </p:sp>
    </p:spTree>
    <p:extLst>
      <p:ext uri="{BB962C8B-B14F-4D97-AF65-F5344CB8AC3E}">
        <p14:creationId xmlns:p14="http://schemas.microsoft.com/office/powerpoint/2010/main" val="2343687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63BCAD-8B50-420D-A323-34025C267196}" type="slidenum">
              <a:rPr lang="zh-CN" altLang="en-US"/>
              <a:pPr/>
              <a:t>‹#›</a:t>
            </a:fld>
            <a:endParaRPr lang="zh-CN" altLang="en-US"/>
          </a:p>
        </p:txBody>
      </p:sp>
    </p:spTree>
    <p:extLst>
      <p:ext uri="{BB962C8B-B14F-4D97-AF65-F5344CB8AC3E}">
        <p14:creationId xmlns:p14="http://schemas.microsoft.com/office/powerpoint/2010/main" val="341158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04D022-504E-4EAD-B00E-DB353A4E13D4}" type="slidenum">
              <a:rPr lang="zh-CN" altLang="en-US"/>
              <a:pPr/>
              <a:t>‹#›</a:t>
            </a:fld>
            <a:endParaRPr lang="zh-CN" altLang="en-US"/>
          </a:p>
        </p:txBody>
      </p:sp>
    </p:spTree>
    <p:extLst>
      <p:ext uri="{BB962C8B-B14F-4D97-AF65-F5344CB8AC3E}">
        <p14:creationId xmlns:p14="http://schemas.microsoft.com/office/powerpoint/2010/main" val="38914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062BBA69-5369-4E07-AD2D-78FAC4C1BFBB}" type="slidenum">
              <a:rPr lang="zh-CN" altLang="en-US"/>
              <a:pPr/>
              <a:t>‹#›</a:t>
            </a:fld>
            <a:endParaRPr lang="zh-CN" altLang="en-US"/>
          </a:p>
        </p:txBody>
      </p:sp>
    </p:spTree>
    <p:extLst>
      <p:ext uri="{BB962C8B-B14F-4D97-AF65-F5344CB8AC3E}">
        <p14:creationId xmlns:p14="http://schemas.microsoft.com/office/powerpoint/2010/main" val="180254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B0447C40-2693-4A10-9A95-BF1D4E5A7782}" type="slidenum">
              <a:rPr lang="zh-CN" altLang="en-US"/>
              <a:pPr/>
              <a:t>‹#›</a:t>
            </a:fld>
            <a:endParaRPr lang="zh-CN" altLang="en-US"/>
          </a:p>
        </p:txBody>
      </p:sp>
    </p:spTree>
    <p:extLst>
      <p:ext uri="{BB962C8B-B14F-4D97-AF65-F5344CB8AC3E}">
        <p14:creationId xmlns:p14="http://schemas.microsoft.com/office/powerpoint/2010/main" val="896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A4841655-5C2B-444A-9F33-658B2EF630AF}" type="slidenum">
              <a:rPr lang="zh-CN" altLang="en-US"/>
              <a:pPr/>
              <a:t>‹#›</a:t>
            </a:fld>
            <a:endParaRPr lang="zh-CN" altLang="en-US"/>
          </a:p>
        </p:txBody>
      </p:sp>
    </p:spTree>
    <p:extLst>
      <p:ext uri="{BB962C8B-B14F-4D97-AF65-F5344CB8AC3E}">
        <p14:creationId xmlns:p14="http://schemas.microsoft.com/office/powerpoint/2010/main" val="268266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F94A8BF-BA86-4A2E-B3E9-BEF9EDE53871}" type="slidenum">
              <a:rPr lang="zh-CN" altLang="en-US"/>
              <a:pPr/>
              <a:t>‹#›</a:t>
            </a:fld>
            <a:endParaRPr lang="zh-CN" altLang="en-US"/>
          </a:p>
        </p:txBody>
      </p:sp>
    </p:spTree>
    <p:extLst>
      <p:ext uri="{BB962C8B-B14F-4D97-AF65-F5344CB8AC3E}">
        <p14:creationId xmlns:p14="http://schemas.microsoft.com/office/powerpoint/2010/main" val="28901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6C6A92-FB6E-448F-9672-EA9F08D76714}" type="slidenum">
              <a:rPr lang="zh-CN" altLang="en-US"/>
              <a:pPr/>
              <a:t>‹#›</a:t>
            </a:fld>
            <a:endParaRPr lang="zh-CN" altLang="en-US"/>
          </a:p>
        </p:txBody>
      </p:sp>
    </p:spTree>
    <p:extLst>
      <p:ext uri="{BB962C8B-B14F-4D97-AF65-F5344CB8AC3E}">
        <p14:creationId xmlns:p14="http://schemas.microsoft.com/office/powerpoint/2010/main" val="406503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1027"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1030"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B2E9D06-BFC0-42E9-8849-C2A024C9B00C}" type="slidenum">
              <a:rPr lang="zh-CN" altLang="en-US"/>
              <a:pPr/>
              <a:t>‹#›</a:t>
            </a:fld>
            <a:endParaRPr lang="zh-CN" altLang="en-US"/>
          </a:p>
        </p:txBody>
      </p:sp>
      <p:pic>
        <p:nvPicPr>
          <p:cNvPr id="1031"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2638"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2051"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4100"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4101"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4102"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782126C-6681-4D3D-B6BC-F5A69180D485}" type="slidenum">
              <a:rPr lang="zh-CN" altLang="en-US"/>
              <a:pPr/>
              <a:t>‹#›</a:t>
            </a:fld>
            <a:endParaRPr lang="zh-CN" altLang="en-US"/>
          </a:p>
        </p:txBody>
      </p:sp>
      <p:pic>
        <p:nvPicPr>
          <p:cNvPr id="2055"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105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3075"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5124"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5125"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5126"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CE0F740-134C-4D13-9881-4C1D70DFCEEE}" type="slidenum">
              <a:rPr lang="zh-CN" altLang="en-US"/>
              <a:pPr/>
              <a:t>‹#›</a:t>
            </a:fld>
            <a:endParaRPr lang="zh-CN" altLang="en-US"/>
          </a:p>
        </p:txBody>
      </p:sp>
      <p:pic>
        <p:nvPicPr>
          <p:cNvPr id="3079"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09463"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2.png"/><Relationship Id="rId2" Type="http://schemas.openxmlformats.org/officeDocument/2006/relationships/image" Target="../media/image17.jpe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8.png"/><Relationship Id="rId7" Type="http://schemas.openxmlformats.org/officeDocument/2006/relationships/image" Target="../media/image33.png"/><Relationship Id="rId2" Type="http://schemas.openxmlformats.org/officeDocument/2006/relationships/image" Target="../media/image17.jpe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5.png"/><Relationship Id="rId2" Type="http://schemas.openxmlformats.org/officeDocument/2006/relationships/image" Target="../media/image17.jpe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8.png"/><Relationship Id="rId7" Type="http://schemas.openxmlformats.org/officeDocument/2006/relationships/image" Target="../media/image36.png"/><Relationship Id="rId2" Type="http://schemas.openxmlformats.org/officeDocument/2006/relationships/image" Target="../media/image17.jpe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8.png"/><Relationship Id="rId2" Type="http://schemas.openxmlformats.org/officeDocument/2006/relationships/image" Target="../media/image17.jpe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9.jpeg"/><Relationship Id="rId1" Type="http://schemas.openxmlformats.org/officeDocument/2006/relationships/slideLayout" Target="../slideLayouts/slideLayout2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slide" Target="slide7.xml"/><Relationship Id="rId12"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8.png"/><Relationship Id="rId7" Type="http://schemas.openxmlformats.org/officeDocument/2006/relationships/image" Target="../media/image24.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7.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8.png"/><Relationship Id="rId2" Type="http://schemas.openxmlformats.org/officeDocument/2006/relationships/image" Target="../media/image17.jpe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9.png"/><Relationship Id="rId2" Type="http://schemas.openxmlformats.org/officeDocument/2006/relationships/image" Target="../media/image17.jpe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8.png"/><Relationship Id="rId7" Type="http://schemas.openxmlformats.org/officeDocument/2006/relationships/image" Target="../media/image30.png"/><Relationship Id="rId2" Type="http://schemas.openxmlformats.org/officeDocument/2006/relationships/image" Target="../media/image17.jpe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25" y="0"/>
            <a:ext cx="12184063"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1-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863" y="-1588"/>
            <a:ext cx="12253913"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1-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357563" y="0"/>
            <a:ext cx="5586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69113" y="-723900"/>
            <a:ext cx="382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70700" y="981075"/>
            <a:ext cx="384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1"/>
          <p:cNvSpPr txBox="1">
            <a:spLocks noChangeArrowheads="1"/>
          </p:cNvSpPr>
          <p:nvPr/>
        </p:nvSpPr>
        <p:spPr bwMode="auto">
          <a:xfrm>
            <a:off x="4351338" y="273526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a:solidFill>
                  <a:srgbClr val="777777"/>
                </a:solidFill>
                <a:ea typeface="微软雅黑" panose="020B0503020204020204" pitchFamily="34" charset="-122"/>
              </a:rPr>
              <a:t>欢迎观看！</a:t>
            </a:r>
          </a:p>
        </p:txBody>
      </p:sp>
      <p:sp>
        <p:nvSpPr>
          <p:cNvPr id="4104" name="TextBox 7"/>
          <p:cNvSpPr txBox="1">
            <a:spLocks noChangeArrowheads="1"/>
          </p:cNvSpPr>
          <p:nvPr/>
        </p:nvSpPr>
        <p:spPr bwMode="auto">
          <a:xfrm>
            <a:off x="1658938" y="3397250"/>
            <a:ext cx="583688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smtClean="0"/>
              <a:t>图书信息管理系统</a:t>
            </a:r>
            <a:endParaRPr lang="en-US" altLang="zh-CN" sz="3200" b="1" dirty="0" smtClean="0"/>
          </a:p>
          <a:p>
            <a:pPr eaLnBrk="1" hangingPunct="1"/>
            <a:r>
              <a:rPr lang="en-US" altLang="zh-CN" sz="3200" b="1" dirty="0" smtClean="0"/>
              <a:t>            ——Interesting14</a:t>
            </a:r>
            <a:endParaRPr lang="zh-CN" altLang="en-US" sz="32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fade">
                                      <p:cBhvr>
                                        <p:cTn id="7" dur="500"/>
                                        <p:tgtEl>
                                          <p:spTgt spid="10245"/>
                                        </p:tgtEl>
                                      </p:cBhvr>
                                    </p:animEffect>
                                    <p:anim calcmode="lin" valueType="num">
                                      <p:cBhvr>
                                        <p:cTn id="8" dur="500" fill="hold"/>
                                        <p:tgtEl>
                                          <p:spTgt spid="10245"/>
                                        </p:tgtEl>
                                        <p:attrNameLst>
                                          <p:attrName>ppt_x</p:attrName>
                                        </p:attrNameLst>
                                      </p:cBhvr>
                                      <p:tavLst>
                                        <p:tav tm="0">
                                          <p:val>
                                            <p:strVal val="#ppt_x"/>
                                          </p:val>
                                        </p:tav>
                                        <p:tav tm="100000">
                                          <p:val>
                                            <p:strVal val="#ppt_x"/>
                                          </p:val>
                                        </p:tav>
                                      </p:tavLst>
                                    </p:anim>
                                    <p:anim calcmode="lin" valueType="num">
                                      <p:cBhvr>
                                        <p:cTn id="9" dur="500" fill="hold"/>
                                        <p:tgtEl>
                                          <p:spTgt spid="1024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 presetClass="exit" presetSubtype="4" fill="hold" nodeType="afterEffect">
                                  <p:stCondLst>
                                    <p:cond delay="100"/>
                                  </p:stCondLst>
                                  <p:childTnLst>
                                    <p:anim calcmode="lin" valueType="num">
                                      <p:cBhvr additive="base">
                                        <p:cTn id="12" dur="498"/>
                                        <p:tgtEl>
                                          <p:spTgt spid="10246"/>
                                        </p:tgtEl>
                                        <p:attrNameLst>
                                          <p:attrName>ppt_x</p:attrName>
                                        </p:attrNameLst>
                                      </p:cBhvr>
                                      <p:tavLst>
                                        <p:tav tm="0">
                                          <p:val>
                                            <p:strVal val="ppt_x"/>
                                          </p:val>
                                        </p:tav>
                                        <p:tav tm="100000">
                                          <p:val>
                                            <p:strVal val="ppt_x"/>
                                          </p:val>
                                        </p:tav>
                                      </p:tavLst>
                                    </p:anim>
                                    <p:anim calcmode="lin" valueType="num">
                                      <p:cBhvr additive="base">
                                        <p:cTn id="13" dur="498"/>
                                        <p:tgtEl>
                                          <p:spTgt spid="10246"/>
                                        </p:tgtEl>
                                        <p:attrNameLst>
                                          <p:attrName>ppt_y</p:attrName>
                                        </p:attrNameLst>
                                      </p:cBhvr>
                                      <p:tavLst>
                                        <p:tav tm="0">
                                          <p:val>
                                            <p:strVal val="ppt_y"/>
                                          </p:val>
                                        </p:tav>
                                        <p:tav tm="100000">
                                          <p:val>
                                            <p:strVal val="1+ppt_h/2"/>
                                          </p:val>
                                        </p:tav>
                                      </p:tavLst>
                                    </p:anim>
                                    <p:set>
                                      <p:cBhvr>
                                        <p:cTn id="14" dur="1" fill="hold">
                                          <p:stCondLst>
                                            <p:cond delay="498"/>
                                          </p:stCondLst>
                                        </p:cTn>
                                        <p:tgtEl>
                                          <p:spTgt spid="10246"/>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fade">
                                      <p:cBhvr>
                                        <p:cTn id="17" dur="1000"/>
                                        <p:tgtEl>
                                          <p:spTgt spid="10243"/>
                                        </p:tgtEl>
                                      </p:cBhvr>
                                    </p:animEffect>
                                  </p:childTnLst>
                                </p:cTn>
                              </p:par>
                            </p:childTnLst>
                          </p:cTn>
                        </p:par>
                        <p:par>
                          <p:cTn id="18" fill="hold" nodeType="afterGroup">
                            <p:stCondLst>
                              <p:cond delay="1500"/>
                            </p:stCondLst>
                            <p:childTnLst>
                              <p:par>
                                <p:cTn id="19" presetID="37" presetClass="entr" presetSubtype="0" fill="hold" nodeType="after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fade">
                                      <p:cBhvr>
                                        <p:cTn id="21" dur="1000"/>
                                        <p:tgtEl>
                                          <p:spTgt spid="10247"/>
                                        </p:tgtEl>
                                      </p:cBhvr>
                                    </p:animEffect>
                                    <p:anim calcmode="lin" valueType="num">
                                      <p:cBhvr>
                                        <p:cTn id="22" dur="1000" fill="hold"/>
                                        <p:tgtEl>
                                          <p:spTgt spid="10247"/>
                                        </p:tgtEl>
                                        <p:attrNameLst>
                                          <p:attrName>ppt_x</p:attrName>
                                        </p:attrNameLst>
                                      </p:cBhvr>
                                      <p:tavLst>
                                        <p:tav tm="0">
                                          <p:val>
                                            <p:strVal val="#ppt_x"/>
                                          </p:val>
                                        </p:tav>
                                        <p:tav tm="100000">
                                          <p:val>
                                            <p:strVal val="#ppt_x"/>
                                          </p:val>
                                        </p:tav>
                                      </p:tavLst>
                                    </p:anim>
                                    <p:anim calcmode="lin" valueType="num">
                                      <p:cBhvr>
                                        <p:cTn id="23" dur="900" decel="100000" fill="hold"/>
                                        <p:tgtEl>
                                          <p:spTgt spid="1024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2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521809" y="1309164"/>
            <a:ext cx="2858933" cy="3868751"/>
          </a:xfrm>
          <a:prstGeom prst="rect">
            <a:avLst/>
          </a:prstGeom>
          <a:noFill/>
          <a:ln w="9525">
            <a:noFill/>
          </a:ln>
        </p:spPr>
        <p:txBody>
          <a:bodyPr wrap="square">
            <a:spAutoFit/>
          </a:bodyPr>
          <a:lstStyle/>
          <a:p>
            <a:pPr>
              <a:lnSpc>
                <a:spcPct val="90000"/>
              </a:lnSpc>
              <a:defRPr/>
            </a:pPr>
            <a:r>
              <a:rPr lang="zh-CN" altLang="en-US" sz="2400" b="1" noProof="1" smtClean="0">
                <a:solidFill>
                  <a:srgbClr val="777777"/>
                </a:solidFill>
                <a:ea typeface="微软雅黑" panose="020B0503020204020204" pitchFamily="34" charset="-122"/>
                <a:cs typeface="+mn-ea"/>
              </a:rPr>
              <a:t>系统设置</a:t>
            </a:r>
            <a:r>
              <a:rPr lang="zh-CN" altLang="en-US" sz="1600" b="1" noProof="1">
                <a:solidFill>
                  <a:srgbClr val="777777"/>
                </a:solidFill>
                <a:latin typeface="+mn-lt"/>
                <a:ea typeface="微软雅黑" panose="020B0503020204020204" pitchFamily="34" charset="-122"/>
              </a:rPr>
              <a:t>（会员管理）</a:t>
            </a:r>
            <a:endParaRPr lang="en-US" altLang="zh-CN" sz="1600" b="1" noProof="1">
              <a:solidFill>
                <a:srgbClr val="777777"/>
              </a:solidFill>
              <a:latin typeface="+mn-lt"/>
              <a:ea typeface="微软雅黑" panose="020B0503020204020204" pitchFamily="34" charset="-122"/>
            </a:endParaRPr>
          </a:p>
          <a:p>
            <a:pPr>
              <a:defRPr/>
            </a:pPr>
            <a:endParaRPr lang="zh-CN" altLang="en-US" sz="1200" noProof="1">
              <a:solidFill>
                <a:srgbClr val="777777"/>
              </a:solidFill>
              <a:ea typeface="微软雅黑" panose="020B0503020204020204" pitchFamily="34" charset="-122"/>
            </a:endParaRPr>
          </a:p>
          <a:p>
            <a:pPr marL="285750" indent="-285750">
              <a:lnSpc>
                <a:spcPct val="150000"/>
              </a:lnSpc>
              <a:buFont typeface="Wingdings" panose="05000000000000000000" charset="0"/>
              <a:buChar char="Ø"/>
              <a:defRPr/>
            </a:pPr>
            <a:r>
              <a:rPr lang="zh-CN" altLang="en-US" sz="1600" b="1" noProof="1" smtClean="0">
                <a:solidFill>
                  <a:srgbClr val="777777"/>
                </a:solidFill>
                <a:latin typeface="+mn-lt"/>
                <a:ea typeface="微软雅黑" panose="020B0503020204020204" pitchFamily="34" charset="-122"/>
              </a:rPr>
              <a:t>添加：可根据需求新增会员信息</a:t>
            </a:r>
            <a:endParaRPr lang="en-US" altLang="zh-CN" sz="1600" b="1" noProof="1">
              <a:solidFill>
                <a:srgbClr val="777777"/>
              </a:solidFill>
              <a:latin typeface="+mn-lt"/>
              <a:ea typeface="微软雅黑" panose="020B0503020204020204" pitchFamily="34" charset="-122"/>
            </a:endParaRPr>
          </a:p>
          <a:p>
            <a:pPr marL="285750" indent="-285750">
              <a:lnSpc>
                <a:spcPct val="150000"/>
              </a:lnSpc>
              <a:buFont typeface="Wingdings" panose="05000000000000000000" charset="0"/>
              <a:buChar char="Ø"/>
              <a:defRPr/>
            </a:pPr>
            <a:r>
              <a:rPr lang="zh-CN" altLang="en-US" sz="1600" b="1" noProof="1" smtClean="0">
                <a:solidFill>
                  <a:srgbClr val="777777"/>
                </a:solidFill>
                <a:latin typeface="+mn-lt"/>
                <a:ea typeface="微软雅黑" panose="020B0503020204020204" pitchFamily="34" charset="-122"/>
              </a:rPr>
              <a:t>导出：导出列表信息并以</a:t>
            </a:r>
            <a:r>
              <a:rPr lang="en-US" altLang="zh-CN" sz="1600" b="1" noProof="1" smtClean="0">
                <a:solidFill>
                  <a:srgbClr val="777777"/>
                </a:solidFill>
                <a:latin typeface="+mn-lt"/>
                <a:ea typeface="微软雅黑" panose="020B0503020204020204" pitchFamily="34" charset="-122"/>
              </a:rPr>
              <a:t>Excel</a:t>
            </a:r>
            <a:r>
              <a:rPr lang="zh-CN" altLang="en-US" sz="1600" b="1" noProof="1" smtClean="0">
                <a:solidFill>
                  <a:srgbClr val="777777"/>
                </a:solidFill>
                <a:latin typeface="+mn-lt"/>
                <a:ea typeface="微软雅黑" panose="020B0503020204020204" pitchFamily="34" charset="-122"/>
              </a:rPr>
              <a:t>文件存储导出</a:t>
            </a:r>
            <a:endParaRPr lang="en-US" altLang="zh-CN" sz="1600" b="1" noProof="1">
              <a:solidFill>
                <a:srgbClr val="777777"/>
              </a:solidFill>
              <a:latin typeface="+mn-lt"/>
              <a:ea typeface="微软雅黑" panose="020B0503020204020204" pitchFamily="34" charset="-122"/>
            </a:endParaRPr>
          </a:p>
          <a:p>
            <a:pPr marL="285750" indent="-285750">
              <a:lnSpc>
                <a:spcPct val="150000"/>
              </a:lnSpc>
              <a:buFont typeface="Wingdings" panose="05000000000000000000" charset="0"/>
              <a:buChar char="Ø"/>
              <a:defRPr/>
            </a:pPr>
            <a:r>
              <a:rPr lang="zh-CN" altLang="en-US" sz="1600" b="1" noProof="1" smtClean="0">
                <a:solidFill>
                  <a:srgbClr val="777777"/>
                </a:solidFill>
                <a:latin typeface="+mn-lt"/>
                <a:ea typeface="微软雅黑" panose="020B0503020204020204" pitchFamily="34" charset="-122"/>
              </a:rPr>
              <a:t>删除：删除单条会员信息</a:t>
            </a:r>
            <a:endParaRPr lang="en-US" altLang="zh-CN" sz="1600" b="1" noProof="1">
              <a:solidFill>
                <a:srgbClr val="777777"/>
              </a:solidFill>
              <a:latin typeface="+mn-lt"/>
              <a:ea typeface="微软雅黑" panose="020B0503020204020204" pitchFamily="34" charset="-122"/>
            </a:endParaRPr>
          </a:p>
          <a:p>
            <a:pPr marL="285750" indent="-285750">
              <a:lnSpc>
                <a:spcPct val="150000"/>
              </a:lnSpc>
              <a:buFont typeface="Wingdings" panose="05000000000000000000" charset="0"/>
              <a:buChar char="Ø"/>
              <a:defRPr/>
            </a:pPr>
            <a:r>
              <a:rPr lang="zh-CN" altLang="en-US" sz="1600" b="1" noProof="1">
                <a:solidFill>
                  <a:srgbClr val="777777"/>
                </a:solidFill>
                <a:latin typeface="+mn-lt"/>
                <a:ea typeface="微软雅黑" panose="020B0503020204020204" pitchFamily="34" charset="-122"/>
              </a:rPr>
              <a:t>批量删除</a:t>
            </a:r>
            <a:r>
              <a:rPr lang="zh-CN" altLang="en-US" sz="1600" b="1" noProof="1" smtClean="0">
                <a:solidFill>
                  <a:srgbClr val="777777"/>
                </a:solidFill>
                <a:latin typeface="+mn-lt"/>
                <a:ea typeface="微软雅黑" panose="020B0503020204020204" pitchFamily="34" charset="-122"/>
              </a:rPr>
              <a:t>：勾选会员编号前的复选框，可进行批量删除</a:t>
            </a:r>
            <a:endParaRPr lang="en-US" altLang="zh-CN" sz="1600" b="1" noProof="1">
              <a:solidFill>
                <a:srgbClr val="777777"/>
              </a:solidFill>
              <a:latin typeface="+mn-lt"/>
              <a:ea typeface="微软雅黑" panose="020B0503020204020204" pitchFamily="34" charset="-122"/>
            </a:endParaRPr>
          </a:p>
          <a:p>
            <a:pPr>
              <a:lnSpc>
                <a:spcPct val="110000"/>
              </a:lnSpc>
              <a:defRPr/>
            </a:pPr>
            <a:endParaRPr lang="zh-CN" altLang="en-US" noProof="1"/>
          </a:p>
        </p:txBody>
      </p:sp>
      <p:sp>
        <p:nvSpPr>
          <p:cNvPr id="16393" name="Text Box 9"/>
          <p:cNvSpPr txBox="1">
            <a:spLocks noChangeArrowheads="1"/>
          </p:cNvSpPr>
          <p:nvPr/>
        </p:nvSpPr>
        <p:spPr bwMode="auto">
          <a:xfrm>
            <a:off x="8291513" y="866775"/>
            <a:ext cx="1198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4000">
                <a:solidFill>
                  <a:srgbClr val="99CC00"/>
                </a:solidFill>
                <a:ea typeface="微软雅黑" panose="020B0503020204020204" pitchFamily="34" charset="-122"/>
              </a:rPr>
              <a:t>假字</a:t>
            </a:r>
          </a:p>
        </p:txBody>
      </p:sp>
      <p:sp>
        <p:nvSpPr>
          <p:cNvPr id="16395" name="Text Box 11"/>
          <p:cNvSpPr txBox="1">
            <a:spLocks noChangeArrowheads="1"/>
          </p:cNvSpPr>
          <p:nvPr/>
        </p:nvSpPr>
        <p:spPr bwMode="auto">
          <a:xfrm>
            <a:off x="7239000" y="5253038"/>
            <a:ext cx="12001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4000">
                <a:solidFill>
                  <a:srgbClr val="99CC00"/>
                </a:solidFill>
                <a:ea typeface="微软雅黑" panose="020B0503020204020204" pitchFamily="34" charset="-122"/>
              </a:rPr>
              <a:t>假字</a:t>
            </a:r>
          </a:p>
        </p:txBody>
      </p:sp>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0743" y="720925"/>
            <a:ext cx="8371520" cy="52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par>
                          <p:cTn id="18" fill="hold" nodeType="afterGroup">
                            <p:stCondLst>
                              <p:cond delay="1000"/>
                            </p:stCondLst>
                            <p:childTnLst>
                              <p:par>
                                <p:cTn id="19" presetID="29" presetClass="entr" presetSubtype="0" fill="hold" grpId="0" nodeType="afterEffect">
                                  <p:stCondLst>
                                    <p:cond delay="400"/>
                                  </p:stCondLst>
                                  <p:childTnLst>
                                    <p:set>
                                      <p:cBhvr>
                                        <p:cTn id="20" dur="1" fill="hold">
                                          <p:stCondLst>
                                            <p:cond delay="0"/>
                                          </p:stCondLst>
                                        </p:cTn>
                                        <p:tgtEl>
                                          <p:spTgt spid="16393"/>
                                        </p:tgtEl>
                                        <p:attrNameLst>
                                          <p:attrName>style.visibility</p:attrName>
                                        </p:attrNameLst>
                                      </p:cBhvr>
                                      <p:to>
                                        <p:strVal val="visible"/>
                                      </p:to>
                                    </p:set>
                                    <p:anim calcmode="lin" valueType="num">
                                      <p:cBhvr>
                                        <p:cTn id="21" dur="500" fill="hold"/>
                                        <p:tgtEl>
                                          <p:spTgt spid="16393"/>
                                        </p:tgtEl>
                                        <p:attrNameLst>
                                          <p:attrName>ppt_x</p:attrName>
                                        </p:attrNameLst>
                                      </p:cBhvr>
                                      <p:tavLst>
                                        <p:tav tm="0">
                                          <p:val>
                                            <p:strVal val="#ppt_x-.2"/>
                                          </p:val>
                                        </p:tav>
                                        <p:tav tm="100000">
                                          <p:val>
                                            <p:strVal val="#ppt_x"/>
                                          </p:val>
                                        </p:tav>
                                      </p:tavLst>
                                    </p:anim>
                                    <p:anim calcmode="lin" valueType="num">
                                      <p:cBhvr>
                                        <p:cTn id="22" dur="500" fill="hold"/>
                                        <p:tgtEl>
                                          <p:spTgt spid="16393"/>
                                        </p:tgtEl>
                                        <p:attrNameLst>
                                          <p:attrName>ppt_y</p:attrName>
                                        </p:attrNameLst>
                                      </p:cBhvr>
                                      <p:tavLst>
                                        <p:tav tm="0">
                                          <p:val>
                                            <p:strVal val="#ppt_y"/>
                                          </p:val>
                                        </p:tav>
                                        <p:tav tm="100000">
                                          <p:val>
                                            <p:strVal val="#ppt_y"/>
                                          </p:val>
                                        </p:tav>
                                      </p:tavLst>
                                    </p:anim>
                                    <p:animEffect transition="in" filter="wipe(right)" prLst="gradientSize: 0.1">
                                      <p:cBhvr>
                                        <p:cTn id="23" dur="500"/>
                                        <p:tgtEl>
                                          <p:spTgt spid="16393"/>
                                        </p:tgtEl>
                                      </p:cBhvr>
                                    </p:animEffect>
                                  </p:childTnLst>
                                </p:cTn>
                              </p:par>
                              <p:par>
                                <p:cTn id="24" presetID="29" presetClass="entr" presetSubtype="0" fill="hold" grpId="0" nodeType="withEffect">
                                  <p:stCondLst>
                                    <p:cond delay="1200"/>
                                  </p:stCondLst>
                                  <p:childTnLst>
                                    <p:set>
                                      <p:cBhvr>
                                        <p:cTn id="25" dur="1" fill="hold">
                                          <p:stCondLst>
                                            <p:cond delay="0"/>
                                          </p:stCondLst>
                                        </p:cTn>
                                        <p:tgtEl>
                                          <p:spTgt spid="16395"/>
                                        </p:tgtEl>
                                        <p:attrNameLst>
                                          <p:attrName>style.visibility</p:attrName>
                                        </p:attrNameLst>
                                      </p:cBhvr>
                                      <p:to>
                                        <p:strVal val="visible"/>
                                      </p:to>
                                    </p:set>
                                    <p:anim calcmode="lin" valueType="num">
                                      <p:cBhvr>
                                        <p:cTn id="26" dur="500" fill="hold"/>
                                        <p:tgtEl>
                                          <p:spTgt spid="16395"/>
                                        </p:tgtEl>
                                        <p:attrNameLst>
                                          <p:attrName>ppt_x</p:attrName>
                                        </p:attrNameLst>
                                      </p:cBhvr>
                                      <p:tavLst>
                                        <p:tav tm="0">
                                          <p:val>
                                            <p:strVal val="#ppt_x-.2"/>
                                          </p:val>
                                        </p:tav>
                                        <p:tav tm="100000">
                                          <p:val>
                                            <p:strVal val="#ppt_x"/>
                                          </p:val>
                                        </p:tav>
                                      </p:tavLst>
                                    </p:anim>
                                    <p:anim calcmode="lin" valueType="num">
                                      <p:cBhvr>
                                        <p:cTn id="27" dur="500" fill="hold"/>
                                        <p:tgtEl>
                                          <p:spTgt spid="16395"/>
                                        </p:tgtEl>
                                        <p:attrNameLst>
                                          <p:attrName>ppt_y</p:attrName>
                                        </p:attrNameLst>
                                      </p:cBhvr>
                                      <p:tavLst>
                                        <p:tav tm="0">
                                          <p:val>
                                            <p:strVal val="#ppt_y"/>
                                          </p:val>
                                        </p:tav>
                                        <p:tav tm="100000">
                                          <p:val>
                                            <p:strVal val="#ppt_y"/>
                                          </p:val>
                                        </p:tav>
                                      </p:tavLst>
                                    </p:anim>
                                    <p:animEffect transition="in" filter="wipe(right)" prLst="gradientSize: 0.1">
                                      <p:cBhvr>
                                        <p:cTn id="28" dur="500"/>
                                        <p:tgtEl>
                                          <p:spTgt spid="16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P spid="16393" grpId="0" bldLvl="0"/>
      <p:bldP spid="16395"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291" y="0"/>
            <a:ext cx="1224121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9745" y="476424"/>
            <a:ext cx="7734300" cy="483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7499" y="3362325"/>
            <a:ext cx="7570787"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7"/>
          <p:cNvSpPr txBox="1"/>
          <p:nvPr/>
        </p:nvSpPr>
        <p:spPr>
          <a:xfrm>
            <a:off x="572371" y="1619961"/>
            <a:ext cx="2858933" cy="2825389"/>
          </a:xfrm>
          <a:prstGeom prst="rect">
            <a:avLst/>
          </a:prstGeom>
          <a:noFill/>
          <a:ln w="9525">
            <a:noFill/>
          </a:ln>
        </p:spPr>
        <p:txBody>
          <a:bodyPr wrap="square">
            <a:spAutoFit/>
          </a:bodyPr>
          <a:lstStyle/>
          <a:p>
            <a:pPr>
              <a:lnSpc>
                <a:spcPct val="90000"/>
              </a:lnSpc>
              <a:defRPr/>
            </a:pPr>
            <a:r>
              <a:rPr lang="zh-CN" altLang="en-US" sz="2400" b="1" noProof="1" smtClean="0">
                <a:solidFill>
                  <a:srgbClr val="777777"/>
                </a:solidFill>
                <a:ea typeface="微软雅黑" panose="020B0503020204020204" pitchFamily="34" charset="-122"/>
                <a:cs typeface="+mn-ea"/>
              </a:rPr>
              <a:t>系统设置</a:t>
            </a:r>
            <a:r>
              <a:rPr lang="zh-CN" altLang="en-US" sz="1600" b="1" noProof="1" smtClean="0">
                <a:solidFill>
                  <a:srgbClr val="777777"/>
                </a:solidFill>
                <a:latin typeface="+mn-lt"/>
                <a:ea typeface="微软雅黑" panose="020B0503020204020204" pitchFamily="34" charset="-122"/>
              </a:rPr>
              <a:t>（权限管理）</a:t>
            </a:r>
            <a:endParaRPr lang="en-US" altLang="zh-CN" sz="1600" b="1" noProof="1">
              <a:solidFill>
                <a:srgbClr val="777777"/>
              </a:solidFill>
              <a:latin typeface="+mn-lt"/>
              <a:ea typeface="微软雅黑" panose="020B0503020204020204" pitchFamily="34" charset="-122"/>
            </a:endParaRPr>
          </a:p>
          <a:p>
            <a:pPr>
              <a:defRPr/>
            </a:pPr>
            <a:endParaRPr lang="zh-CN" altLang="en-US" sz="1200" noProof="1">
              <a:solidFill>
                <a:srgbClr val="777777"/>
              </a:solidFill>
              <a:ea typeface="微软雅黑" panose="020B0503020204020204" pitchFamily="34" charset="-122"/>
            </a:endParaRPr>
          </a:p>
          <a:p>
            <a:pPr marL="285750" indent="-285750">
              <a:lnSpc>
                <a:spcPct val="150000"/>
              </a:lnSpc>
              <a:buFont typeface="Wingdings" panose="05000000000000000000" charset="0"/>
              <a:buChar char="Ø"/>
              <a:defRPr/>
            </a:pPr>
            <a:r>
              <a:rPr lang="zh-CN" altLang="en-US" sz="1600" b="1" noProof="1" smtClean="0">
                <a:solidFill>
                  <a:srgbClr val="777777"/>
                </a:solidFill>
                <a:latin typeface="+mn-lt"/>
                <a:ea typeface="微软雅黑" panose="020B0503020204020204" pitchFamily="34" charset="-122"/>
              </a:rPr>
              <a:t>新增：可根据需求新增会员信息</a:t>
            </a:r>
            <a:endParaRPr lang="en-US" altLang="zh-CN" sz="1600" b="1" noProof="1">
              <a:solidFill>
                <a:srgbClr val="777777"/>
              </a:solidFill>
              <a:latin typeface="+mn-lt"/>
              <a:ea typeface="微软雅黑" panose="020B0503020204020204" pitchFamily="34" charset="-122"/>
            </a:endParaRPr>
          </a:p>
          <a:p>
            <a:pPr marL="285750" indent="-285750">
              <a:lnSpc>
                <a:spcPct val="150000"/>
              </a:lnSpc>
              <a:buFont typeface="Wingdings" panose="05000000000000000000" charset="0"/>
              <a:buChar char="Ø"/>
              <a:defRPr/>
            </a:pPr>
            <a:r>
              <a:rPr lang="zh-CN" altLang="en-US" sz="1600" b="1" noProof="1" smtClean="0">
                <a:solidFill>
                  <a:srgbClr val="777777"/>
                </a:solidFill>
                <a:latin typeface="+mn-lt"/>
                <a:ea typeface="微软雅黑" panose="020B0503020204020204" pitchFamily="34" charset="-122"/>
              </a:rPr>
              <a:t>设置权限：如图，可勾选复选框中的各个模块权限给予对应用户权限</a:t>
            </a:r>
            <a:endParaRPr lang="en-US" altLang="zh-CN" sz="1600" b="1" noProof="1">
              <a:solidFill>
                <a:srgbClr val="777777"/>
              </a:solidFill>
              <a:latin typeface="+mn-lt"/>
              <a:ea typeface="微软雅黑" panose="020B0503020204020204" pitchFamily="34" charset="-122"/>
            </a:endParaRPr>
          </a:p>
          <a:p>
            <a:pPr marL="285750" indent="-285750">
              <a:lnSpc>
                <a:spcPct val="150000"/>
              </a:lnSpc>
              <a:buFont typeface="Wingdings" panose="05000000000000000000" charset="0"/>
              <a:buChar char="Ø"/>
              <a:defRPr/>
            </a:pPr>
            <a:r>
              <a:rPr lang="zh-CN" altLang="en-US" sz="1600" b="1" noProof="1" smtClean="0">
                <a:solidFill>
                  <a:srgbClr val="777777"/>
                </a:solidFill>
                <a:latin typeface="+mn-lt"/>
                <a:ea typeface="微软雅黑" panose="020B0503020204020204" pitchFamily="34" charset="-122"/>
              </a:rPr>
              <a:t>删除：删除单条会员信息</a:t>
            </a:r>
            <a:endParaRPr lang="en-US" altLang="zh-CN" sz="1600" b="1" noProof="1">
              <a:solidFill>
                <a:srgbClr val="777777"/>
              </a:solidFill>
              <a:latin typeface="+mn-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1651"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412551"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1409001" y="2301717"/>
            <a:ext cx="3391694" cy="217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a:solidFill>
                  <a:srgbClr val="777777"/>
                </a:solidFill>
                <a:ea typeface="微软雅黑" panose="020B0503020204020204" pitchFamily="34" charset="-122"/>
              </a:rPr>
              <a:t> 用户登录</a:t>
            </a:r>
          </a:p>
          <a:p>
            <a:pPr eaLnBrk="1">
              <a:lnSpc>
                <a:spcPct val="150000"/>
              </a:lnSpc>
            </a:pPr>
            <a:r>
              <a:rPr lang="en-US" altLang="zh-CN" sz="1600" dirty="0">
                <a:solidFill>
                  <a:srgbClr val="777777"/>
                </a:solidFill>
                <a:ea typeface="微软雅黑" panose="020B0503020204020204" pitchFamily="34" charset="-122"/>
              </a:rPr>
              <a:t>           </a:t>
            </a:r>
            <a:r>
              <a:rPr lang="zh-CN" altLang="en-US" sz="1600" b="1" dirty="0" smtClean="0">
                <a:solidFill>
                  <a:srgbClr val="777777"/>
                </a:solidFill>
                <a:ea typeface="微软雅黑" panose="020B0503020204020204" pitchFamily="34" charset="-122"/>
              </a:rPr>
              <a:t>根据测试账号和</a:t>
            </a:r>
            <a:r>
              <a:rPr lang="zh-CN" altLang="en-US" sz="1600" b="1" dirty="0">
                <a:solidFill>
                  <a:srgbClr val="777777"/>
                </a:solidFill>
                <a:ea typeface="微软雅黑" panose="020B0503020204020204" pitchFamily="34" charset="-122"/>
              </a:rPr>
              <a:t>密码，输入登录</a:t>
            </a:r>
            <a:r>
              <a:rPr lang="zh-CN" altLang="en-US" sz="1600" b="1" dirty="0" smtClean="0">
                <a:solidFill>
                  <a:srgbClr val="777777"/>
                </a:solidFill>
                <a:ea typeface="微软雅黑" panose="020B0503020204020204" pitchFamily="34" charset="-122"/>
              </a:rPr>
              <a:t>；实现</a:t>
            </a:r>
            <a:r>
              <a:rPr lang="zh-CN" altLang="en-US" sz="1600" b="1" dirty="0">
                <a:solidFill>
                  <a:srgbClr val="777777"/>
                </a:solidFill>
                <a:ea typeface="微软雅黑" panose="020B0503020204020204" pitchFamily="34" charset="-122"/>
              </a:rPr>
              <a:t>了登录之后，如若需要切换账号，可以点击退出，再重新登录即可</a:t>
            </a:r>
            <a:r>
              <a:rPr lang="zh-CN" altLang="en-US" sz="1600" b="1" dirty="0" smtClean="0">
                <a:solidFill>
                  <a:srgbClr val="777777"/>
                </a:solidFill>
                <a:ea typeface="微软雅黑" panose="020B0503020204020204" pitchFamily="34" charset="-122"/>
              </a:rPr>
              <a:t>。</a:t>
            </a:r>
            <a:endParaRPr lang="en-US" altLang="zh-CN" sz="1600" b="1" dirty="0">
              <a:solidFill>
                <a:srgbClr val="777777"/>
              </a:solidFill>
              <a:ea typeface="微软雅黑" panose="020B0503020204020204" pitchFamily="34" charset="-122"/>
            </a:endParaRPr>
          </a:p>
          <a:p>
            <a:pPr eaLnBrk="1">
              <a:lnSpc>
                <a:spcPct val="110000"/>
              </a:lnSpc>
            </a:pPr>
            <a:endParaRPr lang="en-US" altLang="zh-CN" sz="1600" dirty="0">
              <a:solidFill>
                <a:srgbClr val="777777"/>
              </a:solidFill>
              <a:ea typeface="微软雅黑" panose="020B0503020204020204" pitchFamily="34" charset="-122"/>
            </a:endParaRPr>
          </a:p>
        </p:txBody>
      </p:sp>
      <p:pic>
        <p:nvPicPr>
          <p:cNvPr id="10" name="图片 9"/>
          <p:cNvPicPr/>
          <p:nvPr/>
        </p:nvPicPr>
        <p:blipFill>
          <a:blip r:embed="rId7">
            <a:extLst>
              <a:ext uri="{28A0092B-C50C-407E-A947-70E740481C1C}">
                <a14:useLocalDpi xmlns:a14="http://schemas.microsoft.com/office/drawing/2010/main" val="0"/>
              </a:ext>
            </a:extLst>
          </a:blip>
          <a:stretch>
            <a:fillRect/>
          </a:stretch>
        </p:blipFill>
        <p:spPr>
          <a:xfrm>
            <a:off x="5699726" y="1171752"/>
            <a:ext cx="3667760" cy="3858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1651"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412551"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1409001" y="2301717"/>
            <a:ext cx="3391694" cy="180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a:solidFill>
                  <a:srgbClr val="777777"/>
                </a:solidFill>
                <a:ea typeface="微软雅黑" panose="020B0503020204020204" pitchFamily="34" charset="-122"/>
              </a:rPr>
              <a:t> </a:t>
            </a:r>
            <a:r>
              <a:rPr lang="zh-CN" altLang="en-US" sz="2400" b="1" dirty="0" smtClean="0">
                <a:solidFill>
                  <a:srgbClr val="777777"/>
                </a:solidFill>
                <a:ea typeface="微软雅黑" panose="020B0503020204020204" pitchFamily="34" charset="-122"/>
              </a:rPr>
              <a:t>用户注册</a:t>
            </a:r>
            <a:endParaRPr lang="en-US" altLang="zh-CN" sz="2400" b="1" dirty="0" smtClean="0">
              <a:solidFill>
                <a:srgbClr val="777777"/>
              </a:solidFill>
              <a:ea typeface="微软雅黑" panose="020B0503020204020204" pitchFamily="34" charset="-122"/>
            </a:endParaRPr>
          </a:p>
          <a:p>
            <a:pPr eaLnBrk="1">
              <a:lnSpc>
                <a:spcPct val="150000"/>
              </a:lnSpc>
            </a:pPr>
            <a:r>
              <a:rPr lang="en-US" altLang="zh-CN" sz="1600" dirty="0" smtClean="0">
                <a:solidFill>
                  <a:srgbClr val="777777"/>
                </a:solidFill>
                <a:ea typeface="微软雅黑" panose="020B0503020204020204" pitchFamily="34" charset="-122"/>
              </a:rPr>
              <a:t>           </a:t>
            </a:r>
            <a:r>
              <a:rPr lang="zh-CN" altLang="en-US" sz="1600" b="1" dirty="0" smtClean="0">
                <a:solidFill>
                  <a:srgbClr val="777777"/>
                </a:solidFill>
                <a:ea typeface="微软雅黑" panose="020B0503020204020204" pitchFamily="34" charset="-122"/>
              </a:rPr>
              <a:t>填写邮箱，用户名，密码等信息后完成注册，输入不符合要求将会提示错误信息。</a:t>
            </a:r>
            <a:endParaRPr lang="en-US" altLang="zh-CN" sz="1600" b="1" dirty="0">
              <a:solidFill>
                <a:srgbClr val="777777"/>
              </a:solidFill>
              <a:ea typeface="微软雅黑" panose="020B0503020204020204" pitchFamily="34" charset="-122"/>
            </a:endParaRPr>
          </a:p>
          <a:p>
            <a:pPr eaLnBrk="1">
              <a:lnSpc>
                <a:spcPct val="110000"/>
              </a:lnSpc>
            </a:pPr>
            <a:endParaRPr lang="en-US" altLang="zh-CN" sz="1600" dirty="0">
              <a:solidFill>
                <a:srgbClr val="777777"/>
              </a:solidFill>
              <a:ea typeface="微软雅黑" panose="020B0503020204020204" pitchFamily="34" charset="-122"/>
            </a:endParaRPr>
          </a:p>
        </p:txBody>
      </p:sp>
      <p:pic>
        <p:nvPicPr>
          <p:cNvPr id="9" name="图片 8"/>
          <p:cNvPicPr/>
          <p:nvPr/>
        </p:nvPicPr>
        <p:blipFill>
          <a:blip r:embed="rId7">
            <a:extLst>
              <a:ext uri="{28A0092B-C50C-407E-A947-70E740481C1C}">
                <a14:useLocalDpi xmlns:a14="http://schemas.microsoft.com/office/drawing/2010/main" val="0"/>
              </a:ext>
            </a:extLst>
          </a:blip>
          <a:stretch>
            <a:fillRect/>
          </a:stretch>
        </p:blipFill>
        <p:spPr>
          <a:xfrm>
            <a:off x="5188839" y="477997"/>
            <a:ext cx="3723640" cy="3647440"/>
          </a:xfrm>
          <a:prstGeom prst="rect">
            <a:avLst/>
          </a:prstGeom>
        </p:spPr>
      </p:pic>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05372" y="2664883"/>
            <a:ext cx="375285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959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21651"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412551"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1409001" y="2408424"/>
            <a:ext cx="3391694"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a:solidFill>
                  <a:srgbClr val="777777"/>
                </a:solidFill>
                <a:ea typeface="微软雅黑" panose="020B0503020204020204" pitchFamily="34" charset="-122"/>
              </a:rPr>
              <a:t> </a:t>
            </a:r>
            <a:r>
              <a:rPr lang="zh-CN" altLang="en-US" sz="2400" b="1" dirty="0" smtClean="0">
                <a:solidFill>
                  <a:srgbClr val="777777"/>
                </a:solidFill>
                <a:ea typeface="微软雅黑" panose="020B0503020204020204" pitchFamily="34" charset="-122"/>
              </a:rPr>
              <a:t>忘记密码</a:t>
            </a:r>
            <a:r>
              <a:rPr lang="zh-CN" altLang="en-US" sz="1600" b="1" dirty="0">
                <a:solidFill>
                  <a:srgbClr val="777777"/>
                </a:solidFill>
                <a:ea typeface="微软雅黑" panose="020B0503020204020204" pitchFamily="34" charset="-122"/>
              </a:rPr>
              <a:t>（待完善）</a:t>
            </a:r>
          </a:p>
          <a:p>
            <a:pPr eaLnBrk="1">
              <a:lnSpc>
                <a:spcPct val="150000"/>
              </a:lnSpc>
            </a:pPr>
            <a:r>
              <a:rPr lang="en-US" altLang="zh-CN" sz="1600" dirty="0" smtClean="0">
                <a:solidFill>
                  <a:srgbClr val="777777"/>
                </a:solidFill>
                <a:ea typeface="微软雅黑" panose="020B0503020204020204" pitchFamily="34" charset="-122"/>
              </a:rPr>
              <a:t>           </a:t>
            </a:r>
            <a:r>
              <a:rPr lang="zh-CN" altLang="en-US" sz="1600" b="1" dirty="0" smtClean="0">
                <a:solidFill>
                  <a:srgbClr val="777777"/>
                </a:solidFill>
                <a:ea typeface="微软雅黑" panose="020B0503020204020204" pitchFamily="34" charset="-122"/>
              </a:rPr>
              <a:t>若用户忘记密码可通过邮箱收取验证码来找回密码。找回密码后重新设置密码，登录即可。</a:t>
            </a:r>
            <a:endParaRPr lang="en-US" altLang="zh-CN" sz="1600" b="1" dirty="0">
              <a:solidFill>
                <a:srgbClr val="777777"/>
              </a:solidFill>
              <a:ea typeface="微软雅黑" panose="020B0503020204020204" pitchFamily="34" charset="-122"/>
            </a:endParaRPr>
          </a:p>
        </p:txBody>
      </p:sp>
      <p:pic>
        <p:nvPicPr>
          <p:cNvPr id="9" name="图片 8"/>
          <p:cNvPicPr/>
          <p:nvPr/>
        </p:nvPicPr>
        <p:blipFill>
          <a:blip r:embed="rId7">
            <a:extLst>
              <a:ext uri="{28A0092B-C50C-407E-A947-70E740481C1C}">
                <a14:useLocalDpi xmlns:a14="http://schemas.microsoft.com/office/drawing/2010/main" val="0"/>
              </a:ext>
            </a:extLst>
          </a:blip>
          <a:stretch>
            <a:fillRect/>
          </a:stretch>
        </p:blipFill>
        <p:spPr>
          <a:xfrm>
            <a:off x="5836356" y="1979718"/>
            <a:ext cx="3742690" cy="2390140"/>
          </a:xfrm>
          <a:prstGeom prst="rect">
            <a:avLst/>
          </a:prstGeom>
        </p:spPr>
      </p:pic>
    </p:spTree>
    <p:extLst>
      <p:ext uri="{BB962C8B-B14F-4D97-AF65-F5344CB8AC3E}">
        <p14:creationId xmlns:p14="http://schemas.microsoft.com/office/powerpoint/2010/main" val="444959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400"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p:nvPr/>
        </p:nvSpPr>
        <p:spPr>
          <a:xfrm>
            <a:off x="1408819" y="2409465"/>
            <a:ext cx="7148159" cy="2037481"/>
          </a:xfrm>
          <a:prstGeom prst="rect">
            <a:avLst/>
          </a:prstGeom>
          <a:noFill/>
          <a:ln w="9525">
            <a:noFill/>
          </a:ln>
        </p:spPr>
        <p:txBody>
          <a:bodyPr wrap="square">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a:lnSpc>
                <a:spcPct val="130000"/>
              </a:lnSpc>
              <a:spcBef>
                <a:spcPct val="0"/>
              </a:spcBef>
              <a:buFont typeface="Arial" panose="020B0604020202020204" pitchFamily="34" charset="0"/>
              <a:buNone/>
              <a:defRPr/>
            </a:pPr>
            <a:r>
              <a:rPr lang="zh-CN" altLang="en-US" sz="2400" b="1" noProof="1">
                <a:solidFill>
                  <a:srgbClr val="777777"/>
                </a:solidFill>
                <a:latin typeface="微软雅黑" panose="020B0503020204020204" pitchFamily="34" charset="-122"/>
                <a:ea typeface="微软雅黑" panose="020B0503020204020204" pitchFamily="34" charset="-122"/>
              </a:rPr>
              <a:t> 总结、体会：</a:t>
            </a:r>
            <a:endParaRPr lang="en-US" altLang="zh-CN" sz="2400" b="1" noProof="1">
              <a:solidFill>
                <a:srgbClr val="777777"/>
              </a:solidFill>
              <a:latin typeface="微软雅黑" panose="020B0503020204020204" pitchFamily="34" charset="-122"/>
              <a:ea typeface="微软雅黑" panose="020B0503020204020204" pitchFamily="34" charset="-122"/>
            </a:endParaRPr>
          </a:p>
          <a:p>
            <a:pPr indent="0">
              <a:lnSpc>
                <a:spcPct val="130000"/>
              </a:lnSpc>
              <a:buNone/>
              <a:defRPr/>
            </a:pPr>
            <a:r>
              <a:rPr lang="en-US" altLang="zh-CN" sz="1400" noProof="1" smtClean="0">
                <a:solidFill>
                  <a:srgbClr val="777777"/>
                </a:solidFill>
                <a:latin typeface="微软雅黑" panose="020B0503020204020204" pitchFamily="34" charset="-122"/>
                <a:ea typeface="微软雅黑" panose="020B0503020204020204" pitchFamily="34" charset="-122"/>
              </a:rPr>
              <a:t>	</a:t>
            </a:r>
            <a:r>
              <a:rPr lang="zh-CN" altLang="en-US" sz="1400" noProof="1" smtClean="0">
                <a:solidFill>
                  <a:srgbClr val="777777"/>
                </a:solidFill>
                <a:latin typeface="微软雅黑" panose="020B0503020204020204" pitchFamily="34" charset="-122"/>
                <a:ea typeface="微软雅黑" panose="020B0503020204020204" pitchFamily="34" charset="-122"/>
              </a:rPr>
              <a:t>项目</a:t>
            </a:r>
            <a:r>
              <a:rPr lang="zh-CN" altLang="en-US" sz="1400" noProof="1">
                <a:solidFill>
                  <a:srgbClr val="777777"/>
                </a:solidFill>
                <a:latin typeface="微软雅黑" panose="020B0503020204020204" pitchFamily="34" charset="-122"/>
                <a:ea typeface="微软雅黑" panose="020B0503020204020204" pitchFamily="34" charset="-122"/>
              </a:rPr>
              <a:t>开发阶段，设计与实现的模块有：登录注册模块，全部书目模块，我的书单模块，推荐书目模块，个人中心模块，权限管理模块，会员管理模块等。在这为期一个星期的实战，我对</a:t>
            </a:r>
            <a:r>
              <a:rPr lang="en-US" altLang="zh-CN" sz="1400" noProof="1">
                <a:solidFill>
                  <a:srgbClr val="777777"/>
                </a:solidFill>
                <a:latin typeface="微软雅黑" panose="020B0503020204020204" pitchFamily="34" charset="-122"/>
                <a:ea typeface="微软雅黑" panose="020B0503020204020204" pitchFamily="34" charset="-122"/>
              </a:rPr>
              <a:t>mvvm</a:t>
            </a:r>
            <a:r>
              <a:rPr lang="zh-CN" altLang="en-US" sz="1400" noProof="1">
                <a:solidFill>
                  <a:srgbClr val="777777"/>
                </a:solidFill>
                <a:latin typeface="微软雅黑" panose="020B0503020204020204" pitchFamily="34" charset="-122"/>
                <a:ea typeface="微软雅黑" panose="020B0503020204020204" pitchFamily="34" charset="-122"/>
              </a:rPr>
              <a:t>框架有了更深入的了解，也对企业级开发有了初步的了解。开发的过程，也是一个学习的过程，在这个过程中，补充了很多之前遗漏的知识点，初步具备了用</a:t>
            </a:r>
            <a:r>
              <a:rPr lang="en-US" altLang="zh-CN" sz="1400" noProof="1">
                <a:solidFill>
                  <a:srgbClr val="777777"/>
                </a:solidFill>
                <a:latin typeface="微软雅黑" panose="020B0503020204020204" pitchFamily="34" charset="-122"/>
                <a:ea typeface="微软雅黑" panose="020B0503020204020204" pitchFamily="34" charset="-122"/>
              </a:rPr>
              <a:t>vue2.0</a:t>
            </a:r>
            <a:r>
              <a:rPr lang="zh-CN" altLang="en-US" sz="1400" noProof="1">
                <a:solidFill>
                  <a:srgbClr val="777777"/>
                </a:solidFill>
                <a:latin typeface="微软雅黑" panose="020B0503020204020204" pitchFamily="34" charset="-122"/>
                <a:ea typeface="微软雅黑" panose="020B0503020204020204" pitchFamily="34" charset="-122"/>
              </a:rPr>
              <a:t>开发的技能。</a:t>
            </a:r>
          </a:p>
        </p:txBody>
      </p:sp>
      <p:sp>
        <p:nvSpPr>
          <p:cNvPr id="21512" name="TextBox 1"/>
          <p:cNvSpPr txBox="1">
            <a:spLocks noChangeArrowheads="1"/>
          </p:cNvSpPr>
          <p:nvPr/>
        </p:nvSpPr>
        <p:spPr bwMode="auto">
          <a:xfrm>
            <a:off x="600075" y="1543050"/>
            <a:ext cx="228139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smtClean="0">
                <a:solidFill>
                  <a:srgbClr val="777777"/>
                </a:solidFill>
                <a:ea typeface="微软雅黑" panose="020B0503020204020204" pitchFamily="34" charset="-122"/>
              </a:rPr>
              <a:t>组长</a:t>
            </a:r>
            <a:r>
              <a:rPr lang="en-US" altLang="zh-CN" sz="2400" b="1" dirty="0" smtClean="0">
                <a:solidFill>
                  <a:srgbClr val="777777"/>
                </a:solidFill>
                <a:ea typeface="微软雅黑" panose="020B0503020204020204" pitchFamily="34" charset="-122"/>
              </a:rPr>
              <a:t>——</a:t>
            </a:r>
            <a:r>
              <a:rPr lang="zh-CN" altLang="en-US" sz="2400" b="1" dirty="0" smtClean="0">
                <a:solidFill>
                  <a:srgbClr val="777777"/>
                </a:solidFill>
                <a:ea typeface="微软雅黑" panose="020B0503020204020204" pitchFamily="34" charset="-122"/>
              </a:rPr>
              <a:t>吴若楠</a:t>
            </a:r>
            <a:endParaRPr lang="zh-CN" altLang="en-US" sz="2400" b="1" dirty="0">
              <a:solidFill>
                <a:srgbClr val="777777"/>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1806222" y="2288471"/>
            <a:ext cx="6999112" cy="281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dirty="0">
                <a:solidFill>
                  <a:srgbClr val="777777"/>
                </a:solidFill>
                <a:latin typeface="微软雅黑" panose="020B0503020204020204" pitchFamily="34" charset="-122"/>
                <a:ea typeface="微软雅黑" panose="020B0503020204020204" pitchFamily="34" charset="-122"/>
              </a:rPr>
              <a:t> 总结、体会</a:t>
            </a:r>
            <a:endParaRPr lang="en-US" altLang="zh-CN" sz="2400" b="1" dirty="0">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dirty="0" smtClean="0">
                <a:solidFill>
                  <a:srgbClr val="777777"/>
                </a:solidFill>
                <a:latin typeface="微软雅黑" panose="020B0503020204020204" pitchFamily="34" charset="-122"/>
                <a:ea typeface="微软雅黑" panose="020B0503020204020204" pitchFamily="34" charset="-122"/>
              </a:rPr>
              <a:t>        经过</a:t>
            </a:r>
            <a:r>
              <a:rPr lang="zh-CN" altLang="en-US" sz="1400" dirty="0">
                <a:solidFill>
                  <a:srgbClr val="777777"/>
                </a:solidFill>
                <a:latin typeface="微软雅黑" panose="020B0503020204020204" pitchFamily="34" charset="-122"/>
                <a:ea typeface="微软雅黑" panose="020B0503020204020204" pitchFamily="34" charset="-122"/>
              </a:rPr>
              <a:t>一个月左右时间的学习巩固以及着手练习，让我们对前端开发有了更深入的了解，同时，也让我们学到了更多的新知识：</a:t>
            </a:r>
            <a:r>
              <a:rPr lang="en-US" altLang="zh-CN" sz="1400" dirty="0">
                <a:solidFill>
                  <a:srgbClr val="777777"/>
                </a:solidFill>
                <a:latin typeface="微软雅黑" panose="020B0503020204020204" pitchFamily="34" charset="-122"/>
                <a:ea typeface="微软雅黑" panose="020B0503020204020204" pitchFamily="34" charset="-122"/>
              </a:rPr>
              <a:t>ES6</a:t>
            </a:r>
            <a:r>
              <a:rPr lang="zh-CN" altLang="en-US" sz="1400" dirty="0">
                <a:solidFill>
                  <a:srgbClr val="777777"/>
                </a:solidFill>
                <a:latin typeface="微软雅黑" panose="020B0503020204020204" pitchFamily="34" charset="-122"/>
                <a:ea typeface="微软雅黑" panose="020B0503020204020204" pitchFamily="34" charset="-122"/>
              </a:rPr>
              <a:t>，</a:t>
            </a:r>
            <a:r>
              <a:rPr lang="en-US" altLang="zh-CN" sz="1400" dirty="0">
                <a:solidFill>
                  <a:srgbClr val="777777"/>
                </a:solidFill>
                <a:latin typeface="微软雅黑" panose="020B0503020204020204" pitchFamily="34" charset="-122"/>
                <a:ea typeface="微软雅黑" panose="020B0503020204020204" pitchFamily="34" charset="-122"/>
              </a:rPr>
              <a:t>VUE</a:t>
            </a:r>
            <a:r>
              <a:rPr lang="zh-CN" altLang="en-US" sz="1400" dirty="0">
                <a:solidFill>
                  <a:srgbClr val="777777"/>
                </a:solidFill>
                <a:latin typeface="微软雅黑" panose="020B0503020204020204" pitchFamily="34" charset="-122"/>
                <a:ea typeface="微软雅黑" panose="020B0503020204020204" pitchFamily="34" charset="-122"/>
              </a:rPr>
              <a:t>以及</a:t>
            </a:r>
            <a:r>
              <a:rPr lang="en-US" altLang="zh-CN" sz="1400" dirty="0">
                <a:solidFill>
                  <a:srgbClr val="777777"/>
                </a:solidFill>
                <a:latin typeface="微软雅黑" panose="020B0503020204020204" pitchFamily="34" charset="-122"/>
                <a:ea typeface="微软雅黑" panose="020B0503020204020204" pitchFamily="34" charset="-122"/>
              </a:rPr>
              <a:t>element</a:t>
            </a:r>
            <a:r>
              <a:rPr lang="zh-CN" altLang="en-US" sz="1400" dirty="0">
                <a:solidFill>
                  <a:srgbClr val="777777"/>
                </a:solidFill>
                <a:latin typeface="微软雅黑" panose="020B0503020204020204" pitchFamily="34" charset="-122"/>
                <a:ea typeface="微软雅黑" panose="020B0503020204020204" pitchFamily="34" charset="-122"/>
              </a:rPr>
              <a:t>框架等。</a:t>
            </a:r>
          </a:p>
          <a:p>
            <a:pPr>
              <a:lnSpc>
                <a:spcPct val="130000"/>
              </a:lnSpc>
            </a:pPr>
            <a:r>
              <a:rPr lang="zh-CN" altLang="en-US" sz="1400" dirty="0" smtClean="0">
                <a:solidFill>
                  <a:srgbClr val="777777"/>
                </a:solidFill>
                <a:latin typeface="微软雅黑" panose="020B0503020204020204" pitchFamily="34" charset="-122"/>
                <a:ea typeface="微软雅黑" panose="020B0503020204020204" pitchFamily="34" charset="-122"/>
              </a:rPr>
              <a:t>        对于该项目（</a:t>
            </a:r>
            <a:r>
              <a:rPr lang="zh-CN" altLang="en-US" sz="1400" dirty="0">
                <a:solidFill>
                  <a:srgbClr val="777777"/>
                </a:solidFill>
                <a:latin typeface="微软雅黑" panose="020B0503020204020204" pitchFamily="34" charset="-122"/>
                <a:ea typeface="微软雅黑" panose="020B0503020204020204" pitchFamily="34" charset="-122"/>
              </a:rPr>
              <a:t>图书管理系统</a:t>
            </a:r>
            <a:r>
              <a:rPr lang="zh-CN" altLang="en-US" sz="1400" dirty="0" smtClean="0">
                <a:solidFill>
                  <a:srgbClr val="777777"/>
                </a:solidFill>
                <a:latin typeface="微软雅黑" panose="020B0503020204020204" pitchFamily="34" charset="-122"/>
                <a:ea typeface="微软雅黑" panose="020B0503020204020204" pitchFamily="34" charset="-122"/>
              </a:rPr>
              <a:t>），由于组</a:t>
            </a:r>
            <a:r>
              <a:rPr lang="zh-CN" altLang="en-US" sz="1400" dirty="0">
                <a:solidFill>
                  <a:srgbClr val="777777"/>
                </a:solidFill>
                <a:latin typeface="微软雅黑" panose="020B0503020204020204" pitchFamily="34" charset="-122"/>
                <a:ea typeface="微软雅黑" panose="020B0503020204020204" pitchFamily="34" charset="-122"/>
              </a:rPr>
              <a:t>内基础不够扎实，我们小组选择在老师给出的框架的基础上边学边做边理解式地完成项目，在此期间，也能明白自己的不足和不断学习成长。同时，通过</a:t>
            </a:r>
            <a:r>
              <a:rPr lang="en-US" altLang="zh-CN" sz="1400" dirty="0">
                <a:solidFill>
                  <a:srgbClr val="777777"/>
                </a:solidFill>
                <a:latin typeface="微软雅黑" panose="020B0503020204020204" pitchFamily="34" charset="-122"/>
                <a:ea typeface="微软雅黑" panose="020B0503020204020204" pitchFamily="34" charset="-122"/>
              </a:rPr>
              <a:t>element</a:t>
            </a:r>
            <a:r>
              <a:rPr lang="zh-CN" altLang="en-US" sz="1400" dirty="0">
                <a:solidFill>
                  <a:srgbClr val="777777"/>
                </a:solidFill>
                <a:latin typeface="微软雅黑" panose="020B0503020204020204" pitchFamily="34" charset="-122"/>
                <a:ea typeface="微软雅黑" panose="020B0503020204020204" pitchFamily="34" charset="-122"/>
              </a:rPr>
              <a:t>网站提供的资源也能让我们的项目变得更加轻松。</a:t>
            </a:r>
          </a:p>
          <a:p>
            <a:pPr>
              <a:lnSpc>
                <a:spcPct val="130000"/>
              </a:lnSpc>
            </a:pPr>
            <a:r>
              <a:rPr lang="zh-CN" altLang="en-US" sz="1400" dirty="0" smtClean="0">
                <a:solidFill>
                  <a:srgbClr val="777777"/>
                </a:solidFill>
                <a:latin typeface="微软雅黑" panose="020B0503020204020204" pitchFamily="34" charset="-122"/>
                <a:ea typeface="微软雅黑" panose="020B0503020204020204" pitchFamily="34" charset="-122"/>
              </a:rPr>
              <a:t>       一个月</a:t>
            </a:r>
            <a:r>
              <a:rPr lang="zh-CN" altLang="en-US" sz="1400" dirty="0">
                <a:solidFill>
                  <a:srgbClr val="777777"/>
                </a:solidFill>
                <a:latin typeface="微软雅黑" panose="020B0503020204020204" pitchFamily="34" charset="-122"/>
                <a:ea typeface="微软雅黑" panose="020B0503020204020204" pitchFamily="34" charset="-122"/>
              </a:rPr>
              <a:t>下来，收获还是很丰硕的，感觉套用</a:t>
            </a:r>
            <a:r>
              <a:rPr lang="en-US" altLang="zh-CN" sz="1400" dirty="0">
                <a:solidFill>
                  <a:srgbClr val="777777"/>
                </a:solidFill>
                <a:latin typeface="微软雅黑" panose="020B0503020204020204" pitchFamily="34" charset="-122"/>
                <a:ea typeface="微软雅黑" panose="020B0503020204020204" pitchFamily="34" charset="-122"/>
              </a:rPr>
              <a:t>element</a:t>
            </a:r>
            <a:r>
              <a:rPr lang="zh-CN" altLang="en-US" sz="1400" dirty="0">
                <a:solidFill>
                  <a:srgbClr val="777777"/>
                </a:solidFill>
                <a:latin typeface="微软雅黑" panose="020B0503020204020204" pitchFamily="34" charset="-122"/>
                <a:ea typeface="微软雅黑" panose="020B0503020204020204" pitchFamily="34" charset="-122"/>
              </a:rPr>
              <a:t>框架会让网站开发变得更加轻松，同时，也明白不仅是</a:t>
            </a:r>
            <a:r>
              <a:rPr lang="en-US" altLang="zh-CN" sz="1400" dirty="0">
                <a:solidFill>
                  <a:srgbClr val="777777"/>
                </a:solidFill>
                <a:latin typeface="微软雅黑" panose="020B0503020204020204" pitchFamily="34" charset="-122"/>
                <a:ea typeface="微软雅黑" panose="020B0503020204020204" pitchFamily="34" charset="-122"/>
              </a:rPr>
              <a:t>ES6</a:t>
            </a:r>
            <a:r>
              <a:rPr lang="zh-CN" altLang="en-US" sz="1400" dirty="0">
                <a:solidFill>
                  <a:srgbClr val="777777"/>
                </a:solidFill>
                <a:latin typeface="微软雅黑" panose="020B0503020204020204" pitchFamily="34" charset="-122"/>
                <a:ea typeface="微软雅黑" panose="020B0503020204020204" pitchFamily="34" charset="-122"/>
              </a:rPr>
              <a:t>，</a:t>
            </a:r>
            <a:r>
              <a:rPr lang="en-US" altLang="zh-CN" sz="1400" dirty="0">
                <a:solidFill>
                  <a:srgbClr val="777777"/>
                </a:solidFill>
                <a:latin typeface="微软雅黑" panose="020B0503020204020204" pitchFamily="34" charset="-122"/>
                <a:ea typeface="微软雅黑" panose="020B0503020204020204" pitchFamily="34" charset="-122"/>
              </a:rPr>
              <a:t>VUE</a:t>
            </a:r>
            <a:r>
              <a:rPr lang="zh-CN" altLang="en-US" sz="1400" dirty="0">
                <a:solidFill>
                  <a:srgbClr val="777777"/>
                </a:solidFill>
                <a:latin typeface="微软雅黑" panose="020B0503020204020204" pitchFamily="34" charset="-122"/>
                <a:ea typeface="微软雅黑" panose="020B0503020204020204" pitchFamily="34" charset="-122"/>
              </a:rPr>
              <a:t>等，计算机行业是个不断前进的行业，不保持学习，不断前进就是在</a:t>
            </a:r>
            <a:r>
              <a:rPr lang="zh-CN" altLang="en-US" sz="1400" dirty="0" smtClean="0">
                <a:solidFill>
                  <a:srgbClr val="777777"/>
                </a:solidFill>
                <a:latin typeface="微软雅黑" panose="020B0503020204020204" pitchFamily="34" charset="-122"/>
                <a:ea typeface="微软雅黑" panose="020B0503020204020204" pitchFamily="34" charset="-122"/>
              </a:rPr>
              <a:t>后退。</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22536" name="TextBox 1"/>
          <p:cNvSpPr txBox="1">
            <a:spLocks noChangeArrowheads="1"/>
          </p:cNvSpPr>
          <p:nvPr/>
        </p:nvSpPr>
        <p:spPr bwMode="auto">
          <a:xfrm>
            <a:off x="550863" y="1593850"/>
            <a:ext cx="228139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smtClean="0">
                <a:solidFill>
                  <a:srgbClr val="777777"/>
                </a:solidFill>
                <a:ea typeface="微软雅黑" panose="020B0503020204020204" pitchFamily="34" charset="-122"/>
              </a:rPr>
              <a:t>组员</a:t>
            </a:r>
            <a:r>
              <a:rPr lang="en-US" altLang="zh-CN" sz="2400" b="1" dirty="0" smtClean="0">
                <a:solidFill>
                  <a:srgbClr val="777777"/>
                </a:solidFill>
                <a:ea typeface="微软雅黑" panose="020B0503020204020204" pitchFamily="34" charset="-122"/>
              </a:rPr>
              <a:t>——</a:t>
            </a:r>
            <a:r>
              <a:rPr lang="zh-CN" altLang="en-US" sz="2400" b="1" dirty="0">
                <a:solidFill>
                  <a:srgbClr val="777777"/>
                </a:solidFill>
                <a:ea typeface="微软雅黑" panose="020B0503020204020204" pitchFamily="34" charset="-122"/>
              </a:rPr>
              <a:t>邱晓燕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652463" y="2130425"/>
            <a:ext cx="9051925" cy="337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dirty="0">
                <a:solidFill>
                  <a:srgbClr val="777777"/>
                </a:solidFill>
                <a:latin typeface="微软雅黑" panose="020B0503020204020204" pitchFamily="34" charset="-122"/>
                <a:ea typeface="微软雅黑" panose="020B0503020204020204" pitchFamily="34" charset="-122"/>
              </a:rPr>
              <a:t> 总结、体会</a:t>
            </a:r>
            <a:endParaRPr lang="en-US" altLang="zh-CN" sz="2400" b="1" dirty="0">
              <a:solidFill>
                <a:srgbClr val="777777"/>
              </a:solidFill>
              <a:latin typeface="微软雅黑" panose="020B0503020204020204" pitchFamily="34" charset="-122"/>
              <a:ea typeface="微软雅黑" panose="020B0503020204020204" pitchFamily="34" charset="-122"/>
            </a:endParaRPr>
          </a:p>
          <a:p>
            <a:pPr>
              <a:lnSpc>
                <a:spcPct val="130000"/>
              </a:lnSpc>
            </a:pPr>
            <a:r>
              <a:rPr lang="en-US" altLang="zh-CN" sz="1400" dirty="0">
                <a:solidFill>
                  <a:srgbClr val="777777"/>
                </a:solidFill>
                <a:latin typeface="微软雅黑" panose="020B0503020204020204" pitchFamily="34" charset="-122"/>
                <a:ea typeface="微软雅黑" panose="020B0503020204020204" pitchFamily="34" charset="-122"/>
              </a:rPr>
              <a:t> </a:t>
            </a:r>
            <a:r>
              <a:rPr lang="en-US" altLang="zh-CN" sz="1400" dirty="0" smtClean="0">
                <a:solidFill>
                  <a:srgbClr val="777777"/>
                </a:solidFill>
                <a:latin typeface="微软雅黑" panose="020B0503020204020204" pitchFamily="34" charset="-122"/>
                <a:ea typeface="微软雅黑" panose="020B0503020204020204" pitchFamily="34" charset="-122"/>
              </a:rPr>
              <a:t>       </a:t>
            </a:r>
            <a:r>
              <a:rPr lang="zh-CN" altLang="en-US" sz="1400" dirty="0" smtClean="0">
                <a:solidFill>
                  <a:srgbClr val="777777"/>
                </a:solidFill>
                <a:latin typeface="微软雅黑" panose="020B0503020204020204" pitchFamily="34" charset="-122"/>
                <a:ea typeface="微软雅黑" panose="020B0503020204020204" pitchFamily="34" charset="-122"/>
              </a:rPr>
              <a:t>刚</a:t>
            </a:r>
            <a:r>
              <a:rPr lang="zh-CN" altLang="en-US" sz="1400" dirty="0">
                <a:solidFill>
                  <a:srgbClr val="777777"/>
                </a:solidFill>
                <a:latin typeface="微软雅黑" panose="020B0503020204020204" pitchFamily="34" charset="-122"/>
                <a:ea typeface="微软雅黑" panose="020B0503020204020204" pitchFamily="34" charset="-122"/>
              </a:rPr>
              <a:t>开始我参考其他大型的图书管理系统的界面布局是怎么样的，搜了网页，图片，然后结合自身需求设计出适合我们系统的网页。首页有一个轮播介绍最近热门的书籍，接下来是推荐书目，畅销排行榜，图书分类，好文推荐，最后一个页脚</a:t>
            </a:r>
            <a:r>
              <a:rPr lang="zh-CN" altLang="en-US" sz="1400" dirty="0" smtClean="0">
                <a:solidFill>
                  <a:srgbClr val="777777"/>
                </a:solidFill>
                <a:latin typeface="微软雅黑" panose="020B0503020204020204" pitchFamily="34" charset="-122"/>
                <a:ea typeface="微软雅黑" panose="020B0503020204020204" pitchFamily="34" charset="-122"/>
              </a:rPr>
              <a:t>。</a:t>
            </a:r>
            <a:endParaRPr lang="en-US" altLang="zh-CN" sz="1400" dirty="0" smtClean="0">
              <a:solidFill>
                <a:srgbClr val="777777"/>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rgbClr val="777777"/>
                </a:solidFill>
                <a:latin typeface="微软雅黑" panose="020B0503020204020204" pitchFamily="34" charset="-122"/>
                <a:ea typeface="微软雅黑" panose="020B0503020204020204" pitchFamily="34" charset="-122"/>
              </a:rPr>
              <a:t>        </a:t>
            </a:r>
            <a:r>
              <a:rPr lang="zh-CN" altLang="en-US" sz="1400" dirty="0" smtClean="0">
                <a:solidFill>
                  <a:srgbClr val="777777"/>
                </a:solidFill>
                <a:latin typeface="微软雅黑" panose="020B0503020204020204" pitchFamily="34" charset="-122"/>
                <a:ea typeface="微软雅黑" panose="020B0503020204020204" pitchFamily="34" charset="-122"/>
              </a:rPr>
              <a:t>轮</a:t>
            </a:r>
            <a:r>
              <a:rPr lang="zh-CN" altLang="en-US" sz="1400" dirty="0">
                <a:solidFill>
                  <a:srgbClr val="777777"/>
                </a:solidFill>
                <a:latin typeface="微软雅黑" panose="020B0503020204020204" pitchFamily="34" charset="-122"/>
                <a:ea typeface="微软雅黑" panose="020B0503020204020204" pitchFamily="34" charset="-122"/>
              </a:rPr>
              <a:t>播套用</a:t>
            </a:r>
            <a:r>
              <a:rPr lang="en-US" altLang="zh-CN" sz="1400" dirty="0">
                <a:solidFill>
                  <a:srgbClr val="777777"/>
                </a:solidFill>
                <a:latin typeface="微软雅黑" panose="020B0503020204020204" pitchFamily="34" charset="-122"/>
                <a:ea typeface="微软雅黑" panose="020B0503020204020204" pitchFamily="34" charset="-122"/>
              </a:rPr>
              <a:t>element</a:t>
            </a:r>
            <a:r>
              <a:rPr lang="zh-CN" altLang="en-US" sz="1400" dirty="0">
                <a:solidFill>
                  <a:srgbClr val="777777"/>
                </a:solidFill>
                <a:latin typeface="微软雅黑" panose="020B0503020204020204" pitchFamily="34" charset="-122"/>
                <a:ea typeface="微软雅黑" panose="020B0503020204020204" pitchFamily="34" charset="-122"/>
              </a:rPr>
              <a:t>的组件走马灯的基础上加以修改，可以通过左右两边的箭头跳转到其他图片，图片下面也有一条显示图片的页数，鼠标滑动也会滑动到相应图片。图书分类运用了一个</a:t>
            </a:r>
            <a:r>
              <a:rPr lang="en-US" altLang="zh-CN" sz="1400" dirty="0">
                <a:solidFill>
                  <a:srgbClr val="777777"/>
                </a:solidFill>
                <a:latin typeface="微软雅黑" panose="020B0503020204020204" pitchFamily="34" charset="-122"/>
                <a:ea typeface="微软雅黑" panose="020B0503020204020204" pitchFamily="34" charset="-122"/>
              </a:rPr>
              <a:t>tab</a:t>
            </a:r>
            <a:r>
              <a:rPr lang="zh-CN" altLang="en-US" sz="1400" dirty="0">
                <a:solidFill>
                  <a:srgbClr val="777777"/>
                </a:solidFill>
                <a:latin typeface="微软雅黑" panose="020B0503020204020204" pitchFamily="34" charset="-122"/>
                <a:ea typeface="微软雅黑" panose="020B0503020204020204" pitchFamily="34" charset="-122"/>
              </a:rPr>
              <a:t>分页的菜单，每个分类都会显示相应类别的图书，好文推荐则运用了卡片组件介绍一些好的文章。页脚底部主要运用了分栏布局使得整洁。</a:t>
            </a:r>
          </a:p>
          <a:p>
            <a:pPr>
              <a:lnSpc>
                <a:spcPct val="130000"/>
              </a:lnSpc>
            </a:pPr>
            <a:r>
              <a:rPr lang="zh-CN" altLang="en-US" sz="1400" dirty="0">
                <a:solidFill>
                  <a:srgbClr val="777777"/>
                </a:solidFill>
                <a:latin typeface="微软雅黑" panose="020B0503020204020204" pitchFamily="34" charset="-122"/>
                <a:ea typeface="微软雅黑" panose="020B0503020204020204" pitchFamily="34" charset="-122"/>
              </a:rPr>
              <a:t>    </a:t>
            </a:r>
            <a:r>
              <a:rPr lang="zh-CN" altLang="en-US" sz="1400" dirty="0" smtClean="0">
                <a:solidFill>
                  <a:srgbClr val="777777"/>
                </a:solidFill>
                <a:latin typeface="微软雅黑" panose="020B0503020204020204" pitchFamily="34" charset="-122"/>
                <a:ea typeface="微软雅黑" panose="020B0503020204020204" pitchFamily="34" charset="-122"/>
              </a:rPr>
              <a:t>    由于</a:t>
            </a:r>
            <a:r>
              <a:rPr lang="en-US" altLang="zh-CN" sz="1400" dirty="0" err="1">
                <a:solidFill>
                  <a:srgbClr val="777777"/>
                </a:solidFill>
                <a:latin typeface="微软雅黑" panose="020B0503020204020204" pitchFamily="34" charset="-122"/>
                <a:ea typeface="微软雅黑" panose="020B0503020204020204" pitchFamily="34" charset="-122"/>
              </a:rPr>
              <a:t>vue</a:t>
            </a:r>
            <a:r>
              <a:rPr lang="zh-CN" altLang="en-US" sz="1400" dirty="0">
                <a:solidFill>
                  <a:srgbClr val="777777"/>
                </a:solidFill>
                <a:latin typeface="微软雅黑" panose="020B0503020204020204" pitchFamily="34" charset="-122"/>
                <a:ea typeface="微软雅黑" panose="020B0503020204020204" pitchFamily="34" charset="-122"/>
              </a:rPr>
              <a:t>对于我们来说都是新接触的技术，在入门的适时候有点难以理解，但在做项目的过程中通过慢慢看老师的项目，多看手册对</a:t>
            </a:r>
            <a:r>
              <a:rPr lang="en-US" altLang="zh-CN" sz="1400" dirty="0" err="1">
                <a:solidFill>
                  <a:srgbClr val="777777"/>
                </a:solidFill>
                <a:latin typeface="微软雅黑" panose="020B0503020204020204" pitchFamily="34" charset="-122"/>
                <a:ea typeface="微软雅黑" panose="020B0503020204020204" pitchFamily="34" charset="-122"/>
              </a:rPr>
              <a:t>vue</a:t>
            </a:r>
            <a:r>
              <a:rPr lang="zh-CN" altLang="en-US" sz="1400" dirty="0">
                <a:solidFill>
                  <a:srgbClr val="777777"/>
                </a:solidFill>
                <a:latin typeface="微软雅黑" panose="020B0503020204020204" pitchFamily="34" charset="-122"/>
                <a:ea typeface="微软雅黑" panose="020B0503020204020204" pitchFamily="34" charset="-122"/>
              </a:rPr>
              <a:t>的编写有一点了解熟悉，</a:t>
            </a:r>
            <a:r>
              <a:rPr lang="en-US" altLang="zh-CN" sz="1400" dirty="0" err="1">
                <a:solidFill>
                  <a:srgbClr val="777777"/>
                </a:solidFill>
                <a:latin typeface="微软雅黑" panose="020B0503020204020204" pitchFamily="34" charset="-122"/>
                <a:ea typeface="微软雅黑" panose="020B0503020204020204" pitchFamily="34" charset="-122"/>
              </a:rPr>
              <a:t>vue</a:t>
            </a:r>
            <a:r>
              <a:rPr lang="zh-CN" altLang="en-US" sz="1400" dirty="0">
                <a:solidFill>
                  <a:srgbClr val="777777"/>
                </a:solidFill>
                <a:latin typeface="微软雅黑" panose="020B0503020204020204" pitchFamily="34" charset="-122"/>
                <a:ea typeface="微软雅黑" panose="020B0503020204020204" pitchFamily="34" charset="-122"/>
              </a:rPr>
              <a:t>和</a:t>
            </a:r>
            <a:r>
              <a:rPr lang="en-US" altLang="zh-CN" sz="1400" dirty="0">
                <a:solidFill>
                  <a:srgbClr val="777777"/>
                </a:solidFill>
                <a:latin typeface="微软雅黑" panose="020B0503020204020204" pitchFamily="34" charset="-122"/>
                <a:ea typeface="微软雅黑" panose="020B0503020204020204" pitchFamily="34" charset="-122"/>
              </a:rPr>
              <a:t>h5</a:t>
            </a:r>
            <a:r>
              <a:rPr lang="zh-CN" altLang="en-US" sz="1400" dirty="0">
                <a:solidFill>
                  <a:srgbClr val="777777"/>
                </a:solidFill>
                <a:latin typeface="微软雅黑" panose="020B0503020204020204" pitchFamily="34" charset="-122"/>
                <a:ea typeface="微软雅黑" panose="020B0503020204020204" pitchFamily="34" charset="-122"/>
              </a:rPr>
              <a:t>在编写上还是有很大的不同，不过</a:t>
            </a:r>
            <a:r>
              <a:rPr lang="en-US" altLang="zh-CN" sz="1400" dirty="0" err="1">
                <a:solidFill>
                  <a:srgbClr val="777777"/>
                </a:solidFill>
                <a:latin typeface="微软雅黑" panose="020B0503020204020204" pitchFamily="34" charset="-122"/>
                <a:ea typeface="微软雅黑" panose="020B0503020204020204" pitchFamily="34" charset="-122"/>
              </a:rPr>
              <a:t>vue</a:t>
            </a:r>
            <a:r>
              <a:rPr lang="zh-CN" altLang="en-US" sz="1400" dirty="0">
                <a:solidFill>
                  <a:srgbClr val="777777"/>
                </a:solidFill>
                <a:latin typeface="微软雅黑" panose="020B0503020204020204" pitchFamily="34" charset="-122"/>
                <a:ea typeface="微软雅黑" panose="020B0503020204020204" pitchFamily="34" charset="-122"/>
              </a:rPr>
              <a:t>的语法比较简单，不过也涉及到很多其他方面的内容，打开方式也跟</a:t>
            </a:r>
            <a:r>
              <a:rPr lang="en-US" altLang="zh-CN" sz="1400" dirty="0">
                <a:solidFill>
                  <a:srgbClr val="777777"/>
                </a:solidFill>
                <a:latin typeface="微软雅黑" panose="020B0503020204020204" pitchFamily="34" charset="-122"/>
                <a:ea typeface="微软雅黑" panose="020B0503020204020204" pitchFamily="34" charset="-122"/>
              </a:rPr>
              <a:t>h5</a:t>
            </a:r>
            <a:r>
              <a:rPr lang="zh-CN" altLang="en-US" sz="1400" dirty="0">
                <a:solidFill>
                  <a:srgbClr val="777777"/>
                </a:solidFill>
                <a:latin typeface="微软雅黑" panose="020B0503020204020204" pitchFamily="34" charset="-122"/>
                <a:ea typeface="微软雅黑" panose="020B0503020204020204" pitchFamily="34" charset="-122"/>
              </a:rPr>
              <a:t>完全不一样。在这个项目的过程中，更多的是学习的过程，在边学边做的过程中，觉得自己学到更多了。技术还是要靠多练。 </a:t>
            </a:r>
          </a:p>
        </p:txBody>
      </p:sp>
      <p:sp>
        <p:nvSpPr>
          <p:cNvPr id="23560" name="TextBox 1"/>
          <p:cNvSpPr txBox="1">
            <a:spLocks noChangeArrowheads="1"/>
          </p:cNvSpPr>
          <p:nvPr/>
        </p:nvSpPr>
        <p:spPr bwMode="auto">
          <a:xfrm>
            <a:off x="550863" y="1593850"/>
            <a:ext cx="228139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a:solidFill>
                  <a:srgbClr val="777777"/>
                </a:solidFill>
                <a:ea typeface="微软雅黑" panose="020B0503020204020204" pitchFamily="34" charset="-122"/>
              </a:rPr>
              <a:t>组员</a:t>
            </a:r>
            <a:r>
              <a:rPr lang="en-US" altLang="zh-CN" sz="2400" b="1" dirty="0" smtClean="0">
                <a:solidFill>
                  <a:srgbClr val="777777"/>
                </a:solidFill>
                <a:ea typeface="微软雅黑" panose="020B0503020204020204" pitchFamily="34" charset="-122"/>
              </a:rPr>
              <a:t>——</a:t>
            </a:r>
            <a:r>
              <a:rPr lang="zh-CN" altLang="en-US" sz="2400" b="1" dirty="0">
                <a:solidFill>
                  <a:srgbClr val="777777"/>
                </a:solidFill>
                <a:ea typeface="微软雅黑" panose="020B0503020204020204" pitchFamily="34" charset="-122"/>
              </a:rPr>
              <a:t>梅凯文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1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8575" y="11113"/>
            <a:ext cx="12244388"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03038" y="6246813"/>
            <a:ext cx="3095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12-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969000" y="-23813"/>
            <a:ext cx="4191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descr="12-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318250" y="3162300"/>
            <a:ext cx="12969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1"/>
          <p:cNvSpPr txBox="1">
            <a:spLocks noChangeArrowheads="1"/>
          </p:cNvSpPr>
          <p:nvPr/>
        </p:nvSpPr>
        <p:spPr bwMode="auto">
          <a:xfrm>
            <a:off x="4075113" y="3136900"/>
            <a:ext cx="17240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谢谢观看！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500" fill="hold"/>
                                        <p:tgtEl>
                                          <p:spTgt spid="21508"/>
                                        </p:tgtEl>
                                        <p:attrNameLst>
                                          <p:attrName>ppt_x</p:attrName>
                                        </p:attrNameLst>
                                      </p:cBhvr>
                                      <p:tavLst>
                                        <p:tav tm="0">
                                          <p:val>
                                            <p:strVal val="#ppt_x-.2"/>
                                          </p:val>
                                        </p:tav>
                                        <p:tav tm="100000">
                                          <p:val>
                                            <p:strVal val="#ppt_x"/>
                                          </p:val>
                                        </p:tav>
                                      </p:tavLst>
                                    </p:anim>
                                    <p:anim calcmode="lin" valueType="num">
                                      <p:cBhvr>
                                        <p:cTn id="8" dur="500" fill="hold"/>
                                        <p:tgtEl>
                                          <p:spTgt spid="21508"/>
                                        </p:tgtEl>
                                        <p:attrNameLst>
                                          <p:attrName>ppt_y</p:attrName>
                                        </p:attrNameLst>
                                      </p:cBhvr>
                                      <p:tavLst>
                                        <p:tav tm="0">
                                          <p:val>
                                            <p:strVal val="#ppt_y"/>
                                          </p:val>
                                        </p:tav>
                                        <p:tav tm="100000">
                                          <p:val>
                                            <p:strVal val="#ppt_y"/>
                                          </p:val>
                                        </p:tav>
                                      </p:tavLst>
                                    </p:anim>
                                    <p:animEffect transition="in" filter="wipe(right)" prLst="gradientSize: 0.1">
                                      <p:cBhvr>
                                        <p:cTn id="9" dur="500"/>
                                        <p:tgtEl>
                                          <p:spTgt spid="21508"/>
                                        </p:tgtEl>
                                      </p:cBhvr>
                                    </p:animEffect>
                                  </p:childTnLst>
                                </p:cTn>
                              </p:par>
                              <p:par>
                                <p:cTn id="10" presetID="47" presetClass="entr" presetSubtype="0" fill="hold" nodeType="with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fade">
                                      <p:cBhvr>
                                        <p:cTn id="12" dur="500"/>
                                        <p:tgtEl>
                                          <p:spTgt spid="21507"/>
                                        </p:tgtEl>
                                      </p:cBhvr>
                                    </p:animEffect>
                                    <p:anim calcmode="lin" valueType="num">
                                      <p:cBhvr>
                                        <p:cTn id="13" dur="500" fill="hold"/>
                                        <p:tgtEl>
                                          <p:spTgt spid="21507"/>
                                        </p:tgtEl>
                                        <p:attrNameLst>
                                          <p:attrName>ppt_x</p:attrName>
                                        </p:attrNameLst>
                                      </p:cBhvr>
                                      <p:tavLst>
                                        <p:tav tm="0">
                                          <p:val>
                                            <p:strVal val="#ppt_x"/>
                                          </p:val>
                                        </p:tav>
                                        <p:tav tm="100000">
                                          <p:val>
                                            <p:strVal val="#ppt_x"/>
                                          </p:val>
                                        </p:tav>
                                      </p:tavLst>
                                    </p:anim>
                                    <p:anim calcmode="lin" valueType="num">
                                      <p:cBhvr>
                                        <p:cTn id="14" dur="500" fill="hold"/>
                                        <p:tgtEl>
                                          <p:spTgt spid="21507"/>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500"/>
                            </p:stCondLst>
                            <p:childTnLst>
                              <p:par>
                                <p:cTn id="16" presetID="37" presetClass="entr" presetSubtype="0" fill="hold" nodeType="afterEffect">
                                  <p:stCondLst>
                                    <p:cond delay="0"/>
                                  </p:stCondLst>
                                  <p:childTnLst>
                                    <p:set>
                                      <p:cBhvr>
                                        <p:cTn id="17" dur="1" fill="hold">
                                          <p:stCondLst>
                                            <p:cond delay="0"/>
                                          </p:stCondLst>
                                        </p:cTn>
                                        <p:tgtEl>
                                          <p:spTgt spid="21509"/>
                                        </p:tgtEl>
                                        <p:attrNameLst>
                                          <p:attrName>style.visibility</p:attrName>
                                        </p:attrNameLst>
                                      </p:cBhvr>
                                      <p:to>
                                        <p:strVal val="visible"/>
                                      </p:to>
                                    </p:set>
                                    <p:animEffect transition="in" filter="fade">
                                      <p:cBhvr>
                                        <p:cTn id="18" dur="500"/>
                                        <p:tgtEl>
                                          <p:spTgt spid="21509"/>
                                        </p:tgtEl>
                                      </p:cBhvr>
                                    </p:animEffect>
                                    <p:anim calcmode="lin" valueType="num">
                                      <p:cBhvr>
                                        <p:cTn id="19" dur="500" fill="hold"/>
                                        <p:tgtEl>
                                          <p:spTgt spid="21509"/>
                                        </p:tgtEl>
                                        <p:attrNameLst>
                                          <p:attrName>ppt_x</p:attrName>
                                        </p:attrNameLst>
                                      </p:cBhvr>
                                      <p:tavLst>
                                        <p:tav tm="0">
                                          <p:val>
                                            <p:strVal val="#ppt_x"/>
                                          </p:val>
                                        </p:tav>
                                        <p:tav tm="100000">
                                          <p:val>
                                            <p:strVal val="#ppt_x"/>
                                          </p:val>
                                        </p:tav>
                                      </p:tavLst>
                                    </p:anim>
                                    <p:anim calcmode="lin" valueType="num">
                                      <p:cBhvr>
                                        <p:cTn id="20" dur="450" decel="100000" fill="hold"/>
                                        <p:tgtEl>
                                          <p:spTgt spid="21509"/>
                                        </p:tgtEl>
                                        <p:attrNameLst>
                                          <p:attrName>ppt_y</p:attrName>
                                        </p:attrNameLst>
                                      </p:cBhvr>
                                      <p:tavLst>
                                        <p:tav tm="0">
                                          <p:val>
                                            <p:strVal val="#ppt_y+1"/>
                                          </p:val>
                                        </p:tav>
                                        <p:tav tm="100000">
                                          <p:val>
                                            <p:strVal val="#ppt_y-.03"/>
                                          </p:val>
                                        </p:tav>
                                      </p:tavLst>
                                    </p:anim>
                                    <p:anim calcmode="lin" valueType="num">
                                      <p:cBhvr>
                                        <p:cTn id="21" dur="50" accel="100000" fill="hold">
                                          <p:stCondLst>
                                            <p:cond delay="450"/>
                                          </p:stCondLst>
                                        </p:cTn>
                                        <p:tgtEl>
                                          <p:spTgt spid="21509"/>
                                        </p:tgtEl>
                                        <p:attrNameLst>
                                          <p:attrName>ppt_y</p:attrName>
                                        </p:attrNameLst>
                                      </p:cBhvr>
                                      <p:tavLst>
                                        <p:tav tm="0">
                                          <p:val>
                                            <p:strVal val="#ppt_y-.03"/>
                                          </p:val>
                                        </p:tav>
                                        <p:tav tm="100000">
                                          <p:val>
                                            <p:strVal val="#ppt_y"/>
                                          </p:val>
                                        </p:tav>
                                      </p:tavLst>
                                    </p:anim>
                                  </p:childTnLst>
                                </p:cTn>
                              </p:par>
                              <p:par>
                                <p:cTn id="22" presetID="12" presetClass="entr" presetSubtype="8" fill="hold" nodeType="withEffect">
                                  <p:stCondLst>
                                    <p:cond delay="0"/>
                                  </p:stCondLst>
                                  <p:childTnLst>
                                    <p:set>
                                      <p:cBhvr>
                                        <p:cTn id="23" dur="1" fill="hold">
                                          <p:stCondLst>
                                            <p:cond delay="0"/>
                                          </p:stCondLst>
                                        </p:cTn>
                                        <p:tgtEl>
                                          <p:spTgt spid="21511"/>
                                        </p:tgtEl>
                                        <p:attrNameLst>
                                          <p:attrName>style.visibility</p:attrName>
                                        </p:attrNameLst>
                                      </p:cBhvr>
                                      <p:to>
                                        <p:strVal val="visible"/>
                                      </p:to>
                                    </p:set>
                                    <p:animEffect transition="in" filter="slide(fromLeft)">
                                      <p:cBhvr>
                                        <p:cTn id="24"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463" y="-9525"/>
            <a:ext cx="122285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2-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8275" y="293688"/>
            <a:ext cx="1250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2-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396663" y="6099175"/>
            <a:ext cx="5937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2-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1300" y="649288"/>
            <a:ext cx="1747838"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图片 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589088" y="3886200"/>
            <a:ext cx="500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2">
            <a:hlinkClick r:id="rId7" action="ppaction://hlinksldjump"/>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315585" y="3916363"/>
            <a:ext cx="549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图片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154795" y="3886200"/>
            <a:ext cx="5508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图片 4"/>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916747" y="3841750"/>
            <a:ext cx="5508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图片 5"/>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767423" y="3886200"/>
            <a:ext cx="600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图片 6"/>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0324409" y="3883025"/>
            <a:ext cx="8001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8"/>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93750" y="2332038"/>
            <a:ext cx="1052513"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4" name="TextBox 10"/>
          <p:cNvSpPr txBox="1">
            <a:spLocks noChangeArrowheads="1"/>
          </p:cNvSpPr>
          <p:nvPr/>
        </p:nvSpPr>
        <p:spPr bwMode="auto">
          <a:xfrm>
            <a:off x="1522060" y="3528179"/>
            <a:ext cx="6976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000" b="1" dirty="0" smtClean="0">
                <a:solidFill>
                  <a:srgbClr val="777777"/>
                </a:solidFill>
                <a:ea typeface="微软雅黑" panose="020B0503020204020204" pitchFamily="34" charset="-122"/>
              </a:rPr>
              <a:t>登录</a:t>
            </a:r>
            <a:endParaRPr lang="en-US" altLang="zh-CN" sz="2000" b="1" dirty="0" smtClean="0">
              <a:solidFill>
                <a:srgbClr val="777777"/>
              </a:solidFill>
              <a:ea typeface="微软雅黑" panose="020B0503020204020204" pitchFamily="34" charset="-122"/>
            </a:endParaRPr>
          </a:p>
          <a:p>
            <a:pPr eaLnBrk="1">
              <a:lnSpc>
                <a:spcPct val="90000"/>
              </a:lnSpc>
            </a:pPr>
            <a:r>
              <a:rPr lang="zh-CN" altLang="en-US" sz="2000" b="1" dirty="0" smtClean="0">
                <a:solidFill>
                  <a:srgbClr val="777777"/>
                </a:solidFill>
                <a:ea typeface="微软雅黑" panose="020B0503020204020204" pitchFamily="34" charset="-122"/>
              </a:rPr>
              <a:t>注册</a:t>
            </a:r>
            <a:endParaRPr lang="zh-CN" altLang="en-US" sz="2000" b="1" dirty="0">
              <a:solidFill>
                <a:srgbClr val="777777"/>
              </a:solidFill>
              <a:ea typeface="微软雅黑" panose="020B0503020204020204" pitchFamily="34" charset="-122"/>
            </a:endParaRPr>
          </a:p>
        </p:txBody>
      </p:sp>
      <p:sp>
        <p:nvSpPr>
          <p:cNvPr id="5135" name="TextBox 11"/>
          <p:cNvSpPr txBox="1">
            <a:spLocks noChangeArrowheads="1"/>
          </p:cNvSpPr>
          <p:nvPr/>
        </p:nvSpPr>
        <p:spPr bwMode="auto">
          <a:xfrm>
            <a:off x="3271135" y="373221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777777"/>
                </a:solidFill>
                <a:ea typeface="微软雅黑" panose="020B0503020204020204" pitchFamily="34" charset="-122"/>
              </a:rPr>
              <a:t>首页</a:t>
            </a:r>
          </a:p>
        </p:txBody>
      </p:sp>
      <p:sp>
        <p:nvSpPr>
          <p:cNvPr id="5136" name="TextBox 12"/>
          <p:cNvSpPr txBox="1">
            <a:spLocks noChangeArrowheads="1"/>
          </p:cNvSpPr>
          <p:nvPr/>
        </p:nvSpPr>
        <p:spPr bwMode="auto">
          <a:xfrm>
            <a:off x="4783937" y="3722688"/>
            <a:ext cx="1292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smtClean="0">
                <a:solidFill>
                  <a:srgbClr val="777777"/>
                </a:solidFill>
                <a:ea typeface="微软雅黑" panose="020B0503020204020204" pitchFamily="34" charset="-122"/>
              </a:rPr>
              <a:t>我的书单</a:t>
            </a:r>
            <a:endParaRPr lang="zh-CN" altLang="en-US" sz="2000" b="1" dirty="0">
              <a:solidFill>
                <a:srgbClr val="777777"/>
              </a:solidFill>
              <a:ea typeface="微软雅黑" panose="020B0503020204020204" pitchFamily="34" charset="-122"/>
            </a:endParaRPr>
          </a:p>
        </p:txBody>
      </p:sp>
      <p:sp>
        <p:nvSpPr>
          <p:cNvPr id="5137" name="TextBox 13"/>
          <p:cNvSpPr txBox="1">
            <a:spLocks noChangeArrowheads="1"/>
          </p:cNvSpPr>
          <p:nvPr/>
        </p:nvSpPr>
        <p:spPr bwMode="auto">
          <a:xfrm>
            <a:off x="6586884" y="3471343"/>
            <a:ext cx="12105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smtClean="0">
                <a:solidFill>
                  <a:srgbClr val="777777"/>
                </a:solidFill>
                <a:ea typeface="微软雅黑" panose="020B0503020204020204" pitchFamily="34" charset="-122"/>
              </a:rPr>
              <a:t>教育教学</a:t>
            </a:r>
            <a:endParaRPr lang="en-US" altLang="zh-CN" sz="2000" b="1" dirty="0" smtClean="0">
              <a:solidFill>
                <a:srgbClr val="777777"/>
              </a:solidFill>
              <a:ea typeface="微软雅黑" panose="020B0503020204020204" pitchFamily="34" charset="-122"/>
            </a:endParaRPr>
          </a:p>
          <a:p>
            <a:r>
              <a:rPr lang="zh-CN" altLang="en-US" sz="2000" b="1" dirty="0">
                <a:solidFill>
                  <a:srgbClr val="777777"/>
                </a:solidFill>
                <a:ea typeface="微软雅黑" panose="020B0503020204020204" pitchFamily="34" charset="-122"/>
              </a:rPr>
              <a:t>青春文学</a:t>
            </a:r>
          </a:p>
          <a:p>
            <a:endParaRPr lang="zh-CN" altLang="en-US" sz="2000" b="1" dirty="0">
              <a:solidFill>
                <a:srgbClr val="777777"/>
              </a:solidFill>
              <a:ea typeface="微软雅黑" panose="020B0503020204020204" pitchFamily="34" charset="-122"/>
            </a:endParaRPr>
          </a:p>
        </p:txBody>
      </p:sp>
      <p:sp>
        <p:nvSpPr>
          <p:cNvPr id="5139" name="TextBox 15"/>
          <p:cNvSpPr txBox="1">
            <a:spLocks noChangeArrowheads="1"/>
          </p:cNvSpPr>
          <p:nvPr/>
        </p:nvSpPr>
        <p:spPr bwMode="auto">
          <a:xfrm>
            <a:off x="8462166" y="374653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smtClean="0">
                <a:solidFill>
                  <a:srgbClr val="777777"/>
                </a:solidFill>
                <a:ea typeface="微软雅黑" panose="020B0503020204020204" pitchFamily="34" charset="-122"/>
              </a:rPr>
              <a:t>个人中心</a:t>
            </a:r>
            <a:endParaRPr lang="zh-CN" altLang="en-US" sz="2000" b="1" dirty="0">
              <a:solidFill>
                <a:srgbClr val="777777"/>
              </a:solidFill>
              <a:ea typeface="微软雅黑" panose="020B0503020204020204" pitchFamily="34" charset="-122"/>
            </a:endParaRPr>
          </a:p>
        </p:txBody>
      </p:sp>
      <p:sp>
        <p:nvSpPr>
          <p:cNvPr id="5140" name="TextBox 16"/>
          <p:cNvSpPr txBox="1">
            <a:spLocks noChangeArrowheads="1"/>
          </p:cNvSpPr>
          <p:nvPr/>
        </p:nvSpPr>
        <p:spPr bwMode="auto">
          <a:xfrm>
            <a:off x="10119165" y="3441772"/>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smtClean="0">
                <a:solidFill>
                  <a:srgbClr val="777777"/>
                </a:solidFill>
                <a:ea typeface="微软雅黑" panose="020B0503020204020204" pitchFamily="34" charset="-122"/>
              </a:rPr>
              <a:t>会员管理</a:t>
            </a:r>
            <a:endParaRPr lang="en-US" altLang="zh-CN" sz="2000" b="1" dirty="0" smtClean="0">
              <a:solidFill>
                <a:srgbClr val="777777"/>
              </a:solidFill>
              <a:ea typeface="微软雅黑" panose="020B0503020204020204" pitchFamily="34" charset="-122"/>
            </a:endParaRPr>
          </a:p>
          <a:p>
            <a:r>
              <a:rPr lang="zh-CN" altLang="en-US" sz="2000" b="1" dirty="0" smtClean="0">
                <a:solidFill>
                  <a:srgbClr val="777777"/>
                </a:solidFill>
                <a:ea typeface="微软雅黑" panose="020B0503020204020204" pitchFamily="34" charset="-122"/>
              </a:rPr>
              <a:t>权限管理</a:t>
            </a:r>
            <a:endParaRPr lang="zh-CN" altLang="en-US" sz="2000" b="1" dirty="0">
              <a:solidFill>
                <a:srgbClr val="777777"/>
              </a:solidFill>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withEffect">
                                  <p:stCondLst>
                                    <p:cond delay="500"/>
                                  </p:stCondLst>
                                  <p:childTnLst>
                                    <p:set>
                                      <p:cBhvr>
                                        <p:cTn id="6" dur="1" fill="hold">
                                          <p:stCondLst>
                                            <p:cond delay="0"/>
                                          </p:stCondLst>
                                        </p:cTn>
                                        <p:tgtEl>
                                          <p:spTgt spid="11267"/>
                                        </p:tgtEl>
                                        <p:attrNameLst>
                                          <p:attrName>style.visibility</p:attrName>
                                        </p:attrNameLst>
                                      </p:cBhvr>
                                      <p:to>
                                        <p:strVal val="visible"/>
                                      </p:to>
                                    </p:set>
                                    <p:animEffect transition="in" filter="slide(fromTop)">
                                      <p:cBhvr>
                                        <p:cTn id="7" dur="500"/>
                                        <p:tgtEl>
                                          <p:spTgt spid="11267"/>
                                        </p:tgtEl>
                                      </p:cBhvr>
                                    </p:animEffect>
                                  </p:childTnLst>
                                </p:cTn>
                              </p:par>
                              <p:par>
                                <p:cTn id="8" presetID="12" presetClass="entr" presetSubtype="4" fill="hold" nodeType="withEffect">
                                  <p:stCondLst>
                                    <p:cond delay="500"/>
                                  </p:stCondLst>
                                  <p:childTnLst>
                                    <p:set>
                                      <p:cBhvr>
                                        <p:cTn id="9" dur="1" fill="hold">
                                          <p:stCondLst>
                                            <p:cond delay="0"/>
                                          </p:stCondLst>
                                        </p:cTn>
                                        <p:tgtEl>
                                          <p:spTgt spid="11268"/>
                                        </p:tgtEl>
                                        <p:attrNameLst>
                                          <p:attrName>style.visibility</p:attrName>
                                        </p:attrNameLst>
                                      </p:cBhvr>
                                      <p:to>
                                        <p:strVal val="visible"/>
                                      </p:to>
                                    </p:set>
                                    <p:animEffect transition="in" filter="slide(fromBottom)">
                                      <p:cBhvr>
                                        <p:cTn id="10" dur="500"/>
                                        <p:tgtEl>
                                          <p:spTgt spid="11268"/>
                                        </p:tgtEl>
                                      </p:cBhvr>
                                    </p:animEffect>
                                  </p:childTnLst>
                                </p:cTn>
                              </p:par>
                            </p:childTnLst>
                          </p:cTn>
                        </p:par>
                        <p:par>
                          <p:cTn id="11" fill="hold" nodeType="afterGroup">
                            <p:stCondLst>
                              <p:cond delay="1000"/>
                            </p:stCondLst>
                            <p:childTnLst>
                              <p:par>
                                <p:cTn id="12" presetID="47" presetClass="entr" presetSubtype="0" fill="hold" nodeType="afterEffect">
                                  <p:stCondLst>
                                    <p:cond delay="0"/>
                                  </p:stCondLst>
                                  <p:childTnLst>
                                    <p:set>
                                      <p:cBhvr>
                                        <p:cTn id="13" dur="1" fill="hold">
                                          <p:stCondLst>
                                            <p:cond delay="0"/>
                                          </p:stCondLst>
                                        </p:cTn>
                                        <p:tgtEl>
                                          <p:spTgt spid="11269"/>
                                        </p:tgtEl>
                                        <p:attrNameLst>
                                          <p:attrName>style.visibility</p:attrName>
                                        </p:attrNameLst>
                                      </p:cBhvr>
                                      <p:to>
                                        <p:strVal val="visible"/>
                                      </p:to>
                                    </p:set>
                                    <p:animEffect transition="in" filter="fade">
                                      <p:cBhvr>
                                        <p:cTn id="14" dur="500"/>
                                        <p:tgtEl>
                                          <p:spTgt spid="11269"/>
                                        </p:tgtEl>
                                      </p:cBhvr>
                                    </p:animEffect>
                                    <p:anim calcmode="lin" valueType="num">
                                      <p:cBhvr>
                                        <p:cTn id="15" dur="500" fill="hold"/>
                                        <p:tgtEl>
                                          <p:spTgt spid="11269"/>
                                        </p:tgtEl>
                                        <p:attrNameLst>
                                          <p:attrName>ppt_x</p:attrName>
                                        </p:attrNameLst>
                                      </p:cBhvr>
                                      <p:tavLst>
                                        <p:tav tm="0">
                                          <p:val>
                                            <p:strVal val="#ppt_x"/>
                                          </p:val>
                                        </p:tav>
                                        <p:tav tm="100000">
                                          <p:val>
                                            <p:strVal val="#ppt_x"/>
                                          </p:val>
                                        </p:tav>
                                      </p:tavLst>
                                    </p:anim>
                                    <p:anim calcmode="lin" valueType="num">
                                      <p:cBhvr>
                                        <p:cTn id="16" dur="500" fill="hold"/>
                                        <p:tgtEl>
                                          <p:spTgt spid="11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993775" y="2130425"/>
            <a:ext cx="8704263"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1400" dirty="0">
                <a:solidFill>
                  <a:srgbClr val="777777"/>
                </a:solidFill>
                <a:latin typeface="微软雅黑" panose="020B0503020204020204" pitchFamily="34" charset="-122"/>
                <a:ea typeface="微软雅黑" panose="020B0503020204020204" pitchFamily="34" charset="-122"/>
              </a:rPr>
              <a:t> </a:t>
            </a:r>
            <a:r>
              <a:rPr lang="en-US" altLang="zh-CN" sz="1400" dirty="0" smtClean="0">
                <a:solidFill>
                  <a:srgbClr val="777777"/>
                </a:solidFill>
                <a:latin typeface="微软雅黑" panose="020B0503020204020204" pitchFamily="34" charset="-122"/>
                <a:ea typeface="微软雅黑" panose="020B0503020204020204" pitchFamily="34" charset="-122"/>
              </a:rPr>
              <a:t>       </a:t>
            </a:r>
            <a:r>
              <a:rPr lang="zh-CN" altLang="en-US" sz="1400" dirty="0" smtClean="0">
                <a:solidFill>
                  <a:srgbClr val="777777"/>
                </a:solidFill>
                <a:latin typeface="微软雅黑" panose="020B0503020204020204" pitchFamily="34" charset="-122"/>
                <a:ea typeface="微软雅黑" panose="020B0503020204020204" pitchFamily="34" charset="-122"/>
              </a:rPr>
              <a:t>本</a:t>
            </a:r>
            <a:r>
              <a:rPr lang="zh-CN" altLang="en-US" sz="1400" dirty="0">
                <a:solidFill>
                  <a:srgbClr val="777777"/>
                </a:solidFill>
                <a:latin typeface="微软雅黑" panose="020B0503020204020204" pitchFamily="34" charset="-122"/>
                <a:ea typeface="微软雅黑" panose="020B0503020204020204" pitchFamily="34" charset="-122"/>
              </a:rPr>
              <a:t>系统包括首页，我的书单，书目推荐，图书搜索，全部书目，新增图书，个人中心，会员管理，权限管理，切换主题。</a:t>
            </a:r>
          </a:p>
          <a:p>
            <a:pPr eaLnBrk="1" hangingPunct="1">
              <a:lnSpc>
                <a:spcPct val="130000"/>
              </a:lnSpc>
            </a:pPr>
            <a:r>
              <a:rPr lang="zh-CN" altLang="en-US" sz="1400" dirty="0" smtClean="0">
                <a:solidFill>
                  <a:srgbClr val="777777"/>
                </a:solidFill>
                <a:latin typeface="微软雅黑" panose="020B0503020204020204" pitchFamily="34" charset="-122"/>
                <a:ea typeface="微软雅黑" panose="020B0503020204020204" pitchFamily="34" charset="-122"/>
              </a:rPr>
              <a:t>        此</a:t>
            </a:r>
            <a:r>
              <a:rPr lang="zh-CN" altLang="en-US" sz="1400" dirty="0">
                <a:solidFill>
                  <a:srgbClr val="777777"/>
                </a:solidFill>
                <a:latin typeface="微软雅黑" panose="020B0503020204020204" pitchFamily="34" charset="-122"/>
                <a:ea typeface="微软雅黑" panose="020B0503020204020204" pitchFamily="34" charset="-122"/>
              </a:rPr>
              <a:t>系统功能分为面向读者会员和面向管理员两个部分，其中学生可以进行查询书籍操作，管理员可以完成书籍的增加，删除和修改</a:t>
            </a:r>
            <a:r>
              <a:rPr lang="zh-CN" altLang="en-US" sz="1400" dirty="0" smtClean="0">
                <a:solidFill>
                  <a:srgbClr val="777777"/>
                </a:solidFill>
                <a:latin typeface="微软雅黑" panose="020B0503020204020204" pitchFamily="34" charset="-122"/>
                <a:ea typeface="微软雅黑" panose="020B0503020204020204" pitchFamily="34" charset="-122"/>
              </a:rPr>
              <a:t>。</a:t>
            </a:r>
            <a:endParaRPr lang="en-US" altLang="zh-CN" sz="1400" dirty="0" smtClean="0">
              <a:solidFill>
                <a:srgbClr val="777777"/>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400" dirty="0" smtClean="0">
                <a:solidFill>
                  <a:srgbClr val="777777"/>
                </a:solidFill>
                <a:latin typeface="微软雅黑" panose="020B0503020204020204" pitchFamily="34" charset="-122"/>
                <a:ea typeface="微软雅黑" panose="020B0503020204020204" pitchFamily="34" charset="-122"/>
              </a:rPr>
              <a:t>        图书</a:t>
            </a:r>
            <a:r>
              <a:rPr lang="zh-CN" altLang="en-US" sz="1400" dirty="0">
                <a:solidFill>
                  <a:srgbClr val="777777"/>
                </a:solidFill>
                <a:latin typeface="微软雅黑" panose="020B0503020204020204" pitchFamily="34" charset="-122"/>
                <a:ea typeface="微软雅黑" panose="020B0503020204020204" pitchFamily="34" charset="-122"/>
              </a:rPr>
              <a:t>信息管理系统是一个教育单位不可缺少的部分，所以，图书管理系统不但要为图书管理者提供充足的信息和快捷的查询手段，而且也要为用户提供必要和快捷的查询手段。但一直以来人们仍然使用传统的人工方式进行管理，这种管理方式存在很多缺点，例如效率低，工作量大等</a:t>
            </a:r>
            <a:r>
              <a:rPr lang="zh-CN" altLang="en-US" sz="1400" dirty="0" smtClean="0">
                <a:solidFill>
                  <a:srgbClr val="777777"/>
                </a:solidFill>
                <a:latin typeface="微软雅黑" panose="020B0503020204020204" pitchFamily="34" charset="-122"/>
                <a:ea typeface="微软雅黑" panose="020B0503020204020204" pitchFamily="34" charset="-122"/>
              </a:rPr>
              <a:t>。</a:t>
            </a:r>
            <a:endParaRPr lang="en-US" altLang="zh-CN" sz="1400" dirty="0" smtClean="0">
              <a:solidFill>
                <a:srgbClr val="777777"/>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400" dirty="0" smtClean="0">
                <a:solidFill>
                  <a:srgbClr val="777777"/>
                </a:solidFill>
                <a:latin typeface="微软雅黑" panose="020B0503020204020204" pitchFamily="34" charset="-122"/>
                <a:ea typeface="微软雅黑" panose="020B0503020204020204" pitchFamily="34" charset="-122"/>
              </a:rPr>
              <a:t>        近年来</a:t>
            </a:r>
            <a:r>
              <a:rPr lang="zh-CN" altLang="en-US" sz="1400" dirty="0">
                <a:solidFill>
                  <a:srgbClr val="777777"/>
                </a:solidFill>
                <a:latin typeface="微软雅黑" panose="020B0503020204020204" pitchFamily="34" charset="-122"/>
                <a:ea typeface="微软雅黑" panose="020B0503020204020204" pitchFamily="34" charset="-122"/>
              </a:rPr>
              <a:t>，科技愈发进步，纸质图书无法满足现在科技时代的节奏。而电子书也因为方便携带迅速的到年轻人的青睐，在这个网络共享资源丰富的社会大背景之下，电子书越来越普遍，网上图书管理系统也变得越来越必要。</a:t>
            </a:r>
          </a:p>
          <a:p>
            <a:pPr eaLnBrk="1" hangingPunct="1">
              <a:lnSpc>
                <a:spcPct val="130000"/>
              </a:lnSpc>
            </a:pPr>
            <a:r>
              <a:rPr lang="zh-CN" altLang="en-US" sz="1400" dirty="0" smtClean="0">
                <a:solidFill>
                  <a:srgbClr val="777777"/>
                </a:solidFill>
                <a:latin typeface="微软雅黑" panose="020B0503020204020204" pitchFamily="34" charset="-122"/>
                <a:ea typeface="微软雅黑" panose="020B0503020204020204" pitchFamily="34" charset="-122"/>
              </a:rPr>
              <a:t>        本</a:t>
            </a:r>
            <a:r>
              <a:rPr lang="zh-CN" altLang="en-US" sz="1400" dirty="0">
                <a:solidFill>
                  <a:srgbClr val="777777"/>
                </a:solidFill>
                <a:latin typeface="微软雅黑" panose="020B0503020204020204" pitchFamily="34" charset="-122"/>
                <a:ea typeface="微软雅黑" panose="020B0503020204020204" pitchFamily="34" charset="-122"/>
              </a:rPr>
              <a:t>图书管理系统的开发为了让读者用户有一个平台免费阅读各种书籍：经典名著、网络小说、教育资源、杂志刊物等，适用于各年龄段群体，由于本系统涉及网络平台，用户趋于年轻化。</a:t>
            </a:r>
          </a:p>
        </p:txBody>
      </p:sp>
      <p:sp>
        <p:nvSpPr>
          <p:cNvPr id="6152" name="TextBox 1"/>
          <p:cNvSpPr txBox="1">
            <a:spLocks noChangeArrowheads="1"/>
          </p:cNvSpPr>
          <p:nvPr/>
        </p:nvSpPr>
        <p:spPr bwMode="auto">
          <a:xfrm>
            <a:off x="574675" y="1593850"/>
            <a:ext cx="14160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zh-CN" altLang="en-US" sz="2400" b="1">
                <a:solidFill>
                  <a:srgbClr val="777777"/>
                </a:solidFill>
                <a:ea typeface="微软雅黑" panose="020B0503020204020204" pitchFamily="34" charset="-122"/>
              </a:rPr>
              <a:t>项目简介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7178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5367338"/>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521325" y="13430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7"/>
          <p:cNvSpPr txBox="1">
            <a:spLocks noChangeArrowheads="1"/>
          </p:cNvSpPr>
          <p:nvPr/>
        </p:nvSpPr>
        <p:spPr bwMode="auto">
          <a:xfrm>
            <a:off x="1070768" y="1604510"/>
            <a:ext cx="4838701" cy="3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dirty="0" smtClean="0">
                <a:solidFill>
                  <a:srgbClr val="777777"/>
                </a:solidFill>
                <a:ea typeface="微软雅黑" panose="020B0503020204020204" pitchFamily="34" charset="-122"/>
              </a:rPr>
              <a:t>吴若楠</a:t>
            </a:r>
            <a:r>
              <a:rPr lang="zh-CN" altLang="en-US" sz="1200" dirty="0" smtClean="0">
                <a:solidFill>
                  <a:srgbClr val="777777"/>
                </a:solidFill>
                <a:ea typeface="微软雅黑" panose="020B0503020204020204" pitchFamily="34" charset="-122"/>
              </a:rPr>
              <a:t>     </a:t>
            </a:r>
            <a:r>
              <a:rPr lang="zh-CN" altLang="en-US" sz="1400" dirty="0" smtClean="0">
                <a:solidFill>
                  <a:srgbClr val="777777"/>
                </a:solidFill>
                <a:ea typeface="微软雅黑" panose="020B0503020204020204" pitchFamily="34" charset="-122"/>
              </a:rPr>
              <a:t> </a:t>
            </a:r>
            <a:endParaRPr lang="en-US" altLang="zh-CN" sz="1400" dirty="0" smtClean="0">
              <a:solidFill>
                <a:srgbClr val="777777"/>
              </a:solidFill>
              <a:ea typeface="微软雅黑" panose="020B0503020204020204" pitchFamily="34" charset="-122"/>
            </a:endParaRPr>
          </a:p>
          <a:p>
            <a:pPr eaLnBrk="1">
              <a:lnSpc>
                <a:spcPct val="90000"/>
              </a:lnSpc>
            </a:pPr>
            <a:endParaRPr lang="en-US" altLang="zh-CN" sz="1400" dirty="0" smtClean="0">
              <a:solidFill>
                <a:srgbClr val="777777"/>
              </a:solidFill>
              <a:ea typeface="微软雅黑" panose="020B0503020204020204" pitchFamily="34" charset="-122"/>
            </a:endParaRPr>
          </a:p>
          <a:p>
            <a:pPr eaLnBrk="1">
              <a:lnSpc>
                <a:spcPct val="90000"/>
              </a:lnSpc>
            </a:pPr>
            <a:r>
              <a:rPr lang="zh-CN" altLang="en-US" sz="1400" dirty="0" smtClean="0">
                <a:solidFill>
                  <a:srgbClr val="777777"/>
                </a:solidFill>
                <a:ea typeface="微软雅黑" panose="020B0503020204020204" pitchFamily="34" charset="-122"/>
              </a:rPr>
              <a:t>全部书目（教育教学、青春文学）、</a:t>
            </a:r>
            <a:r>
              <a:rPr lang="zh-CN" altLang="en-US" sz="1400" dirty="0">
                <a:solidFill>
                  <a:srgbClr val="777777"/>
                </a:solidFill>
                <a:ea typeface="微软雅黑" panose="020B0503020204020204" pitchFamily="34" charset="-122"/>
              </a:rPr>
              <a:t>详情</a:t>
            </a:r>
            <a:r>
              <a:rPr lang="zh-CN" altLang="en-US" sz="1400">
                <a:solidFill>
                  <a:srgbClr val="777777"/>
                </a:solidFill>
                <a:ea typeface="微软雅黑" panose="020B0503020204020204" pitchFamily="34" charset="-122"/>
              </a:rPr>
              <a:t>功能</a:t>
            </a:r>
            <a:r>
              <a:rPr lang="zh-CN" altLang="en-US" sz="1400" smtClean="0">
                <a:solidFill>
                  <a:srgbClr val="777777"/>
                </a:solidFill>
                <a:ea typeface="微软雅黑" panose="020B0503020204020204" pitchFamily="34" charset="-122"/>
              </a:rPr>
              <a:t>、配置接口、文档</a:t>
            </a:r>
            <a:r>
              <a:rPr lang="zh-CN" altLang="en-US" sz="1400" dirty="0">
                <a:solidFill>
                  <a:srgbClr val="777777"/>
                </a:solidFill>
                <a:ea typeface="微软雅黑" panose="020B0503020204020204" pitchFamily="34" charset="-122"/>
              </a:rPr>
              <a:t>填写</a:t>
            </a:r>
            <a:endParaRPr lang="en-US" altLang="zh-CN" sz="1400" dirty="0" smtClean="0">
              <a:solidFill>
                <a:srgbClr val="777777"/>
              </a:solidFill>
              <a:ea typeface="微软雅黑" panose="020B0503020204020204" pitchFamily="34" charset="-122"/>
            </a:endParaRPr>
          </a:p>
          <a:p>
            <a:pPr eaLnBrk="1">
              <a:lnSpc>
                <a:spcPct val="90000"/>
              </a:lnSpc>
            </a:pPr>
            <a:endParaRPr lang="zh-CN" altLang="en-US" sz="1400" dirty="0">
              <a:solidFill>
                <a:srgbClr val="777777"/>
              </a:solidFill>
              <a:ea typeface="微软雅黑" panose="020B0503020204020204" pitchFamily="34" charset="-122"/>
            </a:endParaRPr>
          </a:p>
          <a:p>
            <a:pPr eaLnBrk="1">
              <a:lnSpc>
                <a:spcPct val="90000"/>
              </a:lnSpc>
            </a:pPr>
            <a:r>
              <a:rPr lang="zh-CN" altLang="en-US" sz="2400" b="1" dirty="0" smtClean="0">
                <a:solidFill>
                  <a:srgbClr val="777777"/>
                </a:solidFill>
                <a:ea typeface="微软雅黑" panose="020B0503020204020204" pitchFamily="34" charset="-122"/>
              </a:rPr>
              <a:t>邱晓燕</a:t>
            </a:r>
            <a:r>
              <a:rPr lang="zh-CN" altLang="en-US" sz="1200" dirty="0" smtClean="0">
                <a:solidFill>
                  <a:srgbClr val="777777"/>
                </a:solidFill>
                <a:ea typeface="微软雅黑" panose="020B0503020204020204" pitchFamily="34" charset="-122"/>
              </a:rPr>
              <a:t>       </a:t>
            </a:r>
            <a:endParaRPr lang="en-US" altLang="zh-CN" sz="1200" dirty="0" smtClean="0">
              <a:solidFill>
                <a:srgbClr val="777777"/>
              </a:solidFill>
              <a:ea typeface="微软雅黑" panose="020B0503020204020204" pitchFamily="34" charset="-122"/>
            </a:endParaRPr>
          </a:p>
          <a:p>
            <a:pPr eaLnBrk="1">
              <a:lnSpc>
                <a:spcPct val="90000"/>
              </a:lnSpc>
            </a:pPr>
            <a:endParaRPr lang="en-US" altLang="zh-CN" sz="1200" dirty="0" smtClean="0">
              <a:solidFill>
                <a:srgbClr val="777777"/>
              </a:solidFill>
              <a:ea typeface="微软雅黑" panose="020B0503020204020204" pitchFamily="34" charset="-122"/>
            </a:endParaRPr>
          </a:p>
          <a:p>
            <a:pPr eaLnBrk="1">
              <a:lnSpc>
                <a:spcPct val="90000"/>
              </a:lnSpc>
            </a:pPr>
            <a:r>
              <a:rPr lang="zh-CN" altLang="en-US" sz="1400" dirty="0">
                <a:solidFill>
                  <a:srgbClr val="777777"/>
                </a:solidFill>
                <a:ea typeface="微软雅黑" panose="020B0503020204020204" pitchFamily="34" charset="-122"/>
              </a:rPr>
              <a:t>登录、注册、我的书单、系统设置（个人中心、会员管理、权限管理</a:t>
            </a:r>
            <a:r>
              <a:rPr lang="zh-CN" altLang="en-US" sz="1400" dirty="0" smtClean="0">
                <a:solidFill>
                  <a:srgbClr val="777777"/>
                </a:solidFill>
                <a:ea typeface="微软雅黑" panose="020B0503020204020204" pitchFamily="34" charset="-122"/>
              </a:rPr>
              <a:t>）、</a:t>
            </a:r>
            <a:r>
              <a:rPr lang="zh-CN" altLang="en-US" sz="1400" dirty="0">
                <a:solidFill>
                  <a:srgbClr val="777777"/>
                </a:solidFill>
                <a:ea typeface="微软雅黑" panose="020B0503020204020204" pitchFamily="34" charset="-122"/>
              </a:rPr>
              <a:t>文档填写</a:t>
            </a:r>
            <a:endParaRPr lang="en-US" altLang="zh-CN" sz="1400" dirty="0">
              <a:solidFill>
                <a:srgbClr val="777777"/>
              </a:solidFill>
              <a:ea typeface="微软雅黑" panose="020B0503020204020204" pitchFamily="34" charset="-122"/>
            </a:endParaRPr>
          </a:p>
          <a:p>
            <a:pPr eaLnBrk="1">
              <a:lnSpc>
                <a:spcPct val="90000"/>
              </a:lnSpc>
            </a:pPr>
            <a:endParaRPr lang="zh-CN" altLang="en-US" sz="1400" dirty="0">
              <a:solidFill>
                <a:srgbClr val="777777"/>
              </a:solidFill>
              <a:ea typeface="微软雅黑" panose="020B0503020204020204" pitchFamily="34" charset="-122"/>
            </a:endParaRPr>
          </a:p>
          <a:p>
            <a:pPr eaLnBrk="1">
              <a:lnSpc>
                <a:spcPct val="90000"/>
              </a:lnSpc>
            </a:pPr>
            <a:r>
              <a:rPr lang="zh-CN" altLang="en-US" sz="2400" b="1" dirty="0" smtClean="0">
                <a:solidFill>
                  <a:srgbClr val="777777"/>
                </a:solidFill>
                <a:ea typeface="微软雅黑" panose="020B0503020204020204" pitchFamily="34" charset="-122"/>
              </a:rPr>
              <a:t>梅凯文</a:t>
            </a:r>
            <a:r>
              <a:rPr lang="zh-CN" altLang="en-US" sz="1200" dirty="0" smtClean="0">
                <a:solidFill>
                  <a:srgbClr val="777777"/>
                </a:solidFill>
                <a:ea typeface="微软雅黑" panose="020B0503020204020204" pitchFamily="34" charset="-122"/>
              </a:rPr>
              <a:t>       </a:t>
            </a:r>
            <a:endParaRPr lang="en-US" altLang="zh-CN" sz="1200" dirty="0" smtClean="0">
              <a:solidFill>
                <a:srgbClr val="777777"/>
              </a:solidFill>
              <a:ea typeface="微软雅黑" panose="020B0503020204020204" pitchFamily="34" charset="-122"/>
            </a:endParaRPr>
          </a:p>
          <a:p>
            <a:pPr eaLnBrk="1">
              <a:lnSpc>
                <a:spcPct val="90000"/>
              </a:lnSpc>
            </a:pPr>
            <a:r>
              <a:rPr lang="zh-CN" altLang="en-US" sz="1200" dirty="0" smtClean="0">
                <a:solidFill>
                  <a:srgbClr val="777777"/>
                </a:solidFill>
                <a:ea typeface="微软雅黑" panose="020B0503020204020204" pitchFamily="34" charset="-122"/>
              </a:rPr>
              <a:t> </a:t>
            </a:r>
            <a:endParaRPr lang="en-US" altLang="zh-CN" sz="1200" dirty="0" smtClean="0">
              <a:solidFill>
                <a:srgbClr val="777777"/>
              </a:solidFill>
              <a:ea typeface="微软雅黑" panose="020B0503020204020204" pitchFamily="34" charset="-122"/>
            </a:endParaRPr>
          </a:p>
          <a:p>
            <a:pPr eaLnBrk="1">
              <a:lnSpc>
                <a:spcPct val="90000"/>
              </a:lnSpc>
            </a:pPr>
            <a:r>
              <a:rPr lang="zh-CN" altLang="en-US" sz="1400" dirty="0" smtClean="0">
                <a:solidFill>
                  <a:srgbClr val="777777"/>
                </a:solidFill>
                <a:ea typeface="微软雅黑" panose="020B0503020204020204" pitchFamily="34" charset="-122"/>
              </a:rPr>
              <a:t>首页（排版与设计）、</a:t>
            </a:r>
            <a:r>
              <a:rPr lang="zh-CN" altLang="en-US" sz="1400" dirty="0">
                <a:solidFill>
                  <a:srgbClr val="777777"/>
                </a:solidFill>
                <a:ea typeface="微软雅黑" panose="020B0503020204020204" pitchFamily="34" charset="-122"/>
              </a:rPr>
              <a:t>编辑、添加、删除功能</a:t>
            </a:r>
            <a:r>
              <a:rPr lang="zh-CN" altLang="en-US" sz="1400" dirty="0" smtClean="0">
                <a:solidFill>
                  <a:srgbClr val="777777"/>
                </a:solidFill>
                <a:ea typeface="微软雅黑" panose="020B0503020204020204" pitchFamily="34" charset="-122"/>
              </a:rPr>
              <a:t>、文档填写、文档</a:t>
            </a:r>
            <a:r>
              <a:rPr lang="zh-CN" altLang="en-US" sz="1400" dirty="0">
                <a:solidFill>
                  <a:srgbClr val="777777"/>
                </a:solidFill>
                <a:ea typeface="微软雅黑" panose="020B0503020204020204" pitchFamily="34" charset="-122"/>
              </a:rPr>
              <a:t>整理</a:t>
            </a:r>
          </a:p>
          <a:p>
            <a:pPr>
              <a:lnSpc>
                <a:spcPct val="120000"/>
              </a:lnSpc>
            </a:pPr>
            <a:endParaRPr lang="zh-CN" altLang="en-US" sz="1200" dirty="0">
              <a:solidFill>
                <a:srgbClr val="777777"/>
              </a:solidFill>
              <a:ea typeface="微软雅黑" panose="020B0503020204020204" pitchFamily="34" charset="-122"/>
            </a:endParaRPr>
          </a:p>
        </p:txBody>
      </p:sp>
      <p:pic>
        <p:nvPicPr>
          <p:cNvPr id="18440" name="Picture 8" descr="9-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610475" y="298450"/>
            <a:ext cx="2724150"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1"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979368" y="3250494"/>
            <a:ext cx="1654324" cy="205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Text Box 16"/>
          <p:cNvSpPr txBox="1">
            <a:spLocks noChangeArrowheads="1"/>
          </p:cNvSpPr>
          <p:nvPr/>
        </p:nvSpPr>
        <p:spPr bwMode="auto">
          <a:xfrm>
            <a:off x="8526453" y="1895475"/>
            <a:ext cx="95410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chemeClr val="bg1"/>
                </a:solidFill>
                <a:ea typeface="微软雅黑" panose="020B0503020204020204" pitchFamily="34" charset="-122"/>
              </a:rPr>
              <a:t>吴若楠</a:t>
            </a:r>
            <a:endParaRPr lang="en-US" altLang="zh-CN" sz="2000" b="1" dirty="0">
              <a:solidFill>
                <a:schemeClr val="bg1"/>
              </a:solidFill>
              <a:ea typeface="微软雅黑" panose="020B0503020204020204" pitchFamily="34" charset="-122"/>
            </a:endParaRPr>
          </a:p>
          <a:p>
            <a:pPr algn="ctr"/>
            <a:r>
              <a:rPr lang="zh-CN" altLang="en-US" dirty="0" smtClean="0">
                <a:solidFill>
                  <a:schemeClr val="bg1"/>
                </a:solidFill>
                <a:ea typeface="微软雅黑" panose="020B0503020204020204" pitchFamily="34" charset="-122"/>
              </a:rPr>
              <a:t>组长</a:t>
            </a:r>
            <a:endParaRPr lang="zh-CN" altLang="en-US" dirty="0">
              <a:solidFill>
                <a:schemeClr val="bg1"/>
              </a:solidFill>
              <a:ea typeface="微软雅黑" panose="020B0503020204020204" pitchFamily="34" charset="-122"/>
            </a:endParaRPr>
          </a:p>
        </p:txBody>
      </p:sp>
      <p:sp>
        <p:nvSpPr>
          <p:cNvPr id="18449" name="Text Box 17"/>
          <p:cNvSpPr txBox="1">
            <a:spLocks noChangeArrowheads="1"/>
          </p:cNvSpPr>
          <p:nvPr/>
        </p:nvSpPr>
        <p:spPr bwMode="auto">
          <a:xfrm>
            <a:off x="7329477" y="4149724"/>
            <a:ext cx="9541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chemeClr val="bg1"/>
                </a:solidFill>
                <a:ea typeface="微软雅黑" panose="020B0503020204020204" pitchFamily="34" charset="-122"/>
              </a:rPr>
              <a:t>邱晓燕</a:t>
            </a:r>
            <a:endParaRPr lang="en-US" altLang="zh-CN" sz="2000" b="1" dirty="0">
              <a:solidFill>
                <a:schemeClr val="bg1"/>
              </a:solidFill>
              <a:ea typeface="微软雅黑" panose="020B0503020204020204" pitchFamily="34" charset="-122"/>
            </a:endParaRPr>
          </a:p>
          <a:p>
            <a:pPr algn="ctr"/>
            <a:r>
              <a:rPr lang="zh-CN" altLang="en-US" sz="1600" dirty="0" smtClean="0">
                <a:solidFill>
                  <a:schemeClr val="bg1"/>
                </a:solidFill>
                <a:ea typeface="微软雅黑" panose="020B0503020204020204" pitchFamily="34" charset="-122"/>
              </a:rPr>
              <a:t>组员</a:t>
            </a:r>
            <a:endParaRPr lang="zh-CN" altLang="en-US" sz="1600" dirty="0">
              <a:solidFill>
                <a:schemeClr val="bg1"/>
              </a:solidFill>
              <a:ea typeface="微软雅黑" panose="020B0503020204020204" pitchFamily="34" charset="-122"/>
            </a:endParaRPr>
          </a:p>
        </p:txBody>
      </p:sp>
      <p:pic>
        <p:nvPicPr>
          <p:cNvPr id="22" name="Picture 11"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9288388" y="3278696"/>
            <a:ext cx="1654324" cy="205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0" name="Text Box 18"/>
          <p:cNvSpPr txBox="1">
            <a:spLocks noChangeArrowheads="1"/>
          </p:cNvSpPr>
          <p:nvPr/>
        </p:nvSpPr>
        <p:spPr bwMode="auto">
          <a:xfrm>
            <a:off x="9638497" y="4152900"/>
            <a:ext cx="9541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smtClean="0">
                <a:solidFill>
                  <a:schemeClr val="bg1"/>
                </a:solidFill>
                <a:ea typeface="微软雅黑" panose="020B0503020204020204" pitchFamily="34" charset="-122"/>
              </a:rPr>
              <a:t>梅凯文</a:t>
            </a:r>
            <a:endParaRPr lang="zh-CN" altLang="en-US" sz="2000" b="1" dirty="0">
              <a:solidFill>
                <a:schemeClr val="bg1"/>
              </a:solidFill>
              <a:ea typeface="微软雅黑" panose="020B0503020204020204" pitchFamily="34" charset="-122"/>
            </a:endParaRPr>
          </a:p>
          <a:p>
            <a:pPr algn="ctr"/>
            <a:r>
              <a:rPr lang="zh-CN" altLang="en-US" sz="1600" dirty="0">
                <a:solidFill>
                  <a:schemeClr val="bg1"/>
                </a:solidFill>
                <a:ea typeface="微软雅黑" panose="020B0503020204020204" pitchFamily="34" charset="-122"/>
              </a:rPr>
              <a:t>组员</a:t>
            </a:r>
          </a:p>
        </p:txBody>
      </p:sp>
      <p:sp>
        <p:nvSpPr>
          <p:cNvPr id="7189" name="TextBox 1"/>
          <p:cNvSpPr txBox="1">
            <a:spLocks noChangeArrowheads="1"/>
          </p:cNvSpPr>
          <p:nvPr/>
        </p:nvSpPr>
        <p:spPr bwMode="auto">
          <a:xfrm>
            <a:off x="835025" y="870744"/>
            <a:ext cx="1592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dirty="0">
                <a:solidFill>
                  <a:srgbClr val="777777"/>
                </a:solidFill>
                <a:ea typeface="微软雅黑" panose="020B0503020204020204" pitchFamily="34" charset="-122"/>
              </a:rPr>
              <a:t>小组分工</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p:cTn id="7" dur="500" fill="hold"/>
                                        <p:tgtEl>
                                          <p:spTgt spid="18436"/>
                                        </p:tgtEl>
                                        <p:attrNameLst>
                                          <p:attrName>ppt_x</p:attrName>
                                        </p:attrNameLst>
                                      </p:cBhvr>
                                      <p:tavLst>
                                        <p:tav tm="0">
                                          <p:val>
                                            <p:strVal val="#ppt_x-.2"/>
                                          </p:val>
                                        </p:tav>
                                        <p:tav tm="100000">
                                          <p:val>
                                            <p:strVal val="#ppt_x"/>
                                          </p:val>
                                        </p:tav>
                                      </p:tavLst>
                                    </p:anim>
                                    <p:anim calcmode="lin" valueType="num">
                                      <p:cBhvr>
                                        <p:cTn id="8" dur="500" fill="hold"/>
                                        <p:tgtEl>
                                          <p:spTgt spid="18436"/>
                                        </p:tgtEl>
                                        <p:attrNameLst>
                                          <p:attrName>ppt_y</p:attrName>
                                        </p:attrNameLst>
                                      </p:cBhvr>
                                      <p:tavLst>
                                        <p:tav tm="0">
                                          <p:val>
                                            <p:strVal val="#ppt_y"/>
                                          </p:val>
                                        </p:tav>
                                        <p:tav tm="100000">
                                          <p:val>
                                            <p:strVal val="#ppt_y"/>
                                          </p:val>
                                        </p:tav>
                                      </p:tavLst>
                                    </p:anim>
                                    <p:animEffect transition="in" filter="wipe(right)" prLst="gradientSize: 0.1">
                                      <p:cBhvr>
                                        <p:cTn id="9" dur="500"/>
                                        <p:tgtEl>
                                          <p:spTgt spid="18436"/>
                                        </p:tgtEl>
                                      </p:cBhvr>
                                    </p:animEffect>
                                  </p:childTnLst>
                                </p:cTn>
                              </p:par>
                              <p:par>
                                <p:cTn id="10" presetID="47" presetClass="entr" presetSubtype="0" fill="hold" nodeType="with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fade">
                                      <p:cBhvr>
                                        <p:cTn id="12" dur="500"/>
                                        <p:tgtEl>
                                          <p:spTgt spid="18435"/>
                                        </p:tgtEl>
                                      </p:cBhvr>
                                    </p:animEffect>
                                    <p:anim calcmode="lin" valueType="num">
                                      <p:cBhvr>
                                        <p:cTn id="13" dur="500" fill="hold"/>
                                        <p:tgtEl>
                                          <p:spTgt spid="18435"/>
                                        </p:tgtEl>
                                        <p:attrNameLst>
                                          <p:attrName>ppt_x</p:attrName>
                                        </p:attrNameLst>
                                      </p:cBhvr>
                                      <p:tavLst>
                                        <p:tav tm="0">
                                          <p:val>
                                            <p:strVal val="#ppt_x"/>
                                          </p:val>
                                        </p:tav>
                                        <p:tav tm="100000">
                                          <p:val>
                                            <p:strVal val="#ppt_x"/>
                                          </p:val>
                                        </p:tav>
                                      </p:tavLst>
                                    </p:anim>
                                    <p:anim calcmode="lin" valueType="num">
                                      <p:cBhvr>
                                        <p:cTn id="14" dur="500" fill="hold"/>
                                        <p:tgtEl>
                                          <p:spTgt spid="18435"/>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8439"/>
                                        </p:tgtEl>
                                        <p:attrNameLst>
                                          <p:attrName>style.visibility</p:attrName>
                                        </p:attrNameLst>
                                      </p:cBhvr>
                                      <p:to>
                                        <p:strVal val="visible"/>
                                      </p:to>
                                    </p:set>
                                    <p:animEffect transition="in" filter="fade">
                                      <p:cBhvr>
                                        <p:cTn id="17" dur="500"/>
                                        <p:tgtEl>
                                          <p:spTgt spid="18439"/>
                                        </p:tgtEl>
                                      </p:cBhvr>
                                    </p:animEffect>
                                  </p:childTnLst>
                                </p:cTn>
                              </p:par>
                            </p:childTnLst>
                          </p:cTn>
                        </p:par>
                        <p:par>
                          <p:cTn id="18" fill="hold" nodeType="afterGroup">
                            <p:stCondLst>
                              <p:cond delay="1000"/>
                            </p:stCondLst>
                            <p:childTnLst>
                              <p:par>
                                <p:cTn id="19" presetID="12" presetClass="entr" presetSubtype="1" fill="hold" nodeType="afterEffect">
                                  <p:stCondLst>
                                    <p:cond delay="0"/>
                                  </p:stCondLst>
                                  <p:childTnLst>
                                    <p:set>
                                      <p:cBhvr>
                                        <p:cTn id="20" dur="1" fill="hold">
                                          <p:stCondLst>
                                            <p:cond delay="0"/>
                                          </p:stCondLst>
                                        </p:cTn>
                                        <p:tgtEl>
                                          <p:spTgt spid="18440"/>
                                        </p:tgtEl>
                                        <p:attrNameLst>
                                          <p:attrName>style.visibility</p:attrName>
                                        </p:attrNameLst>
                                      </p:cBhvr>
                                      <p:to>
                                        <p:strVal val="visible"/>
                                      </p:to>
                                    </p:set>
                                    <p:animEffect transition="in" filter="slide(fromTop)">
                                      <p:cBhvr>
                                        <p:cTn id="21" dur="500"/>
                                        <p:tgtEl>
                                          <p:spTgt spid="18440"/>
                                        </p:tgtEl>
                                      </p:cBhvr>
                                    </p:animEffect>
                                  </p:childTnLst>
                                </p:cTn>
                              </p:par>
                              <p:par>
                                <p:cTn id="22" presetID="12" presetClass="entr" presetSubtype="1" fill="hold" nodeType="withEffect">
                                  <p:stCondLst>
                                    <p:cond delay="1000"/>
                                  </p:stCondLst>
                                  <p:childTnLst>
                                    <p:set>
                                      <p:cBhvr>
                                        <p:cTn id="23" dur="1" fill="hold">
                                          <p:stCondLst>
                                            <p:cond delay="0"/>
                                          </p:stCondLst>
                                        </p:cTn>
                                        <p:tgtEl>
                                          <p:spTgt spid="18443"/>
                                        </p:tgtEl>
                                        <p:attrNameLst>
                                          <p:attrName>style.visibility</p:attrName>
                                        </p:attrNameLst>
                                      </p:cBhvr>
                                      <p:to>
                                        <p:strVal val="visible"/>
                                      </p:to>
                                    </p:set>
                                    <p:animEffect transition="in" filter="slide(fromTop)">
                                      <p:cBhvr>
                                        <p:cTn id="24" dur="500"/>
                                        <p:tgtEl>
                                          <p:spTgt spid="18443"/>
                                        </p:tgtEl>
                                      </p:cBhvr>
                                    </p:animEffect>
                                  </p:childTnLst>
                                </p:cTn>
                              </p:par>
                              <p:par>
                                <p:cTn id="25" presetID="10" presetClass="entr" presetSubtype="0" fill="hold" grpId="1" nodeType="withEffect">
                                  <p:stCondLst>
                                    <p:cond delay="600"/>
                                  </p:stCondLst>
                                  <p:childTnLst>
                                    <p:set>
                                      <p:cBhvr>
                                        <p:cTn id="26" dur="1" fill="hold">
                                          <p:stCondLst>
                                            <p:cond delay="0"/>
                                          </p:stCondLst>
                                        </p:cTn>
                                        <p:tgtEl>
                                          <p:spTgt spid="18448"/>
                                        </p:tgtEl>
                                        <p:attrNameLst>
                                          <p:attrName>style.visibility</p:attrName>
                                        </p:attrNameLst>
                                      </p:cBhvr>
                                      <p:to>
                                        <p:strVal val="visible"/>
                                      </p:to>
                                    </p:set>
                                    <p:animEffect transition="in" filter="fade">
                                      <p:cBhvr>
                                        <p:cTn id="27" dur="2000"/>
                                        <p:tgtEl>
                                          <p:spTgt spid="18448"/>
                                        </p:tgtEl>
                                      </p:cBhvr>
                                    </p:animEffect>
                                  </p:childTnLst>
                                </p:cTn>
                              </p:par>
                              <p:par>
                                <p:cTn id="28" presetID="10" presetClass="entr" presetSubtype="0" fill="hold" grpId="1" nodeType="withEffect">
                                  <p:stCondLst>
                                    <p:cond delay="1200"/>
                                  </p:stCondLst>
                                  <p:childTnLst>
                                    <p:set>
                                      <p:cBhvr>
                                        <p:cTn id="29" dur="1" fill="hold">
                                          <p:stCondLst>
                                            <p:cond delay="0"/>
                                          </p:stCondLst>
                                        </p:cTn>
                                        <p:tgtEl>
                                          <p:spTgt spid="18449"/>
                                        </p:tgtEl>
                                        <p:attrNameLst>
                                          <p:attrName>style.visibility</p:attrName>
                                        </p:attrNameLst>
                                      </p:cBhvr>
                                      <p:to>
                                        <p:strVal val="visible"/>
                                      </p:to>
                                    </p:set>
                                    <p:animEffect transition="in" filter="fade">
                                      <p:cBhvr>
                                        <p:cTn id="30" dur="2000"/>
                                        <p:tgtEl>
                                          <p:spTgt spid="18449"/>
                                        </p:tgtEl>
                                      </p:cBhvr>
                                    </p:animEffect>
                                  </p:childTnLst>
                                </p:cTn>
                              </p:par>
                              <p:par>
                                <p:cTn id="31" presetID="10" presetClass="entr" presetSubtype="0" fill="hold" grpId="1" nodeType="withEffect">
                                  <p:stCondLst>
                                    <p:cond delay="1200"/>
                                  </p:stCondLst>
                                  <p:childTnLst>
                                    <p:set>
                                      <p:cBhvr>
                                        <p:cTn id="32" dur="1" fill="hold">
                                          <p:stCondLst>
                                            <p:cond delay="0"/>
                                          </p:stCondLst>
                                        </p:cTn>
                                        <p:tgtEl>
                                          <p:spTgt spid="18450"/>
                                        </p:tgtEl>
                                        <p:attrNameLst>
                                          <p:attrName>style.visibility</p:attrName>
                                        </p:attrNameLst>
                                      </p:cBhvr>
                                      <p:to>
                                        <p:strVal val="visible"/>
                                      </p:to>
                                    </p:set>
                                    <p:animEffect transition="in" filter="fade">
                                      <p:cBhvr>
                                        <p:cTn id="33" dur="2000"/>
                                        <p:tgtEl>
                                          <p:spTgt spid="18450"/>
                                        </p:tgtEl>
                                      </p:cBhvr>
                                    </p:animEffect>
                                  </p:childTnLst>
                                </p:cTn>
                              </p:par>
                              <p:par>
                                <p:cTn id="34" presetID="12" presetClass="entr" presetSubtype="1" fill="hold" nodeType="withEffect">
                                  <p:stCondLst>
                                    <p:cond delay="1000"/>
                                  </p:stCondLst>
                                  <p:childTnLst>
                                    <p:set>
                                      <p:cBhvr>
                                        <p:cTn id="35" dur="1" fill="hold">
                                          <p:stCondLst>
                                            <p:cond delay="0"/>
                                          </p:stCondLst>
                                        </p:cTn>
                                        <p:tgtEl>
                                          <p:spTgt spid="22"/>
                                        </p:tgtEl>
                                        <p:attrNameLst>
                                          <p:attrName>style.visibility</p:attrName>
                                        </p:attrNameLst>
                                      </p:cBhvr>
                                      <p:to>
                                        <p:strVal val="visible"/>
                                      </p:to>
                                    </p:set>
                                    <p:animEffect transition="in" filter="slide(fromTop)">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ldLvl="0"/>
      <p:bldP spid="18448" grpId="0" bldLvl="0"/>
      <p:bldP spid="18448" grpId="1" bldLvl="0"/>
      <p:bldP spid="18449" grpId="0" bldLvl="0"/>
      <p:bldP spid="18449" grpId="1" bldLvl="0"/>
      <p:bldP spid="18450" grpId="0" bldLvl="0"/>
      <p:bldP spid="18450" grpId="1"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3175"/>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5165372"/>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52636" y="1120173"/>
            <a:ext cx="2907355" cy="4265783"/>
          </a:xfrm>
          <a:prstGeom prst="rect">
            <a:avLst/>
          </a:prstGeom>
          <a:noFill/>
          <a:ln w="9525">
            <a:noFill/>
          </a:ln>
        </p:spPr>
        <p:txBody>
          <a:bodyPr wrap="square">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endParaRPr lang="zh-CN" altLang="en-US" sz="2400" b="1" noProof="1">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r>
              <a:rPr lang="zh-CN" altLang="en-US" sz="2400" b="1" dirty="0">
                <a:solidFill>
                  <a:srgbClr val="777777"/>
                </a:solidFill>
                <a:ea typeface="微软雅黑" panose="020B0503020204020204" pitchFamily="34" charset="-122"/>
              </a:rPr>
              <a:t>首页</a:t>
            </a:r>
            <a:r>
              <a:rPr lang="zh-CN" altLang="en-US" sz="2400" b="1" dirty="0" smtClean="0">
                <a:solidFill>
                  <a:srgbClr val="777777"/>
                </a:solidFill>
                <a:ea typeface="微软雅黑" panose="020B0503020204020204" pitchFamily="34" charset="-122"/>
              </a:rPr>
              <a:t>展示:</a:t>
            </a:r>
            <a:endParaRPr lang="en-US" altLang="zh-CN" sz="2400" b="1" dirty="0" smtClean="0">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endParaRPr lang="en-US" altLang="zh-CN" sz="2400" b="1" dirty="0" smtClean="0">
              <a:solidFill>
                <a:srgbClr val="777777"/>
              </a:solidFill>
              <a:ea typeface="微软雅黑" panose="020B0503020204020204" pitchFamily="34" charset="-122"/>
            </a:endParaRPr>
          </a:p>
          <a:p>
            <a:pPr marL="342900" indent="-342900" eaLnBrk="1">
              <a:lnSpc>
                <a:spcPct val="150000"/>
              </a:lnSpc>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  </a:t>
            </a:r>
            <a:r>
              <a:rPr lang="zh-CN" altLang="en-US" sz="1600" b="1" dirty="0" smtClean="0">
                <a:solidFill>
                  <a:srgbClr val="777777"/>
                </a:solidFill>
                <a:ea typeface="微软雅黑" panose="020B0503020204020204" pitchFamily="34" charset="-122"/>
              </a:rPr>
              <a:t>      轮播：使用了网上找到的轮播方法并对其修改，吸引读者同时有效地推荐书目。</a:t>
            </a:r>
          </a:p>
          <a:p>
            <a:pPr marL="285750" indent="-285750" eaLnBrk="1">
              <a:lnSpc>
                <a:spcPct val="150000"/>
              </a:lnSpc>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sym typeface="+mn-ea"/>
              </a:rPr>
              <a:t>  </a:t>
            </a:r>
            <a:r>
              <a:rPr lang="en-US" altLang="zh-CN" sz="1600" b="1" noProof="1" smtClean="0">
                <a:solidFill>
                  <a:srgbClr val="777777"/>
                </a:solidFill>
                <a:ea typeface="微软雅黑" panose="020B0503020204020204" pitchFamily="34" charset="-122"/>
                <a:sym typeface="+mn-ea"/>
              </a:rPr>
              <a:t>       tag</a:t>
            </a:r>
            <a:r>
              <a:rPr lang="zh-CN" altLang="en-US" sz="1600" b="1" noProof="1" smtClean="0">
                <a:solidFill>
                  <a:srgbClr val="777777"/>
                </a:solidFill>
                <a:ea typeface="微软雅黑" panose="020B0503020204020204" pitchFamily="34" charset="-122"/>
                <a:sym typeface="+mn-ea"/>
              </a:rPr>
              <a:t>标签</a:t>
            </a:r>
            <a:r>
              <a:rPr lang="zh-CN" altLang="en-US" sz="1600" b="1" noProof="1">
                <a:solidFill>
                  <a:srgbClr val="777777"/>
                </a:solidFill>
                <a:ea typeface="微软雅黑" panose="020B0503020204020204" pitchFamily="34" charset="-122"/>
                <a:sym typeface="+mn-ea"/>
              </a:rPr>
              <a:t>：</a:t>
            </a:r>
            <a:r>
              <a:rPr lang="zh-CN" altLang="en-US" sz="1600" b="1" noProof="1" smtClean="0">
                <a:solidFill>
                  <a:srgbClr val="777777"/>
                </a:solidFill>
                <a:ea typeface="微软雅黑" panose="020B0503020204020204" pitchFamily="34" charset="-122"/>
                <a:sym typeface="+mn-ea"/>
              </a:rPr>
              <a:t>方便页面跳转，小标签形式方便查看历史浏览页面且能快速跳转已浏览页面。</a:t>
            </a:r>
            <a:endParaRPr lang="zh-CN" altLang="en-US" sz="1600" noProof="1"/>
          </a:p>
          <a:p>
            <a:pPr marL="285750" indent="-285750" eaLnBrk="1">
              <a:spcBef>
                <a:spcPct val="0"/>
              </a:spcBef>
              <a:buFont typeface="Wingdings" panose="05000000000000000000" charset="0"/>
              <a:buChar char="Ø"/>
              <a:defRPr/>
            </a:pPr>
            <a:endParaRPr lang="zh-CN" altLang="en-US" sz="1600" b="1" dirty="0" smtClean="0">
              <a:solidFill>
                <a:srgbClr val="777777"/>
              </a:solidFill>
              <a:ea typeface="微软雅黑" panose="020B0503020204020204" pitchFamily="34" charset="-122"/>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0305" y="812358"/>
            <a:ext cx="7974957" cy="4984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428536" y="1579739"/>
            <a:ext cx="2875139" cy="3933384"/>
          </a:xfrm>
          <a:prstGeom prst="rect">
            <a:avLst/>
          </a:prstGeom>
          <a:noFill/>
          <a:ln w="9525">
            <a:noFill/>
          </a:ln>
        </p:spPr>
        <p:txBody>
          <a:bodyPr wrap="square">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r>
              <a:rPr lang="zh-CN" altLang="en-US" sz="2400" b="1" noProof="1" smtClean="0">
                <a:solidFill>
                  <a:srgbClr val="777777"/>
                </a:solidFill>
                <a:ea typeface="微软雅黑" panose="020B0503020204020204" pitchFamily="34" charset="-122"/>
              </a:rPr>
              <a:t>我的书单</a:t>
            </a:r>
            <a:r>
              <a:rPr lang="en-US" altLang="zh-CN" sz="2400" b="1" noProof="1" smtClean="0">
                <a:solidFill>
                  <a:srgbClr val="777777"/>
                </a:solidFill>
                <a:ea typeface="微软雅黑" panose="020B0503020204020204" pitchFamily="34" charset="-122"/>
              </a:rPr>
              <a:t>:</a:t>
            </a:r>
            <a:endParaRPr lang="en-US" altLang="zh-CN" sz="2400" b="1" noProof="1">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endParaRPr lang="en-US" altLang="zh-CN" sz="2400" b="1" noProof="1">
              <a:solidFill>
                <a:srgbClr val="777777"/>
              </a:solidFill>
              <a:ea typeface="微软雅黑" panose="020B0503020204020204" pitchFamily="34" charset="-122"/>
            </a:endParaRPr>
          </a:p>
          <a:p>
            <a:pPr marL="285750" indent="-285750" eaLnBrk="1">
              <a:lnSpc>
                <a:spcPct val="150000"/>
              </a:lnSpc>
              <a:spcBef>
                <a:spcPct val="0"/>
              </a:spcBef>
              <a:buFont typeface="Wingdings" panose="05000000000000000000" charset="0"/>
              <a:buChar char="Ø"/>
              <a:defRPr/>
            </a:pPr>
            <a:r>
              <a:rPr lang="zh-CN" altLang="en-US" sz="1600" b="1" noProof="1" smtClean="0">
                <a:solidFill>
                  <a:srgbClr val="777777"/>
                </a:solidFill>
                <a:ea typeface="微软雅黑" panose="020B0503020204020204" pitchFamily="34" charset="-122"/>
              </a:rPr>
              <a:t>用于存储个人喜爱的书目，方便查看。</a:t>
            </a:r>
            <a:endParaRPr lang="en-US" altLang="zh-CN" sz="1600" b="1" noProof="1">
              <a:solidFill>
                <a:srgbClr val="777777"/>
              </a:solidFill>
              <a:ea typeface="微软雅黑" panose="020B0503020204020204" pitchFamily="34" charset="-122"/>
            </a:endParaRPr>
          </a:p>
          <a:p>
            <a:pPr marL="0" indent="0" eaLnBrk="1">
              <a:lnSpc>
                <a:spcPct val="150000"/>
              </a:lnSpc>
              <a:spcBef>
                <a:spcPct val="0"/>
              </a:spcBef>
              <a:buFont typeface="Wingdings" panose="05000000000000000000" charset="0"/>
              <a:buNone/>
              <a:defRPr/>
            </a:pPr>
            <a:endParaRPr lang="en-US" altLang="zh-CN" sz="1600" b="1" noProof="1">
              <a:solidFill>
                <a:srgbClr val="777777"/>
              </a:solidFill>
              <a:ea typeface="微软雅黑" panose="020B0503020204020204" pitchFamily="34" charset="-122"/>
            </a:endParaRPr>
          </a:p>
          <a:p>
            <a:pPr marL="285750" indent="-285750" eaLnBrk="1">
              <a:lnSpc>
                <a:spcPct val="150000"/>
              </a:lnSpc>
              <a:spcBef>
                <a:spcPct val="0"/>
              </a:spcBef>
              <a:buFont typeface="Wingdings" panose="05000000000000000000" charset="0"/>
              <a:buChar char="Ø"/>
              <a:defRPr/>
            </a:pPr>
            <a:r>
              <a:rPr lang="zh-CN" altLang="en-US" sz="1600" b="1" noProof="1" smtClean="0">
                <a:solidFill>
                  <a:srgbClr val="777777"/>
                </a:solidFill>
                <a:ea typeface="微软雅黑" panose="020B0503020204020204" pitchFamily="34" charset="-122"/>
              </a:rPr>
              <a:t>折叠面板：利用手风琴折叠面板的特效使页面呈现简洁，将详情先隐藏，需要了解某个书籍再单击查看详情。</a:t>
            </a:r>
            <a:endParaRPr lang="en-US" altLang="zh-CN" sz="16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endParaRPr lang="zh-CN" altLang="en-US" sz="1600" noProof="1"/>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3111" y="787774"/>
            <a:ext cx="8158428" cy="5099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9213" y="-23813"/>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510381" y="1503224"/>
            <a:ext cx="2711450" cy="3600986"/>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defRPr/>
            </a:pPr>
            <a:r>
              <a:rPr lang="zh-CN" altLang="en-US" sz="2400" b="1" dirty="0" smtClean="0">
                <a:solidFill>
                  <a:srgbClr val="777777"/>
                </a:solidFill>
                <a:ea typeface="微软雅黑" panose="020B0503020204020204" pitchFamily="34" charset="-122"/>
              </a:rPr>
              <a:t> </a:t>
            </a:r>
            <a:r>
              <a:rPr lang="zh-CN" altLang="en-US" sz="2400" b="1" dirty="0">
                <a:solidFill>
                  <a:srgbClr val="777777"/>
                </a:solidFill>
                <a:ea typeface="微软雅黑" panose="020B0503020204020204" pitchFamily="34" charset="-122"/>
              </a:rPr>
              <a:t>全部</a:t>
            </a:r>
            <a:r>
              <a:rPr lang="zh-CN" altLang="en-US" sz="2400" b="1" dirty="0" smtClean="0">
                <a:solidFill>
                  <a:srgbClr val="777777"/>
                </a:solidFill>
                <a:ea typeface="微软雅黑" panose="020B0503020204020204" pitchFamily="34" charset="-122"/>
              </a:rPr>
              <a:t>书目</a:t>
            </a:r>
            <a:r>
              <a:rPr lang="zh-CN" altLang="en-US" sz="1600" b="1" dirty="0" smtClean="0">
                <a:solidFill>
                  <a:srgbClr val="777777"/>
                </a:solidFill>
                <a:ea typeface="微软雅黑" panose="020B0503020204020204" pitchFamily="34" charset="-122"/>
              </a:rPr>
              <a:t>（</a:t>
            </a:r>
            <a:r>
              <a:rPr lang="zh-CN" altLang="en-US" sz="1600" b="1" dirty="0">
                <a:solidFill>
                  <a:srgbClr val="777777"/>
                </a:solidFill>
                <a:ea typeface="微软雅黑" panose="020B0503020204020204" pitchFamily="34" charset="-122"/>
              </a:rPr>
              <a:t>教育教学</a:t>
            </a:r>
            <a:r>
              <a:rPr lang="zh-CN" altLang="en-US" sz="1600" b="1" dirty="0" smtClean="0">
                <a:solidFill>
                  <a:srgbClr val="777777"/>
                </a:solidFill>
                <a:ea typeface="微软雅黑" panose="020B0503020204020204" pitchFamily="34" charset="-122"/>
              </a:rPr>
              <a:t>）</a:t>
            </a:r>
            <a:endParaRPr lang="en-US" altLang="zh-CN" sz="1600" b="1" dirty="0" smtClean="0">
              <a:solidFill>
                <a:srgbClr val="777777"/>
              </a:solidFill>
              <a:ea typeface="微软雅黑" panose="020B0503020204020204" pitchFamily="34" charset="-122"/>
            </a:endParaRPr>
          </a:p>
          <a:p>
            <a:pPr hangingPunct="0">
              <a:lnSpc>
                <a:spcPct val="90000"/>
              </a:lnSpc>
              <a:defRPr/>
            </a:pPr>
            <a:endParaRPr lang="en-US" altLang="zh-CN" sz="1600" b="1" dirty="0">
              <a:solidFill>
                <a:srgbClr val="777777"/>
              </a:solidFill>
              <a:ea typeface="微软雅黑" panose="020B0503020204020204" pitchFamily="34" charset="-122"/>
            </a:endParaRPr>
          </a:p>
          <a:p>
            <a:pPr marL="171450" indent="-171450" hangingPunct="0">
              <a:lnSpc>
                <a:spcPct val="150000"/>
              </a:lnSpc>
              <a:buFont typeface="Wingdings" panose="05000000000000000000" pitchFamily="2" charset="2"/>
              <a:buChar char="Ø"/>
              <a:defRPr/>
            </a:pPr>
            <a:r>
              <a:rPr lang="zh-CN" altLang="en-US" sz="1600" b="1" dirty="0" smtClean="0">
                <a:solidFill>
                  <a:srgbClr val="777777"/>
                </a:solidFill>
                <a:ea typeface="微软雅黑" panose="020B0503020204020204" pitchFamily="34" charset="-122"/>
              </a:rPr>
              <a:t>排序：读者可依个人喜好根据书籍编号、出版日期以及评分对书目进行排序，方便读者查看。</a:t>
            </a:r>
            <a:endParaRPr lang="en-US" altLang="zh-CN" sz="1600" b="1" dirty="0">
              <a:solidFill>
                <a:srgbClr val="777777"/>
              </a:solidFill>
              <a:ea typeface="微软雅黑" panose="020B0503020204020204" pitchFamily="34" charset="-122"/>
            </a:endParaRPr>
          </a:p>
          <a:p>
            <a:pPr marL="171450" indent="-171450" hangingPunct="0">
              <a:lnSpc>
                <a:spcPct val="150000"/>
              </a:lnSpc>
              <a:buFont typeface="Wingdings" panose="05000000000000000000" pitchFamily="2" charset="2"/>
              <a:buChar char="Ø"/>
              <a:defRPr/>
            </a:pPr>
            <a:r>
              <a:rPr lang="zh-CN" altLang="en-US" sz="1600" b="1" dirty="0" smtClean="0">
                <a:solidFill>
                  <a:srgbClr val="777777"/>
                </a:solidFill>
                <a:ea typeface="微软雅黑" panose="020B0503020204020204" pitchFamily="34" charset="-122"/>
              </a:rPr>
              <a:t>删除：可对某一行书籍信息进行删除。</a:t>
            </a:r>
            <a:endParaRPr lang="en-US" altLang="zh-CN" sz="1600" b="1" dirty="0">
              <a:solidFill>
                <a:srgbClr val="777777"/>
              </a:solidFill>
              <a:ea typeface="微软雅黑" panose="020B0503020204020204" pitchFamily="34" charset="-122"/>
            </a:endParaRPr>
          </a:p>
          <a:p>
            <a:pPr marL="171450" indent="-171450" hangingPunct="0">
              <a:lnSpc>
                <a:spcPct val="150000"/>
              </a:lnSpc>
              <a:buFont typeface="Wingdings" panose="05000000000000000000" pitchFamily="2" charset="2"/>
              <a:buChar char="Ø"/>
              <a:defRPr/>
            </a:pPr>
            <a:r>
              <a:rPr lang="zh-CN" altLang="en-US" sz="1600" b="1" dirty="0" smtClean="0">
                <a:solidFill>
                  <a:srgbClr val="777777"/>
                </a:solidFill>
                <a:ea typeface="微软雅黑" panose="020B0503020204020204" pitchFamily="34" charset="-122"/>
              </a:rPr>
              <a:t>详情：可查看该书籍的详细信息，方便用户查看 。</a:t>
            </a:r>
            <a:endParaRPr lang="zh-CN" altLang="en-US" sz="1600" b="1" dirty="0">
              <a:solidFill>
                <a:srgbClr val="777777"/>
              </a:solidFill>
              <a:ea typeface="微软雅黑" panose="020B0503020204020204" pitchFamily="34" charset="-122"/>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5116" y="641879"/>
            <a:ext cx="8370147" cy="523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0264" y="861216"/>
            <a:ext cx="8254999"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7"/>
          <p:cNvSpPr txBox="1">
            <a:spLocks noChangeArrowheads="1"/>
          </p:cNvSpPr>
          <p:nvPr/>
        </p:nvSpPr>
        <p:spPr bwMode="auto">
          <a:xfrm>
            <a:off x="510381" y="1724819"/>
            <a:ext cx="2711450" cy="3600986"/>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defRPr/>
            </a:pPr>
            <a:r>
              <a:rPr lang="zh-CN" altLang="en-US" sz="2400" b="1" dirty="0" smtClean="0">
                <a:solidFill>
                  <a:srgbClr val="777777"/>
                </a:solidFill>
                <a:ea typeface="微软雅黑" panose="020B0503020204020204" pitchFamily="34" charset="-122"/>
              </a:rPr>
              <a:t> </a:t>
            </a:r>
            <a:r>
              <a:rPr lang="zh-CN" altLang="en-US" sz="2400" b="1" dirty="0">
                <a:solidFill>
                  <a:srgbClr val="777777"/>
                </a:solidFill>
                <a:ea typeface="微软雅黑" panose="020B0503020204020204" pitchFamily="34" charset="-122"/>
              </a:rPr>
              <a:t>全部</a:t>
            </a:r>
            <a:r>
              <a:rPr lang="zh-CN" altLang="en-US" sz="2400" b="1" dirty="0" smtClean="0">
                <a:solidFill>
                  <a:srgbClr val="777777"/>
                </a:solidFill>
                <a:ea typeface="微软雅黑" panose="020B0503020204020204" pitchFamily="34" charset="-122"/>
              </a:rPr>
              <a:t>书目</a:t>
            </a:r>
            <a:r>
              <a:rPr lang="zh-CN" altLang="en-US" sz="1600" b="1" dirty="0" smtClean="0">
                <a:solidFill>
                  <a:srgbClr val="777777"/>
                </a:solidFill>
                <a:ea typeface="微软雅黑" panose="020B0503020204020204" pitchFamily="34" charset="-122"/>
              </a:rPr>
              <a:t>（青春文学）</a:t>
            </a:r>
            <a:endParaRPr lang="en-US" altLang="zh-CN" sz="1600" b="1" dirty="0" smtClean="0">
              <a:solidFill>
                <a:srgbClr val="777777"/>
              </a:solidFill>
              <a:ea typeface="微软雅黑" panose="020B0503020204020204" pitchFamily="34" charset="-122"/>
            </a:endParaRPr>
          </a:p>
          <a:p>
            <a:pPr hangingPunct="0">
              <a:lnSpc>
                <a:spcPct val="90000"/>
              </a:lnSpc>
              <a:defRPr/>
            </a:pPr>
            <a:endParaRPr lang="en-US" altLang="zh-CN" sz="1600" b="1" dirty="0">
              <a:solidFill>
                <a:srgbClr val="777777"/>
              </a:solidFill>
              <a:ea typeface="微软雅黑" panose="020B0503020204020204" pitchFamily="34" charset="-122"/>
            </a:endParaRPr>
          </a:p>
          <a:p>
            <a:pPr marL="171450" indent="-171450" hangingPunct="0">
              <a:lnSpc>
                <a:spcPct val="150000"/>
              </a:lnSpc>
              <a:buFont typeface="Wingdings" panose="05000000000000000000" pitchFamily="2" charset="2"/>
              <a:buChar char="Ø"/>
              <a:defRPr/>
            </a:pPr>
            <a:r>
              <a:rPr lang="zh-CN" altLang="en-US" sz="1600" b="1" dirty="0">
                <a:solidFill>
                  <a:srgbClr val="777777"/>
                </a:solidFill>
                <a:ea typeface="微软雅黑" panose="020B0503020204020204" pitchFamily="34" charset="-122"/>
              </a:rPr>
              <a:t>排序：读者可依个人喜好根据书籍编号、出版日期以及评分对书目进行排序，方便读者查看。</a:t>
            </a:r>
            <a:endParaRPr lang="en-US" altLang="zh-CN" sz="1600" b="1" dirty="0">
              <a:solidFill>
                <a:srgbClr val="777777"/>
              </a:solidFill>
              <a:ea typeface="微软雅黑" panose="020B0503020204020204" pitchFamily="34" charset="-122"/>
            </a:endParaRPr>
          </a:p>
          <a:p>
            <a:pPr marL="171450" indent="-171450" hangingPunct="0">
              <a:lnSpc>
                <a:spcPct val="150000"/>
              </a:lnSpc>
              <a:buFont typeface="Wingdings" panose="05000000000000000000" pitchFamily="2" charset="2"/>
              <a:buChar char="Ø"/>
              <a:defRPr/>
            </a:pPr>
            <a:r>
              <a:rPr lang="zh-CN" altLang="en-US" sz="1600" b="1" dirty="0" smtClean="0">
                <a:solidFill>
                  <a:srgbClr val="777777"/>
                </a:solidFill>
                <a:ea typeface="微软雅黑" panose="020B0503020204020204" pitchFamily="34" charset="-122"/>
              </a:rPr>
              <a:t>删除：可对某一行书籍信息进行删除。</a:t>
            </a:r>
            <a:endParaRPr lang="en-US" altLang="zh-CN" sz="1600" b="1" dirty="0">
              <a:solidFill>
                <a:srgbClr val="777777"/>
              </a:solidFill>
              <a:ea typeface="微软雅黑" panose="020B0503020204020204" pitchFamily="34" charset="-122"/>
            </a:endParaRPr>
          </a:p>
          <a:p>
            <a:pPr marL="171450" indent="-171450" hangingPunct="0">
              <a:lnSpc>
                <a:spcPct val="150000"/>
              </a:lnSpc>
              <a:buFont typeface="Wingdings" panose="05000000000000000000" pitchFamily="2" charset="2"/>
              <a:buChar char="Ø"/>
              <a:defRPr/>
            </a:pPr>
            <a:r>
              <a:rPr lang="zh-CN" altLang="en-US" sz="1600" b="1" dirty="0" smtClean="0">
                <a:solidFill>
                  <a:srgbClr val="777777"/>
                </a:solidFill>
                <a:ea typeface="微软雅黑" panose="020B0503020204020204" pitchFamily="34" charset="-122"/>
              </a:rPr>
              <a:t>详情：</a:t>
            </a:r>
            <a:r>
              <a:rPr lang="zh-CN" altLang="en-US" sz="1600" b="1" dirty="0">
                <a:solidFill>
                  <a:srgbClr val="777777"/>
                </a:solidFill>
                <a:ea typeface="微软雅黑" panose="020B0503020204020204" pitchFamily="34" charset="-122"/>
              </a:rPr>
              <a:t>可查看该书籍的详细信息，方便用户查看 。</a:t>
            </a:r>
          </a:p>
        </p:txBody>
      </p:sp>
    </p:spTree>
    <p:extLst>
      <p:ext uri="{BB962C8B-B14F-4D97-AF65-F5344CB8AC3E}">
        <p14:creationId xmlns:p14="http://schemas.microsoft.com/office/powerpoint/2010/main" val="1005322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1130300" y="1641723"/>
            <a:ext cx="2839684" cy="3231654"/>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150000"/>
              </a:lnSpc>
              <a:defRPr/>
            </a:pPr>
            <a:r>
              <a:rPr lang="zh-CN" altLang="en-US" sz="2400" b="1" dirty="0" smtClean="0">
                <a:solidFill>
                  <a:srgbClr val="777777"/>
                </a:solidFill>
                <a:ea typeface="微软雅黑" panose="020B0503020204020204" pitchFamily="34" charset="-122"/>
              </a:rPr>
              <a:t> 系统</a:t>
            </a:r>
            <a:r>
              <a:rPr lang="zh-CN" altLang="en-US" sz="2400" b="1" dirty="0">
                <a:solidFill>
                  <a:srgbClr val="777777"/>
                </a:solidFill>
                <a:ea typeface="微软雅黑" panose="020B0503020204020204" pitchFamily="34" charset="-122"/>
              </a:rPr>
              <a:t>设置</a:t>
            </a:r>
            <a:r>
              <a:rPr lang="zh-CN" altLang="en-US" sz="1600" b="1" dirty="0">
                <a:solidFill>
                  <a:srgbClr val="777777"/>
                </a:solidFill>
                <a:latin typeface="+mn-lt"/>
                <a:ea typeface="微软雅黑" panose="020B0503020204020204" pitchFamily="34" charset="-122"/>
              </a:rPr>
              <a:t>（个人中心</a:t>
            </a:r>
            <a:r>
              <a:rPr lang="zh-CN" altLang="en-US" sz="1600" b="1" dirty="0" smtClean="0">
                <a:solidFill>
                  <a:srgbClr val="777777"/>
                </a:solidFill>
                <a:latin typeface="+mn-lt"/>
                <a:ea typeface="微软雅黑" panose="020B0503020204020204" pitchFamily="34" charset="-122"/>
              </a:rPr>
              <a:t>）</a:t>
            </a:r>
            <a:endParaRPr lang="en-US" altLang="zh-CN" sz="1600" b="1" dirty="0">
              <a:solidFill>
                <a:srgbClr val="777777"/>
              </a:solidFill>
              <a:latin typeface="+mn-lt"/>
              <a:ea typeface="微软雅黑" panose="020B0503020204020204" pitchFamily="34" charset="-122"/>
            </a:endParaRPr>
          </a:p>
          <a:p>
            <a:pPr marL="171450" indent="-171450" hangingPunct="0">
              <a:lnSpc>
                <a:spcPct val="150000"/>
              </a:lnSpc>
              <a:buFont typeface="Wingdings" panose="05000000000000000000" pitchFamily="2" charset="2"/>
              <a:buChar char="Ø"/>
              <a:defRPr/>
            </a:pPr>
            <a:r>
              <a:rPr lang="zh-CN" altLang="en-US" sz="1600" b="1" dirty="0">
                <a:solidFill>
                  <a:srgbClr val="777777"/>
                </a:solidFill>
                <a:latin typeface="+mn-lt"/>
                <a:ea typeface="微软雅黑" panose="020B0503020204020204" pitchFamily="34" charset="-122"/>
              </a:rPr>
              <a:t>上传头像</a:t>
            </a:r>
            <a:r>
              <a:rPr lang="zh-CN" altLang="en-US" sz="1600" b="1" dirty="0" smtClean="0">
                <a:solidFill>
                  <a:srgbClr val="777777"/>
                </a:solidFill>
                <a:latin typeface="+mn-lt"/>
                <a:ea typeface="微软雅黑" panose="020B0503020204020204" pitchFamily="34" charset="-122"/>
              </a:rPr>
              <a:t>：可通过点击修改头像上传本地图片对头像进行修改。</a:t>
            </a:r>
            <a:endParaRPr lang="en-US" altLang="zh-CN" sz="1600" b="1" dirty="0" smtClean="0">
              <a:solidFill>
                <a:srgbClr val="777777"/>
              </a:solidFill>
              <a:latin typeface="+mn-lt"/>
              <a:ea typeface="微软雅黑" panose="020B0503020204020204" pitchFamily="34" charset="-122"/>
            </a:endParaRPr>
          </a:p>
          <a:p>
            <a:pPr marL="171450" indent="-171450" hangingPunct="0">
              <a:lnSpc>
                <a:spcPct val="150000"/>
              </a:lnSpc>
              <a:buFont typeface="Wingdings" panose="05000000000000000000" pitchFamily="2" charset="2"/>
              <a:buChar char="Ø"/>
              <a:defRPr/>
            </a:pPr>
            <a:endParaRPr lang="zh-CN" altLang="en-US" sz="1600" b="1" dirty="0">
              <a:solidFill>
                <a:srgbClr val="777777"/>
              </a:solidFill>
              <a:latin typeface="+mn-lt"/>
              <a:ea typeface="微软雅黑" panose="020B0503020204020204" pitchFamily="34" charset="-122"/>
            </a:endParaRPr>
          </a:p>
          <a:p>
            <a:pPr marL="171450" indent="-171450" hangingPunct="0">
              <a:lnSpc>
                <a:spcPct val="150000"/>
              </a:lnSpc>
              <a:buFont typeface="Wingdings" panose="05000000000000000000" pitchFamily="2" charset="2"/>
              <a:buChar char="Ø"/>
              <a:defRPr/>
            </a:pPr>
            <a:r>
              <a:rPr lang="zh-CN" altLang="en-US" sz="1600" b="1" dirty="0">
                <a:solidFill>
                  <a:srgbClr val="777777"/>
                </a:solidFill>
                <a:latin typeface="+mn-lt"/>
                <a:ea typeface="微软雅黑" panose="020B0503020204020204" pitchFamily="34" charset="-122"/>
              </a:rPr>
              <a:t>编辑：如图可见，进入编辑状态，可对部分信息进行修改，提交</a:t>
            </a:r>
            <a:r>
              <a:rPr lang="zh-CN" altLang="en-US" sz="1600" b="1" dirty="0" smtClean="0">
                <a:solidFill>
                  <a:srgbClr val="777777"/>
                </a:solidFill>
                <a:latin typeface="+mn-lt"/>
                <a:ea typeface="微软雅黑" panose="020B0503020204020204" pitchFamily="34" charset="-122"/>
              </a:rPr>
              <a:t>。</a:t>
            </a:r>
            <a:endParaRPr lang="en-US" altLang="zh-CN" sz="1600" b="1" dirty="0">
              <a:solidFill>
                <a:srgbClr val="777777"/>
              </a:solidFill>
              <a:latin typeface="+mn-lt"/>
              <a:ea typeface="微软雅黑" panose="020B0503020204020204" pitchFamily="34" charset="-122"/>
            </a:endParaRPr>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800" y="243086"/>
            <a:ext cx="6646863" cy="415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7911" y="2692999"/>
            <a:ext cx="5712178" cy="382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_3">
  <a:themeElements>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3">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_4">
  <a:themeElements>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4">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Pages>0</Pages>
  <Words>1251</Words>
  <Characters>0</Characters>
  <Application>Microsoft Office PowerPoint</Application>
  <DocSecurity>0</DocSecurity>
  <PresentationFormat>自定义</PresentationFormat>
  <Lines>0</Lines>
  <Paragraphs>93</Paragraphs>
  <Slides>18</Slides>
  <Notes>0</Notes>
  <HiddenSlides>0</HiddenSlides>
  <MMClips>0</MMClips>
  <ScaleCrop>false</ScaleCrop>
  <HeadingPairs>
    <vt:vector size="4" baseType="variant">
      <vt:variant>
        <vt:lpstr>主题</vt:lpstr>
      </vt:variant>
      <vt:variant>
        <vt:i4>3</vt:i4>
      </vt:variant>
      <vt:variant>
        <vt:lpstr>幻灯片标题</vt:lpstr>
      </vt:variant>
      <vt:variant>
        <vt:i4>18</vt:i4>
      </vt:variant>
    </vt:vector>
  </HeadingPairs>
  <TitlesOfParts>
    <vt:vector size="21" baseType="lpstr">
      <vt:lpstr>Office Theme</vt:lpstr>
      <vt:lpstr>Office Theme_3</vt:lpstr>
      <vt:lpstr>Office Theme_4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admin</cp:lastModifiedBy>
  <cp:revision>48</cp:revision>
  <dcterms:created xsi:type="dcterms:W3CDTF">2012-09-21T09:29:31Z</dcterms:created>
  <dcterms:modified xsi:type="dcterms:W3CDTF">2017-08-10T02:56:26Z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