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1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3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78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9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3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4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0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6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005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2000"/>
        </a:lnSpc>
        <a:spcBef>
          <a:spcPts val="1000"/>
        </a:spcBef>
        <a:buFont typeface="Arial" panose="020B0604020202020204" pitchFamily="34" charset="0"/>
        <a:buChar char="•"/>
        <a:defRPr sz="24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2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root@32.192.27.2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71B383A2-5F53-FB7F-9A24-8EA1407A1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9" b="4819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0B3871-6831-7A43-D8CA-DBA456129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995883-5F47-14C6-7F13-85FA2CAD2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/>
              <a:t>Virtural</a:t>
            </a:r>
            <a:r>
              <a:rPr lang="ko-KR" altLang="en-US" sz="4400"/>
              <a:t> </a:t>
            </a:r>
            <a:r>
              <a:rPr lang="en-US" altLang="ko-KR" sz="4400"/>
              <a:t>Machine</a:t>
            </a:r>
            <a:br>
              <a:rPr lang="en-US" altLang="ko-KR" sz="4400"/>
            </a:br>
            <a:r>
              <a:rPr lang="en-US" altLang="ko-KR" sz="4400"/>
              <a:t>(</a:t>
            </a:r>
            <a:r>
              <a:rPr lang="ko-KR" altLang="en-US" sz="4400"/>
              <a:t>가상 머신</a:t>
            </a:r>
            <a:r>
              <a:rPr lang="en-US" altLang="ko-KR" sz="4400"/>
              <a:t>) </a:t>
            </a:r>
            <a:r>
              <a:rPr lang="ko-KR" altLang="en-US" sz="4400"/>
              <a:t>이용법</a:t>
            </a:r>
          </a:p>
        </p:txBody>
      </p:sp>
    </p:spTree>
    <p:extLst>
      <p:ext uri="{BB962C8B-B14F-4D97-AF65-F5344CB8AC3E}">
        <p14:creationId xmlns:p14="http://schemas.microsoft.com/office/powerpoint/2010/main" val="74355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3320F-D54D-DD1C-32F1-18C4DF08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VM </a:t>
            </a:r>
            <a:r>
              <a:rPr lang="ko-KR" altLang="en-US" dirty="0"/>
              <a:t>인스턴스 외부 접속 </a:t>
            </a:r>
            <a:r>
              <a:rPr lang="en-US" altLang="ko-KR" dirty="0"/>
              <a:t>IP </a:t>
            </a:r>
            <a:r>
              <a:rPr lang="ko-KR" altLang="en-US" dirty="0"/>
              <a:t>찾는 방법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825E75-A889-E1EF-A3B7-C45B289C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253" y="2084234"/>
            <a:ext cx="4256497" cy="43599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33BF30-805B-5E12-C06B-BBBB6AFBCF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35"/>
          <a:stretch/>
        </p:blipFill>
        <p:spPr>
          <a:xfrm>
            <a:off x="7762753" y="3634580"/>
            <a:ext cx="4049637" cy="9374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FCFA8B-8556-C199-69ED-74BB1EDCD027}"/>
              </a:ext>
            </a:extLst>
          </p:cNvPr>
          <p:cNvSpPr/>
          <p:nvPr/>
        </p:nvSpPr>
        <p:spPr>
          <a:xfrm>
            <a:off x="3268253" y="6019178"/>
            <a:ext cx="2461052" cy="4249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83011A-DE5C-2FEC-25E1-DA7E3A0E1D9C}"/>
              </a:ext>
            </a:extLst>
          </p:cNvPr>
          <p:cNvSpPr/>
          <p:nvPr/>
        </p:nvSpPr>
        <p:spPr>
          <a:xfrm>
            <a:off x="5729305" y="2390152"/>
            <a:ext cx="1795445" cy="3149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DD5267-94E7-B449-3D5E-A1C50BBC3B35}"/>
              </a:ext>
            </a:extLst>
          </p:cNvPr>
          <p:cNvSpPr/>
          <p:nvPr/>
        </p:nvSpPr>
        <p:spPr>
          <a:xfrm>
            <a:off x="9243573" y="3991492"/>
            <a:ext cx="1738751" cy="5805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7F821F9-ED83-A72A-73FB-5077A1EA1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81808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sz="2000" dirty="0"/>
              <a:t>Compute Engine</a:t>
            </a:r>
          </a:p>
          <a:p>
            <a:pPr>
              <a:buFontTx/>
              <a:buChar char="-"/>
            </a:pPr>
            <a:r>
              <a:rPr lang="en-US" altLang="ko-KR" sz="2000" dirty="0"/>
              <a:t>VM </a:t>
            </a:r>
            <a:r>
              <a:rPr lang="ko-KR" altLang="en-US" sz="2000" dirty="0"/>
              <a:t>인스턴스</a:t>
            </a:r>
            <a:r>
              <a:rPr lang="en-US" altLang="ko-KR" sz="2000" dirty="0"/>
              <a:t> </a:t>
            </a:r>
            <a:r>
              <a:rPr lang="ko-KR" altLang="en-US" sz="2000" dirty="0"/>
              <a:t>클릭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외부 </a:t>
            </a:r>
            <a:r>
              <a:rPr lang="en-US" altLang="ko-KR" sz="2000" dirty="0"/>
              <a:t>IP </a:t>
            </a:r>
            <a:r>
              <a:rPr lang="ko-KR" altLang="en-US" sz="2000" dirty="0"/>
              <a:t>확인 가능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7164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43B35-0052-013A-D6F9-6DD217E5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</a:t>
            </a:r>
            <a:r>
              <a:rPr lang="ko-KR" altLang="en-US" dirty="0"/>
              <a:t>로 </a:t>
            </a:r>
            <a:r>
              <a:rPr lang="en-US" altLang="ko-KR" dirty="0"/>
              <a:t>VM </a:t>
            </a:r>
            <a:r>
              <a:rPr lang="ko-KR" altLang="en-US" dirty="0"/>
              <a:t>인스턴스 접속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2D6FDA-18AE-4AE1-01DE-63D574D3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91" y="2129843"/>
            <a:ext cx="4580017" cy="41303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38AE150-4D8D-F637-7B2D-78968A47A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894" y="2129843"/>
            <a:ext cx="4580017" cy="41303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B36CA21-DDB5-45AD-9CC8-122F8C6B088C}"/>
              </a:ext>
            </a:extLst>
          </p:cNvPr>
          <p:cNvSpPr/>
          <p:nvPr/>
        </p:nvSpPr>
        <p:spPr>
          <a:xfrm>
            <a:off x="2519140" y="2995711"/>
            <a:ext cx="2081436" cy="3570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5E1B99-98F9-F701-9A09-C70B904FB1E4}"/>
              </a:ext>
            </a:extLst>
          </p:cNvPr>
          <p:cNvSpPr/>
          <p:nvPr/>
        </p:nvSpPr>
        <p:spPr>
          <a:xfrm>
            <a:off x="3643090" y="6003617"/>
            <a:ext cx="833660" cy="2566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85372-F9BD-4BBD-1A30-F7C381569B97}"/>
              </a:ext>
            </a:extLst>
          </p:cNvPr>
          <p:cNvSpPr/>
          <p:nvPr/>
        </p:nvSpPr>
        <p:spPr>
          <a:xfrm>
            <a:off x="4632447" y="4689167"/>
            <a:ext cx="663453" cy="2257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908D6A-E659-31F7-929B-FE4B00E0DF7E}"/>
              </a:ext>
            </a:extLst>
          </p:cNvPr>
          <p:cNvSpPr/>
          <p:nvPr/>
        </p:nvSpPr>
        <p:spPr>
          <a:xfrm>
            <a:off x="965322" y="4279593"/>
            <a:ext cx="768228" cy="1590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68C7D7-E1E8-C355-6E1C-EB565EA778E9}"/>
              </a:ext>
            </a:extLst>
          </p:cNvPr>
          <p:cNvSpPr/>
          <p:nvPr/>
        </p:nvSpPr>
        <p:spPr>
          <a:xfrm>
            <a:off x="1108197" y="4689167"/>
            <a:ext cx="492003" cy="1590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CF1AD9-DA07-9FB9-28FC-7ABA8B877BF0}"/>
              </a:ext>
            </a:extLst>
          </p:cNvPr>
          <p:cNvSpPr/>
          <p:nvPr/>
        </p:nvSpPr>
        <p:spPr>
          <a:xfrm>
            <a:off x="6918447" y="3989930"/>
            <a:ext cx="492003" cy="1749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3ECFDA-C151-2CD4-5FA7-CD7AD26D2564}"/>
              </a:ext>
            </a:extLst>
          </p:cNvPr>
          <p:cNvSpPr/>
          <p:nvPr/>
        </p:nvSpPr>
        <p:spPr>
          <a:xfrm>
            <a:off x="6725894" y="3575886"/>
            <a:ext cx="1017931" cy="1749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B457BC-C992-2ADC-52F9-3C1196136F64}"/>
              </a:ext>
            </a:extLst>
          </p:cNvPr>
          <p:cNvSpPr/>
          <p:nvPr/>
        </p:nvSpPr>
        <p:spPr>
          <a:xfrm>
            <a:off x="7088248" y="4545480"/>
            <a:ext cx="492003" cy="1749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A6144E-8960-EE3F-9CB1-5F78A33CAA1B}"/>
              </a:ext>
            </a:extLst>
          </p:cNvPr>
          <p:cNvSpPr/>
          <p:nvPr/>
        </p:nvSpPr>
        <p:spPr>
          <a:xfrm>
            <a:off x="10469623" y="4914701"/>
            <a:ext cx="627002" cy="200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3E039-F51A-27C8-45A2-39360F63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 Machine </a:t>
            </a:r>
            <a:r>
              <a:rPr lang="ko-KR" altLang="en-US" dirty="0"/>
              <a:t>인스턴스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002F-96F0-6091-3BC9-BC2236CA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AWS, Google Cloud Platform, Oracle Cloud </a:t>
            </a:r>
            <a:r>
              <a:rPr lang="ko-KR" altLang="en-US" dirty="0"/>
              <a:t>등 가상머신을 제공하는 서비스에 가입하여 </a:t>
            </a:r>
            <a:r>
              <a:rPr lang="en-US" altLang="ko-KR" dirty="0"/>
              <a:t>VM </a:t>
            </a:r>
            <a:r>
              <a:rPr lang="ko-KR" altLang="en-US" dirty="0"/>
              <a:t>인스턴스를 생성합니다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AWS</a:t>
            </a:r>
            <a:r>
              <a:rPr lang="ko-KR" altLang="en-US" dirty="0"/>
              <a:t>의 경우 </a:t>
            </a:r>
            <a:r>
              <a:rPr lang="en-US" altLang="ko-KR" dirty="0"/>
              <a:t>1</a:t>
            </a:r>
            <a:r>
              <a:rPr lang="ko-KR" altLang="en-US" dirty="0"/>
              <a:t>년 무료</a:t>
            </a:r>
            <a:r>
              <a:rPr lang="en-US" altLang="ko-KR" dirty="0"/>
              <a:t>, GCP, Oracle</a:t>
            </a:r>
            <a:r>
              <a:rPr lang="ko-KR" altLang="en-US" dirty="0"/>
              <a:t>은 평생 무료지만 사용할 수 있는 양에 제한이 있는 경우가 있으니 본인의 환경에 맞게 유료 서비스도 선택해서 만들면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생성의 경우엔 사람마다 생성 환경이 다르고 제공하려는 서비스의 목적이 달라서 인터넷의 여러</a:t>
            </a:r>
            <a:r>
              <a:rPr lang="en-US" altLang="ko-KR" dirty="0"/>
              <a:t>! </a:t>
            </a:r>
            <a:r>
              <a:rPr lang="ko-KR" altLang="en-US" dirty="0"/>
              <a:t>자료들을 참고하셔서 만드는 것을 </a:t>
            </a:r>
            <a:r>
              <a:rPr lang="ko-KR" altLang="en-US" dirty="0" err="1"/>
              <a:t>추천드립니다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12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DF01C-5467-66C9-61F7-5F588CE1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설치 및 </a:t>
            </a:r>
            <a:r>
              <a:rPr lang="en-US" altLang="ko-KR" dirty="0"/>
              <a:t>SSH </a:t>
            </a:r>
            <a:r>
              <a:rPr lang="ko-KR" altLang="en-US" dirty="0"/>
              <a:t>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BDB5A-CEFE-2F60-E166-5E00AC87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r>
              <a:rPr lang="ko-KR" altLang="en-US" dirty="0"/>
              <a:t>에서 </a:t>
            </a:r>
            <a:r>
              <a:rPr lang="en-US" altLang="ko-KR" dirty="0"/>
              <a:t>Putty</a:t>
            </a:r>
            <a:r>
              <a:rPr lang="ko-KR" altLang="en-US" dirty="0"/>
              <a:t>를 설치 버전은 크게 상관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Puttygen</a:t>
            </a:r>
            <a:r>
              <a:rPr lang="en-US" altLang="ko-KR" dirty="0"/>
              <a:t>, </a:t>
            </a:r>
            <a:r>
              <a:rPr lang="en-US" altLang="ko-KR" dirty="0" err="1"/>
              <a:t>pscp</a:t>
            </a:r>
            <a:r>
              <a:rPr lang="ko-KR" altLang="en-US" dirty="0"/>
              <a:t>도 자동 설치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설치가 완료됐으면 </a:t>
            </a:r>
            <a:r>
              <a:rPr lang="en-US" altLang="ko-KR" dirty="0" err="1"/>
              <a:t>Puttygen</a:t>
            </a:r>
            <a:r>
              <a:rPr lang="ko-KR" altLang="en-US" dirty="0"/>
              <a:t> 실행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32E7CB-D2C4-4FF7-5FF9-FCE8A7726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5" t="4404" r="52895" b="48037"/>
          <a:stretch/>
        </p:blipFill>
        <p:spPr>
          <a:xfrm>
            <a:off x="7477125" y="3276600"/>
            <a:ext cx="3076575" cy="30670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1DCD72-A843-AFE2-7B75-663EAFD77085}"/>
              </a:ext>
            </a:extLst>
          </p:cNvPr>
          <p:cNvSpPr/>
          <p:nvPr/>
        </p:nvSpPr>
        <p:spPr>
          <a:xfrm>
            <a:off x="7581900" y="5543550"/>
            <a:ext cx="2847975" cy="419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6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F5D211-79E6-334E-99B1-6F07A3B1B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383" y="1219529"/>
            <a:ext cx="7413234" cy="53678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66DA0DF-AA12-7482-594F-0F286C72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31"/>
            <a:ext cx="10668000" cy="1524000"/>
          </a:xfrm>
        </p:spPr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설치 및 </a:t>
            </a:r>
            <a:r>
              <a:rPr lang="en-US" altLang="ko-KR" dirty="0"/>
              <a:t>SSH </a:t>
            </a:r>
            <a:r>
              <a:rPr lang="ko-KR" altLang="en-US" dirty="0"/>
              <a:t>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D57FD-9F8A-D55F-E95D-36774566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825" y="2677885"/>
            <a:ext cx="7010400" cy="381808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bg1">
                    <a:alpha val="70000"/>
                  </a:schemeClr>
                </a:solidFill>
              </a:rPr>
              <a:t>Generate </a:t>
            </a:r>
            <a:r>
              <a:rPr lang="ko-KR" altLang="en-US" b="1" dirty="0">
                <a:solidFill>
                  <a:schemeClr val="bg1">
                    <a:alpha val="70000"/>
                  </a:schemeClr>
                </a:solidFill>
              </a:rPr>
              <a:t>버튼 클릭한 후에 중앙의 빈 공간에서 로딩바가 모두 찰 때까지 마우스를 움직여줍니다</a:t>
            </a:r>
            <a:r>
              <a:rPr lang="en-US" altLang="ko-KR" b="1" dirty="0">
                <a:solidFill>
                  <a:schemeClr val="bg1">
                    <a:alpha val="70000"/>
                  </a:schemeClr>
                </a:solidFill>
              </a:rPr>
              <a:t>.</a:t>
            </a:r>
          </a:p>
          <a:p>
            <a:endParaRPr lang="ko-KR" altLang="en-US" b="1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E649D3-9A8E-AF8F-9152-6F7E4A65B3E5}"/>
              </a:ext>
            </a:extLst>
          </p:cNvPr>
          <p:cNvSpPr/>
          <p:nvPr/>
        </p:nvSpPr>
        <p:spPr>
          <a:xfrm>
            <a:off x="7865706" y="4553338"/>
            <a:ext cx="1670180" cy="261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B5511-24EE-914E-688B-300209585CE8}"/>
              </a:ext>
            </a:extLst>
          </p:cNvPr>
          <p:cNvSpPr/>
          <p:nvPr/>
        </p:nvSpPr>
        <p:spPr>
          <a:xfrm>
            <a:off x="2590800" y="2482272"/>
            <a:ext cx="7010400" cy="17351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73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7F5329-388B-E7E5-674E-D61B7F4C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584" y="1237669"/>
            <a:ext cx="7556831" cy="547186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09BA77E-B291-C79D-27D7-CBF23011FC08}"/>
              </a:ext>
            </a:extLst>
          </p:cNvPr>
          <p:cNvSpPr txBox="1">
            <a:spLocks/>
          </p:cNvSpPr>
          <p:nvPr/>
        </p:nvSpPr>
        <p:spPr>
          <a:xfrm>
            <a:off x="0" y="18131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Putty </a:t>
            </a:r>
            <a:r>
              <a:rPr lang="ko-KR" altLang="en-US" dirty="0"/>
              <a:t>설치 및 </a:t>
            </a:r>
            <a:r>
              <a:rPr lang="en-US" altLang="ko-KR" dirty="0"/>
              <a:t>SSH </a:t>
            </a:r>
            <a:r>
              <a:rPr lang="ko-KR" altLang="en-US" dirty="0"/>
              <a:t>등록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E330BAC-3284-CC24-ED73-E345D0F3BB74}"/>
              </a:ext>
            </a:extLst>
          </p:cNvPr>
          <p:cNvSpPr txBox="1">
            <a:spLocks/>
          </p:cNvSpPr>
          <p:nvPr/>
        </p:nvSpPr>
        <p:spPr>
          <a:xfrm>
            <a:off x="2790825" y="2864499"/>
            <a:ext cx="7010400" cy="3818083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2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1">
                <a:solidFill>
                  <a:schemeClr val="bg1">
                    <a:alpha val="70000"/>
                  </a:schemeClr>
                </a:solidFill>
              </a:rPr>
              <a:t>Generate </a:t>
            </a:r>
            <a:r>
              <a:rPr lang="ko-KR" altLang="en-US" b="1">
                <a:solidFill>
                  <a:schemeClr val="bg1">
                    <a:alpha val="70000"/>
                  </a:schemeClr>
                </a:solidFill>
              </a:rPr>
              <a:t>버튼 클릭한 후에 중앙의 빈 공간에서 로딩바가 모두 찰 때까지 마우스를 움직여줍니다</a:t>
            </a:r>
            <a:r>
              <a:rPr lang="en-US" altLang="ko-KR" b="1">
                <a:solidFill>
                  <a:schemeClr val="bg1">
                    <a:alpha val="70000"/>
                  </a:schemeClr>
                </a:solidFill>
              </a:rPr>
              <a:t>.</a:t>
            </a:r>
          </a:p>
          <a:p>
            <a:endParaRPr lang="ko-KR" altLang="en-US" b="1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2CB8F0-6F8B-9C30-F48C-F3E8000BFC19}"/>
              </a:ext>
            </a:extLst>
          </p:cNvPr>
          <p:cNvSpPr/>
          <p:nvPr/>
        </p:nvSpPr>
        <p:spPr>
          <a:xfrm>
            <a:off x="2590800" y="2668886"/>
            <a:ext cx="7010400" cy="17351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43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9A459-E937-22B3-7F5D-58F8A0942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436914"/>
            <a:ext cx="11479763" cy="4907902"/>
          </a:xfrm>
          <a:solidFill>
            <a:schemeClr val="bg1">
              <a:lumMod val="85000"/>
              <a:lumOff val="15000"/>
              <a:alpha val="63000"/>
            </a:schemeClr>
          </a:solidFill>
        </p:spPr>
        <p:txBody>
          <a:bodyPr/>
          <a:lstStyle/>
          <a:p>
            <a:r>
              <a:rPr lang="ko-KR" altLang="en-US" b="1" dirty="0"/>
              <a:t>생성된 </a:t>
            </a:r>
            <a:r>
              <a:rPr lang="en-US" altLang="ko-KR" b="1" dirty="0"/>
              <a:t>Key</a:t>
            </a:r>
            <a:r>
              <a:rPr lang="ko-KR" altLang="en-US" b="1" dirty="0"/>
              <a:t>를 복사 해줍니다</a:t>
            </a:r>
            <a:r>
              <a:rPr lang="en-US" altLang="ko-KR" b="1" dirty="0"/>
              <a:t>. </a:t>
            </a:r>
          </a:p>
          <a:p>
            <a:pPr marL="0" indent="0">
              <a:buNone/>
            </a:pPr>
            <a:r>
              <a:rPr lang="en-US" altLang="ko-KR" b="1" dirty="0"/>
              <a:t>   (Public</a:t>
            </a:r>
            <a:r>
              <a:rPr lang="ko-KR" altLang="en-US" b="1" dirty="0"/>
              <a:t> </a:t>
            </a:r>
            <a:r>
              <a:rPr lang="en-US" altLang="ko-KR" b="1" dirty="0"/>
              <a:t>Key</a:t>
            </a:r>
            <a:r>
              <a:rPr lang="ko-KR" altLang="en-US" b="1" dirty="0"/>
              <a:t>이며 </a:t>
            </a:r>
            <a:r>
              <a:rPr lang="en-US" altLang="ko-KR" b="1" dirty="0"/>
              <a:t>VM </a:t>
            </a:r>
            <a:r>
              <a:rPr lang="ko-KR" altLang="en-US" b="1" dirty="0"/>
              <a:t>인스턴스에 등록해야 하기 때문에 미리 복사해 둡니다</a:t>
            </a:r>
            <a:r>
              <a:rPr lang="en-US" altLang="ko-KR" b="1" dirty="0"/>
              <a:t>.)</a:t>
            </a:r>
          </a:p>
          <a:p>
            <a:r>
              <a:rPr lang="en-US" altLang="ko-KR" b="1" dirty="0"/>
              <a:t>Key</a:t>
            </a:r>
            <a:r>
              <a:rPr lang="ko-KR" altLang="en-US" b="1" dirty="0"/>
              <a:t> </a:t>
            </a:r>
            <a:r>
              <a:rPr lang="en-US" altLang="ko-KR" b="1" dirty="0"/>
              <a:t>comment</a:t>
            </a:r>
            <a:r>
              <a:rPr lang="ko-KR" altLang="en-US" b="1" dirty="0"/>
              <a:t>에 사용할 아이디를 적습니다</a:t>
            </a:r>
            <a:r>
              <a:rPr lang="en-US" altLang="ko-KR" b="1" dirty="0"/>
              <a:t>. </a:t>
            </a:r>
          </a:p>
          <a:p>
            <a:pPr marL="0" indent="0">
              <a:buNone/>
            </a:pPr>
            <a:r>
              <a:rPr lang="en-US" altLang="ko-KR" b="1" dirty="0"/>
              <a:t>   (</a:t>
            </a:r>
            <a:r>
              <a:rPr lang="ko-KR" altLang="en-US" b="1" dirty="0"/>
              <a:t>아이디가 </a:t>
            </a:r>
            <a:r>
              <a:rPr lang="en-US" altLang="ko-KR" b="1" dirty="0"/>
              <a:t>root</a:t>
            </a:r>
            <a:r>
              <a:rPr lang="ko-KR" altLang="en-US" b="1" dirty="0"/>
              <a:t>인 경우 관리자 권한 사용 가능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Key </a:t>
            </a:r>
            <a:r>
              <a:rPr lang="en-US" altLang="ko-KR" b="1" dirty="0" err="1"/>
              <a:t>passpharse</a:t>
            </a:r>
            <a:r>
              <a:rPr lang="ko-KR" altLang="en-US" b="1" dirty="0"/>
              <a:t>에 비밀번호를 적습니다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Confirm </a:t>
            </a:r>
            <a:r>
              <a:rPr lang="en-US" altLang="ko-KR" b="1" dirty="0" err="1"/>
              <a:t>passpharse</a:t>
            </a:r>
            <a:r>
              <a:rPr lang="ko-KR" altLang="en-US" b="1" dirty="0"/>
              <a:t>에는 위에서 적은 비밀번호를 한번 더 적어줍니다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Save private Key </a:t>
            </a:r>
            <a:r>
              <a:rPr lang="ko-KR" altLang="en-US" b="1" dirty="0"/>
              <a:t>버튼을 클릭하여 </a:t>
            </a:r>
            <a:r>
              <a:rPr lang="en-US" altLang="ko-KR" b="1" dirty="0"/>
              <a:t>private Key</a:t>
            </a:r>
            <a:r>
              <a:rPr lang="ko-KR" altLang="en-US" b="1" dirty="0"/>
              <a:t>를 저장합니다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   (</a:t>
            </a:r>
            <a:r>
              <a:rPr lang="ko-KR" altLang="en-US" b="1" dirty="0"/>
              <a:t>서버의 </a:t>
            </a:r>
            <a:r>
              <a:rPr lang="en-US" altLang="ko-KR" b="1" dirty="0"/>
              <a:t>private Key</a:t>
            </a:r>
            <a:r>
              <a:rPr lang="ko-KR" altLang="en-US" b="1" dirty="0"/>
              <a:t>가 노출된 경우 해당 서버는 모든 사용자에게 공개된 것과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</a:t>
            </a:r>
            <a:r>
              <a:rPr lang="ko-KR" altLang="en-US" b="1" dirty="0"/>
              <a:t>마찬가지여서 해킹의 위험에 노출되므로 서버를 지우고 새로 만들어야 합니다</a:t>
            </a:r>
            <a:r>
              <a:rPr lang="en-US" altLang="ko-KR" b="1" dirty="0"/>
              <a:t>.)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039414A-0153-7B55-C8D7-50B3B29349B2}"/>
              </a:ext>
            </a:extLst>
          </p:cNvPr>
          <p:cNvSpPr txBox="1">
            <a:spLocks/>
          </p:cNvSpPr>
          <p:nvPr/>
        </p:nvSpPr>
        <p:spPr>
          <a:xfrm>
            <a:off x="0" y="18131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Putty </a:t>
            </a:r>
            <a:r>
              <a:rPr lang="ko-KR" altLang="en-US" dirty="0"/>
              <a:t>설치 및 </a:t>
            </a:r>
            <a:r>
              <a:rPr lang="en-US" altLang="ko-KR" dirty="0"/>
              <a:t>SSH </a:t>
            </a:r>
            <a:r>
              <a:rPr lang="ko-KR" altLang="en-US" dirty="0"/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46894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039414A-0153-7B55-C8D7-50B3B29349B2}"/>
              </a:ext>
            </a:extLst>
          </p:cNvPr>
          <p:cNvSpPr txBox="1">
            <a:spLocks/>
          </p:cNvSpPr>
          <p:nvPr/>
        </p:nvSpPr>
        <p:spPr>
          <a:xfrm>
            <a:off x="0" y="18131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400" kern="1200" spc="7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Putty </a:t>
            </a:r>
            <a:r>
              <a:rPr lang="ko-KR" altLang="en-US" dirty="0"/>
              <a:t>설치 및 </a:t>
            </a:r>
            <a:r>
              <a:rPr lang="en-US" altLang="ko-KR" dirty="0"/>
              <a:t>SSH </a:t>
            </a:r>
            <a:r>
              <a:rPr lang="ko-KR" altLang="en-US" dirty="0"/>
              <a:t>등록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B100D-EEDF-9EF7-890B-2BE21F1D4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438" y="1262270"/>
            <a:ext cx="7447124" cy="536713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B5220E2-0C42-3443-3B31-E0D9BB33CE25}"/>
              </a:ext>
            </a:extLst>
          </p:cNvPr>
          <p:cNvSpPr/>
          <p:nvPr/>
        </p:nvSpPr>
        <p:spPr>
          <a:xfrm>
            <a:off x="2590800" y="2087862"/>
            <a:ext cx="6981825" cy="10839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0BBA52A-7D59-84B6-B3AF-EC567EA3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49" y="2062440"/>
            <a:ext cx="6410325" cy="581025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/>
              <a:t>복사해야 하는 부분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VM </a:t>
            </a:r>
            <a:r>
              <a:rPr lang="ko-KR" altLang="en-US" b="1" dirty="0"/>
              <a:t>인스턴스에 등록할 </a:t>
            </a:r>
            <a:r>
              <a:rPr lang="en-US" altLang="ko-KR" b="1" dirty="0"/>
              <a:t>Public Key</a:t>
            </a:r>
            <a:endParaRPr lang="ko-KR" altLang="en-US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1A6B79-E639-5786-74CC-53741352512A}"/>
              </a:ext>
            </a:extLst>
          </p:cNvPr>
          <p:cNvSpPr/>
          <p:nvPr/>
        </p:nvSpPr>
        <p:spPr>
          <a:xfrm>
            <a:off x="3856912" y="3429000"/>
            <a:ext cx="5715713" cy="2571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1550174-594C-C0E6-54BB-78E17D6821D5}"/>
              </a:ext>
            </a:extLst>
          </p:cNvPr>
          <p:cNvSpPr txBox="1">
            <a:spLocks/>
          </p:cNvSpPr>
          <p:nvPr/>
        </p:nvSpPr>
        <p:spPr>
          <a:xfrm>
            <a:off x="9819561" y="3267074"/>
            <a:ext cx="2058113" cy="58102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2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&lt;- </a:t>
            </a:r>
            <a:r>
              <a:rPr lang="ko-KR" altLang="en-US" sz="2000" b="1" dirty="0"/>
              <a:t>사용자 </a:t>
            </a:r>
            <a:r>
              <a:rPr lang="en-US" altLang="ko-KR" sz="2000" b="1" dirty="0"/>
              <a:t>ID</a:t>
            </a:r>
            <a:endParaRPr lang="ko-KR" altLang="en-US" sz="20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B72861-44B2-DFD9-5EFE-1C0F17EDEE08}"/>
              </a:ext>
            </a:extLst>
          </p:cNvPr>
          <p:cNvSpPr/>
          <p:nvPr/>
        </p:nvSpPr>
        <p:spPr>
          <a:xfrm>
            <a:off x="3856912" y="3765183"/>
            <a:ext cx="5715713" cy="2067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80BFFD-FBDC-83DF-4164-346B2A85DDCD}"/>
              </a:ext>
            </a:extLst>
          </p:cNvPr>
          <p:cNvSpPr/>
          <p:nvPr/>
        </p:nvSpPr>
        <p:spPr>
          <a:xfrm>
            <a:off x="3856912" y="4044214"/>
            <a:ext cx="5715713" cy="2067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1C4DEBE-3DF1-DB4A-6090-1B52C48E4269}"/>
              </a:ext>
            </a:extLst>
          </p:cNvPr>
          <p:cNvSpPr txBox="1">
            <a:spLocks/>
          </p:cNvSpPr>
          <p:nvPr/>
        </p:nvSpPr>
        <p:spPr>
          <a:xfrm>
            <a:off x="9819560" y="3548061"/>
            <a:ext cx="2058113" cy="58102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2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&lt;- </a:t>
            </a:r>
            <a:r>
              <a:rPr lang="ko-KR" altLang="en-US" sz="2000" b="1" dirty="0"/>
              <a:t>비밀번호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570CDB3-282D-4B23-9362-D76669D96B43}"/>
              </a:ext>
            </a:extLst>
          </p:cNvPr>
          <p:cNvSpPr txBox="1">
            <a:spLocks/>
          </p:cNvSpPr>
          <p:nvPr/>
        </p:nvSpPr>
        <p:spPr>
          <a:xfrm>
            <a:off x="9819560" y="3838573"/>
            <a:ext cx="2296240" cy="58102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2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&lt;- </a:t>
            </a:r>
            <a:r>
              <a:rPr lang="ko-KR" altLang="en-US" sz="2000" b="1" dirty="0"/>
              <a:t>비밀번호 확인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FA1B79-52B1-5AAF-EDAF-1C9CBEF7BBA2}"/>
              </a:ext>
            </a:extLst>
          </p:cNvPr>
          <p:cNvSpPr/>
          <p:nvPr/>
        </p:nvSpPr>
        <p:spPr>
          <a:xfrm>
            <a:off x="7858125" y="5241003"/>
            <a:ext cx="1714500" cy="2540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38323ED-793B-0752-6B10-E2A30A8998D1}"/>
              </a:ext>
            </a:extLst>
          </p:cNvPr>
          <p:cNvSpPr txBox="1">
            <a:spLocks/>
          </p:cNvSpPr>
          <p:nvPr/>
        </p:nvSpPr>
        <p:spPr>
          <a:xfrm>
            <a:off x="9895760" y="5077536"/>
            <a:ext cx="2296240" cy="58102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2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2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5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/>
              <a:t>&lt;- PPK </a:t>
            </a:r>
            <a:r>
              <a:rPr lang="ko-KR" altLang="en-US" sz="2000" b="1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717766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478DC-08EC-9D12-EB6B-F7195B0C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GCP VM </a:t>
            </a:r>
            <a:r>
              <a:rPr lang="ko-KR" altLang="en-US" dirty="0"/>
              <a:t>인스턴스에 </a:t>
            </a:r>
            <a:r>
              <a:rPr lang="en-US" altLang="ko-KR" dirty="0"/>
              <a:t>SSH </a:t>
            </a:r>
            <a:r>
              <a:rPr lang="ko-KR" altLang="en-US" dirty="0"/>
              <a:t>키 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AED05-EF8C-3A7C-6147-7EEBE5144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GCP</a:t>
            </a:r>
            <a:r>
              <a:rPr lang="ko-KR" altLang="en-US" dirty="0"/>
              <a:t>에 접속하여 </a:t>
            </a:r>
            <a:endParaRPr lang="en-US" altLang="ko-KR" dirty="0"/>
          </a:p>
          <a:p>
            <a:r>
              <a:rPr lang="ko-KR" altLang="en-US" dirty="0"/>
              <a:t>메뉴 </a:t>
            </a:r>
            <a:r>
              <a:rPr lang="en-US" altLang="ko-KR" dirty="0"/>
              <a:t>– Compute Engine – </a:t>
            </a:r>
            <a:r>
              <a:rPr lang="ko-KR" altLang="en-US" dirty="0"/>
              <a:t>메타데이터 탭으로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SSH </a:t>
            </a:r>
            <a:r>
              <a:rPr lang="ko-KR" altLang="en-US" dirty="0"/>
              <a:t>키 </a:t>
            </a:r>
            <a:r>
              <a:rPr lang="en-US" altLang="ko-KR" dirty="0"/>
              <a:t>–</a:t>
            </a:r>
            <a:r>
              <a:rPr lang="ko-KR" altLang="en-US" dirty="0"/>
              <a:t> 수정 버튼 </a:t>
            </a:r>
            <a:r>
              <a:rPr lang="en-US" altLang="ko-KR" dirty="0"/>
              <a:t>– </a:t>
            </a:r>
            <a:r>
              <a:rPr lang="ko-KR" altLang="en-US" dirty="0"/>
              <a:t>항목 추가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이전 페이지에서 생성한 </a:t>
            </a:r>
            <a:r>
              <a:rPr lang="en-US" altLang="ko-KR" dirty="0"/>
              <a:t>Public Key </a:t>
            </a:r>
            <a:r>
              <a:rPr lang="ko-KR" altLang="en-US" dirty="0"/>
              <a:t>등록 후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085B8C-4D90-C9AC-5944-566329B1F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303" y="2049317"/>
            <a:ext cx="4099915" cy="30177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65945E5-CC25-BE00-929A-62839DE44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630" y="5303782"/>
            <a:ext cx="4153260" cy="12116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78DC797-8F97-E731-F5A2-4B70950D8E0F}"/>
              </a:ext>
            </a:extLst>
          </p:cNvPr>
          <p:cNvSpPr/>
          <p:nvPr/>
        </p:nvSpPr>
        <p:spPr>
          <a:xfrm>
            <a:off x="7922302" y="2395636"/>
            <a:ext cx="2384575" cy="3475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C3DFDB-7B08-6E80-B00B-D28EBE24EE62}"/>
              </a:ext>
            </a:extLst>
          </p:cNvPr>
          <p:cNvSpPr/>
          <p:nvPr/>
        </p:nvSpPr>
        <p:spPr>
          <a:xfrm>
            <a:off x="10306877" y="3357643"/>
            <a:ext cx="1715341" cy="2872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200A82-125C-1905-0EC1-FBA999F8BD52}"/>
              </a:ext>
            </a:extLst>
          </p:cNvPr>
          <p:cNvSpPr/>
          <p:nvPr/>
        </p:nvSpPr>
        <p:spPr>
          <a:xfrm>
            <a:off x="8954327" y="6197144"/>
            <a:ext cx="723073" cy="3183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336281-7980-866C-BB07-AF553E5D8CB5}"/>
              </a:ext>
            </a:extLst>
          </p:cNvPr>
          <p:cNvSpPr/>
          <p:nvPr/>
        </p:nvSpPr>
        <p:spPr>
          <a:xfrm>
            <a:off x="9114589" y="5324177"/>
            <a:ext cx="723073" cy="3183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69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3320F-D54D-DD1C-32F1-18C4DF08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</a:t>
            </a:r>
            <a:r>
              <a:rPr lang="ko-KR" altLang="en-US" dirty="0"/>
              <a:t>로 </a:t>
            </a:r>
            <a:r>
              <a:rPr lang="en-US" altLang="ko-KR" dirty="0"/>
              <a:t>VM </a:t>
            </a:r>
            <a:r>
              <a:rPr lang="ko-KR" altLang="en-US" dirty="0"/>
              <a:t>인스턴스 접속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38C6E-FA90-FD90-7581-6646A623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Putty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 err="1"/>
              <a:t>HostName</a:t>
            </a:r>
            <a:r>
              <a:rPr lang="ko-KR" altLang="en-US" dirty="0"/>
              <a:t>에 사용자</a:t>
            </a:r>
            <a:r>
              <a:rPr lang="en-US" altLang="ko-KR" dirty="0"/>
              <a:t>ID@VM </a:t>
            </a:r>
            <a:r>
              <a:rPr lang="ko-KR" altLang="en-US" dirty="0"/>
              <a:t>인스턴스 외부접속 </a:t>
            </a:r>
            <a:r>
              <a:rPr lang="en-US" altLang="ko-KR" dirty="0"/>
              <a:t>IP </a:t>
            </a:r>
            <a:r>
              <a:rPr lang="ko-KR" altLang="en-US" dirty="0"/>
              <a:t>입력</a:t>
            </a: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   ex) </a:t>
            </a:r>
            <a:r>
              <a:rPr lang="en-US" altLang="ko-KR" dirty="0">
                <a:hlinkClick r:id="rId2"/>
              </a:rPr>
              <a:t>root@32.192.27.23</a:t>
            </a:r>
            <a:endParaRPr lang="en-US" altLang="ko-KR" dirty="0"/>
          </a:p>
          <a:p>
            <a:r>
              <a:rPr lang="ko-KR" altLang="en-US" dirty="0"/>
              <a:t>왼쪽 메뉴에 </a:t>
            </a:r>
            <a:r>
              <a:rPr lang="en-US" altLang="ko-KR" dirty="0"/>
              <a:t>Connection – SSH – Auth </a:t>
            </a:r>
            <a:r>
              <a:rPr lang="ko-KR" altLang="en-US" dirty="0"/>
              <a:t>클릭 </a:t>
            </a:r>
            <a:r>
              <a:rPr lang="en-US" altLang="ko-KR" dirty="0"/>
              <a:t>– Browse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아까 저장했던 </a:t>
            </a:r>
            <a:r>
              <a:rPr lang="en-US" altLang="ko-KR" dirty="0"/>
              <a:t>PPK(Putty Private Key) </a:t>
            </a:r>
            <a:r>
              <a:rPr lang="ko-KR" altLang="en-US" dirty="0"/>
              <a:t>파일 선택 </a:t>
            </a:r>
            <a:r>
              <a:rPr lang="en-US" altLang="ko-KR" dirty="0"/>
              <a:t>– Session</a:t>
            </a:r>
            <a:r>
              <a:rPr lang="ko-KR" altLang="en-US" dirty="0"/>
              <a:t> 클릭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Open </a:t>
            </a:r>
            <a:r>
              <a:rPr lang="ko-KR" altLang="en-US" dirty="0"/>
              <a:t>버튼 클릭 </a:t>
            </a:r>
            <a:r>
              <a:rPr lang="en-US" altLang="ko-KR" dirty="0"/>
              <a:t>– </a:t>
            </a:r>
            <a:r>
              <a:rPr lang="ko-KR" altLang="en-US" dirty="0"/>
              <a:t>설정해둔 비밀번호 입력하면 </a:t>
            </a:r>
            <a:r>
              <a:rPr lang="en-US" altLang="ko-KR" dirty="0"/>
              <a:t>VM </a:t>
            </a:r>
            <a:r>
              <a:rPr lang="ko-KR" altLang="en-US" dirty="0"/>
              <a:t>인스턴스 접속 가능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개인 </a:t>
            </a:r>
            <a:r>
              <a:rPr lang="en-US" altLang="ko-KR" dirty="0"/>
              <a:t>PC</a:t>
            </a:r>
            <a:r>
              <a:rPr lang="ko-KR" altLang="en-US" dirty="0"/>
              <a:t>인 경우엔 </a:t>
            </a:r>
            <a:r>
              <a:rPr lang="en-US" altLang="ko-KR" dirty="0"/>
              <a:t>Save</a:t>
            </a:r>
            <a:r>
              <a:rPr lang="ko-KR" altLang="en-US" dirty="0"/>
              <a:t>로 저장해두면 </a:t>
            </a:r>
            <a:r>
              <a:rPr lang="en-US" altLang="ko-KR" dirty="0"/>
              <a:t>Load - Open</a:t>
            </a:r>
            <a:r>
              <a:rPr lang="ko-KR" altLang="en-US" dirty="0"/>
              <a:t>으로 바로 접속 가능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68819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1243A"/>
      </a:dk2>
      <a:lt2>
        <a:srgbClr val="E2E8E3"/>
      </a:lt2>
      <a:accent1>
        <a:srgbClr val="CA92BD"/>
      </a:accent1>
      <a:accent2>
        <a:srgbClr val="BF7A91"/>
      </a:accent2>
      <a:accent3>
        <a:srgbClr val="CA9692"/>
      </a:accent3>
      <a:accent4>
        <a:srgbClr val="BF9C7A"/>
      </a:accent4>
      <a:accent5>
        <a:srgbClr val="A9A57A"/>
      </a:accent5>
      <a:accent6>
        <a:srgbClr val="97AB6E"/>
      </a:accent6>
      <a:hlink>
        <a:srgbClr val="568E64"/>
      </a:hlink>
      <a:folHlink>
        <a:srgbClr val="7F7F7F"/>
      </a:folHlink>
    </a:clrScheme>
    <a:fontScheme name="Custom 4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395</Words>
  <Application>Microsoft Office PowerPoint</Application>
  <PresentationFormat>와이드스크린</PresentationFormat>
  <Paragraphs>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Microsoft GothicNeo</vt:lpstr>
      <vt:lpstr>Arial</vt:lpstr>
      <vt:lpstr>Avenir Next LT Pro</vt:lpstr>
      <vt:lpstr>Avenir Next LT Pro Light</vt:lpstr>
      <vt:lpstr>PebbleVTI</vt:lpstr>
      <vt:lpstr>Virtural Machine (가상 머신) 이용법</vt:lpstr>
      <vt:lpstr>Virtual Machine 인스턴스 생성</vt:lpstr>
      <vt:lpstr>Putty 설치 및 SSH 등록</vt:lpstr>
      <vt:lpstr>Putty 설치 및 SSH 등록</vt:lpstr>
      <vt:lpstr>PowerPoint 프레젠테이션</vt:lpstr>
      <vt:lpstr>PowerPoint 프레젠테이션</vt:lpstr>
      <vt:lpstr>PowerPoint 프레젠테이션</vt:lpstr>
      <vt:lpstr>GCP VM 인스턴스에 SSH 키 등록</vt:lpstr>
      <vt:lpstr>Putty로 VM 인스턴스 접속</vt:lpstr>
      <vt:lpstr>VM 인스턴스 외부 접속 IP 찾는 방법</vt:lpstr>
      <vt:lpstr>Putty로 VM 인스턴스 접속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Virtural Machine (가상 머신) 이용법</dc:title>
  <dc:creator>박상욱</dc:creator>
  <cp:lastModifiedBy>박상욱</cp:lastModifiedBy>
  <cp:revision>1</cp:revision>
  <dcterms:created xsi:type="dcterms:W3CDTF">2022-09-26T15:08:50Z</dcterms:created>
  <dcterms:modified xsi:type="dcterms:W3CDTF">2022-09-26T16:02:05Z</dcterms:modified>
</cp:coreProperties>
</file>