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84" r:id="rId3"/>
    <p:sldId id="308" r:id="rId4"/>
    <p:sldId id="260" r:id="rId5"/>
    <p:sldId id="258" r:id="rId6"/>
    <p:sldId id="281" r:id="rId7"/>
    <p:sldId id="283" r:id="rId8"/>
    <p:sldId id="285" r:id="rId9"/>
    <p:sldId id="282" r:id="rId10"/>
    <p:sldId id="261" r:id="rId11"/>
    <p:sldId id="262" r:id="rId12"/>
    <p:sldId id="263" r:id="rId13"/>
    <p:sldId id="268" r:id="rId14"/>
    <p:sldId id="264" r:id="rId15"/>
    <p:sldId id="265" r:id="rId16"/>
    <p:sldId id="272" r:id="rId17"/>
    <p:sldId id="269" r:id="rId18"/>
    <p:sldId id="273" r:id="rId19"/>
    <p:sldId id="274" r:id="rId20"/>
    <p:sldId id="276" r:id="rId21"/>
    <p:sldId id="286" r:id="rId22"/>
    <p:sldId id="287" r:id="rId23"/>
    <p:sldId id="291" r:id="rId24"/>
    <p:sldId id="289" r:id="rId25"/>
    <p:sldId id="290" r:id="rId26"/>
    <p:sldId id="288" r:id="rId27"/>
    <p:sldId id="295" r:id="rId28"/>
    <p:sldId id="306" r:id="rId29"/>
    <p:sldId id="301" r:id="rId30"/>
    <p:sldId id="298" r:id="rId31"/>
    <p:sldId id="296" r:id="rId32"/>
    <p:sldId id="297" r:id="rId33"/>
    <p:sldId id="299" r:id="rId34"/>
    <p:sldId id="300" r:id="rId35"/>
    <p:sldId id="302" r:id="rId36"/>
    <p:sldId id="307" r:id="rId37"/>
    <p:sldId id="294" r:id="rId38"/>
    <p:sldId id="270" r:id="rId39"/>
    <p:sldId id="277" r:id="rId40"/>
    <p:sldId id="304" r:id="rId41"/>
    <p:sldId id="305" r:id="rId42"/>
    <p:sldId id="30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F55A5-4435-40F5-8CCC-0CE9A063C89E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78078-2F2F-47D3-B8B2-3506B17F3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Calibri" pitchFamily="34"/>
              <a:buNone/>
            </a:defPPr>
            <a:lvl1pPr lvl="0">
              <a:buClr>
                <a:srgbClr val="000000"/>
              </a:buClr>
              <a:buSzPct val="100000"/>
              <a:buFont typeface="Calibri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Calibri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alibri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alibri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alibri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alibri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alibri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alibri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alibri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Calibri" pitchFamily="34"/>
              <a:buNone/>
            </a:defPPr>
            <a:lvl1pPr lvl="0">
              <a:buClr>
                <a:srgbClr val="000000"/>
              </a:buClr>
              <a:buSzPct val="100000"/>
              <a:buFont typeface="Calibri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Calibri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alibri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alibri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alibri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alibri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alibri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alibri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alibri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Calibri" pitchFamily="34"/>
              <a:buNone/>
            </a:defPPr>
            <a:lvl1pPr lvl="0">
              <a:buClr>
                <a:srgbClr val="000000"/>
              </a:buClr>
              <a:buSzPct val="100000"/>
              <a:buFont typeface="Calibri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Calibri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alibri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alibri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alibri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alibri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alibri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alibri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alibri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Calibri" pitchFamily="34"/>
              <a:buNone/>
            </a:defPPr>
            <a:lvl1pPr lvl="0">
              <a:buClr>
                <a:srgbClr val="000000"/>
              </a:buClr>
              <a:buSzPct val="100000"/>
              <a:buFont typeface="Calibri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Calibri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alibri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alibri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alibri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alibri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alibri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alibri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alibri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Calibri" pitchFamily="34"/>
              <a:buNone/>
            </a:defPPr>
            <a:lvl1pPr lvl="0">
              <a:buClr>
                <a:srgbClr val="000000"/>
              </a:buClr>
              <a:buSzPct val="100000"/>
              <a:buFont typeface="Calibri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Calibri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alibri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alibri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alibri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alibri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alibri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alibri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alibri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41E1-01DD-4D07-83B2-3A6325D51FB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4C-E06B-4A66-8D86-277B15C7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41E1-01DD-4D07-83B2-3A6325D51FB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4C-E06B-4A66-8D86-277B15C7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41E1-01DD-4D07-83B2-3A6325D51FB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4C-E06B-4A66-8D86-277B15C7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41E1-01DD-4D07-83B2-3A6325D51FB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4C-E06B-4A66-8D86-277B15C7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6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41E1-01DD-4D07-83B2-3A6325D51FB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4C-E06B-4A66-8D86-277B15C7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4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41E1-01DD-4D07-83B2-3A6325D51FB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4C-E06B-4A66-8D86-277B15C7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41E1-01DD-4D07-83B2-3A6325D51FB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4C-E06B-4A66-8D86-277B15C7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41E1-01DD-4D07-83B2-3A6325D51FB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4C-E06B-4A66-8D86-277B15C7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41E1-01DD-4D07-83B2-3A6325D51FB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4C-E06B-4A66-8D86-277B15C7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41E1-01DD-4D07-83B2-3A6325D51FB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4C-E06B-4A66-8D86-277B15C7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41E1-01DD-4D07-83B2-3A6325D51FB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D14C-E06B-4A66-8D86-277B15C7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0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41E1-01DD-4D07-83B2-3A6325D51FB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D14C-E06B-4A66-8D86-277B15C7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3.png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w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5.wdp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4.wmf"/><Relationship Id="rId9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ca/pynacl" TargetMode="External"/><Relationship Id="rId2" Type="http://schemas.openxmlformats.org/officeDocument/2006/relationships/hyperlink" Target="https://nacl.cr.yp.to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rlock-Rochester/hdi_encryp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 I … Do 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1523880" y="2514600"/>
            <a:ext cx="5486399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0AD00"/>
          </a:solidFill>
          <a:ln w="47880">
            <a:solidFill>
              <a:srgbClr val="B07E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Nimbus Roman No9 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19559" y="2514600"/>
            <a:ext cx="1252439" cy="12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78680" y="2225520"/>
            <a:ext cx="1434960" cy="17971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631825" y="2170113"/>
            <a:ext cx="1250950" cy="1792287"/>
            <a:chOff x="398" y="1367"/>
            <a:chExt cx="788" cy="112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98" y="1367"/>
              <a:ext cx="788" cy="1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07" y="1852"/>
              <a:ext cx="109" cy="165"/>
            </a:xfrm>
            <a:custGeom>
              <a:avLst/>
              <a:gdLst>
                <a:gd name="T0" fmla="*/ 109 w 109"/>
                <a:gd name="T1" fmla="*/ 75 h 165"/>
                <a:gd name="T2" fmla="*/ 109 w 109"/>
                <a:gd name="T3" fmla="*/ 75 h 165"/>
                <a:gd name="T4" fmla="*/ 109 w 109"/>
                <a:gd name="T5" fmla="*/ 91 h 165"/>
                <a:gd name="T6" fmla="*/ 109 w 109"/>
                <a:gd name="T7" fmla="*/ 108 h 165"/>
                <a:gd name="T8" fmla="*/ 107 w 109"/>
                <a:gd name="T9" fmla="*/ 122 h 165"/>
                <a:gd name="T10" fmla="*/ 103 w 109"/>
                <a:gd name="T11" fmla="*/ 134 h 165"/>
                <a:gd name="T12" fmla="*/ 96 w 109"/>
                <a:gd name="T13" fmla="*/ 146 h 165"/>
                <a:gd name="T14" fmla="*/ 89 w 109"/>
                <a:gd name="T15" fmla="*/ 155 h 165"/>
                <a:gd name="T16" fmla="*/ 77 w 109"/>
                <a:gd name="T17" fmla="*/ 162 h 165"/>
                <a:gd name="T18" fmla="*/ 68 w 109"/>
                <a:gd name="T19" fmla="*/ 165 h 165"/>
                <a:gd name="T20" fmla="*/ 68 w 109"/>
                <a:gd name="T21" fmla="*/ 165 h 165"/>
                <a:gd name="T22" fmla="*/ 57 w 109"/>
                <a:gd name="T23" fmla="*/ 165 h 165"/>
                <a:gd name="T24" fmla="*/ 46 w 109"/>
                <a:gd name="T25" fmla="*/ 162 h 165"/>
                <a:gd name="T26" fmla="*/ 37 w 109"/>
                <a:gd name="T27" fmla="*/ 155 h 165"/>
                <a:gd name="T28" fmla="*/ 28 w 109"/>
                <a:gd name="T29" fmla="*/ 146 h 165"/>
                <a:gd name="T30" fmla="*/ 19 w 109"/>
                <a:gd name="T31" fmla="*/ 134 h 165"/>
                <a:gd name="T32" fmla="*/ 12 w 109"/>
                <a:gd name="T33" fmla="*/ 122 h 165"/>
                <a:gd name="T34" fmla="*/ 5 w 109"/>
                <a:gd name="T35" fmla="*/ 106 h 165"/>
                <a:gd name="T36" fmla="*/ 3 w 109"/>
                <a:gd name="T37" fmla="*/ 91 h 165"/>
                <a:gd name="T38" fmla="*/ 3 w 109"/>
                <a:gd name="T39" fmla="*/ 91 h 165"/>
                <a:gd name="T40" fmla="*/ 0 w 109"/>
                <a:gd name="T41" fmla="*/ 75 h 165"/>
                <a:gd name="T42" fmla="*/ 0 w 109"/>
                <a:gd name="T43" fmla="*/ 58 h 165"/>
                <a:gd name="T44" fmla="*/ 5 w 109"/>
                <a:gd name="T45" fmla="*/ 44 h 165"/>
                <a:gd name="T46" fmla="*/ 10 w 109"/>
                <a:gd name="T47" fmla="*/ 31 h 165"/>
                <a:gd name="T48" fmla="*/ 14 w 109"/>
                <a:gd name="T49" fmla="*/ 20 h 165"/>
                <a:gd name="T50" fmla="*/ 23 w 109"/>
                <a:gd name="T51" fmla="*/ 12 h 165"/>
                <a:gd name="T52" fmla="*/ 33 w 109"/>
                <a:gd name="T53" fmla="*/ 5 h 165"/>
                <a:gd name="T54" fmla="*/ 42 w 109"/>
                <a:gd name="T55" fmla="*/ 0 h 165"/>
                <a:gd name="T56" fmla="*/ 42 w 109"/>
                <a:gd name="T57" fmla="*/ 0 h 165"/>
                <a:gd name="T58" fmla="*/ 53 w 109"/>
                <a:gd name="T59" fmla="*/ 0 h 165"/>
                <a:gd name="T60" fmla="*/ 64 w 109"/>
                <a:gd name="T61" fmla="*/ 5 h 165"/>
                <a:gd name="T62" fmla="*/ 75 w 109"/>
                <a:gd name="T63" fmla="*/ 12 h 165"/>
                <a:gd name="T64" fmla="*/ 84 w 109"/>
                <a:gd name="T65" fmla="*/ 20 h 165"/>
                <a:gd name="T66" fmla="*/ 91 w 109"/>
                <a:gd name="T67" fmla="*/ 31 h 165"/>
                <a:gd name="T68" fmla="*/ 100 w 109"/>
                <a:gd name="T69" fmla="*/ 44 h 165"/>
                <a:gd name="T70" fmla="*/ 105 w 109"/>
                <a:gd name="T71" fmla="*/ 58 h 165"/>
                <a:gd name="T72" fmla="*/ 109 w 109"/>
                <a:gd name="T73" fmla="*/ 7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165">
                  <a:moveTo>
                    <a:pt x="109" y="75"/>
                  </a:moveTo>
                  <a:lnTo>
                    <a:pt x="109" y="75"/>
                  </a:lnTo>
                  <a:lnTo>
                    <a:pt x="109" y="91"/>
                  </a:lnTo>
                  <a:lnTo>
                    <a:pt x="109" y="108"/>
                  </a:lnTo>
                  <a:lnTo>
                    <a:pt x="107" y="122"/>
                  </a:lnTo>
                  <a:lnTo>
                    <a:pt x="103" y="134"/>
                  </a:lnTo>
                  <a:lnTo>
                    <a:pt x="96" y="146"/>
                  </a:lnTo>
                  <a:lnTo>
                    <a:pt x="89" y="155"/>
                  </a:lnTo>
                  <a:lnTo>
                    <a:pt x="77" y="162"/>
                  </a:lnTo>
                  <a:lnTo>
                    <a:pt x="68" y="165"/>
                  </a:lnTo>
                  <a:lnTo>
                    <a:pt x="68" y="165"/>
                  </a:lnTo>
                  <a:lnTo>
                    <a:pt x="57" y="165"/>
                  </a:lnTo>
                  <a:lnTo>
                    <a:pt x="46" y="162"/>
                  </a:lnTo>
                  <a:lnTo>
                    <a:pt x="37" y="155"/>
                  </a:lnTo>
                  <a:lnTo>
                    <a:pt x="28" y="146"/>
                  </a:lnTo>
                  <a:lnTo>
                    <a:pt x="19" y="134"/>
                  </a:lnTo>
                  <a:lnTo>
                    <a:pt x="12" y="122"/>
                  </a:lnTo>
                  <a:lnTo>
                    <a:pt x="5" y="106"/>
                  </a:lnTo>
                  <a:lnTo>
                    <a:pt x="3" y="91"/>
                  </a:lnTo>
                  <a:lnTo>
                    <a:pt x="3" y="91"/>
                  </a:lnTo>
                  <a:lnTo>
                    <a:pt x="0" y="75"/>
                  </a:lnTo>
                  <a:lnTo>
                    <a:pt x="0" y="58"/>
                  </a:lnTo>
                  <a:lnTo>
                    <a:pt x="5" y="44"/>
                  </a:lnTo>
                  <a:lnTo>
                    <a:pt x="10" y="31"/>
                  </a:lnTo>
                  <a:lnTo>
                    <a:pt x="14" y="20"/>
                  </a:lnTo>
                  <a:lnTo>
                    <a:pt x="23" y="12"/>
                  </a:lnTo>
                  <a:lnTo>
                    <a:pt x="33" y="5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5"/>
                  </a:lnTo>
                  <a:lnTo>
                    <a:pt x="75" y="12"/>
                  </a:lnTo>
                  <a:lnTo>
                    <a:pt x="84" y="20"/>
                  </a:lnTo>
                  <a:lnTo>
                    <a:pt x="91" y="31"/>
                  </a:lnTo>
                  <a:lnTo>
                    <a:pt x="100" y="44"/>
                  </a:lnTo>
                  <a:lnTo>
                    <a:pt x="105" y="58"/>
                  </a:lnTo>
                  <a:lnTo>
                    <a:pt x="109" y="75"/>
                  </a:lnTo>
                  <a:close/>
                </a:path>
              </a:pathLst>
            </a:custGeom>
            <a:solidFill>
              <a:srgbClr val="D09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61" y="1888"/>
              <a:ext cx="109" cy="162"/>
            </a:xfrm>
            <a:custGeom>
              <a:avLst/>
              <a:gdLst>
                <a:gd name="T0" fmla="*/ 107 w 109"/>
                <a:gd name="T1" fmla="*/ 90 h 162"/>
                <a:gd name="T2" fmla="*/ 107 w 109"/>
                <a:gd name="T3" fmla="*/ 90 h 162"/>
                <a:gd name="T4" fmla="*/ 105 w 109"/>
                <a:gd name="T5" fmla="*/ 105 h 162"/>
                <a:gd name="T6" fmla="*/ 98 w 109"/>
                <a:gd name="T7" fmla="*/ 121 h 162"/>
                <a:gd name="T8" fmla="*/ 91 w 109"/>
                <a:gd name="T9" fmla="*/ 134 h 162"/>
                <a:gd name="T10" fmla="*/ 81 w 109"/>
                <a:gd name="T11" fmla="*/ 145 h 162"/>
                <a:gd name="T12" fmla="*/ 72 w 109"/>
                <a:gd name="T13" fmla="*/ 154 h 162"/>
                <a:gd name="T14" fmla="*/ 62 w 109"/>
                <a:gd name="T15" fmla="*/ 160 h 162"/>
                <a:gd name="T16" fmla="*/ 50 w 109"/>
                <a:gd name="T17" fmla="*/ 162 h 162"/>
                <a:gd name="T18" fmla="*/ 41 w 109"/>
                <a:gd name="T19" fmla="*/ 162 h 162"/>
                <a:gd name="T20" fmla="*/ 41 w 109"/>
                <a:gd name="T21" fmla="*/ 162 h 162"/>
                <a:gd name="T22" fmla="*/ 30 w 109"/>
                <a:gd name="T23" fmla="*/ 159 h 162"/>
                <a:gd name="T24" fmla="*/ 21 w 109"/>
                <a:gd name="T25" fmla="*/ 152 h 162"/>
                <a:gd name="T26" fmla="*/ 14 w 109"/>
                <a:gd name="T27" fmla="*/ 143 h 162"/>
                <a:gd name="T28" fmla="*/ 7 w 109"/>
                <a:gd name="T29" fmla="*/ 131 h 162"/>
                <a:gd name="T30" fmla="*/ 2 w 109"/>
                <a:gd name="T31" fmla="*/ 119 h 162"/>
                <a:gd name="T32" fmla="*/ 0 w 109"/>
                <a:gd name="T33" fmla="*/ 105 h 162"/>
                <a:gd name="T34" fmla="*/ 0 w 109"/>
                <a:gd name="T35" fmla="*/ 88 h 162"/>
                <a:gd name="T36" fmla="*/ 2 w 109"/>
                <a:gd name="T37" fmla="*/ 72 h 162"/>
                <a:gd name="T38" fmla="*/ 2 w 109"/>
                <a:gd name="T39" fmla="*/ 72 h 162"/>
                <a:gd name="T40" fmla="*/ 5 w 109"/>
                <a:gd name="T41" fmla="*/ 57 h 162"/>
                <a:gd name="T42" fmla="*/ 12 w 109"/>
                <a:gd name="T43" fmla="*/ 41 h 162"/>
                <a:gd name="T44" fmla="*/ 18 w 109"/>
                <a:gd name="T45" fmla="*/ 28 h 162"/>
                <a:gd name="T46" fmla="*/ 28 w 109"/>
                <a:gd name="T47" fmla="*/ 17 h 162"/>
                <a:gd name="T48" fmla="*/ 37 w 109"/>
                <a:gd name="T49" fmla="*/ 9 h 162"/>
                <a:gd name="T50" fmla="*/ 48 w 109"/>
                <a:gd name="T51" fmla="*/ 2 h 162"/>
                <a:gd name="T52" fmla="*/ 57 w 109"/>
                <a:gd name="T53" fmla="*/ 0 h 162"/>
                <a:gd name="T54" fmla="*/ 68 w 109"/>
                <a:gd name="T55" fmla="*/ 0 h 162"/>
                <a:gd name="T56" fmla="*/ 68 w 109"/>
                <a:gd name="T57" fmla="*/ 0 h 162"/>
                <a:gd name="T58" fmla="*/ 79 w 109"/>
                <a:gd name="T59" fmla="*/ 2 h 162"/>
                <a:gd name="T60" fmla="*/ 88 w 109"/>
                <a:gd name="T61" fmla="*/ 9 h 162"/>
                <a:gd name="T62" fmla="*/ 95 w 109"/>
                <a:gd name="T63" fmla="*/ 17 h 162"/>
                <a:gd name="T64" fmla="*/ 102 w 109"/>
                <a:gd name="T65" fmla="*/ 31 h 162"/>
                <a:gd name="T66" fmla="*/ 107 w 109"/>
                <a:gd name="T67" fmla="*/ 41 h 162"/>
                <a:gd name="T68" fmla="*/ 109 w 109"/>
                <a:gd name="T69" fmla="*/ 57 h 162"/>
                <a:gd name="T70" fmla="*/ 109 w 109"/>
                <a:gd name="T71" fmla="*/ 72 h 162"/>
                <a:gd name="T72" fmla="*/ 107 w 109"/>
                <a:gd name="T73" fmla="*/ 9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162">
                  <a:moveTo>
                    <a:pt x="107" y="90"/>
                  </a:moveTo>
                  <a:lnTo>
                    <a:pt x="107" y="90"/>
                  </a:lnTo>
                  <a:lnTo>
                    <a:pt x="105" y="105"/>
                  </a:lnTo>
                  <a:lnTo>
                    <a:pt x="98" y="121"/>
                  </a:lnTo>
                  <a:lnTo>
                    <a:pt x="91" y="134"/>
                  </a:lnTo>
                  <a:lnTo>
                    <a:pt x="81" y="145"/>
                  </a:lnTo>
                  <a:lnTo>
                    <a:pt x="72" y="154"/>
                  </a:lnTo>
                  <a:lnTo>
                    <a:pt x="62" y="160"/>
                  </a:lnTo>
                  <a:lnTo>
                    <a:pt x="50" y="162"/>
                  </a:lnTo>
                  <a:lnTo>
                    <a:pt x="41" y="162"/>
                  </a:lnTo>
                  <a:lnTo>
                    <a:pt x="41" y="162"/>
                  </a:lnTo>
                  <a:lnTo>
                    <a:pt x="30" y="159"/>
                  </a:lnTo>
                  <a:lnTo>
                    <a:pt x="21" y="152"/>
                  </a:lnTo>
                  <a:lnTo>
                    <a:pt x="14" y="143"/>
                  </a:lnTo>
                  <a:lnTo>
                    <a:pt x="7" y="131"/>
                  </a:lnTo>
                  <a:lnTo>
                    <a:pt x="2" y="119"/>
                  </a:lnTo>
                  <a:lnTo>
                    <a:pt x="0" y="105"/>
                  </a:lnTo>
                  <a:lnTo>
                    <a:pt x="0" y="88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5" y="57"/>
                  </a:lnTo>
                  <a:lnTo>
                    <a:pt x="12" y="41"/>
                  </a:lnTo>
                  <a:lnTo>
                    <a:pt x="18" y="28"/>
                  </a:lnTo>
                  <a:lnTo>
                    <a:pt x="28" y="17"/>
                  </a:lnTo>
                  <a:lnTo>
                    <a:pt x="37" y="9"/>
                  </a:lnTo>
                  <a:lnTo>
                    <a:pt x="48" y="2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88" y="9"/>
                  </a:lnTo>
                  <a:lnTo>
                    <a:pt x="95" y="17"/>
                  </a:lnTo>
                  <a:lnTo>
                    <a:pt x="102" y="31"/>
                  </a:lnTo>
                  <a:lnTo>
                    <a:pt x="107" y="41"/>
                  </a:lnTo>
                  <a:lnTo>
                    <a:pt x="109" y="57"/>
                  </a:lnTo>
                  <a:lnTo>
                    <a:pt x="109" y="72"/>
                  </a:lnTo>
                  <a:lnTo>
                    <a:pt x="107" y="90"/>
                  </a:lnTo>
                  <a:close/>
                </a:path>
              </a:pathLst>
            </a:custGeom>
            <a:solidFill>
              <a:srgbClr val="D09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651" y="2180"/>
              <a:ext cx="305" cy="276"/>
            </a:xfrm>
            <a:prstGeom prst="rect">
              <a:avLst/>
            </a:prstGeom>
            <a:solidFill>
              <a:srgbClr val="B8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62" y="1523"/>
              <a:ext cx="654" cy="712"/>
            </a:xfrm>
            <a:custGeom>
              <a:avLst/>
              <a:gdLst>
                <a:gd name="T0" fmla="*/ 0 w 654"/>
                <a:gd name="T1" fmla="*/ 47 h 712"/>
                <a:gd name="T2" fmla="*/ 36 w 654"/>
                <a:gd name="T3" fmla="*/ 584 h 712"/>
                <a:gd name="T4" fmla="*/ 36 w 654"/>
                <a:gd name="T5" fmla="*/ 584 h 712"/>
                <a:gd name="T6" fmla="*/ 38 w 654"/>
                <a:gd name="T7" fmla="*/ 611 h 712"/>
                <a:gd name="T8" fmla="*/ 47 w 654"/>
                <a:gd name="T9" fmla="*/ 635 h 712"/>
                <a:gd name="T10" fmla="*/ 59 w 654"/>
                <a:gd name="T11" fmla="*/ 655 h 712"/>
                <a:gd name="T12" fmla="*/ 75 w 654"/>
                <a:gd name="T13" fmla="*/ 674 h 712"/>
                <a:gd name="T14" fmla="*/ 94 w 654"/>
                <a:gd name="T15" fmla="*/ 690 h 712"/>
                <a:gd name="T16" fmla="*/ 117 w 654"/>
                <a:gd name="T17" fmla="*/ 702 h 712"/>
                <a:gd name="T18" fmla="*/ 140 w 654"/>
                <a:gd name="T19" fmla="*/ 710 h 712"/>
                <a:gd name="T20" fmla="*/ 167 w 654"/>
                <a:gd name="T21" fmla="*/ 712 h 712"/>
                <a:gd name="T22" fmla="*/ 487 w 654"/>
                <a:gd name="T23" fmla="*/ 712 h 712"/>
                <a:gd name="T24" fmla="*/ 487 w 654"/>
                <a:gd name="T25" fmla="*/ 712 h 712"/>
                <a:gd name="T26" fmla="*/ 514 w 654"/>
                <a:gd name="T27" fmla="*/ 710 h 712"/>
                <a:gd name="T28" fmla="*/ 536 w 654"/>
                <a:gd name="T29" fmla="*/ 702 h 712"/>
                <a:gd name="T30" fmla="*/ 559 w 654"/>
                <a:gd name="T31" fmla="*/ 690 h 712"/>
                <a:gd name="T32" fmla="*/ 580 w 654"/>
                <a:gd name="T33" fmla="*/ 674 h 712"/>
                <a:gd name="T34" fmla="*/ 595 w 654"/>
                <a:gd name="T35" fmla="*/ 655 h 712"/>
                <a:gd name="T36" fmla="*/ 606 w 654"/>
                <a:gd name="T37" fmla="*/ 635 h 712"/>
                <a:gd name="T38" fmla="*/ 615 w 654"/>
                <a:gd name="T39" fmla="*/ 611 h 712"/>
                <a:gd name="T40" fmla="*/ 618 w 654"/>
                <a:gd name="T41" fmla="*/ 584 h 712"/>
                <a:gd name="T42" fmla="*/ 654 w 654"/>
                <a:gd name="T43" fmla="*/ 59 h 712"/>
                <a:gd name="T44" fmla="*/ 654 w 654"/>
                <a:gd name="T45" fmla="*/ 59 h 712"/>
                <a:gd name="T46" fmla="*/ 573 w 654"/>
                <a:gd name="T47" fmla="*/ 42 h 712"/>
                <a:gd name="T48" fmla="*/ 490 w 654"/>
                <a:gd name="T49" fmla="*/ 24 h 712"/>
                <a:gd name="T50" fmla="*/ 406 w 654"/>
                <a:gd name="T51" fmla="*/ 11 h 712"/>
                <a:gd name="T52" fmla="*/ 363 w 654"/>
                <a:gd name="T53" fmla="*/ 6 h 712"/>
                <a:gd name="T54" fmla="*/ 323 w 654"/>
                <a:gd name="T55" fmla="*/ 2 h 712"/>
                <a:gd name="T56" fmla="*/ 282 w 654"/>
                <a:gd name="T57" fmla="*/ 0 h 712"/>
                <a:gd name="T58" fmla="*/ 239 w 654"/>
                <a:gd name="T59" fmla="*/ 0 h 712"/>
                <a:gd name="T60" fmla="*/ 198 w 654"/>
                <a:gd name="T61" fmla="*/ 2 h 712"/>
                <a:gd name="T62" fmla="*/ 158 w 654"/>
                <a:gd name="T63" fmla="*/ 4 h 712"/>
                <a:gd name="T64" fmla="*/ 117 w 654"/>
                <a:gd name="T65" fmla="*/ 11 h 712"/>
                <a:gd name="T66" fmla="*/ 77 w 654"/>
                <a:gd name="T67" fmla="*/ 19 h 712"/>
                <a:gd name="T68" fmla="*/ 38 w 654"/>
                <a:gd name="T69" fmla="*/ 33 h 712"/>
                <a:gd name="T70" fmla="*/ 0 w 654"/>
                <a:gd name="T71" fmla="*/ 47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4" h="712">
                  <a:moveTo>
                    <a:pt x="0" y="47"/>
                  </a:moveTo>
                  <a:lnTo>
                    <a:pt x="36" y="584"/>
                  </a:lnTo>
                  <a:lnTo>
                    <a:pt x="36" y="584"/>
                  </a:lnTo>
                  <a:lnTo>
                    <a:pt x="38" y="611"/>
                  </a:lnTo>
                  <a:lnTo>
                    <a:pt x="47" y="635"/>
                  </a:lnTo>
                  <a:lnTo>
                    <a:pt x="59" y="655"/>
                  </a:lnTo>
                  <a:lnTo>
                    <a:pt x="75" y="674"/>
                  </a:lnTo>
                  <a:lnTo>
                    <a:pt x="94" y="690"/>
                  </a:lnTo>
                  <a:lnTo>
                    <a:pt x="117" y="702"/>
                  </a:lnTo>
                  <a:lnTo>
                    <a:pt x="140" y="710"/>
                  </a:lnTo>
                  <a:lnTo>
                    <a:pt x="167" y="712"/>
                  </a:lnTo>
                  <a:lnTo>
                    <a:pt x="487" y="712"/>
                  </a:lnTo>
                  <a:lnTo>
                    <a:pt x="487" y="712"/>
                  </a:lnTo>
                  <a:lnTo>
                    <a:pt x="514" y="710"/>
                  </a:lnTo>
                  <a:lnTo>
                    <a:pt x="536" y="702"/>
                  </a:lnTo>
                  <a:lnTo>
                    <a:pt x="559" y="690"/>
                  </a:lnTo>
                  <a:lnTo>
                    <a:pt x="580" y="674"/>
                  </a:lnTo>
                  <a:lnTo>
                    <a:pt x="595" y="655"/>
                  </a:lnTo>
                  <a:lnTo>
                    <a:pt x="606" y="635"/>
                  </a:lnTo>
                  <a:lnTo>
                    <a:pt x="615" y="611"/>
                  </a:lnTo>
                  <a:lnTo>
                    <a:pt x="618" y="584"/>
                  </a:lnTo>
                  <a:lnTo>
                    <a:pt x="654" y="59"/>
                  </a:lnTo>
                  <a:lnTo>
                    <a:pt x="654" y="59"/>
                  </a:lnTo>
                  <a:lnTo>
                    <a:pt x="573" y="42"/>
                  </a:lnTo>
                  <a:lnTo>
                    <a:pt x="490" y="24"/>
                  </a:lnTo>
                  <a:lnTo>
                    <a:pt x="406" y="11"/>
                  </a:lnTo>
                  <a:lnTo>
                    <a:pt x="363" y="6"/>
                  </a:lnTo>
                  <a:lnTo>
                    <a:pt x="323" y="2"/>
                  </a:lnTo>
                  <a:lnTo>
                    <a:pt x="282" y="0"/>
                  </a:lnTo>
                  <a:lnTo>
                    <a:pt x="239" y="0"/>
                  </a:lnTo>
                  <a:lnTo>
                    <a:pt x="198" y="2"/>
                  </a:lnTo>
                  <a:lnTo>
                    <a:pt x="158" y="4"/>
                  </a:lnTo>
                  <a:lnTo>
                    <a:pt x="117" y="11"/>
                  </a:lnTo>
                  <a:lnTo>
                    <a:pt x="77" y="19"/>
                  </a:lnTo>
                  <a:lnTo>
                    <a:pt x="38" y="33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E3A5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45" y="1913"/>
              <a:ext cx="79" cy="76"/>
            </a:xfrm>
            <a:custGeom>
              <a:avLst/>
              <a:gdLst>
                <a:gd name="T0" fmla="*/ 79 w 79"/>
                <a:gd name="T1" fmla="*/ 40 h 76"/>
                <a:gd name="T2" fmla="*/ 79 w 79"/>
                <a:gd name="T3" fmla="*/ 40 h 76"/>
                <a:gd name="T4" fmla="*/ 79 w 79"/>
                <a:gd name="T5" fmla="*/ 45 h 76"/>
                <a:gd name="T6" fmla="*/ 77 w 79"/>
                <a:gd name="T7" fmla="*/ 52 h 76"/>
                <a:gd name="T8" fmla="*/ 73 w 79"/>
                <a:gd name="T9" fmla="*/ 59 h 76"/>
                <a:gd name="T10" fmla="*/ 68 w 79"/>
                <a:gd name="T11" fmla="*/ 66 h 76"/>
                <a:gd name="T12" fmla="*/ 64 w 79"/>
                <a:gd name="T13" fmla="*/ 70 h 76"/>
                <a:gd name="T14" fmla="*/ 57 w 79"/>
                <a:gd name="T15" fmla="*/ 74 h 76"/>
                <a:gd name="T16" fmla="*/ 48 w 79"/>
                <a:gd name="T17" fmla="*/ 76 h 76"/>
                <a:gd name="T18" fmla="*/ 41 w 79"/>
                <a:gd name="T19" fmla="*/ 76 h 76"/>
                <a:gd name="T20" fmla="*/ 41 w 79"/>
                <a:gd name="T21" fmla="*/ 76 h 76"/>
                <a:gd name="T22" fmla="*/ 32 w 79"/>
                <a:gd name="T23" fmla="*/ 76 h 76"/>
                <a:gd name="T24" fmla="*/ 25 w 79"/>
                <a:gd name="T25" fmla="*/ 74 h 76"/>
                <a:gd name="T26" fmla="*/ 18 w 79"/>
                <a:gd name="T27" fmla="*/ 70 h 76"/>
                <a:gd name="T28" fmla="*/ 12 w 79"/>
                <a:gd name="T29" fmla="*/ 66 h 76"/>
                <a:gd name="T30" fmla="*/ 7 w 79"/>
                <a:gd name="T31" fmla="*/ 59 h 76"/>
                <a:gd name="T32" fmla="*/ 2 w 79"/>
                <a:gd name="T33" fmla="*/ 52 h 76"/>
                <a:gd name="T34" fmla="*/ 0 w 79"/>
                <a:gd name="T35" fmla="*/ 45 h 76"/>
                <a:gd name="T36" fmla="*/ 0 w 79"/>
                <a:gd name="T37" fmla="*/ 40 h 76"/>
                <a:gd name="T38" fmla="*/ 0 w 79"/>
                <a:gd name="T39" fmla="*/ 40 h 76"/>
                <a:gd name="T40" fmla="*/ 0 w 79"/>
                <a:gd name="T41" fmla="*/ 31 h 76"/>
                <a:gd name="T42" fmla="*/ 2 w 79"/>
                <a:gd name="T43" fmla="*/ 24 h 76"/>
                <a:gd name="T44" fmla="*/ 7 w 79"/>
                <a:gd name="T45" fmla="*/ 17 h 76"/>
                <a:gd name="T46" fmla="*/ 12 w 79"/>
                <a:gd name="T47" fmla="*/ 11 h 76"/>
                <a:gd name="T48" fmla="*/ 18 w 79"/>
                <a:gd name="T49" fmla="*/ 7 h 76"/>
                <a:gd name="T50" fmla="*/ 25 w 79"/>
                <a:gd name="T51" fmla="*/ 2 h 76"/>
                <a:gd name="T52" fmla="*/ 32 w 79"/>
                <a:gd name="T53" fmla="*/ 0 h 76"/>
                <a:gd name="T54" fmla="*/ 41 w 79"/>
                <a:gd name="T55" fmla="*/ 0 h 76"/>
                <a:gd name="T56" fmla="*/ 41 w 79"/>
                <a:gd name="T57" fmla="*/ 0 h 76"/>
                <a:gd name="T58" fmla="*/ 48 w 79"/>
                <a:gd name="T59" fmla="*/ 0 h 76"/>
                <a:gd name="T60" fmla="*/ 57 w 79"/>
                <a:gd name="T61" fmla="*/ 2 h 76"/>
                <a:gd name="T62" fmla="*/ 64 w 79"/>
                <a:gd name="T63" fmla="*/ 7 h 76"/>
                <a:gd name="T64" fmla="*/ 68 w 79"/>
                <a:gd name="T65" fmla="*/ 11 h 76"/>
                <a:gd name="T66" fmla="*/ 73 w 79"/>
                <a:gd name="T67" fmla="*/ 17 h 76"/>
                <a:gd name="T68" fmla="*/ 77 w 79"/>
                <a:gd name="T69" fmla="*/ 24 h 76"/>
                <a:gd name="T70" fmla="*/ 79 w 79"/>
                <a:gd name="T71" fmla="*/ 31 h 76"/>
                <a:gd name="T72" fmla="*/ 79 w 79"/>
                <a:gd name="T73" fmla="*/ 4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9" h="76">
                  <a:moveTo>
                    <a:pt x="79" y="40"/>
                  </a:moveTo>
                  <a:lnTo>
                    <a:pt x="79" y="40"/>
                  </a:lnTo>
                  <a:lnTo>
                    <a:pt x="79" y="45"/>
                  </a:lnTo>
                  <a:lnTo>
                    <a:pt x="77" y="52"/>
                  </a:lnTo>
                  <a:lnTo>
                    <a:pt x="73" y="59"/>
                  </a:lnTo>
                  <a:lnTo>
                    <a:pt x="68" y="66"/>
                  </a:lnTo>
                  <a:lnTo>
                    <a:pt x="64" y="70"/>
                  </a:lnTo>
                  <a:lnTo>
                    <a:pt x="57" y="74"/>
                  </a:lnTo>
                  <a:lnTo>
                    <a:pt x="48" y="76"/>
                  </a:lnTo>
                  <a:lnTo>
                    <a:pt x="41" y="76"/>
                  </a:lnTo>
                  <a:lnTo>
                    <a:pt x="41" y="76"/>
                  </a:lnTo>
                  <a:lnTo>
                    <a:pt x="32" y="76"/>
                  </a:lnTo>
                  <a:lnTo>
                    <a:pt x="25" y="74"/>
                  </a:lnTo>
                  <a:lnTo>
                    <a:pt x="18" y="70"/>
                  </a:lnTo>
                  <a:lnTo>
                    <a:pt x="12" y="66"/>
                  </a:lnTo>
                  <a:lnTo>
                    <a:pt x="7" y="59"/>
                  </a:lnTo>
                  <a:lnTo>
                    <a:pt x="2" y="52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2" y="24"/>
                  </a:lnTo>
                  <a:lnTo>
                    <a:pt x="7" y="17"/>
                  </a:lnTo>
                  <a:lnTo>
                    <a:pt x="12" y="11"/>
                  </a:lnTo>
                  <a:lnTo>
                    <a:pt x="18" y="7"/>
                  </a:lnTo>
                  <a:lnTo>
                    <a:pt x="25" y="2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4" y="7"/>
                  </a:lnTo>
                  <a:lnTo>
                    <a:pt x="68" y="11"/>
                  </a:lnTo>
                  <a:lnTo>
                    <a:pt x="73" y="17"/>
                  </a:lnTo>
                  <a:lnTo>
                    <a:pt x="77" y="24"/>
                  </a:lnTo>
                  <a:lnTo>
                    <a:pt x="79" y="31"/>
                  </a:lnTo>
                  <a:lnTo>
                    <a:pt x="79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947" y="1913"/>
              <a:ext cx="79" cy="76"/>
            </a:xfrm>
            <a:custGeom>
              <a:avLst/>
              <a:gdLst>
                <a:gd name="T0" fmla="*/ 79 w 79"/>
                <a:gd name="T1" fmla="*/ 40 h 76"/>
                <a:gd name="T2" fmla="*/ 79 w 79"/>
                <a:gd name="T3" fmla="*/ 40 h 76"/>
                <a:gd name="T4" fmla="*/ 79 w 79"/>
                <a:gd name="T5" fmla="*/ 45 h 76"/>
                <a:gd name="T6" fmla="*/ 76 w 79"/>
                <a:gd name="T7" fmla="*/ 52 h 76"/>
                <a:gd name="T8" fmla="*/ 72 w 79"/>
                <a:gd name="T9" fmla="*/ 59 h 76"/>
                <a:gd name="T10" fmla="*/ 67 w 79"/>
                <a:gd name="T11" fmla="*/ 66 h 76"/>
                <a:gd name="T12" fmla="*/ 61 w 79"/>
                <a:gd name="T13" fmla="*/ 70 h 76"/>
                <a:gd name="T14" fmla="*/ 54 w 79"/>
                <a:gd name="T15" fmla="*/ 74 h 76"/>
                <a:gd name="T16" fmla="*/ 47 w 79"/>
                <a:gd name="T17" fmla="*/ 76 h 76"/>
                <a:gd name="T18" fmla="*/ 38 w 79"/>
                <a:gd name="T19" fmla="*/ 76 h 76"/>
                <a:gd name="T20" fmla="*/ 38 w 79"/>
                <a:gd name="T21" fmla="*/ 76 h 76"/>
                <a:gd name="T22" fmla="*/ 31 w 79"/>
                <a:gd name="T23" fmla="*/ 76 h 76"/>
                <a:gd name="T24" fmla="*/ 24 w 79"/>
                <a:gd name="T25" fmla="*/ 74 h 76"/>
                <a:gd name="T26" fmla="*/ 17 w 79"/>
                <a:gd name="T27" fmla="*/ 70 h 76"/>
                <a:gd name="T28" fmla="*/ 11 w 79"/>
                <a:gd name="T29" fmla="*/ 66 h 76"/>
                <a:gd name="T30" fmla="*/ 6 w 79"/>
                <a:gd name="T31" fmla="*/ 59 h 76"/>
                <a:gd name="T32" fmla="*/ 3 w 79"/>
                <a:gd name="T33" fmla="*/ 52 h 76"/>
                <a:gd name="T34" fmla="*/ 0 w 79"/>
                <a:gd name="T35" fmla="*/ 45 h 76"/>
                <a:gd name="T36" fmla="*/ 0 w 79"/>
                <a:gd name="T37" fmla="*/ 40 h 76"/>
                <a:gd name="T38" fmla="*/ 0 w 79"/>
                <a:gd name="T39" fmla="*/ 40 h 76"/>
                <a:gd name="T40" fmla="*/ 0 w 79"/>
                <a:gd name="T41" fmla="*/ 31 h 76"/>
                <a:gd name="T42" fmla="*/ 3 w 79"/>
                <a:gd name="T43" fmla="*/ 24 h 76"/>
                <a:gd name="T44" fmla="*/ 6 w 79"/>
                <a:gd name="T45" fmla="*/ 17 h 76"/>
                <a:gd name="T46" fmla="*/ 11 w 79"/>
                <a:gd name="T47" fmla="*/ 11 h 76"/>
                <a:gd name="T48" fmla="*/ 17 w 79"/>
                <a:gd name="T49" fmla="*/ 7 h 76"/>
                <a:gd name="T50" fmla="*/ 24 w 79"/>
                <a:gd name="T51" fmla="*/ 2 h 76"/>
                <a:gd name="T52" fmla="*/ 31 w 79"/>
                <a:gd name="T53" fmla="*/ 0 h 76"/>
                <a:gd name="T54" fmla="*/ 38 w 79"/>
                <a:gd name="T55" fmla="*/ 0 h 76"/>
                <a:gd name="T56" fmla="*/ 38 w 79"/>
                <a:gd name="T57" fmla="*/ 0 h 76"/>
                <a:gd name="T58" fmla="*/ 47 w 79"/>
                <a:gd name="T59" fmla="*/ 0 h 76"/>
                <a:gd name="T60" fmla="*/ 54 w 79"/>
                <a:gd name="T61" fmla="*/ 2 h 76"/>
                <a:gd name="T62" fmla="*/ 61 w 79"/>
                <a:gd name="T63" fmla="*/ 7 h 76"/>
                <a:gd name="T64" fmla="*/ 67 w 79"/>
                <a:gd name="T65" fmla="*/ 11 h 76"/>
                <a:gd name="T66" fmla="*/ 72 w 79"/>
                <a:gd name="T67" fmla="*/ 17 h 76"/>
                <a:gd name="T68" fmla="*/ 76 w 79"/>
                <a:gd name="T69" fmla="*/ 24 h 76"/>
                <a:gd name="T70" fmla="*/ 79 w 79"/>
                <a:gd name="T71" fmla="*/ 31 h 76"/>
                <a:gd name="T72" fmla="*/ 79 w 79"/>
                <a:gd name="T73" fmla="*/ 4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9" h="76">
                  <a:moveTo>
                    <a:pt x="79" y="40"/>
                  </a:moveTo>
                  <a:lnTo>
                    <a:pt x="79" y="40"/>
                  </a:lnTo>
                  <a:lnTo>
                    <a:pt x="79" y="45"/>
                  </a:lnTo>
                  <a:lnTo>
                    <a:pt x="76" y="52"/>
                  </a:lnTo>
                  <a:lnTo>
                    <a:pt x="72" y="59"/>
                  </a:lnTo>
                  <a:lnTo>
                    <a:pt x="67" y="66"/>
                  </a:lnTo>
                  <a:lnTo>
                    <a:pt x="61" y="70"/>
                  </a:lnTo>
                  <a:lnTo>
                    <a:pt x="54" y="74"/>
                  </a:lnTo>
                  <a:lnTo>
                    <a:pt x="47" y="76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31" y="76"/>
                  </a:lnTo>
                  <a:lnTo>
                    <a:pt x="24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6" y="59"/>
                  </a:lnTo>
                  <a:lnTo>
                    <a:pt x="3" y="52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3" y="24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7"/>
                  </a:lnTo>
                  <a:lnTo>
                    <a:pt x="67" y="11"/>
                  </a:lnTo>
                  <a:lnTo>
                    <a:pt x="72" y="17"/>
                  </a:lnTo>
                  <a:lnTo>
                    <a:pt x="76" y="24"/>
                  </a:lnTo>
                  <a:lnTo>
                    <a:pt x="79" y="31"/>
                  </a:lnTo>
                  <a:lnTo>
                    <a:pt x="79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769" y="2014"/>
              <a:ext cx="37" cy="14"/>
            </a:xfrm>
            <a:custGeom>
              <a:avLst/>
              <a:gdLst>
                <a:gd name="T0" fmla="*/ 7 w 37"/>
                <a:gd name="T1" fmla="*/ 0 h 14"/>
                <a:gd name="T2" fmla="*/ 28 w 37"/>
                <a:gd name="T3" fmla="*/ 0 h 14"/>
                <a:gd name="T4" fmla="*/ 28 w 37"/>
                <a:gd name="T5" fmla="*/ 0 h 14"/>
                <a:gd name="T6" fmla="*/ 37 w 37"/>
                <a:gd name="T7" fmla="*/ 3 h 14"/>
                <a:gd name="T8" fmla="*/ 37 w 37"/>
                <a:gd name="T9" fmla="*/ 14 h 14"/>
                <a:gd name="T10" fmla="*/ 37 w 37"/>
                <a:gd name="T11" fmla="*/ 14 h 14"/>
                <a:gd name="T12" fmla="*/ 28 w 37"/>
                <a:gd name="T13" fmla="*/ 14 h 14"/>
                <a:gd name="T14" fmla="*/ 7 w 37"/>
                <a:gd name="T15" fmla="*/ 14 h 14"/>
                <a:gd name="T16" fmla="*/ 7 w 37"/>
                <a:gd name="T17" fmla="*/ 14 h 14"/>
                <a:gd name="T18" fmla="*/ 0 w 37"/>
                <a:gd name="T19" fmla="*/ 14 h 14"/>
                <a:gd name="T20" fmla="*/ 0 w 37"/>
                <a:gd name="T21" fmla="*/ 3 h 14"/>
                <a:gd name="T22" fmla="*/ 0 w 37"/>
                <a:gd name="T23" fmla="*/ 3 h 14"/>
                <a:gd name="T24" fmla="*/ 7 w 37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4">
                  <a:moveTo>
                    <a:pt x="7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37" y="3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28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ABB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755" y="2032"/>
              <a:ext cx="62" cy="17"/>
            </a:xfrm>
            <a:custGeom>
              <a:avLst/>
              <a:gdLst>
                <a:gd name="T0" fmla="*/ 62 w 62"/>
                <a:gd name="T1" fmla="*/ 8 h 17"/>
                <a:gd name="T2" fmla="*/ 62 w 62"/>
                <a:gd name="T3" fmla="*/ 8 h 17"/>
                <a:gd name="T4" fmla="*/ 62 w 62"/>
                <a:gd name="T5" fmla="*/ 13 h 17"/>
                <a:gd name="T6" fmla="*/ 60 w 62"/>
                <a:gd name="T7" fmla="*/ 15 h 17"/>
                <a:gd name="T8" fmla="*/ 58 w 62"/>
                <a:gd name="T9" fmla="*/ 17 h 17"/>
                <a:gd name="T10" fmla="*/ 53 w 62"/>
                <a:gd name="T11" fmla="*/ 17 h 17"/>
                <a:gd name="T12" fmla="*/ 9 w 62"/>
                <a:gd name="T13" fmla="*/ 17 h 17"/>
                <a:gd name="T14" fmla="*/ 9 w 62"/>
                <a:gd name="T15" fmla="*/ 17 h 17"/>
                <a:gd name="T16" fmla="*/ 6 w 62"/>
                <a:gd name="T17" fmla="*/ 17 h 17"/>
                <a:gd name="T18" fmla="*/ 4 w 62"/>
                <a:gd name="T19" fmla="*/ 15 h 17"/>
                <a:gd name="T20" fmla="*/ 2 w 62"/>
                <a:gd name="T21" fmla="*/ 13 h 17"/>
                <a:gd name="T22" fmla="*/ 0 w 62"/>
                <a:gd name="T23" fmla="*/ 8 h 17"/>
                <a:gd name="T24" fmla="*/ 0 w 62"/>
                <a:gd name="T25" fmla="*/ 8 h 17"/>
                <a:gd name="T26" fmla="*/ 0 w 62"/>
                <a:gd name="T27" fmla="*/ 8 h 17"/>
                <a:gd name="T28" fmla="*/ 2 w 62"/>
                <a:gd name="T29" fmla="*/ 3 h 17"/>
                <a:gd name="T30" fmla="*/ 4 w 62"/>
                <a:gd name="T31" fmla="*/ 1 h 17"/>
                <a:gd name="T32" fmla="*/ 6 w 62"/>
                <a:gd name="T33" fmla="*/ 0 h 17"/>
                <a:gd name="T34" fmla="*/ 9 w 62"/>
                <a:gd name="T35" fmla="*/ 0 h 17"/>
                <a:gd name="T36" fmla="*/ 53 w 62"/>
                <a:gd name="T37" fmla="*/ 0 h 17"/>
                <a:gd name="T38" fmla="*/ 53 w 62"/>
                <a:gd name="T39" fmla="*/ 0 h 17"/>
                <a:gd name="T40" fmla="*/ 58 w 62"/>
                <a:gd name="T41" fmla="*/ 0 h 17"/>
                <a:gd name="T42" fmla="*/ 60 w 62"/>
                <a:gd name="T43" fmla="*/ 1 h 17"/>
                <a:gd name="T44" fmla="*/ 62 w 62"/>
                <a:gd name="T45" fmla="*/ 3 h 17"/>
                <a:gd name="T46" fmla="*/ 62 w 62"/>
                <a:gd name="T4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17">
                  <a:moveTo>
                    <a:pt x="62" y="8"/>
                  </a:moveTo>
                  <a:lnTo>
                    <a:pt x="62" y="8"/>
                  </a:lnTo>
                  <a:lnTo>
                    <a:pt x="62" y="13"/>
                  </a:lnTo>
                  <a:lnTo>
                    <a:pt x="60" y="15"/>
                  </a:lnTo>
                  <a:lnTo>
                    <a:pt x="58" y="17"/>
                  </a:lnTo>
                  <a:lnTo>
                    <a:pt x="53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4" y="15"/>
                  </a:lnTo>
                  <a:lnTo>
                    <a:pt x="2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9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0" y="1"/>
                  </a:lnTo>
                  <a:lnTo>
                    <a:pt x="62" y="3"/>
                  </a:lnTo>
                  <a:lnTo>
                    <a:pt x="62" y="8"/>
                  </a:lnTo>
                  <a:close/>
                </a:path>
              </a:pathLst>
            </a:custGeom>
            <a:solidFill>
              <a:srgbClr val="B8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586" y="2292"/>
              <a:ext cx="422" cy="187"/>
            </a:xfrm>
            <a:custGeom>
              <a:avLst/>
              <a:gdLst>
                <a:gd name="T0" fmla="*/ 371 w 422"/>
                <a:gd name="T1" fmla="*/ 0 h 187"/>
                <a:gd name="T2" fmla="*/ 371 w 422"/>
                <a:gd name="T3" fmla="*/ 0 h 187"/>
                <a:gd name="T4" fmla="*/ 368 w 422"/>
                <a:gd name="T5" fmla="*/ 8 h 187"/>
                <a:gd name="T6" fmla="*/ 366 w 422"/>
                <a:gd name="T7" fmla="*/ 18 h 187"/>
                <a:gd name="T8" fmla="*/ 357 w 422"/>
                <a:gd name="T9" fmla="*/ 35 h 187"/>
                <a:gd name="T10" fmla="*/ 341 w 422"/>
                <a:gd name="T11" fmla="*/ 48 h 187"/>
                <a:gd name="T12" fmla="*/ 323 w 422"/>
                <a:gd name="T13" fmla="*/ 62 h 187"/>
                <a:gd name="T14" fmla="*/ 300 w 422"/>
                <a:gd name="T15" fmla="*/ 72 h 187"/>
                <a:gd name="T16" fmla="*/ 276 w 422"/>
                <a:gd name="T17" fmla="*/ 82 h 187"/>
                <a:gd name="T18" fmla="*/ 248 w 422"/>
                <a:gd name="T19" fmla="*/ 86 h 187"/>
                <a:gd name="T20" fmla="*/ 216 w 422"/>
                <a:gd name="T21" fmla="*/ 89 h 187"/>
                <a:gd name="T22" fmla="*/ 216 w 422"/>
                <a:gd name="T23" fmla="*/ 89 h 187"/>
                <a:gd name="T24" fmla="*/ 188 w 422"/>
                <a:gd name="T25" fmla="*/ 86 h 187"/>
                <a:gd name="T26" fmla="*/ 160 w 422"/>
                <a:gd name="T27" fmla="*/ 82 h 187"/>
                <a:gd name="T28" fmla="*/ 133 w 422"/>
                <a:gd name="T29" fmla="*/ 72 h 187"/>
                <a:gd name="T30" fmla="*/ 113 w 422"/>
                <a:gd name="T31" fmla="*/ 62 h 187"/>
                <a:gd name="T32" fmla="*/ 93 w 422"/>
                <a:gd name="T33" fmla="*/ 48 h 187"/>
                <a:gd name="T34" fmla="*/ 79 w 422"/>
                <a:gd name="T35" fmla="*/ 35 h 187"/>
                <a:gd name="T36" fmla="*/ 70 w 422"/>
                <a:gd name="T37" fmla="*/ 18 h 187"/>
                <a:gd name="T38" fmla="*/ 67 w 422"/>
                <a:gd name="T39" fmla="*/ 8 h 187"/>
                <a:gd name="T40" fmla="*/ 65 w 422"/>
                <a:gd name="T41" fmla="*/ 0 h 187"/>
                <a:gd name="T42" fmla="*/ 0 w 422"/>
                <a:gd name="T43" fmla="*/ 0 h 187"/>
                <a:gd name="T44" fmla="*/ 0 w 422"/>
                <a:gd name="T45" fmla="*/ 187 h 187"/>
                <a:gd name="T46" fmla="*/ 422 w 422"/>
                <a:gd name="T47" fmla="*/ 187 h 187"/>
                <a:gd name="T48" fmla="*/ 422 w 422"/>
                <a:gd name="T49" fmla="*/ 0 h 187"/>
                <a:gd name="T50" fmla="*/ 371 w 422"/>
                <a:gd name="T5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2" h="187">
                  <a:moveTo>
                    <a:pt x="371" y="0"/>
                  </a:moveTo>
                  <a:lnTo>
                    <a:pt x="371" y="0"/>
                  </a:lnTo>
                  <a:lnTo>
                    <a:pt x="368" y="8"/>
                  </a:lnTo>
                  <a:lnTo>
                    <a:pt x="366" y="18"/>
                  </a:lnTo>
                  <a:lnTo>
                    <a:pt x="357" y="35"/>
                  </a:lnTo>
                  <a:lnTo>
                    <a:pt x="341" y="48"/>
                  </a:lnTo>
                  <a:lnTo>
                    <a:pt x="323" y="62"/>
                  </a:lnTo>
                  <a:lnTo>
                    <a:pt x="300" y="72"/>
                  </a:lnTo>
                  <a:lnTo>
                    <a:pt x="276" y="82"/>
                  </a:lnTo>
                  <a:lnTo>
                    <a:pt x="248" y="86"/>
                  </a:lnTo>
                  <a:lnTo>
                    <a:pt x="216" y="89"/>
                  </a:lnTo>
                  <a:lnTo>
                    <a:pt x="216" y="89"/>
                  </a:lnTo>
                  <a:lnTo>
                    <a:pt x="188" y="86"/>
                  </a:lnTo>
                  <a:lnTo>
                    <a:pt x="160" y="82"/>
                  </a:lnTo>
                  <a:lnTo>
                    <a:pt x="133" y="72"/>
                  </a:lnTo>
                  <a:lnTo>
                    <a:pt x="113" y="62"/>
                  </a:lnTo>
                  <a:lnTo>
                    <a:pt x="93" y="48"/>
                  </a:lnTo>
                  <a:lnTo>
                    <a:pt x="79" y="35"/>
                  </a:lnTo>
                  <a:lnTo>
                    <a:pt x="70" y="18"/>
                  </a:lnTo>
                  <a:lnTo>
                    <a:pt x="67" y="8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422" y="187"/>
                  </a:lnTo>
                  <a:lnTo>
                    <a:pt x="422" y="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527" y="2297"/>
              <a:ext cx="59" cy="183"/>
            </a:xfrm>
            <a:custGeom>
              <a:avLst/>
              <a:gdLst>
                <a:gd name="T0" fmla="*/ 29 w 59"/>
                <a:gd name="T1" fmla="*/ 24 h 183"/>
                <a:gd name="T2" fmla="*/ 29 w 59"/>
                <a:gd name="T3" fmla="*/ 24 h 183"/>
                <a:gd name="T4" fmla="*/ 22 w 59"/>
                <a:gd name="T5" fmla="*/ 36 h 183"/>
                <a:gd name="T6" fmla="*/ 17 w 59"/>
                <a:gd name="T7" fmla="*/ 57 h 183"/>
                <a:gd name="T8" fmla="*/ 7 w 59"/>
                <a:gd name="T9" fmla="*/ 111 h 183"/>
                <a:gd name="T10" fmla="*/ 3 w 59"/>
                <a:gd name="T11" fmla="*/ 162 h 183"/>
                <a:gd name="T12" fmla="*/ 0 w 59"/>
                <a:gd name="T13" fmla="*/ 183 h 183"/>
                <a:gd name="T14" fmla="*/ 59 w 59"/>
                <a:gd name="T15" fmla="*/ 183 h 183"/>
                <a:gd name="T16" fmla="*/ 59 w 59"/>
                <a:gd name="T17" fmla="*/ 0 h 183"/>
                <a:gd name="T18" fmla="*/ 59 w 59"/>
                <a:gd name="T19" fmla="*/ 0 h 183"/>
                <a:gd name="T20" fmla="*/ 47 w 59"/>
                <a:gd name="T21" fmla="*/ 3 h 183"/>
                <a:gd name="T22" fmla="*/ 38 w 59"/>
                <a:gd name="T23" fmla="*/ 12 h 183"/>
                <a:gd name="T24" fmla="*/ 29 w 59"/>
                <a:gd name="T25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83">
                  <a:moveTo>
                    <a:pt x="29" y="24"/>
                  </a:moveTo>
                  <a:lnTo>
                    <a:pt x="29" y="24"/>
                  </a:lnTo>
                  <a:lnTo>
                    <a:pt x="22" y="36"/>
                  </a:lnTo>
                  <a:lnTo>
                    <a:pt x="17" y="57"/>
                  </a:lnTo>
                  <a:lnTo>
                    <a:pt x="7" y="111"/>
                  </a:lnTo>
                  <a:lnTo>
                    <a:pt x="3" y="162"/>
                  </a:lnTo>
                  <a:lnTo>
                    <a:pt x="0" y="183"/>
                  </a:lnTo>
                  <a:lnTo>
                    <a:pt x="59" y="183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47" y="3"/>
                  </a:lnTo>
                  <a:lnTo>
                    <a:pt x="38" y="12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90" y="2297"/>
              <a:ext cx="114" cy="183"/>
            </a:xfrm>
            <a:custGeom>
              <a:avLst/>
              <a:gdLst>
                <a:gd name="T0" fmla="*/ 63 w 114"/>
                <a:gd name="T1" fmla="*/ 24 h 183"/>
                <a:gd name="T2" fmla="*/ 63 w 114"/>
                <a:gd name="T3" fmla="*/ 24 h 183"/>
                <a:gd name="T4" fmla="*/ 69 w 114"/>
                <a:gd name="T5" fmla="*/ 36 h 183"/>
                <a:gd name="T6" fmla="*/ 83 w 114"/>
                <a:gd name="T7" fmla="*/ 57 h 183"/>
                <a:gd name="T8" fmla="*/ 101 w 114"/>
                <a:gd name="T9" fmla="*/ 111 h 183"/>
                <a:gd name="T10" fmla="*/ 110 w 114"/>
                <a:gd name="T11" fmla="*/ 162 h 183"/>
                <a:gd name="T12" fmla="*/ 114 w 114"/>
                <a:gd name="T13" fmla="*/ 183 h 183"/>
                <a:gd name="T14" fmla="*/ 0 w 114"/>
                <a:gd name="T15" fmla="*/ 183 h 183"/>
                <a:gd name="T16" fmla="*/ 0 w 114"/>
                <a:gd name="T17" fmla="*/ 0 h 183"/>
                <a:gd name="T18" fmla="*/ 0 w 114"/>
                <a:gd name="T19" fmla="*/ 0 h 183"/>
                <a:gd name="T20" fmla="*/ 23 w 114"/>
                <a:gd name="T21" fmla="*/ 3 h 183"/>
                <a:gd name="T22" fmla="*/ 40 w 114"/>
                <a:gd name="T23" fmla="*/ 12 h 183"/>
                <a:gd name="T24" fmla="*/ 63 w 114"/>
                <a:gd name="T25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83">
                  <a:moveTo>
                    <a:pt x="63" y="24"/>
                  </a:moveTo>
                  <a:lnTo>
                    <a:pt x="63" y="24"/>
                  </a:lnTo>
                  <a:lnTo>
                    <a:pt x="69" y="36"/>
                  </a:lnTo>
                  <a:lnTo>
                    <a:pt x="83" y="57"/>
                  </a:lnTo>
                  <a:lnTo>
                    <a:pt x="101" y="111"/>
                  </a:lnTo>
                  <a:lnTo>
                    <a:pt x="110" y="162"/>
                  </a:lnTo>
                  <a:lnTo>
                    <a:pt x="114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" y="3"/>
                  </a:lnTo>
                  <a:lnTo>
                    <a:pt x="40" y="12"/>
                  </a:lnTo>
                  <a:lnTo>
                    <a:pt x="63" y="2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54" y="1375"/>
              <a:ext cx="669" cy="623"/>
            </a:xfrm>
            <a:custGeom>
              <a:avLst/>
              <a:gdLst>
                <a:gd name="T0" fmla="*/ 26 w 669"/>
                <a:gd name="T1" fmla="*/ 623 h 623"/>
                <a:gd name="T2" fmla="*/ 37 w 669"/>
                <a:gd name="T3" fmla="*/ 620 h 623"/>
                <a:gd name="T4" fmla="*/ 26 w 669"/>
                <a:gd name="T5" fmla="*/ 494 h 623"/>
                <a:gd name="T6" fmla="*/ 26 w 669"/>
                <a:gd name="T7" fmla="*/ 451 h 623"/>
                <a:gd name="T8" fmla="*/ 30 w 669"/>
                <a:gd name="T9" fmla="*/ 431 h 623"/>
                <a:gd name="T10" fmla="*/ 35 w 669"/>
                <a:gd name="T11" fmla="*/ 351 h 623"/>
                <a:gd name="T12" fmla="*/ 35 w 669"/>
                <a:gd name="T13" fmla="*/ 287 h 623"/>
                <a:gd name="T14" fmla="*/ 44 w 669"/>
                <a:gd name="T15" fmla="*/ 260 h 623"/>
                <a:gd name="T16" fmla="*/ 60 w 669"/>
                <a:gd name="T17" fmla="*/ 239 h 623"/>
                <a:gd name="T18" fmla="*/ 78 w 669"/>
                <a:gd name="T19" fmla="*/ 226 h 623"/>
                <a:gd name="T20" fmla="*/ 105 w 669"/>
                <a:gd name="T21" fmla="*/ 219 h 623"/>
                <a:gd name="T22" fmla="*/ 141 w 669"/>
                <a:gd name="T23" fmla="*/ 222 h 623"/>
                <a:gd name="T24" fmla="*/ 162 w 669"/>
                <a:gd name="T25" fmla="*/ 226 h 623"/>
                <a:gd name="T26" fmla="*/ 259 w 669"/>
                <a:gd name="T27" fmla="*/ 239 h 623"/>
                <a:gd name="T28" fmla="*/ 350 w 669"/>
                <a:gd name="T29" fmla="*/ 241 h 623"/>
                <a:gd name="T30" fmla="*/ 433 w 669"/>
                <a:gd name="T31" fmla="*/ 234 h 623"/>
                <a:gd name="T32" fmla="*/ 493 w 669"/>
                <a:gd name="T33" fmla="*/ 219 h 623"/>
                <a:gd name="T34" fmla="*/ 517 w 669"/>
                <a:gd name="T35" fmla="*/ 215 h 623"/>
                <a:gd name="T36" fmla="*/ 560 w 669"/>
                <a:gd name="T37" fmla="*/ 219 h 623"/>
                <a:gd name="T38" fmla="*/ 598 w 669"/>
                <a:gd name="T39" fmla="*/ 241 h 623"/>
                <a:gd name="T40" fmla="*/ 614 w 669"/>
                <a:gd name="T41" fmla="*/ 258 h 623"/>
                <a:gd name="T42" fmla="*/ 623 w 669"/>
                <a:gd name="T43" fmla="*/ 279 h 623"/>
                <a:gd name="T44" fmla="*/ 628 w 669"/>
                <a:gd name="T45" fmla="*/ 303 h 623"/>
                <a:gd name="T46" fmla="*/ 630 w 669"/>
                <a:gd name="T47" fmla="*/ 363 h 623"/>
                <a:gd name="T48" fmla="*/ 634 w 669"/>
                <a:gd name="T49" fmla="*/ 475 h 623"/>
                <a:gd name="T50" fmla="*/ 637 w 669"/>
                <a:gd name="T51" fmla="*/ 503 h 623"/>
                <a:gd name="T52" fmla="*/ 639 w 669"/>
                <a:gd name="T53" fmla="*/ 510 h 623"/>
                <a:gd name="T54" fmla="*/ 637 w 669"/>
                <a:gd name="T55" fmla="*/ 548 h 623"/>
                <a:gd name="T56" fmla="*/ 632 w 669"/>
                <a:gd name="T57" fmla="*/ 589 h 623"/>
                <a:gd name="T58" fmla="*/ 632 w 669"/>
                <a:gd name="T59" fmla="*/ 623 h 623"/>
                <a:gd name="T60" fmla="*/ 655 w 669"/>
                <a:gd name="T61" fmla="*/ 444 h 623"/>
                <a:gd name="T62" fmla="*/ 660 w 669"/>
                <a:gd name="T63" fmla="*/ 346 h 623"/>
                <a:gd name="T64" fmla="*/ 666 w 669"/>
                <a:gd name="T65" fmla="*/ 226 h 623"/>
                <a:gd name="T66" fmla="*/ 666 w 669"/>
                <a:gd name="T67" fmla="*/ 141 h 623"/>
                <a:gd name="T68" fmla="*/ 662 w 669"/>
                <a:gd name="T69" fmla="*/ 113 h 623"/>
                <a:gd name="T70" fmla="*/ 650 w 669"/>
                <a:gd name="T71" fmla="*/ 69 h 623"/>
                <a:gd name="T72" fmla="*/ 596 w 669"/>
                <a:gd name="T73" fmla="*/ 45 h 623"/>
                <a:gd name="T74" fmla="*/ 526 w 669"/>
                <a:gd name="T75" fmla="*/ 20 h 623"/>
                <a:gd name="T76" fmla="*/ 454 w 669"/>
                <a:gd name="T77" fmla="*/ 5 h 623"/>
                <a:gd name="T78" fmla="*/ 387 w 669"/>
                <a:gd name="T79" fmla="*/ 0 h 623"/>
                <a:gd name="T80" fmla="*/ 308 w 669"/>
                <a:gd name="T81" fmla="*/ 7 h 623"/>
                <a:gd name="T82" fmla="*/ 225 w 669"/>
                <a:gd name="T83" fmla="*/ 12 h 623"/>
                <a:gd name="T84" fmla="*/ 148 w 669"/>
                <a:gd name="T85" fmla="*/ 9 h 623"/>
                <a:gd name="T86" fmla="*/ 96 w 669"/>
                <a:gd name="T87" fmla="*/ 18 h 623"/>
                <a:gd name="T88" fmla="*/ 35 w 669"/>
                <a:gd name="T89" fmla="*/ 40 h 623"/>
                <a:gd name="T90" fmla="*/ 2 w 669"/>
                <a:gd name="T91" fmla="*/ 55 h 623"/>
                <a:gd name="T92" fmla="*/ 2 w 669"/>
                <a:gd name="T93" fmla="*/ 108 h 623"/>
                <a:gd name="T94" fmla="*/ 0 w 669"/>
                <a:gd name="T95" fmla="*/ 205 h 623"/>
                <a:gd name="T96" fmla="*/ 2 w 669"/>
                <a:gd name="T97" fmla="*/ 26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9" h="623">
                  <a:moveTo>
                    <a:pt x="13" y="508"/>
                  </a:moveTo>
                  <a:lnTo>
                    <a:pt x="26" y="623"/>
                  </a:lnTo>
                  <a:lnTo>
                    <a:pt x="37" y="620"/>
                  </a:lnTo>
                  <a:lnTo>
                    <a:pt x="37" y="620"/>
                  </a:lnTo>
                  <a:lnTo>
                    <a:pt x="28" y="553"/>
                  </a:lnTo>
                  <a:lnTo>
                    <a:pt x="26" y="494"/>
                  </a:lnTo>
                  <a:lnTo>
                    <a:pt x="26" y="470"/>
                  </a:lnTo>
                  <a:lnTo>
                    <a:pt x="26" y="451"/>
                  </a:lnTo>
                  <a:lnTo>
                    <a:pt x="26" y="451"/>
                  </a:lnTo>
                  <a:lnTo>
                    <a:pt x="30" y="431"/>
                  </a:lnTo>
                  <a:lnTo>
                    <a:pt x="33" y="406"/>
                  </a:lnTo>
                  <a:lnTo>
                    <a:pt x="35" y="351"/>
                  </a:lnTo>
                  <a:lnTo>
                    <a:pt x="35" y="287"/>
                  </a:lnTo>
                  <a:lnTo>
                    <a:pt x="35" y="287"/>
                  </a:lnTo>
                  <a:lnTo>
                    <a:pt x="37" y="274"/>
                  </a:lnTo>
                  <a:lnTo>
                    <a:pt x="44" y="260"/>
                  </a:lnTo>
                  <a:lnTo>
                    <a:pt x="53" y="246"/>
                  </a:lnTo>
                  <a:lnTo>
                    <a:pt x="60" y="239"/>
                  </a:lnTo>
                  <a:lnTo>
                    <a:pt x="67" y="232"/>
                  </a:lnTo>
                  <a:lnTo>
                    <a:pt x="78" y="226"/>
                  </a:lnTo>
                  <a:lnTo>
                    <a:pt x="90" y="224"/>
                  </a:lnTo>
                  <a:lnTo>
                    <a:pt x="105" y="219"/>
                  </a:lnTo>
                  <a:lnTo>
                    <a:pt x="121" y="219"/>
                  </a:lnTo>
                  <a:lnTo>
                    <a:pt x="141" y="222"/>
                  </a:lnTo>
                  <a:lnTo>
                    <a:pt x="162" y="226"/>
                  </a:lnTo>
                  <a:lnTo>
                    <a:pt x="162" y="226"/>
                  </a:lnTo>
                  <a:lnTo>
                    <a:pt x="209" y="234"/>
                  </a:lnTo>
                  <a:lnTo>
                    <a:pt x="259" y="239"/>
                  </a:lnTo>
                  <a:lnTo>
                    <a:pt x="306" y="241"/>
                  </a:lnTo>
                  <a:lnTo>
                    <a:pt x="350" y="241"/>
                  </a:lnTo>
                  <a:lnTo>
                    <a:pt x="396" y="239"/>
                  </a:lnTo>
                  <a:lnTo>
                    <a:pt x="433" y="234"/>
                  </a:lnTo>
                  <a:lnTo>
                    <a:pt x="468" y="227"/>
                  </a:lnTo>
                  <a:lnTo>
                    <a:pt x="493" y="219"/>
                  </a:lnTo>
                  <a:lnTo>
                    <a:pt x="493" y="219"/>
                  </a:lnTo>
                  <a:lnTo>
                    <a:pt x="517" y="215"/>
                  </a:lnTo>
                  <a:lnTo>
                    <a:pt x="540" y="215"/>
                  </a:lnTo>
                  <a:lnTo>
                    <a:pt x="560" y="219"/>
                  </a:lnTo>
                  <a:lnTo>
                    <a:pt x="581" y="227"/>
                  </a:lnTo>
                  <a:lnTo>
                    <a:pt x="598" y="241"/>
                  </a:lnTo>
                  <a:lnTo>
                    <a:pt x="607" y="250"/>
                  </a:lnTo>
                  <a:lnTo>
                    <a:pt x="614" y="258"/>
                  </a:lnTo>
                  <a:lnTo>
                    <a:pt x="619" y="267"/>
                  </a:lnTo>
                  <a:lnTo>
                    <a:pt x="623" y="279"/>
                  </a:lnTo>
                  <a:lnTo>
                    <a:pt x="625" y="291"/>
                  </a:lnTo>
                  <a:lnTo>
                    <a:pt x="628" y="303"/>
                  </a:lnTo>
                  <a:lnTo>
                    <a:pt x="628" y="303"/>
                  </a:lnTo>
                  <a:lnTo>
                    <a:pt x="630" y="363"/>
                  </a:lnTo>
                  <a:lnTo>
                    <a:pt x="632" y="424"/>
                  </a:lnTo>
                  <a:lnTo>
                    <a:pt x="634" y="475"/>
                  </a:lnTo>
                  <a:lnTo>
                    <a:pt x="634" y="493"/>
                  </a:lnTo>
                  <a:lnTo>
                    <a:pt x="637" y="503"/>
                  </a:lnTo>
                  <a:lnTo>
                    <a:pt x="637" y="503"/>
                  </a:lnTo>
                  <a:lnTo>
                    <a:pt x="639" y="510"/>
                  </a:lnTo>
                  <a:lnTo>
                    <a:pt x="639" y="522"/>
                  </a:lnTo>
                  <a:lnTo>
                    <a:pt x="637" y="548"/>
                  </a:lnTo>
                  <a:lnTo>
                    <a:pt x="632" y="589"/>
                  </a:lnTo>
                  <a:lnTo>
                    <a:pt x="632" y="589"/>
                  </a:lnTo>
                  <a:lnTo>
                    <a:pt x="630" y="610"/>
                  </a:lnTo>
                  <a:lnTo>
                    <a:pt x="632" y="623"/>
                  </a:lnTo>
                  <a:lnTo>
                    <a:pt x="641" y="623"/>
                  </a:lnTo>
                  <a:lnTo>
                    <a:pt x="655" y="444"/>
                  </a:lnTo>
                  <a:lnTo>
                    <a:pt x="655" y="444"/>
                  </a:lnTo>
                  <a:lnTo>
                    <a:pt x="660" y="346"/>
                  </a:lnTo>
                  <a:lnTo>
                    <a:pt x="666" y="226"/>
                  </a:lnTo>
                  <a:lnTo>
                    <a:pt x="666" y="226"/>
                  </a:lnTo>
                  <a:lnTo>
                    <a:pt x="669" y="186"/>
                  </a:lnTo>
                  <a:lnTo>
                    <a:pt x="666" y="141"/>
                  </a:lnTo>
                  <a:lnTo>
                    <a:pt x="666" y="141"/>
                  </a:lnTo>
                  <a:lnTo>
                    <a:pt x="662" y="113"/>
                  </a:lnTo>
                  <a:lnTo>
                    <a:pt x="657" y="89"/>
                  </a:lnTo>
                  <a:lnTo>
                    <a:pt x="650" y="69"/>
                  </a:lnTo>
                  <a:lnTo>
                    <a:pt x="625" y="84"/>
                  </a:lnTo>
                  <a:lnTo>
                    <a:pt x="596" y="45"/>
                  </a:lnTo>
                  <a:lnTo>
                    <a:pt x="563" y="67"/>
                  </a:lnTo>
                  <a:lnTo>
                    <a:pt x="526" y="20"/>
                  </a:lnTo>
                  <a:lnTo>
                    <a:pt x="488" y="49"/>
                  </a:lnTo>
                  <a:lnTo>
                    <a:pt x="454" y="5"/>
                  </a:lnTo>
                  <a:lnTo>
                    <a:pt x="412" y="45"/>
                  </a:lnTo>
                  <a:lnTo>
                    <a:pt x="387" y="0"/>
                  </a:lnTo>
                  <a:lnTo>
                    <a:pt x="340" y="49"/>
                  </a:lnTo>
                  <a:lnTo>
                    <a:pt x="308" y="7"/>
                  </a:lnTo>
                  <a:lnTo>
                    <a:pt x="269" y="49"/>
                  </a:lnTo>
                  <a:lnTo>
                    <a:pt x="225" y="12"/>
                  </a:lnTo>
                  <a:lnTo>
                    <a:pt x="190" y="49"/>
                  </a:lnTo>
                  <a:lnTo>
                    <a:pt x="148" y="9"/>
                  </a:lnTo>
                  <a:lnTo>
                    <a:pt x="134" y="55"/>
                  </a:lnTo>
                  <a:lnTo>
                    <a:pt x="96" y="18"/>
                  </a:lnTo>
                  <a:lnTo>
                    <a:pt x="65" y="62"/>
                  </a:lnTo>
                  <a:lnTo>
                    <a:pt x="35" y="40"/>
                  </a:lnTo>
                  <a:lnTo>
                    <a:pt x="35" y="82"/>
                  </a:lnTo>
                  <a:lnTo>
                    <a:pt x="2" y="55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0" y="157"/>
                  </a:lnTo>
                  <a:lnTo>
                    <a:pt x="0" y="205"/>
                  </a:lnTo>
                  <a:lnTo>
                    <a:pt x="2" y="260"/>
                  </a:lnTo>
                  <a:lnTo>
                    <a:pt x="2" y="260"/>
                  </a:lnTo>
                  <a:lnTo>
                    <a:pt x="13" y="508"/>
                  </a:lnTo>
                  <a:close/>
                </a:path>
              </a:pathLst>
            </a:custGeom>
            <a:solidFill>
              <a:srgbClr val="4133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16" y="1839"/>
              <a:ext cx="197" cy="55"/>
            </a:xfrm>
            <a:custGeom>
              <a:avLst/>
              <a:gdLst>
                <a:gd name="T0" fmla="*/ 5 w 197"/>
                <a:gd name="T1" fmla="*/ 48 h 55"/>
                <a:gd name="T2" fmla="*/ 5 w 197"/>
                <a:gd name="T3" fmla="*/ 48 h 55"/>
                <a:gd name="T4" fmla="*/ 21 w 197"/>
                <a:gd name="T5" fmla="*/ 41 h 55"/>
                <a:gd name="T6" fmla="*/ 38 w 197"/>
                <a:gd name="T7" fmla="*/ 37 h 55"/>
                <a:gd name="T8" fmla="*/ 63 w 197"/>
                <a:gd name="T9" fmla="*/ 30 h 55"/>
                <a:gd name="T10" fmla="*/ 91 w 197"/>
                <a:gd name="T11" fmla="*/ 29 h 55"/>
                <a:gd name="T12" fmla="*/ 104 w 197"/>
                <a:gd name="T13" fmla="*/ 29 h 55"/>
                <a:gd name="T14" fmla="*/ 119 w 197"/>
                <a:gd name="T15" fmla="*/ 30 h 55"/>
                <a:gd name="T16" fmla="*/ 135 w 197"/>
                <a:gd name="T17" fmla="*/ 32 h 55"/>
                <a:gd name="T18" fmla="*/ 149 w 197"/>
                <a:gd name="T19" fmla="*/ 39 h 55"/>
                <a:gd name="T20" fmla="*/ 165 w 197"/>
                <a:gd name="T21" fmla="*/ 46 h 55"/>
                <a:gd name="T22" fmla="*/ 178 w 197"/>
                <a:gd name="T23" fmla="*/ 55 h 55"/>
                <a:gd name="T24" fmla="*/ 197 w 197"/>
                <a:gd name="T25" fmla="*/ 11 h 55"/>
                <a:gd name="T26" fmla="*/ 181 w 197"/>
                <a:gd name="T27" fmla="*/ 15 h 55"/>
                <a:gd name="T28" fmla="*/ 181 w 197"/>
                <a:gd name="T29" fmla="*/ 15 h 55"/>
                <a:gd name="T30" fmla="*/ 160 w 197"/>
                <a:gd name="T31" fmla="*/ 8 h 55"/>
                <a:gd name="T32" fmla="*/ 140 w 197"/>
                <a:gd name="T33" fmla="*/ 4 h 55"/>
                <a:gd name="T34" fmla="*/ 113 w 197"/>
                <a:gd name="T35" fmla="*/ 0 h 55"/>
                <a:gd name="T36" fmla="*/ 84 w 197"/>
                <a:gd name="T37" fmla="*/ 0 h 55"/>
                <a:gd name="T38" fmla="*/ 70 w 197"/>
                <a:gd name="T39" fmla="*/ 1 h 55"/>
                <a:gd name="T40" fmla="*/ 54 w 197"/>
                <a:gd name="T41" fmla="*/ 4 h 55"/>
                <a:gd name="T42" fmla="*/ 40 w 197"/>
                <a:gd name="T43" fmla="*/ 11 h 55"/>
                <a:gd name="T44" fmla="*/ 26 w 197"/>
                <a:gd name="T45" fmla="*/ 17 h 55"/>
                <a:gd name="T46" fmla="*/ 12 w 197"/>
                <a:gd name="T47" fmla="*/ 27 h 55"/>
                <a:gd name="T48" fmla="*/ 0 w 197"/>
                <a:gd name="T49" fmla="*/ 37 h 55"/>
                <a:gd name="T50" fmla="*/ 5 w 197"/>
                <a:gd name="T5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7" h="55">
                  <a:moveTo>
                    <a:pt x="5" y="48"/>
                  </a:moveTo>
                  <a:lnTo>
                    <a:pt x="5" y="48"/>
                  </a:lnTo>
                  <a:lnTo>
                    <a:pt x="21" y="41"/>
                  </a:lnTo>
                  <a:lnTo>
                    <a:pt x="38" y="37"/>
                  </a:lnTo>
                  <a:lnTo>
                    <a:pt x="63" y="30"/>
                  </a:lnTo>
                  <a:lnTo>
                    <a:pt x="91" y="29"/>
                  </a:lnTo>
                  <a:lnTo>
                    <a:pt x="104" y="29"/>
                  </a:lnTo>
                  <a:lnTo>
                    <a:pt x="119" y="30"/>
                  </a:lnTo>
                  <a:lnTo>
                    <a:pt x="135" y="32"/>
                  </a:lnTo>
                  <a:lnTo>
                    <a:pt x="149" y="39"/>
                  </a:lnTo>
                  <a:lnTo>
                    <a:pt x="165" y="46"/>
                  </a:lnTo>
                  <a:lnTo>
                    <a:pt x="178" y="55"/>
                  </a:lnTo>
                  <a:lnTo>
                    <a:pt x="197" y="11"/>
                  </a:lnTo>
                  <a:lnTo>
                    <a:pt x="181" y="15"/>
                  </a:lnTo>
                  <a:lnTo>
                    <a:pt x="181" y="15"/>
                  </a:lnTo>
                  <a:lnTo>
                    <a:pt x="160" y="8"/>
                  </a:lnTo>
                  <a:lnTo>
                    <a:pt x="140" y="4"/>
                  </a:lnTo>
                  <a:lnTo>
                    <a:pt x="113" y="0"/>
                  </a:lnTo>
                  <a:lnTo>
                    <a:pt x="84" y="0"/>
                  </a:lnTo>
                  <a:lnTo>
                    <a:pt x="70" y="1"/>
                  </a:lnTo>
                  <a:lnTo>
                    <a:pt x="54" y="4"/>
                  </a:lnTo>
                  <a:lnTo>
                    <a:pt x="40" y="11"/>
                  </a:lnTo>
                  <a:lnTo>
                    <a:pt x="26" y="17"/>
                  </a:lnTo>
                  <a:lnTo>
                    <a:pt x="12" y="27"/>
                  </a:lnTo>
                  <a:lnTo>
                    <a:pt x="0" y="37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4133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870" y="1852"/>
              <a:ext cx="195" cy="53"/>
            </a:xfrm>
            <a:custGeom>
              <a:avLst/>
              <a:gdLst>
                <a:gd name="T0" fmla="*/ 191 w 195"/>
                <a:gd name="T1" fmla="*/ 49 h 53"/>
                <a:gd name="T2" fmla="*/ 191 w 195"/>
                <a:gd name="T3" fmla="*/ 49 h 53"/>
                <a:gd name="T4" fmla="*/ 175 w 195"/>
                <a:gd name="T5" fmla="*/ 42 h 53"/>
                <a:gd name="T6" fmla="*/ 158 w 195"/>
                <a:gd name="T7" fmla="*/ 35 h 53"/>
                <a:gd name="T8" fmla="*/ 133 w 195"/>
                <a:gd name="T9" fmla="*/ 31 h 53"/>
                <a:gd name="T10" fmla="*/ 105 w 195"/>
                <a:gd name="T11" fmla="*/ 29 h 53"/>
                <a:gd name="T12" fmla="*/ 89 w 195"/>
                <a:gd name="T13" fmla="*/ 29 h 53"/>
                <a:gd name="T14" fmla="*/ 77 w 195"/>
                <a:gd name="T15" fmla="*/ 29 h 53"/>
                <a:gd name="T16" fmla="*/ 61 w 195"/>
                <a:gd name="T17" fmla="*/ 34 h 53"/>
                <a:gd name="T18" fmla="*/ 47 w 195"/>
                <a:gd name="T19" fmla="*/ 37 h 53"/>
                <a:gd name="T20" fmla="*/ 31 w 195"/>
                <a:gd name="T21" fmla="*/ 44 h 53"/>
                <a:gd name="T22" fmla="*/ 17 w 195"/>
                <a:gd name="T23" fmla="*/ 53 h 53"/>
                <a:gd name="T24" fmla="*/ 0 w 195"/>
                <a:gd name="T25" fmla="*/ 8 h 53"/>
                <a:gd name="T26" fmla="*/ 15 w 195"/>
                <a:gd name="T27" fmla="*/ 13 h 53"/>
                <a:gd name="T28" fmla="*/ 15 w 195"/>
                <a:gd name="T29" fmla="*/ 13 h 53"/>
                <a:gd name="T30" fmla="*/ 33 w 195"/>
                <a:gd name="T31" fmla="*/ 8 h 53"/>
                <a:gd name="T32" fmla="*/ 56 w 195"/>
                <a:gd name="T33" fmla="*/ 3 h 53"/>
                <a:gd name="T34" fmla="*/ 81 w 195"/>
                <a:gd name="T35" fmla="*/ 0 h 53"/>
                <a:gd name="T36" fmla="*/ 110 w 195"/>
                <a:gd name="T37" fmla="*/ 0 h 53"/>
                <a:gd name="T38" fmla="*/ 126 w 195"/>
                <a:gd name="T39" fmla="*/ 0 h 53"/>
                <a:gd name="T40" fmla="*/ 142 w 195"/>
                <a:gd name="T41" fmla="*/ 5 h 53"/>
                <a:gd name="T42" fmla="*/ 155 w 195"/>
                <a:gd name="T43" fmla="*/ 8 h 53"/>
                <a:gd name="T44" fmla="*/ 170 w 195"/>
                <a:gd name="T45" fmla="*/ 15 h 53"/>
                <a:gd name="T46" fmla="*/ 184 w 195"/>
                <a:gd name="T47" fmla="*/ 25 h 53"/>
                <a:gd name="T48" fmla="*/ 195 w 195"/>
                <a:gd name="T49" fmla="*/ 35 h 53"/>
                <a:gd name="T50" fmla="*/ 191 w 195"/>
                <a:gd name="T51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5" h="53">
                  <a:moveTo>
                    <a:pt x="191" y="49"/>
                  </a:moveTo>
                  <a:lnTo>
                    <a:pt x="191" y="49"/>
                  </a:lnTo>
                  <a:lnTo>
                    <a:pt x="175" y="42"/>
                  </a:lnTo>
                  <a:lnTo>
                    <a:pt x="158" y="35"/>
                  </a:lnTo>
                  <a:lnTo>
                    <a:pt x="133" y="31"/>
                  </a:lnTo>
                  <a:lnTo>
                    <a:pt x="105" y="29"/>
                  </a:lnTo>
                  <a:lnTo>
                    <a:pt x="89" y="29"/>
                  </a:lnTo>
                  <a:lnTo>
                    <a:pt x="77" y="29"/>
                  </a:lnTo>
                  <a:lnTo>
                    <a:pt x="61" y="34"/>
                  </a:lnTo>
                  <a:lnTo>
                    <a:pt x="47" y="37"/>
                  </a:lnTo>
                  <a:lnTo>
                    <a:pt x="31" y="44"/>
                  </a:lnTo>
                  <a:lnTo>
                    <a:pt x="17" y="53"/>
                  </a:lnTo>
                  <a:lnTo>
                    <a:pt x="0" y="8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33" y="8"/>
                  </a:lnTo>
                  <a:lnTo>
                    <a:pt x="56" y="3"/>
                  </a:lnTo>
                  <a:lnTo>
                    <a:pt x="81" y="0"/>
                  </a:lnTo>
                  <a:lnTo>
                    <a:pt x="110" y="0"/>
                  </a:lnTo>
                  <a:lnTo>
                    <a:pt x="126" y="0"/>
                  </a:lnTo>
                  <a:lnTo>
                    <a:pt x="142" y="5"/>
                  </a:lnTo>
                  <a:lnTo>
                    <a:pt x="155" y="8"/>
                  </a:lnTo>
                  <a:lnTo>
                    <a:pt x="170" y="15"/>
                  </a:lnTo>
                  <a:lnTo>
                    <a:pt x="184" y="25"/>
                  </a:lnTo>
                  <a:lnTo>
                    <a:pt x="195" y="35"/>
                  </a:lnTo>
                  <a:lnTo>
                    <a:pt x="191" y="49"/>
                  </a:lnTo>
                  <a:close/>
                </a:path>
              </a:pathLst>
            </a:custGeom>
            <a:solidFill>
              <a:srgbClr val="4133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76" y="2146"/>
              <a:ext cx="246" cy="98"/>
            </a:xfrm>
            <a:custGeom>
              <a:avLst/>
              <a:gdLst>
                <a:gd name="T0" fmla="*/ 246 w 246"/>
                <a:gd name="T1" fmla="*/ 74 h 98"/>
                <a:gd name="T2" fmla="*/ 246 w 246"/>
                <a:gd name="T3" fmla="*/ 74 h 98"/>
                <a:gd name="T4" fmla="*/ 246 w 246"/>
                <a:gd name="T5" fmla="*/ 78 h 98"/>
                <a:gd name="T6" fmla="*/ 244 w 246"/>
                <a:gd name="T7" fmla="*/ 82 h 98"/>
                <a:gd name="T8" fmla="*/ 235 w 246"/>
                <a:gd name="T9" fmla="*/ 91 h 98"/>
                <a:gd name="T10" fmla="*/ 221 w 246"/>
                <a:gd name="T11" fmla="*/ 96 h 98"/>
                <a:gd name="T12" fmla="*/ 207 w 246"/>
                <a:gd name="T13" fmla="*/ 98 h 98"/>
                <a:gd name="T14" fmla="*/ 38 w 246"/>
                <a:gd name="T15" fmla="*/ 98 h 98"/>
                <a:gd name="T16" fmla="*/ 38 w 246"/>
                <a:gd name="T17" fmla="*/ 98 h 98"/>
                <a:gd name="T18" fmla="*/ 23 w 246"/>
                <a:gd name="T19" fmla="*/ 96 h 98"/>
                <a:gd name="T20" fmla="*/ 12 w 246"/>
                <a:gd name="T21" fmla="*/ 91 h 98"/>
                <a:gd name="T22" fmla="*/ 3 w 246"/>
                <a:gd name="T23" fmla="*/ 82 h 98"/>
                <a:gd name="T24" fmla="*/ 0 w 246"/>
                <a:gd name="T25" fmla="*/ 78 h 98"/>
                <a:gd name="T26" fmla="*/ 0 w 246"/>
                <a:gd name="T27" fmla="*/ 74 h 98"/>
                <a:gd name="T28" fmla="*/ 0 w 246"/>
                <a:gd name="T29" fmla="*/ 24 h 98"/>
                <a:gd name="T30" fmla="*/ 0 w 246"/>
                <a:gd name="T31" fmla="*/ 24 h 98"/>
                <a:gd name="T32" fmla="*/ 0 w 246"/>
                <a:gd name="T33" fmla="*/ 20 h 98"/>
                <a:gd name="T34" fmla="*/ 3 w 246"/>
                <a:gd name="T35" fmla="*/ 16 h 98"/>
                <a:gd name="T36" fmla="*/ 12 w 246"/>
                <a:gd name="T37" fmla="*/ 7 h 98"/>
                <a:gd name="T38" fmla="*/ 23 w 246"/>
                <a:gd name="T39" fmla="*/ 2 h 98"/>
                <a:gd name="T40" fmla="*/ 38 w 246"/>
                <a:gd name="T41" fmla="*/ 0 h 98"/>
                <a:gd name="T42" fmla="*/ 207 w 246"/>
                <a:gd name="T43" fmla="*/ 0 h 98"/>
                <a:gd name="T44" fmla="*/ 207 w 246"/>
                <a:gd name="T45" fmla="*/ 0 h 98"/>
                <a:gd name="T46" fmla="*/ 221 w 246"/>
                <a:gd name="T47" fmla="*/ 2 h 98"/>
                <a:gd name="T48" fmla="*/ 235 w 246"/>
                <a:gd name="T49" fmla="*/ 7 h 98"/>
                <a:gd name="T50" fmla="*/ 244 w 246"/>
                <a:gd name="T51" fmla="*/ 16 h 98"/>
                <a:gd name="T52" fmla="*/ 246 w 246"/>
                <a:gd name="T53" fmla="*/ 20 h 98"/>
                <a:gd name="T54" fmla="*/ 246 w 246"/>
                <a:gd name="T55" fmla="*/ 24 h 98"/>
                <a:gd name="T56" fmla="*/ 246 w 246"/>
                <a:gd name="T57" fmla="*/ 7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6" h="98">
                  <a:moveTo>
                    <a:pt x="246" y="74"/>
                  </a:moveTo>
                  <a:lnTo>
                    <a:pt x="246" y="74"/>
                  </a:lnTo>
                  <a:lnTo>
                    <a:pt x="246" y="78"/>
                  </a:lnTo>
                  <a:lnTo>
                    <a:pt x="244" y="82"/>
                  </a:lnTo>
                  <a:lnTo>
                    <a:pt x="235" y="91"/>
                  </a:lnTo>
                  <a:lnTo>
                    <a:pt x="221" y="96"/>
                  </a:lnTo>
                  <a:lnTo>
                    <a:pt x="207" y="9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23" y="96"/>
                  </a:lnTo>
                  <a:lnTo>
                    <a:pt x="12" y="91"/>
                  </a:lnTo>
                  <a:lnTo>
                    <a:pt x="3" y="82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3" y="16"/>
                  </a:lnTo>
                  <a:lnTo>
                    <a:pt x="12" y="7"/>
                  </a:lnTo>
                  <a:lnTo>
                    <a:pt x="23" y="2"/>
                  </a:lnTo>
                  <a:lnTo>
                    <a:pt x="38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21" y="2"/>
                  </a:lnTo>
                  <a:lnTo>
                    <a:pt x="235" y="7"/>
                  </a:lnTo>
                  <a:lnTo>
                    <a:pt x="244" y="16"/>
                  </a:lnTo>
                  <a:lnTo>
                    <a:pt x="246" y="20"/>
                  </a:lnTo>
                  <a:lnTo>
                    <a:pt x="246" y="24"/>
                  </a:lnTo>
                  <a:lnTo>
                    <a:pt x="246" y="74"/>
                  </a:lnTo>
                  <a:close/>
                </a:path>
              </a:pathLst>
            </a:custGeom>
            <a:solidFill>
              <a:srgbClr val="E3A5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88" y="2111"/>
              <a:ext cx="191" cy="79"/>
            </a:xfrm>
            <a:custGeom>
              <a:avLst/>
              <a:gdLst>
                <a:gd name="T0" fmla="*/ 0 w 191"/>
                <a:gd name="T1" fmla="*/ 15 h 79"/>
                <a:gd name="T2" fmla="*/ 191 w 191"/>
                <a:gd name="T3" fmla="*/ 0 h 79"/>
                <a:gd name="T4" fmla="*/ 191 w 191"/>
                <a:gd name="T5" fmla="*/ 0 h 79"/>
                <a:gd name="T6" fmla="*/ 191 w 191"/>
                <a:gd name="T7" fmla="*/ 12 h 79"/>
                <a:gd name="T8" fmla="*/ 187 w 191"/>
                <a:gd name="T9" fmla="*/ 29 h 79"/>
                <a:gd name="T10" fmla="*/ 180 w 191"/>
                <a:gd name="T11" fmla="*/ 43 h 79"/>
                <a:gd name="T12" fmla="*/ 174 w 191"/>
                <a:gd name="T13" fmla="*/ 53 h 79"/>
                <a:gd name="T14" fmla="*/ 167 w 191"/>
                <a:gd name="T15" fmla="*/ 60 h 79"/>
                <a:gd name="T16" fmla="*/ 158 w 191"/>
                <a:gd name="T17" fmla="*/ 66 h 79"/>
                <a:gd name="T18" fmla="*/ 147 w 191"/>
                <a:gd name="T19" fmla="*/ 72 h 79"/>
                <a:gd name="T20" fmla="*/ 133 w 191"/>
                <a:gd name="T21" fmla="*/ 77 h 79"/>
                <a:gd name="T22" fmla="*/ 119 w 191"/>
                <a:gd name="T23" fmla="*/ 79 h 79"/>
                <a:gd name="T24" fmla="*/ 101 w 191"/>
                <a:gd name="T25" fmla="*/ 79 h 79"/>
                <a:gd name="T26" fmla="*/ 84 w 191"/>
                <a:gd name="T27" fmla="*/ 77 h 79"/>
                <a:gd name="T28" fmla="*/ 84 w 191"/>
                <a:gd name="T29" fmla="*/ 77 h 79"/>
                <a:gd name="T30" fmla="*/ 68 w 191"/>
                <a:gd name="T31" fmla="*/ 74 h 79"/>
                <a:gd name="T32" fmla="*/ 54 w 191"/>
                <a:gd name="T33" fmla="*/ 72 h 79"/>
                <a:gd name="T34" fmla="*/ 38 w 191"/>
                <a:gd name="T35" fmla="*/ 69 h 79"/>
                <a:gd name="T36" fmla="*/ 22 w 191"/>
                <a:gd name="T37" fmla="*/ 62 h 79"/>
                <a:gd name="T38" fmla="*/ 15 w 191"/>
                <a:gd name="T39" fmla="*/ 57 h 79"/>
                <a:gd name="T40" fmla="*/ 10 w 191"/>
                <a:gd name="T41" fmla="*/ 50 h 79"/>
                <a:gd name="T42" fmla="*/ 5 w 191"/>
                <a:gd name="T43" fmla="*/ 43 h 79"/>
                <a:gd name="T44" fmla="*/ 0 w 191"/>
                <a:gd name="T45" fmla="*/ 35 h 79"/>
                <a:gd name="T46" fmla="*/ 0 w 191"/>
                <a:gd name="T47" fmla="*/ 26 h 79"/>
                <a:gd name="T48" fmla="*/ 0 w 191"/>
                <a:gd name="T49" fmla="*/ 1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1" h="79">
                  <a:moveTo>
                    <a:pt x="0" y="15"/>
                  </a:moveTo>
                  <a:lnTo>
                    <a:pt x="191" y="0"/>
                  </a:lnTo>
                  <a:lnTo>
                    <a:pt x="191" y="0"/>
                  </a:lnTo>
                  <a:lnTo>
                    <a:pt x="191" y="12"/>
                  </a:lnTo>
                  <a:lnTo>
                    <a:pt x="187" y="29"/>
                  </a:lnTo>
                  <a:lnTo>
                    <a:pt x="180" y="43"/>
                  </a:lnTo>
                  <a:lnTo>
                    <a:pt x="174" y="53"/>
                  </a:lnTo>
                  <a:lnTo>
                    <a:pt x="167" y="60"/>
                  </a:lnTo>
                  <a:lnTo>
                    <a:pt x="158" y="66"/>
                  </a:lnTo>
                  <a:lnTo>
                    <a:pt x="147" y="72"/>
                  </a:lnTo>
                  <a:lnTo>
                    <a:pt x="133" y="77"/>
                  </a:lnTo>
                  <a:lnTo>
                    <a:pt x="119" y="79"/>
                  </a:lnTo>
                  <a:lnTo>
                    <a:pt x="101" y="79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68" y="74"/>
                  </a:lnTo>
                  <a:lnTo>
                    <a:pt x="54" y="72"/>
                  </a:lnTo>
                  <a:lnTo>
                    <a:pt x="38" y="69"/>
                  </a:lnTo>
                  <a:lnTo>
                    <a:pt x="22" y="62"/>
                  </a:lnTo>
                  <a:lnTo>
                    <a:pt x="15" y="57"/>
                  </a:lnTo>
                  <a:lnTo>
                    <a:pt x="10" y="50"/>
                  </a:lnTo>
                  <a:lnTo>
                    <a:pt x="5" y="43"/>
                  </a:lnTo>
                  <a:lnTo>
                    <a:pt x="0" y="35"/>
                  </a:lnTo>
                  <a:lnTo>
                    <a:pt x="0" y="26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696" y="2099"/>
              <a:ext cx="192" cy="28"/>
            </a:xfrm>
            <a:custGeom>
              <a:avLst/>
              <a:gdLst>
                <a:gd name="T0" fmla="*/ 192 w 192"/>
                <a:gd name="T1" fmla="*/ 0 h 28"/>
                <a:gd name="T2" fmla="*/ 0 w 192"/>
                <a:gd name="T3" fmla="*/ 15 h 28"/>
                <a:gd name="T4" fmla="*/ 0 w 192"/>
                <a:gd name="T5" fmla="*/ 15 h 28"/>
                <a:gd name="T6" fmla="*/ 0 w 192"/>
                <a:gd name="T7" fmla="*/ 28 h 28"/>
                <a:gd name="T8" fmla="*/ 187 w 192"/>
                <a:gd name="T9" fmla="*/ 28 h 28"/>
                <a:gd name="T10" fmla="*/ 187 w 192"/>
                <a:gd name="T11" fmla="*/ 28 h 28"/>
                <a:gd name="T12" fmla="*/ 190 w 192"/>
                <a:gd name="T13" fmla="*/ 17 h 28"/>
                <a:gd name="T14" fmla="*/ 192 w 192"/>
                <a:gd name="T15" fmla="*/ 9 h 28"/>
                <a:gd name="T16" fmla="*/ 192 w 192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8">
                  <a:moveTo>
                    <a:pt x="192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28"/>
                  </a:lnTo>
                  <a:lnTo>
                    <a:pt x="187" y="28"/>
                  </a:lnTo>
                  <a:lnTo>
                    <a:pt x="187" y="28"/>
                  </a:lnTo>
                  <a:lnTo>
                    <a:pt x="190" y="17"/>
                  </a:lnTo>
                  <a:lnTo>
                    <a:pt x="192" y="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694" y="2133"/>
              <a:ext cx="186" cy="49"/>
            </a:xfrm>
            <a:custGeom>
              <a:avLst/>
              <a:gdLst>
                <a:gd name="T0" fmla="*/ 0 w 186"/>
                <a:gd name="T1" fmla="*/ 0 h 49"/>
                <a:gd name="T2" fmla="*/ 0 w 186"/>
                <a:gd name="T3" fmla="*/ 0 h 49"/>
                <a:gd name="T4" fmla="*/ 2 w 186"/>
                <a:gd name="T5" fmla="*/ 9 h 49"/>
                <a:gd name="T6" fmla="*/ 5 w 186"/>
                <a:gd name="T7" fmla="*/ 14 h 49"/>
                <a:gd name="T8" fmla="*/ 9 w 186"/>
                <a:gd name="T9" fmla="*/ 21 h 49"/>
                <a:gd name="T10" fmla="*/ 15 w 186"/>
                <a:gd name="T11" fmla="*/ 28 h 49"/>
                <a:gd name="T12" fmla="*/ 29 w 186"/>
                <a:gd name="T13" fmla="*/ 35 h 49"/>
                <a:gd name="T14" fmla="*/ 42 w 186"/>
                <a:gd name="T15" fmla="*/ 40 h 49"/>
                <a:gd name="T16" fmla="*/ 58 w 186"/>
                <a:gd name="T17" fmla="*/ 45 h 49"/>
                <a:gd name="T18" fmla="*/ 70 w 186"/>
                <a:gd name="T19" fmla="*/ 45 h 49"/>
                <a:gd name="T20" fmla="*/ 83 w 186"/>
                <a:gd name="T21" fmla="*/ 47 h 49"/>
                <a:gd name="T22" fmla="*/ 83 w 186"/>
                <a:gd name="T23" fmla="*/ 47 h 49"/>
                <a:gd name="T24" fmla="*/ 105 w 186"/>
                <a:gd name="T25" fmla="*/ 49 h 49"/>
                <a:gd name="T26" fmla="*/ 126 w 186"/>
                <a:gd name="T27" fmla="*/ 47 h 49"/>
                <a:gd name="T28" fmla="*/ 144 w 186"/>
                <a:gd name="T29" fmla="*/ 43 h 49"/>
                <a:gd name="T30" fmla="*/ 158 w 186"/>
                <a:gd name="T31" fmla="*/ 37 h 49"/>
                <a:gd name="T32" fmla="*/ 167 w 186"/>
                <a:gd name="T33" fmla="*/ 30 h 49"/>
                <a:gd name="T34" fmla="*/ 176 w 186"/>
                <a:gd name="T35" fmla="*/ 19 h 49"/>
                <a:gd name="T36" fmla="*/ 182 w 186"/>
                <a:gd name="T37" fmla="*/ 11 h 49"/>
                <a:gd name="T38" fmla="*/ 186 w 186"/>
                <a:gd name="T39" fmla="*/ 0 h 49"/>
                <a:gd name="T40" fmla="*/ 0 w 186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49">
                  <a:moveTo>
                    <a:pt x="0" y="0"/>
                  </a:moveTo>
                  <a:lnTo>
                    <a:pt x="0" y="0"/>
                  </a:lnTo>
                  <a:lnTo>
                    <a:pt x="2" y="9"/>
                  </a:lnTo>
                  <a:lnTo>
                    <a:pt x="5" y="14"/>
                  </a:lnTo>
                  <a:lnTo>
                    <a:pt x="9" y="21"/>
                  </a:lnTo>
                  <a:lnTo>
                    <a:pt x="15" y="28"/>
                  </a:lnTo>
                  <a:lnTo>
                    <a:pt x="29" y="35"/>
                  </a:lnTo>
                  <a:lnTo>
                    <a:pt x="42" y="40"/>
                  </a:lnTo>
                  <a:lnTo>
                    <a:pt x="58" y="45"/>
                  </a:lnTo>
                  <a:lnTo>
                    <a:pt x="70" y="45"/>
                  </a:lnTo>
                  <a:lnTo>
                    <a:pt x="83" y="47"/>
                  </a:lnTo>
                  <a:lnTo>
                    <a:pt x="83" y="47"/>
                  </a:lnTo>
                  <a:lnTo>
                    <a:pt x="105" y="49"/>
                  </a:lnTo>
                  <a:lnTo>
                    <a:pt x="126" y="47"/>
                  </a:lnTo>
                  <a:lnTo>
                    <a:pt x="144" y="43"/>
                  </a:lnTo>
                  <a:lnTo>
                    <a:pt x="158" y="37"/>
                  </a:lnTo>
                  <a:lnTo>
                    <a:pt x="167" y="30"/>
                  </a:lnTo>
                  <a:lnTo>
                    <a:pt x="176" y="19"/>
                  </a:lnTo>
                  <a:lnTo>
                    <a:pt x="182" y="11"/>
                  </a:lnTo>
                  <a:lnTo>
                    <a:pt x="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31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1523880" y="2514600"/>
            <a:ext cx="5486399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0AD00"/>
          </a:solidFill>
          <a:ln w="47880">
            <a:solidFill>
              <a:srgbClr val="B07E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Nimbus Roman No9 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Isosceles Triangle 8"/>
          <p:cNvSpPr/>
          <p:nvPr/>
        </p:nvSpPr>
        <p:spPr>
          <a:xfrm>
            <a:off x="3581279" y="2971800"/>
            <a:ext cx="1219320" cy="1676519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10800 f11 1"/>
              <a:gd name="f22" fmla="*/ 0 f12 1"/>
              <a:gd name="f23" fmla="*/ f14 1 f3"/>
              <a:gd name="f24" fmla="*/ 0 f11 1"/>
              <a:gd name="f25" fmla="*/ 21600 f12 1"/>
              <a:gd name="f26" fmla="*/ 21600 f11 1"/>
              <a:gd name="f27" fmla="+- f16 10800 0"/>
              <a:gd name="f28" fmla="+- 21600 0 f15"/>
              <a:gd name="f29" fmla="*/ f16 f11 1"/>
              <a:gd name="f30" fmla="+- f23 0 f2"/>
              <a:gd name="f31" fmla="*/ f28 1 2"/>
              <a:gd name="f32" fmla="*/ f27 f11 1"/>
              <a:gd name="f33" fmla="+- 21600 0 f31"/>
              <a:gd name="f34" fmla="*/ f33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1" y="f22"/>
              </a:cxn>
              <a:cxn ang="f30">
                <a:pos x="f29" y="f20"/>
              </a:cxn>
              <a:cxn ang="f30">
                <a:pos x="f24" y="f25"/>
              </a:cxn>
              <a:cxn ang="f30">
                <a:pos x="f21" y="f25"/>
              </a:cxn>
              <a:cxn ang="f30">
                <a:pos x="f26" y="f25"/>
              </a:cxn>
              <a:cxn ang="f30">
                <a:pos x="f34" y="f20"/>
              </a:cxn>
            </a:cxnLst>
            <a:rect l="f29" t="f20" r="f32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F0AD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Nimbus Roman No9 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29000" y="2514600"/>
            <a:ext cx="1252439" cy="125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5799" y="2092319"/>
            <a:ext cx="1250999" cy="179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178680" y="2225520"/>
            <a:ext cx="1434960" cy="179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473639" y="3657600"/>
            <a:ext cx="1447560" cy="18158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!confidentiality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2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/>
          <p:nvPr/>
        </p:nvSpPr>
        <p:spPr>
          <a:xfrm rot="19146970">
            <a:off x="3625456" y="3683804"/>
            <a:ext cx="3954768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0AD00"/>
          </a:solidFill>
          <a:ln w="47880">
            <a:solidFill>
              <a:srgbClr val="B07E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Nimbus Roman No9 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Rectangle 2"/>
          <p:cNvSpPr/>
          <p:nvPr/>
        </p:nvSpPr>
        <p:spPr>
          <a:xfrm rot="2922000">
            <a:off x="973853" y="3683804"/>
            <a:ext cx="3954768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0AD00"/>
          </a:solidFill>
          <a:ln w="47880">
            <a:solidFill>
              <a:srgbClr val="B07E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Nimbus Roman No9 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6720" y="2227320"/>
            <a:ext cx="1250999" cy="179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78680" y="2225520"/>
            <a:ext cx="1434960" cy="179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40198"/>
          <a:stretch>
            <a:fillRect/>
          </a:stretch>
        </p:blipFill>
        <p:spPr>
          <a:xfrm>
            <a:off x="4232160" y="4343400"/>
            <a:ext cx="797040" cy="1854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r="49360"/>
          <a:stretch>
            <a:fillRect/>
          </a:stretch>
        </p:blipFill>
        <p:spPr>
          <a:xfrm>
            <a:off x="3416400" y="3922200"/>
            <a:ext cx="923040" cy="22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029200" y="3776760"/>
            <a:ext cx="1252439" cy="12524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9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password protected</a:t>
            </a:r>
          </a:p>
          <a:p>
            <a:r>
              <a:rPr lang="en-US" dirty="0" smtClean="0"/>
              <a:t>You are using a secret to protect the communications</a:t>
            </a:r>
          </a:p>
          <a:p>
            <a:r>
              <a:rPr lang="en-US" dirty="0" smtClean="0"/>
              <a:t>The other side of the chat needs to have the secret</a:t>
            </a:r>
          </a:p>
          <a:p>
            <a:r>
              <a:rPr lang="en-US" dirty="0" smtClean="0"/>
              <a:t>Symmetric refers to the key being the same on both sides</a:t>
            </a:r>
          </a:p>
          <a:p>
            <a:r>
              <a:rPr lang="en-US" dirty="0" smtClean="0"/>
              <a:t>Example: OTP</a:t>
            </a:r>
          </a:p>
        </p:txBody>
      </p:sp>
      <p:pic>
        <p:nvPicPr>
          <p:cNvPr id="1026" name="Picture 2" descr="C:\Users\manning\AppData\Local\Microsoft\Windows\Temporary Internet Files\Content.IE5\QMP2O9ZC\Key-yellow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04102" y="1587499"/>
            <a:ext cx="1722437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anning\AppData\Local\Microsoft\Windows\Temporary Internet Files\Content.IE5\QMP2O9ZC\Key-yellow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6570664" y="1587499"/>
            <a:ext cx="1722437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1523880" y="2514600"/>
            <a:ext cx="5486399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0AD00"/>
          </a:solidFill>
          <a:ln w="47880">
            <a:solidFill>
              <a:srgbClr val="B07E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Nimbus Roman No9 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8120" y="2151000"/>
            <a:ext cx="1250999" cy="179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78680" y="2225520"/>
            <a:ext cx="1434960" cy="179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828800" y="3886200"/>
            <a:ext cx="725399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429000" y="2514600"/>
            <a:ext cx="1252439" cy="12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57200" y="3776760"/>
            <a:ext cx="1252439" cy="125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361200" y="3924000"/>
            <a:ext cx="725399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protection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/>
          <p:nvPr/>
        </p:nvSpPr>
        <p:spPr>
          <a:xfrm>
            <a:off x="1523880" y="2514600"/>
            <a:ext cx="5486399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0AD00"/>
          </a:solidFill>
          <a:ln w="47880">
            <a:solidFill>
              <a:srgbClr val="B07E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Nimbus Roman No9 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Isosceles Triangle 3"/>
          <p:cNvSpPr/>
          <p:nvPr/>
        </p:nvSpPr>
        <p:spPr>
          <a:xfrm>
            <a:off x="3352680" y="3200400"/>
            <a:ext cx="1219320" cy="1676519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10800 f11 1"/>
              <a:gd name="f22" fmla="*/ 0 f12 1"/>
              <a:gd name="f23" fmla="*/ f14 1 f3"/>
              <a:gd name="f24" fmla="*/ 0 f11 1"/>
              <a:gd name="f25" fmla="*/ 21600 f12 1"/>
              <a:gd name="f26" fmla="*/ 21600 f11 1"/>
              <a:gd name="f27" fmla="+- f16 10800 0"/>
              <a:gd name="f28" fmla="+- 21600 0 f15"/>
              <a:gd name="f29" fmla="*/ f16 f11 1"/>
              <a:gd name="f30" fmla="+- f23 0 f2"/>
              <a:gd name="f31" fmla="*/ f28 1 2"/>
              <a:gd name="f32" fmla="*/ f27 f11 1"/>
              <a:gd name="f33" fmla="+- 21600 0 f31"/>
              <a:gd name="f34" fmla="*/ f33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1" y="f22"/>
              </a:cxn>
              <a:cxn ang="f30">
                <a:pos x="f29" y="f20"/>
              </a:cxn>
              <a:cxn ang="f30">
                <a:pos x="f24" y="f25"/>
              </a:cxn>
              <a:cxn ang="f30">
                <a:pos x="f21" y="f25"/>
              </a:cxn>
              <a:cxn ang="f30">
                <a:pos x="f26" y="f25"/>
              </a:cxn>
              <a:cxn ang="f30">
                <a:pos x="f34" y="f20"/>
              </a:cxn>
            </a:cxnLst>
            <a:rect l="f29" t="f20" r="f32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F0AD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Nimbus Roman No9 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8120" y="2151000"/>
            <a:ext cx="1250999" cy="179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78680" y="2225520"/>
            <a:ext cx="1434960" cy="179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200400" y="3886200"/>
            <a:ext cx="1447560" cy="18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829160" y="3886560"/>
            <a:ext cx="725399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429360" y="2514960"/>
            <a:ext cx="1252439" cy="12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457559" y="3777120"/>
            <a:ext cx="1252439" cy="125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361560" y="3924360"/>
            <a:ext cx="725399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429000" y="5752800"/>
            <a:ext cx="725399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your key is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accel="500" decel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 -6 2.22222 -6 L 3.33333 -6 -0.24445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Symmetric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Password protected zip</a:t>
            </a:r>
          </a:p>
          <a:p>
            <a:r>
              <a:rPr lang="en-US" dirty="0" smtClean="0"/>
              <a:t>Never send your key with the encrypted message</a:t>
            </a:r>
          </a:p>
          <a:p>
            <a:r>
              <a:rPr lang="en-US" dirty="0" smtClean="0"/>
              <a:t>Choose a different “band” of communication</a:t>
            </a:r>
          </a:p>
          <a:p>
            <a:r>
              <a:rPr lang="en-US" dirty="0" smtClean="0"/>
              <a:t>This is what “Out-of-</a:t>
            </a:r>
            <a:r>
              <a:rPr lang="en-US" dirty="0" err="1" smtClean="0"/>
              <a:t>band”is</a:t>
            </a:r>
            <a:endParaRPr lang="en-US" dirty="0" smtClean="0"/>
          </a:p>
          <a:p>
            <a:r>
              <a:rPr lang="en-US" dirty="0" smtClean="0"/>
              <a:t>This is why your IT </a:t>
            </a:r>
            <a:r>
              <a:rPr lang="en-US" dirty="0" err="1" smtClean="0"/>
              <a:t>dept</a:t>
            </a:r>
            <a:r>
              <a:rPr lang="en-US" dirty="0" smtClean="0"/>
              <a:t> will SMS you the password for an encrypted zip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14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200"/>
            <a:ext cx="47053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30" b="100000" l="9602" r="948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0" y="1839058"/>
            <a:ext cx="40671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6172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Private/secret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619186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Public/shared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3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65788E-6 L -0.09167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44275E-6 L 0.10104 -0.00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30" b="100000" l="9602" r="948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48111"/>
            <a:ext cx="1218340" cy="113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/>
          <p:nvPr/>
        </p:nvSpPr>
        <p:spPr>
          <a:xfrm>
            <a:off x="2127241" y="2514600"/>
            <a:ext cx="5486399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0AD00"/>
          </a:solidFill>
          <a:ln w="47880">
            <a:solidFill>
              <a:srgbClr val="B07E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Nimbus Roman No9 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311481" y="2151000"/>
            <a:ext cx="1250999" cy="179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782041" y="2225520"/>
            <a:ext cx="1434960" cy="179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14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821761"/>
            <a:ext cx="1295400" cy="110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00161" y="3821761"/>
            <a:ext cx="1252439" cy="1252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0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Asymmetric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PGP</a:t>
            </a:r>
          </a:p>
          <a:p>
            <a:r>
              <a:rPr lang="en-US" dirty="0" smtClean="0"/>
              <a:t>Example: HTTPS</a:t>
            </a:r>
          </a:p>
          <a:p>
            <a:r>
              <a:rPr lang="en-US" dirty="0" smtClean="0"/>
              <a:t>Never share your private key</a:t>
            </a:r>
          </a:p>
          <a:p>
            <a:r>
              <a:rPr lang="en-US" dirty="0" smtClean="0"/>
              <a:t>Not good for temporary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6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to give you background information</a:t>
            </a:r>
          </a:p>
          <a:p>
            <a:pPr lvl="1"/>
            <a:r>
              <a:rPr lang="en-US" dirty="0" smtClean="0"/>
              <a:t>Classical Cryptography (fun puzzles)</a:t>
            </a:r>
          </a:p>
          <a:p>
            <a:pPr lvl="1"/>
            <a:r>
              <a:rPr lang="en-US" dirty="0" smtClean="0"/>
              <a:t>Introduction to modern cryptography</a:t>
            </a:r>
          </a:p>
          <a:p>
            <a:pPr lvl="1"/>
            <a:r>
              <a:rPr lang="en-US" dirty="0" smtClean="0"/>
              <a:t>Practical usage guides</a:t>
            </a:r>
            <a:endParaRPr lang="en-US" dirty="0" smtClean="0"/>
          </a:p>
          <a:p>
            <a:r>
              <a:rPr lang="en-US" dirty="0" smtClean="0"/>
              <a:t>Workbook for when you don’t want to listen to me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/>
          <p:nvPr/>
        </p:nvSpPr>
        <p:spPr>
          <a:xfrm rot="19146970">
            <a:off x="4006457" y="3842982"/>
            <a:ext cx="3954768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0AD00"/>
          </a:solidFill>
          <a:ln w="47880">
            <a:solidFill>
              <a:srgbClr val="B07E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Nimbus Roman No9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Rectangle 2"/>
          <p:cNvSpPr/>
          <p:nvPr/>
        </p:nvSpPr>
        <p:spPr>
          <a:xfrm rot="2922000">
            <a:off x="1354854" y="3842982"/>
            <a:ext cx="3954768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0AD00"/>
          </a:solidFill>
          <a:ln w="47880">
            <a:solidFill>
              <a:srgbClr val="B07E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Nimbus Roman No9 L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30" b="100000" l="9602" r="948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48111"/>
            <a:ext cx="1218340" cy="113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311481" y="2151000"/>
            <a:ext cx="1250999" cy="179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782041" y="2225520"/>
            <a:ext cx="1434960" cy="179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14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821761"/>
            <a:ext cx="1295400" cy="110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00161" y="3821761"/>
            <a:ext cx="1252439" cy="125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30" b="100000" l="9602" r="948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34000"/>
            <a:ext cx="1218340" cy="113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4920432" y="5307650"/>
            <a:ext cx="1252439" cy="125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3771590" y="4472272"/>
            <a:ext cx="1447560" cy="181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914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8210">
            <a:off x="6473790" y="5379259"/>
            <a:ext cx="1295400" cy="110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43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Symmetric = password protection</a:t>
            </a:r>
          </a:p>
          <a:p>
            <a:r>
              <a:rPr lang="en-US" dirty="0" smtClean="0"/>
              <a:t>Asymmetric = PGP</a:t>
            </a:r>
          </a:p>
          <a:p>
            <a:r>
              <a:rPr lang="en-US" dirty="0" smtClean="0"/>
              <a:t>OTP = perfect!</a:t>
            </a:r>
          </a:p>
          <a:p>
            <a:r>
              <a:rPr lang="en-US" dirty="0" smtClean="0"/>
              <a:t>But how does this actually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Cryptography </a:t>
            </a:r>
            <a:r>
              <a:rPr lang="en-US" dirty="0" smtClean="0"/>
              <a:t>Badness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crypto is better than no crypto</a:t>
            </a:r>
          </a:p>
          <a:p>
            <a:r>
              <a:rPr lang="en-US" dirty="0" smtClean="0"/>
              <a:t>Correct crypto is better than bad crypto</a:t>
            </a:r>
          </a:p>
          <a:p>
            <a:r>
              <a:rPr lang="en-US" dirty="0" smtClean="0"/>
              <a:t>DES?</a:t>
            </a:r>
          </a:p>
          <a:p>
            <a:r>
              <a:rPr lang="en-US" dirty="0" smtClean="0"/>
              <a:t>XOR?</a:t>
            </a:r>
          </a:p>
          <a:p>
            <a:r>
              <a:rPr lang="en-US" dirty="0" smtClean="0"/>
              <a:t>SHA1</a:t>
            </a:r>
          </a:p>
          <a:p>
            <a:r>
              <a:rPr lang="en-US" dirty="0" smtClean="0"/>
              <a:t>AES128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talk about modern cryptography without talking about RSA</a:t>
            </a:r>
          </a:p>
          <a:p>
            <a:r>
              <a:rPr lang="en-US" dirty="0" smtClean="0"/>
              <a:t>Most popular (usage) cryptographic algorithm</a:t>
            </a:r>
          </a:p>
          <a:p>
            <a:r>
              <a:rPr lang="en-US" dirty="0" smtClean="0"/>
              <a:t>Generates two “certificates”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r>
              <a:rPr lang="en-US" dirty="0" smtClean="0"/>
              <a:t>Think 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Prime numbers != cryptography</a:t>
            </a:r>
          </a:p>
          <a:p>
            <a:r>
              <a:rPr lang="en-US" dirty="0" smtClean="0"/>
              <a:t>Primes == </a:t>
            </a:r>
            <a:r>
              <a:rPr lang="en-US" dirty="0" smtClean="0"/>
              <a:t>RSA, ECC</a:t>
            </a:r>
            <a:endParaRPr lang="en-US" dirty="0" smtClean="0"/>
          </a:p>
          <a:p>
            <a:r>
              <a:rPr lang="en-US" dirty="0" smtClean="0"/>
              <a:t>Prime factorization </a:t>
            </a:r>
            <a:br>
              <a:rPr lang="en-US" dirty="0" smtClean="0"/>
            </a:br>
            <a:r>
              <a:rPr lang="en-US" dirty="0" smtClean="0"/>
              <a:t>is hard</a:t>
            </a:r>
          </a:p>
          <a:p>
            <a:r>
              <a:rPr lang="en-US" dirty="0" smtClean="0"/>
              <a:t>Hard = CPU hard</a:t>
            </a:r>
          </a:p>
          <a:p>
            <a:r>
              <a:rPr lang="en-US" dirty="0" smtClean="0"/>
              <a:t>CPU hard = scalable as</a:t>
            </a:r>
            <a:br>
              <a:rPr lang="en-US" dirty="0" smtClean="0"/>
            </a:br>
            <a:r>
              <a:rPr lang="en-US" dirty="0" smtClean="0"/>
              <a:t>CPU’s get faster</a:t>
            </a:r>
          </a:p>
        </p:txBody>
      </p:sp>
      <p:pic>
        <p:nvPicPr>
          <p:cNvPr id="2050" name="Picture 2" descr="what's the deal? Seinfeld - WHAT'S THE DEAL WITH PRIME NUMB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19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2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Bit/Algorithm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AES128, AES256, why not AES4096?</a:t>
            </a:r>
          </a:p>
          <a:p>
            <a:r>
              <a:rPr lang="en-US" dirty="0" smtClean="0"/>
              <a:t>RSA1024, RSA2048, why not RSA 128?</a:t>
            </a:r>
          </a:p>
          <a:p>
            <a:r>
              <a:rPr lang="en-US" dirty="0" smtClean="0"/>
              <a:t>DES, 3DES, why not 6DES?</a:t>
            </a:r>
          </a:p>
          <a:p>
            <a:r>
              <a:rPr lang="en-US" dirty="0" smtClean="0"/>
              <a:t>SHA1, SHA2, SHA256, SHA3, why not SHA356?</a:t>
            </a:r>
          </a:p>
          <a:p>
            <a:r>
              <a:rPr lang="en-US" dirty="0" smtClean="0"/>
              <a:t>The goal is to know when and when not to use an </a:t>
            </a:r>
            <a:r>
              <a:rPr lang="en-US" dirty="0" err="1" smtClean="0"/>
              <a:t>algorthm</a:t>
            </a:r>
            <a:r>
              <a:rPr lang="en-US" dirty="0" smtClean="0"/>
              <a:t> based on:</a:t>
            </a:r>
          </a:p>
          <a:p>
            <a:pPr lvl="1"/>
            <a:r>
              <a:rPr lang="en-US" dirty="0" smtClean="0"/>
              <a:t>How important is the information</a:t>
            </a:r>
          </a:p>
          <a:p>
            <a:pPr lvl="1"/>
            <a:r>
              <a:rPr lang="en-US" dirty="0" smtClean="0"/>
              <a:t>How long the information exists</a:t>
            </a:r>
          </a:p>
          <a:p>
            <a:pPr lvl="1"/>
            <a:r>
              <a:rPr lang="en-US" dirty="0" smtClean="0"/>
              <a:t>How easy is it for an attacker to try and crack</a:t>
            </a:r>
          </a:p>
        </p:txBody>
      </p:sp>
    </p:spTree>
    <p:extLst>
      <p:ext uri="{BB962C8B-B14F-4D97-AF65-F5344CB8AC3E}">
        <p14:creationId xmlns:p14="http://schemas.microsoft.com/office/powerpoint/2010/main" val="40017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Cryptographic hashes taken in an arbitrary block of data and returned a fixed-sized string</a:t>
            </a:r>
          </a:p>
          <a:p>
            <a:r>
              <a:rPr lang="en-US" dirty="0" smtClean="0"/>
              <a:t>Plaintext: interlock</a:t>
            </a:r>
          </a:p>
          <a:p>
            <a:r>
              <a:rPr lang="en-US" dirty="0" smtClean="0"/>
              <a:t>Hash: c16c735fee3b9019a64b70fcdfbc48de</a:t>
            </a:r>
          </a:p>
          <a:p>
            <a:r>
              <a:rPr lang="en-US" dirty="0" smtClean="0"/>
              <a:t>Hashes are great for:</a:t>
            </a:r>
          </a:p>
          <a:p>
            <a:pPr lvl="1"/>
            <a:r>
              <a:rPr lang="en-US" dirty="0" smtClean="0"/>
              <a:t>Verifying </a:t>
            </a:r>
            <a:r>
              <a:rPr lang="en-US" dirty="0" smtClean="0"/>
              <a:t>integrity (see HMAC)</a:t>
            </a:r>
            <a:endParaRPr lang="en-US" dirty="0" smtClean="0"/>
          </a:p>
          <a:p>
            <a:pPr lvl="1"/>
            <a:r>
              <a:rPr lang="en-US" dirty="0" smtClean="0"/>
              <a:t>Hiding a string but being able to verify you know it</a:t>
            </a:r>
          </a:p>
        </p:txBody>
      </p:sp>
    </p:spTree>
    <p:extLst>
      <p:ext uri="{BB962C8B-B14F-4D97-AF65-F5344CB8AC3E}">
        <p14:creationId xmlns:p14="http://schemas.microsoft.com/office/powerpoint/2010/main" val="29004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ciphers because you are encrypting blocks of information at a time.</a:t>
            </a:r>
          </a:p>
          <a:p>
            <a:r>
              <a:rPr lang="en-US" dirty="0" smtClean="0"/>
              <a:t>AES CBC</a:t>
            </a:r>
          </a:p>
          <a:p>
            <a:r>
              <a:rPr lang="en-US" dirty="0" smtClean="0"/>
              <a:t>AES ECB</a:t>
            </a:r>
          </a:p>
          <a:p>
            <a:r>
              <a:rPr lang="en-US" dirty="0" smtClean="0"/>
              <a:t>AES CTR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3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stream cipher will encrypt information bit by bit. </a:t>
            </a:r>
          </a:p>
          <a:p>
            <a:r>
              <a:rPr lang="en-US" dirty="0" smtClean="0"/>
              <a:t>A5/1, A5/2</a:t>
            </a:r>
          </a:p>
          <a:p>
            <a:r>
              <a:rPr lang="en-US" dirty="0" smtClean="0"/>
              <a:t>RC4</a:t>
            </a:r>
          </a:p>
          <a:p>
            <a:r>
              <a:rPr lang="en-US" dirty="0" smtClean="0"/>
              <a:t>Lets just leave it that these are verify difficult to secure so you shouldn’t try and use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Derivation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it more difficult(CPU) for a computer to guess a password, make it do work</a:t>
            </a:r>
          </a:p>
          <a:p>
            <a:r>
              <a:rPr lang="en-US" dirty="0" smtClean="0"/>
              <a:t>AES256 =&gt; 2ms</a:t>
            </a:r>
          </a:p>
          <a:p>
            <a:r>
              <a:rPr lang="en-US" dirty="0" smtClean="0"/>
              <a:t>AES256*100 =&gt; .2s</a:t>
            </a:r>
          </a:p>
          <a:p>
            <a:r>
              <a:rPr lang="en-US" dirty="0" smtClean="0"/>
              <a:t>AES256*50,000 =&gt; 1.67 minutes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DK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PBKDF2(AES,Password,Salt,50000,dkLen)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about crypto using proper terms</a:t>
            </a:r>
          </a:p>
          <a:p>
            <a:r>
              <a:rPr lang="en-US" dirty="0" smtClean="0"/>
              <a:t>Be aware the different types of crypto for different situations</a:t>
            </a:r>
          </a:p>
          <a:p>
            <a:r>
              <a:rPr lang="en-US" dirty="0" smtClean="0"/>
              <a:t>Pick up a few of the common rules to live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Guide: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DES,3DES</a:t>
            </a:r>
          </a:p>
          <a:p>
            <a:r>
              <a:rPr lang="en-US" dirty="0" smtClean="0"/>
              <a:t>RC2, RC4</a:t>
            </a:r>
          </a:p>
          <a:p>
            <a:r>
              <a:rPr lang="en-US" dirty="0" smtClean="0"/>
              <a:t>MD4, MD5</a:t>
            </a:r>
          </a:p>
          <a:p>
            <a:r>
              <a:rPr lang="en-US" dirty="0" smtClean="0"/>
              <a:t>Less than 128bit of anything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Be Careful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SHA1</a:t>
            </a:r>
          </a:p>
          <a:p>
            <a:r>
              <a:rPr lang="en-US" dirty="0" smtClean="0"/>
              <a:t>AES</a:t>
            </a:r>
          </a:p>
          <a:p>
            <a:r>
              <a:rPr lang="en-US" dirty="0" smtClean="0"/>
              <a:t>128bits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Guide: 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Ideal for storing encrypted version files</a:t>
            </a:r>
          </a:p>
          <a:p>
            <a:r>
              <a:rPr lang="en-US" dirty="0" smtClean="0"/>
              <a:t>AES 128 is being replaced with AES 256</a:t>
            </a:r>
          </a:p>
          <a:p>
            <a:r>
              <a:rPr lang="en-US" dirty="0" smtClean="0"/>
              <a:t>AES 256 is secure except if you use it in ECB mode (default in Android libraries)</a:t>
            </a:r>
          </a:p>
          <a:p>
            <a:r>
              <a:rPr lang="en-US" dirty="0" smtClean="0"/>
              <a:t>AES 256 CBC mode is secure only if you change the IV each time</a:t>
            </a:r>
          </a:p>
          <a:p>
            <a:r>
              <a:rPr lang="en-US" dirty="0" smtClean="0"/>
              <a:t>AES 256 should be careful about timing attacks and output the results at a deterministic schedule. See padding oracle situations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Guide: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Stop using SSL. SSL is dead. (SSL, SSL2, SSL3) </a:t>
            </a:r>
          </a:p>
          <a:p>
            <a:r>
              <a:rPr lang="en-US" dirty="0" smtClean="0"/>
              <a:t>TLS 1.2 (soon 1.3) is ideal</a:t>
            </a:r>
          </a:p>
          <a:p>
            <a:r>
              <a:rPr lang="en-US" dirty="0" smtClean="0"/>
              <a:t>Never: keys 1024 bit</a:t>
            </a:r>
          </a:p>
          <a:p>
            <a:r>
              <a:rPr lang="en-US" dirty="0" smtClean="0"/>
              <a:t>Shouldn’t: keys 2048 bit</a:t>
            </a:r>
          </a:p>
          <a:p>
            <a:r>
              <a:rPr lang="en-US" dirty="0" smtClean="0"/>
              <a:t>Always: keys 4096 bit or above</a:t>
            </a:r>
          </a:p>
          <a:p>
            <a:r>
              <a:rPr lang="en-US" dirty="0" smtClean="0"/>
              <a:t>Never support cipher-suites of weak algorithms 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SSL_DHE_DSS_EXPORT_WITH_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DES40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_CBC_SHA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Always use PFS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Always use HSTS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Guide: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store passwords. </a:t>
            </a:r>
          </a:p>
          <a:p>
            <a:r>
              <a:rPr lang="en-US" dirty="0" smtClean="0"/>
              <a:t>Always hash passwords</a:t>
            </a:r>
          </a:p>
          <a:p>
            <a:r>
              <a:rPr lang="en-US" dirty="0" smtClean="0"/>
              <a:t>Always add a salt to stored hashed passwords</a:t>
            </a:r>
          </a:p>
          <a:p>
            <a:r>
              <a:rPr lang="en-US" dirty="0" smtClean="0"/>
              <a:t>Always make the salt different for each password stored</a:t>
            </a:r>
          </a:p>
          <a:p>
            <a:r>
              <a:rPr lang="en-US" dirty="0" smtClean="0"/>
              <a:t>Never hash the password on the client</a:t>
            </a:r>
          </a:p>
          <a:p>
            <a:r>
              <a:rPr lang="en-US" dirty="0" smtClean="0"/>
              <a:t>Consider key derivation functions (</a:t>
            </a:r>
            <a:r>
              <a:rPr lang="en-US" dirty="0" err="1" smtClean="0"/>
              <a:t>bcrypt</a:t>
            </a:r>
            <a:r>
              <a:rPr lang="en-US" dirty="0" smtClean="0"/>
              <a:t>, pbkdf2) if you need to recover the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Guide: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store a symmetric cipher key in the same location as the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KDF(key) &gt;&gt; symmetric(</a:t>
            </a:r>
            <a:r>
              <a:rPr lang="en-US" dirty="0" err="1" smtClean="0"/>
              <a:t>plainfile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KDF(user PIN code) &gt;&gt; symmetric(</a:t>
            </a:r>
            <a:r>
              <a:rPr lang="en-US" dirty="0" err="1" smtClean="0"/>
              <a:t>plainfile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HMAC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Guide: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roll your own</a:t>
            </a:r>
          </a:p>
          <a:p>
            <a:r>
              <a:rPr lang="en-US" dirty="0" smtClean="0"/>
              <a:t>Always use someone else’s library that has been verified</a:t>
            </a:r>
          </a:p>
          <a:p>
            <a:r>
              <a:rPr lang="en-US" dirty="0" smtClean="0"/>
              <a:t>Never assume the defaults</a:t>
            </a:r>
          </a:p>
          <a:p>
            <a:r>
              <a:rPr lang="en-US" dirty="0" err="1" smtClean="0"/>
              <a:t>NaCl</a:t>
            </a:r>
            <a:r>
              <a:rPr lang="en-US" dirty="0" smtClean="0"/>
              <a:t>(Pronounced “salt”) is a great standard</a:t>
            </a:r>
          </a:p>
          <a:p>
            <a:pPr lvl="1"/>
            <a:r>
              <a:rPr lang="en-US" dirty="0">
                <a:hlinkClick r:id="rId2"/>
              </a:rPr>
              <a:t>https://nacl.cr.yp.to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github.com/pyca/pynacl</a:t>
            </a:r>
            <a:endParaRPr lang="en-US" dirty="0" smtClean="0"/>
          </a:p>
          <a:p>
            <a:pPr lvl="1"/>
            <a:r>
              <a:rPr lang="en-US" dirty="0" smtClean="0"/>
              <a:t>Included in </a:t>
            </a:r>
            <a:r>
              <a:rPr lang="en-US" dirty="0" err="1" smtClean="0"/>
              <a:t>go.crypto</a:t>
            </a:r>
            <a:r>
              <a:rPr lang="en-US" dirty="0" smtClean="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5185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Justbill’s</a:t>
            </a:r>
            <a:r>
              <a:rPr lang="en-US" dirty="0" smtClean="0"/>
              <a:t> Management 101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 Hellman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answer to the NSA</a:t>
            </a:r>
          </a:p>
          <a:p>
            <a:r>
              <a:rPr lang="en-US" dirty="0" smtClean="0"/>
              <a:t>Designed decades ago but the basis of most of our communications today</a:t>
            </a:r>
          </a:p>
          <a:p>
            <a:r>
              <a:rPr lang="en-US" dirty="0" smtClean="0"/>
              <a:t>New corporate buzzword</a:t>
            </a:r>
          </a:p>
          <a:p>
            <a:r>
              <a:rPr lang="en-US" dirty="0" smtClean="0"/>
              <a:t>WTF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4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gnetic Disk 5"/>
          <p:cNvSpPr/>
          <p:nvPr/>
        </p:nvSpPr>
        <p:spPr>
          <a:xfrm>
            <a:off x="3687826" y="2775796"/>
            <a:ext cx="815340" cy="487680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3887152" y="2369396"/>
            <a:ext cx="416688" cy="568960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3687826" y="1962996"/>
            <a:ext cx="815340" cy="48768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79797" y="860283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We start out with a common color of paint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1938344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My paint is mixed with the common paint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60997" y="1962997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Your paint is mixed with the common paint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31872" y="359516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We swap paints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5553" y="5032303"/>
            <a:ext cx="3826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result is that we both the exact same paint AND we never had to share our secret paint color</a:t>
            </a:r>
            <a:endParaRPr lang="en-US" dirty="0"/>
          </a:p>
        </p:txBody>
      </p:sp>
      <p:sp>
        <p:nvSpPr>
          <p:cNvPr id="31" name="Flowchart: Magnetic Disk 30"/>
          <p:cNvSpPr/>
          <p:nvPr/>
        </p:nvSpPr>
        <p:spPr>
          <a:xfrm>
            <a:off x="4962271" y="2775796"/>
            <a:ext cx="815340" cy="48768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5161597" y="2369396"/>
            <a:ext cx="416688" cy="568960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Magnetic Disk 32"/>
          <p:cNvSpPr/>
          <p:nvPr/>
        </p:nvSpPr>
        <p:spPr>
          <a:xfrm>
            <a:off x="4962271" y="1962996"/>
            <a:ext cx="815340" cy="48768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3687826" y="2320831"/>
            <a:ext cx="815340" cy="1031557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agnetic Disk 33"/>
          <p:cNvSpPr/>
          <p:nvPr/>
        </p:nvSpPr>
        <p:spPr>
          <a:xfrm>
            <a:off x="4962271" y="2320831"/>
            <a:ext cx="815340" cy="103155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3687826" y="3651006"/>
            <a:ext cx="815340" cy="10315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4970397" y="3622243"/>
            <a:ext cx="815340" cy="10315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47061" y="3592255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We take our secret paint and mix it with each others paints</a:t>
            </a:r>
            <a:endParaRPr lang="en-US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 rot="16200000">
            <a:off x="-2407356" y="2935985"/>
            <a:ext cx="6449453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Animated </a:t>
            </a:r>
            <a:r>
              <a:rPr lang="en-US" dirty="0" err="1" smtClean="0"/>
              <a:t>Diffie</a:t>
            </a:r>
            <a:r>
              <a:rPr lang="en-US" dirty="0" smtClean="0"/>
              <a:t> </a:t>
            </a:r>
            <a:r>
              <a:rPr lang="en-US" dirty="0" err="1" smtClean="0"/>
              <a:t>Helmann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96296E-6 L 0.00052 0.0710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0.00052 0.0710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0.14049 0.18564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path" presetSubtype="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-0.13893 0.19398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0117 0.13611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2" presetClass="path" presetSubtype="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00104 0.13726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23" grpId="0"/>
      <p:bldP spid="24" grpId="0"/>
      <p:bldP spid="25" grpId="0"/>
      <p:bldP spid="27" grpId="0"/>
      <p:bldP spid="31" grpId="0" animBg="1"/>
      <p:bldP spid="31" grpId="1" animBg="1"/>
      <p:bldP spid="33" grpId="0" animBg="1"/>
      <p:bldP spid="7" grpId="0" animBg="1"/>
      <p:bldP spid="7" grpId="1" animBg="1"/>
      <p:bldP spid="7" grpId="2" animBg="1"/>
      <p:bldP spid="34" grpId="0" animBg="1"/>
      <p:bldP spid="34" grpId="1" animBg="1"/>
      <p:bldP spid="34" grpId="2" animBg="1"/>
      <p:bldP spid="9" grpId="0" animBg="1"/>
      <p:bldP spid="21" grpId="0" animBg="1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 Hellman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generate temporary keys</a:t>
            </a:r>
          </a:p>
          <a:p>
            <a:r>
              <a:rPr lang="en-US" dirty="0" smtClean="0"/>
              <a:t>Awesome because neither party needs information</a:t>
            </a:r>
          </a:p>
          <a:p>
            <a:r>
              <a:rPr lang="en-US" dirty="0" smtClean="0"/>
              <a:t>Awesome because they are only for the life of the session</a:t>
            </a:r>
          </a:p>
          <a:p>
            <a:r>
              <a:rPr lang="en-US" dirty="0" smtClean="0"/>
              <a:t>Awesome because this breaks government spying*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Cryptography is using various mechanisms to protect information from adversaries</a:t>
            </a:r>
          </a:p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Integrity</a:t>
            </a:r>
          </a:p>
          <a:p>
            <a:r>
              <a:rPr lang="en-US" dirty="0" smtClean="0"/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35456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in the news: </a:t>
            </a:r>
            <a:r>
              <a:rPr lang="en-US" dirty="0" err="1" smtClean="0"/>
              <a:t>LogJam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What:Attacking</a:t>
            </a:r>
            <a:r>
              <a:rPr lang="en-US" dirty="0" smtClean="0"/>
              <a:t> the DH exchange to downgrade cipher suites to export grade</a:t>
            </a:r>
          </a:p>
          <a:p>
            <a:r>
              <a:rPr lang="en-US" dirty="0" smtClean="0"/>
              <a:t>Requires: MITM active connection</a:t>
            </a:r>
          </a:p>
          <a:p>
            <a:r>
              <a:rPr lang="en-US" dirty="0" smtClean="0"/>
              <a:t>Result: LOW: Could downgrade to weak cipher, crack cipher mid-stream, read all your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Cryptography in the news: </a:t>
            </a:r>
            <a:r>
              <a:rPr lang="en-US" dirty="0" err="1" smtClean="0"/>
              <a:t>HeartBleed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What: Exploiting unpatched OpenSSL to recover areas of memory on the server. </a:t>
            </a:r>
          </a:p>
          <a:p>
            <a:r>
              <a:rPr lang="en-US" dirty="0" smtClean="0"/>
              <a:t>Requires: Repeated remote connections</a:t>
            </a:r>
          </a:p>
          <a:p>
            <a:r>
              <a:rPr lang="en-US" dirty="0" smtClean="0"/>
              <a:t>Result: HIGH: Can access any area of memory of the server including passwords, private keys, other session information, etc. </a:t>
            </a:r>
          </a:p>
          <a:p>
            <a:r>
              <a:rPr lang="en-US" dirty="0" smtClean="0"/>
              <a:t>Drama: Rocked the industry and spawned </a:t>
            </a:r>
            <a:r>
              <a:rPr lang="en-US" dirty="0" err="1" smtClean="0"/>
              <a:t>libreSSL</a:t>
            </a:r>
            <a:r>
              <a:rPr lang="en-US" dirty="0" smtClean="0"/>
              <a:t> and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github.com/Interlock-Rochester/hdi_encryption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Shift ciphers are encryption!</a:t>
            </a:r>
          </a:p>
          <a:p>
            <a:r>
              <a:rPr lang="en-US" dirty="0" err="1" smtClean="0"/>
              <a:t>Ciphertext</a:t>
            </a:r>
            <a:r>
              <a:rPr lang="en-US" dirty="0" smtClean="0"/>
              <a:t>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UNVY PNRFNE</a:t>
            </a:r>
          </a:p>
          <a:p>
            <a:r>
              <a:rPr lang="en-US" dirty="0" smtClean="0"/>
              <a:t>Plaintext: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HAIL CAESAR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ABCDEFGHIJKLMNOPQRSTUVWXYZ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NOPQRSTUVWXYZABCDEFGHIJKLM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4343400"/>
            <a:ext cx="29718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283936" y="2209800"/>
            <a:ext cx="2193064" cy="1066800"/>
            <a:chOff x="4283936" y="2209800"/>
            <a:chExt cx="2193064" cy="1066800"/>
          </a:xfrm>
        </p:grpSpPr>
        <p:sp>
          <p:nvSpPr>
            <p:cNvPr id="6" name="Rectangle 5"/>
            <p:cNvSpPr/>
            <p:nvPr/>
          </p:nvSpPr>
          <p:spPr>
            <a:xfrm>
              <a:off x="4529984" y="2209800"/>
              <a:ext cx="2286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2209800"/>
              <a:ext cx="228600" cy="10668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3936" y="2209800"/>
              <a:ext cx="228600" cy="10668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2209800"/>
              <a:ext cx="2286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2209800"/>
              <a:ext cx="2286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80276" y="2209800"/>
              <a:ext cx="228600" cy="10668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58584" y="2209800"/>
              <a:ext cx="228600" cy="10668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Substitute one letter with another</a:t>
            </a:r>
          </a:p>
          <a:p>
            <a:r>
              <a:rPr lang="en-US" dirty="0" smtClean="0"/>
              <a:t>Plaintext: 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INTERLOCK ROCKS</a:t>
            </a:r>
          </a:p>
          <a:p>
            <a:r>
              <a:rPr lang="en-US" dirty="0" err="1" smtClean="0"/>
              <a:t>Ciphertext</a:t>
            </a:r>
            <a:r>
              <a:rPr lang="en-US" dirty="0" smtClean="0"/>
              <a:t>: 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ZNPWXOYMB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XLMBD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See </a:t>
            </a:r>
            <a:r>
              <a:rPr lang="en-US" dirty="0" err="1" smtClean="0">
                <a:cs typeface="Courier New" panose="02070309020205020404" pitchFamily="49" charset="0"/>
              </a:rPr>
              <a:t>Subtitution</a:t>
            </a:r>
            <a:r>
              <a:rPr lang="en-US" dirty="0" smtClean="0">
                <a:cs typeface="Courier New" panose="02070309020205020404" pitchFamily="49" charset="0"/>
              </a:rPr>
              <a:t> Cipher section in workbook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the “perfect cipher”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	E	L	L	O	MESSAGE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	4	11	11	14	ASCII</a:t>
            </a:r>
          </a:p>
          <a:p>
            <a:pPr marL="0" indent="0">
              <a:buNone/>
            </a:pP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	12	2	10	11	XMCKL(</a:t>
            </a:r>
            <a:r>
              <a:rPr lang="en-US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otp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	16	13	21	25	Message + key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16	13	21	26	mod 26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	Q	N	V	Z	CIPHERTEXT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OTP IS PERFECT!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Look! We have an unbreakable cipher! Security is over!</a:t>
            </a:r>
            <a:endParaRPr lang="en-US" dirty="0"/>
          </a:p>
        </p:txBody>
      </p:sp>
      <p:pic>
        <p:nvPicPr>
          <p:cNvPr id="1026" name="Picture 2" descr="https://encrypted-tbn3.gstatic.com/images?q=tbn:ANd9GcTHUmWf_0ZBpknp6977MesBtJnOYpwvX_13Z0CwgKmC80vPEzYX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3200"/>
            <a:ext cx="4905375" cy="367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2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Modern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come a long way since hand written crypto</a:t>
            </a:r>
          </a:p>
          <a:p>
            <a:r>
              <a:rPr lang="en-US" dirty="0" smtClean="0"/>
              <a:t>Not different, just faster</a:t>
            </a:r>
          </a:p>
          <a:p>
            <a:r>
              <a:rPr lang="en-US" dirty="0" smtClean="0"/>
              <a:t>Still use OTP, ciphers</a:t>
            </a:r>
          </a:p>
          <a:p>
            <a:r>
              <a:rPr lang="en-US" dirty="0" smtClean="0"/>
              <a:t>Let’s </a:t>
            </a:r>
            <a:r>
              <a:rPr lang="en-US" dirty="0" smtClean="0"/>
              <a:t>get to some practical examples:</a:t>
            </a:r>
          </a:p>
        </p:txBody>
      </p:sp>
    </p:spTree>
    <p:extLst>
      <p:ext uri="{BB962C8B-B14F-4D97-AF65-F5344CB8AC3E}">
        <p14:creationId xmlns:p14="http://schemas.microsoft.com/office/powerpoint/2010/main" val="42368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1064</Words>
  <Application>Microsoft Office PowerPoint</Application>
  <PresentationFormat>On-screen Show (4:3)</PresentationFormat>
  <Paragraphs>200</Paragraphs>
  <Slides>42</Slides>
  <Notes>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How Do I … Do Encryption</vt:lpstr>
      <vt:lpstr>Overview</vt:lpstr>
      <vt:lpstr>Goals</vt:lpstr>
      <vt:lpstr>Definition</vt:lpstr>
      <vt:lpstr>Caesar Cipher</vt:lpstr>
      <vt:lpstr>Substitution Cipher</vt:lpstr>
      <vt:lpstr>One Time Pads</vt:lpstr>
      <vt:lpstr>OTP IS PERFECT!</vt:lpstr>
      <vt:lpstr> Modern Cryptography</vt:lpstr>
      <vt:lpstr>Email</vt:lpstr>
      <vt:lpstr>!confidentiality</vt:lpstr>
      <vt:lpstr>!integrity</vt:lpstr>
      <vt:lpstr>Symmetric Encryption</vt:lpstr>
      <vt:lpstr>Password protection</vt:lpstr>
      <vt:lpstr>Sharing your key is hard</vt:lpstr>
      <vt:lpstr>Using Symmetric Ciphers</vt:lpstr>
      <vt:lpstr>Asymmetric Encryption</vt:lpstr>
      <vt:lpstr>PowerPoint Presentation</vt:lpstr>
      <vt:lpstr>Using Asymmetric Ciphers</vt:lpstr>
      <vt:lpstr>PowerPoint Presentation</vt:lpstr>
      <vt:lpstr>Review</vt:lpstr>
      <vt:lpstr>Modern Cryptography Badness</vt:lpstr>
      <vt:lpstr>RSA</vt:lpstr>
      <vt:lpstr>Primes</vt:lpstr>
      <vt:lpstr>Bit/Algorithm Strength</vt:lpstr>
      <vt:lpstr>Hashing</vt:lpstr>
      <vt:lpstr>Block Ciphers</vt:lpstr>
      <vt:lpstr>Stream Ciphers</vt:lpstr>
      <vt:lpstr>Key Derivation Functions</vt:lpstr>
      <vt:lpstr>Usage Guide: Algorithms</vt:lpstr>
      <vt:lpstr>Usage Guide: Block Ciphers</vt:lpstr>
      <vt:lpstr>Usage Guide: HTTPS</vt:lpstr>
      <vt:lpstr>Usage Guide: Passwords</vt:lpstr>
      <vt:lpstr>Usage Guide: Storage</vt:lpstr>
      <vt:lpstr>Usage Guide: Programming</vt:lpstr>
      <vt:lpstr>Justbill’s Management 101</vt:lpstr>
      <vt:lpstr>Diffie Hellman</vt:lpstr>
      <vt:lpstr>PowerPoint Presentation</vt:lpstr>
      <vt:lpstr>Diffie Hellman</vt:lpstr>
      <vt:lpstr>Cryptography in the news: LogJam</vt:lpstr>
      <vt:lpstr>Cryptography in the news: HeartBleed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I … Do Encryption</dc:title>
  <dc:creator>manning</dc:creator>
  <cp:lastModifiedBy>manning</cp:lastModifiedBy>
  <cp:revision>38</cp:revision>
  <dcterms:created xsi:type="dcterms:W3CDTF">2016-06-09T18:56:58Z</dcterms:created>
  <dcterms:modified xsi:type="dcterms:W3CDTF">2016-06-14T21:49:01Z</dcterms:modified>
</cp:coreProperties>
</file>