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45" r:id="rId2"/>
    <p:sldId id="966" r:id="rId3"/>
    <p:sldId id="950" r:id="rId4"/>
    <p:sldId id="9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18"/>
  </p:normalViewPr>
  <p:slideViewPr>
    <p:cSldViewPr snapToGrid="0" snapToObjects="1">
      <p:cViewPr varScale="1">
        <p:scale>
          <a:sx n="124" d="100"/>
          <a:sy n="12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A621-583A-D647-A60B-987802C385B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544C-83FE-BC49-8C02-1228216F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41727-6B1C-44C6-9621-FBBE756D97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97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4C1C8-8A57-40B7-A41F-E1B5038863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6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41727-6B1C-44C6-9621-FBBE756D97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14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D213-D230-E648-B2C2-B29D1FC96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891E-5EAF-974B-BFFB-88FFC6F8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8452-0CC1-F542-A4B1-60AEC8B9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C7A5-99FD-E94E-9D96-78B59A96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CF1E-4D3C-2940-A5AF-4F38BD0E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D86-5807-DE41-ADCE-8869C29D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86FD-5BB5-204F-8D0A-F1EA9ECDF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257D-1789-5D45-B40E-1B071E9D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C1FE-0D58-A94E-B7C2-A1FEA1F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D36F-795B-D844-88BE-181230A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6DF99-3169-5B47-B22D-0077563C6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000C7-91C3-E444-9A19-B206DDB9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A0BE-2E76-AF44-99D3-224DE72C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DAB1-B41D-6D4B-88F4-0C93BF9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B9AC-1B45-1448-9E83-0B9247C3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506826"/>
              </p:ext>
            </p:extLst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65" y="381000"/>
            <a:ext cx="10968736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758952"/>
            <a:ext cx="10972800" cy="23904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bg2"/>
                </a:solidFill>
              </a:defRPr>
            </a:lvl1pPr>
            <a:lvl2pPr marL="457189" indent="0">
              <a:buFontTx/>
              <a:buNone/>
              <a:defRPr sz="1400"/>
            </a:lvl2pPr>
            <a:lvl3pPr marL="914377" indent="0">
              <a:buFontTx/>
              <a:buNone/>
              <a:defRPr sz="1400"/>
            </a:lvl3pPr>
            <a:lvl4pPr marL="1371566" indent="0">
              <a:buFontTx/>
              <a:buNone/>
              <a:defRPr sz="1400"/>
            </a:lvl4pPr>
            <a:lvl5pPr marL="1828754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1476736" y="6534912"/>
            <a:ext cx="512064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r"/>
            <a:fld id="{750EAF8F-C89C-4E34-86B5-CE7BA5071914}" type="slidenum">
              <a:rPr lang="en-US" sz="1000" smtClean="0">
                <a:solidFill>
                  <a:schemeClr val="accent5"/>
                </a:solidFill>
              </a:rPr>
              <a:pPr lvl="0" algn="r"/>
              <a:t>‹#›</a:t>
            </a:fld>
            <a:endParaRPr lang="en-US" sz="1000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2" y="6273380"/>
            <a:ext cx="1825621" cy="2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76565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370386"/>
              </p:ext>
            </p:extLst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8"/>
          <a:stretch/>
        </p:blipFill>
        <p:spPr>
          <a:xfrm>
            <a:off x="0" y="6"/>
            <a:ext cx="12192000" cy="6208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45" y="5497102"/>
            <a:ext cx="1769535" cy="974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15921"/>
            <a:ext cx="8026400" cy="78638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25496"/>
            <a:ext cx="8026400" cy="1752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09600" y="6400800"/>
            <a:ext cx="85344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b="1" spc="11" baseline="0" dirty="0">
                <a:solidFill>
                  <a:schemeClr val="accent5"/>
                </a:solidFill>
              </a:rPr>
              <a:t>Information Classification: Limited Access</a:t>
            </a:r>
          </a:p>
        </p:txBody>
      </p:sp>
    </p:spTree>
    <p:extLst>
      <p:ext uri="{BB962C8B-B14F-4D97-AF65-F5344CB8AC3E}">
        <p14:creationId xmlns:p14="http://schemas.microsoft.com/office/powerpoint/2010/main" val="29242148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F8CE-F591-914E-A3BF-74E922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E656-29A6-834D-B736-3CD327AD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8890-68FA-824F-AAC2-73EC600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E53F-F610-8B4F-8EF8-12D1F41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3E3F-5308-C04B-8529-1EF77388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943-2386-FA4C-81EE-8504C9CC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CEAA-065E-AC45-AC9D-01812EEF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9EF1-211B-814D-8525-99C61CF1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43B7-6C81-AE4F-B925-E340360C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0550-3EAA-AA4C-8266-ABCE6AA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3A62-F59E-F641-A2F8-0DC11C91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1D9C-1000-DB46-8F20-B5E0991F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E5A5-8AA8-1D4F-85B7-634A4430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7B640-F183-EB42-897F-808BC92B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9427-CE23-DA4A-B257-D5F75494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CFC0-C924-E544-9B88-5365115E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0B6-8E97-CD48-A38B-B5B2E0C5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5C1A-BCC7-104B-A78B-46B856A4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E9DD2-27CA-8048-9AF7-430AAF5C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D7A1E-6BF3-5F4F-A026-DF2F9A04C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CF518-7CEB-2E49-8120-3BD81B9BA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40EE-7C81-2346-AD9B-C13261D3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C5B02-B841-2D4B-8653-7BED99A7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1AB30-0744-ED49-91D8-9D3EF68C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B48-83E8-C848-8236-236BD617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B6F0-CF47-7E44-A9EA-5136DF97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1A2BB-51BF-8840-8009-0540F426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5910D-3FAB-4C40-B365-64AD828C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241DB-92C0-0C48-A612-8A1DAC50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67373-7812-BD46-B0E1-8D5C99B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4606-C647-B142-BB98-A7A71FD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4AEC-7CF3-D64D-99F0-1CAF721C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3310-8CAF-B14F-9BF0-A1D276C1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E8D37-1DAD-1841-B1B2-7092EAAAE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E91B-8BA2-2E44-8D9E-FC4F7D7F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07769-F2BE-BF47-A2B9-A4228AB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72E33-4254-5D41-BB6B-9588967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098C-0547-EB43-B06B-9CE676EF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FFD8-2A1D-5448-A4B5-072064B9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CCF8-0A85-B641-8B3B-0363CBB6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D061-6A8E-C140-95D5-E3FE35F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037D8-B08A-5E4A-B97F-5DD177F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F9C5-4D61-9E4D-829E-1856A1AD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BDC30-FE42-764F-B9B1-BA833366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E042-2D11-A44E-8352-E04972FF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69A0-7580-3347-A232-A6BC65B58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D04D-DBAE-984C-B5C2-CE9E9308DA6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6F96-0DA9-C246-9DF9-31AE2379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1008-5B06-CF49-8D66-6A687B03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07C9-A472-F741-93CB-BB4C4DA7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1AB4-7187-4A50-9EDA-32B922F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38402"/>
            <a:ext cx="6019800" cy="46870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</a:rPr>
              <a:t>Automation Teams – GIC India</a:t>
            </a:r>
          </a:p>
        </p:txBody>
      </p:sp>
    </p:spTree>
    <p:extLst>
      <p:ext uri="{BB962C8B-B14F-4D97-AF65-F5344CB8AC3E}">
        <p14:creationId xmlns:p14="http://schemas.microsoft.com/office/powerpoint/2010/main" val="312364230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4">
            <a:extLst>
              <a:ext uri="{FF2B5EF4-FFF2-40B4-BE49-F238E27FC236}">
                <a16:creationId xmlns:a16="http://schemas.microsoft.com/office/drawing/2014/main" id="{67E43C30-2ABA-F748-8836-30ECF868E972}"/>
              </a:ext>
            </a:extLst>
          </p:cNvPr>
          <p:cNvSpPr txBox="1">
            <a:spLocks/>
          </p:cNvSpPr>
          <p:nvPr/>
        </p:nvSpPr>
        <p:spPr>
          <a:xfrm>
            <a:off x="203200" y="167565"/>
            <a:ext cx="10727075" cy="315036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7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different Automation Types available?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214451B-FE5A-0743-B8EC-E6BB0EA854E5}"/>
              </a:ext>
            </a:extLst>
          </p:cNvPr>
          <p:cNvSpPr txBox="1"/>
          <p:nvPr/>
        </p:nvSpPr>
        <p:spPr>
          <a:xfrm>
            <a:off x="140243" y="490129"/>
            <a:ext cx="11799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000000"/>
                </a:solidFill>
                <a:ea typeface="Calibri" charset="0"/>
                <a:cs typeface="Calibri" charset="0"/>
              </a:rPr>
              <a:t>Based on the requirement an automation can be developed using different technologies. Before selecting a solution type, please refer the below comparison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21DC04E-7831-8B4E-92E0-F6850600D2F8}"/>
              </a:ext>
            </a:extLst>
          </p:cNvPr>
          <p:cNvSpPr/>
          <p:nvPr/>
        </p:nvSpPr>
        <p:spPr>
          <a:xfrm>
            <a:off x="1619041" y="1020150"/>
            <a:ext cx="1472827" cy="419747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Macro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0167107-E69F-A44C-8448-A90C43C7302C}"/>
              </a:ext>
            </a:extLst>
          </p:cNvPr>
          <p:cNvSpPr/>
          <p:nvPr/>
        </p:nvSpPr>
        <p:spPr>
          <a:xfrm>
            <a:off x="3114761" y="1020150"/>
            <a:ext cx="1481563" cy="464431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Python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553388A-60CC-F64C-8022-148B933B840C}"/>
              </a:ext>
            </a:extLst>
          </p:cNvPr>
          <p:cNvSpPr/>
          <p:nvPr/>
        </p:nvSpPr>
        <p:spPr>
          <a:xfrm>
            <a:off x="4615272" y="1020150"/>
            <a:ext cx="1475639" cy="461603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.NET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libri" charset="0"/>
              <a:cs typeface="Calibri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40C0B3F-8286-8149-BF05-E651359FB282}"/>
              </a:ext>
            </a:extLst>
          </p:cNvPr>
          <p:cNvSpPr/>
          <p:nvPr/>
        </p:nvSpPr>
        <p:spPr>
          <a:xfrm>
            <a:off x="6119576" y="1020150"/>
            <a:ext cx="1473431" cy="417778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RDA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B866BB-05FE-3440-A8C7-1C21D69DC92D}"/>
              </a:ext>
            </a:extLst>
          </p:cNvPr>
          <p:cNvSpPr/>
          <p:nvPr/>
        </p:nvSpPr>
        <p:spPr>
          <a:xfrm>
            <a:off x="7611954" y="1020150"/>
            <a:ext cx="1476175" cy="455496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RPA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D9F2BE7-CB7D-5043-8825-22A13F448BF5}"/>
              </a:ext>
            </a:extLst>
          </p:cNvPr>
          <p:cNvSpPr/>
          <p:nvPr/>
        </p:nvSpPr>
        <p:spPr>
          <a:xfrm>
            <a:off x="9111976" y="1020150"/>
            <a:ext cx="1467432" cy="417776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BPM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82DBEE-55AF-1E41-9003-5828455DD1C4}"/>
              </a:ext>
            </a:extLst>
          </p:cNvPr>
          <p:cNvSpPr/>
          <p:nvPr/>
        </p:nvSpPr>
        <p:spPr>
          <a:xfrm>
            <a:off x="10603026" y="1020150"/>
            <a:ext cx="1482613" cy="449495"/>
          </a:xfrm>
          <a:prstGeom prst="rect">
            <a:avLst/>
          </a:prstGeom>
          <a:solidFill>
            <a:srgbClr val="01729B"/>
          </a:solidFill>
          <a:ln w="12700" cap="rnd" cmpd="sng" algn="ctr">
            <a:solidFill>
              <a:srgbClr val="01729B"/>
            </a:solidFill>
            <a:prstDash val="solid"/>
          </a:ln>
          <a:effectLst/>
        </p:spPr>
        <p:txBody>
          <a:bodyPr lIns="0" tIns="0" rIns="0" b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rPr>
              <a:t>AI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libri" charset="0"/>
              <a:cs typeface="Calibri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E655278-374E-B34E-880D-7F11E7A5200D}"/>
              </a:ext>
            </a:extLst>
          </p:cNvPr>
          <p:cNvGrpSpPr/>
          <p:nvPr/>
        </p:nvGrpSpPr>
        <p:grpSpPr>
          <a:xfrm>
            <a:off x="5212402" y="6242006"/>
            <a:ext cx="2467700" cy="461215"/>
            <a:chOff x="4657638" y="6257154"/>
            <a:chExt cx="2467700" cy="461215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3D9A4D6-0BBD-AE4E-9838-04DFE447A64C}"/>
                </a:ext>
              </a:extLst>
            </p:cNvPr>
            <p:cNvGrpSpPr/>
            <p:nvPr/>
          </p:nvGrpSpPr>
          <p:grpSpPr>
            <a:xfrm>
              <a:off x="4718198" y="6257154"/>
              <a:ext cx="2042939" cy="223141"/>
              <a:chOff x="4666277" y="6295243"/>
              <a:chExt cx="2042939" cy="22314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AA48273-6830-D14B-8751-C4304327A198}"/>
                  </a:ext>
                </a:extLst>
              </p:cNvPr>
              <p:cNvSpPr/>
              <p:nvPr/>
            </p:nvSpPr>
            <p:spPr>
              <a:xfrm>
                <a:off x="6486075" y="6295243"/>
                <a:ext cx="223141" cy="223141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298"/>
                  </a:solidFill>
                  <a:effectLst/>
                  <a:uLnTx/>
                  <a:uFillTx/>
                  <a:latin typeface="Arial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7F01891-12EF-484A-913C-C60F80EB6E64}"/>
                  </a:ext>
                </a:extLst>
              </p:cNvPr>
              <p:cNvSpPr/>
              <p:nvPr/>
            </p:nvSpPr>
            <p:spPr>
              <a:xfrm>
                <a:off x="5879475" y="6295243"/>
                <a:ext cx="223141" cy="223141"/>
              </a:xfrm>
              <a:prstGeom prst="ellipse">
                <a:avLst/>
              </a:prstGeom>
              <a:solidFill>
                <a:srgbClr val="0A2F5D">
                  <a:lumMod val="60000"/>
                  <a:lumOff val="40000"/>
                </a:srgbClr>
              </a:solidFill>
              <a:ln w="12700" cap="flat" cmpd="sng" algn="ctr">
                <a:solidFill>
                  <a:srgbClr val="0A2F5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298"/>
                  </a:solidFill>
                  <a:effectLst/>
                  <a:uLnTx/>
                  <a:uFillTx/>
                  <a:latin typeface="Arial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2B86051-9170-F041-90ED-1B553C453767}"/>
                  </a:ext>
                </a:extLst>
              </p:cNvPr>
              <p:cNvSpPr/>
              <p:nvPr/>
            </p:nvSpPr>
            <p:spPr>
              <a:xfrm>
                <a:off x="5272876" y="6295243"/>
                <a:ext cx="223141" cy="223141"/>
              </a:xfrm>
              <a:prstGeom prst="ellipse">
                <a:avLst/>
              </a:prstGeom>
              <a:solidFill>
                <a:srgbClr val="FFD725"/>
              </a:solidFill>
              <a:ln w="12700" cap="flat" cmpd="sng" algn="ctr">
                <a:solidFill>
                  <a:srgbClr val="FFD725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298"/>
                  </a:solidFill>
                  <a:effectLst/>
                  <a:uLnTx/>
                  <a:uFillTx/>
                  <a:latin typeface="Arial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8A81F6B-D3B9-664A-8013-DDA0BA5035B6}"/>
                  </a:ext>
                </a:extLst>
              </p:cNvPr>
              <p:cNvSpPr/>
              <p:nvPr/>
            </p:nvSpPr>
            <p:spPr>
              <a:xfrm>
                <a:off x="4666277" y="6295243"/>
                <a:ext cx="223141" cy="223141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298"/>
                  </a:solidFill>
                  <a:effectLst/>
                  <a:uLnTx/>
                  <a:uFillTx/>
                  <a:latin typeface="Arial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E17C5AE-5289-EE41-B4D7-FA559C797643}"/>
                </a:ext>
              </a:extLst>
            </p:cNvPr>
            <p:cNvGrpSpPr/>
            <p:nvPr/>
          </p:nvGrpSpPr>
          <p:grpSpPr>
            <a:xfrm>
              <a:off x="4657638" y="6451600"/>
              <a:ext cx="2467700" cy="266769"/>
              <a:chOff x="4657638" y="6451600"/>
              <a:chExt cx="2467700" cy="266769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8652EEA-E8C0-DA40-BDB4-4AB6D6C72AF7}"/>
                  </a:ext>
                </a:extLst>
              </p:cNvPr>
              <p:cNvSpPr txBox="1"/>
              <p:nvPr/>
            </p:nvSpPr>
            <p:spPr>
              <a:xfrm>
                <a:off x="6334297" y="6451600"/>
                <a:ext cx="7910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charset="0"/>
                    <a:cs typeface="Calibri" charset="0"/>
                  </a:rPr>
                  <a:t>Very High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6699141-2E34-AB43-BCE6-68484B3D7088}"/>
                  </a:ext>
                </a:extLst>
              </p:cNvPr>
              <p:cNvSpPr txBox="1"/>
              <p:nvPr/>
            </p:nvSpPr>
            <p:spPr>
              <a:xfrm>
                <a:off x="5849843" y="6472148"/>
                <a:ext cx="714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charset="0"/>
                    <a:cs typeface="Calibri" charset="0"/>
                  </a:rPr>
                  <a:t>High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AE02DF8-519C-D34E-A802-4E73992E60F1}"/>
                  </a:ext>
                </a:extLst>
              </p:cNvPr>
              <p:cNvSpPr txBox="1"/>
              <p:nvPr/>
            </p:nvSpPr>
            <p:spPr>
              <a:xfrm>
                <a:off x="5174675" y="6472148"/>
                <a:ext cx="714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charset="0"/>
                    <a:cs typeface="Calibri" charset="0"/>
                  </a:rPr>
                  <a:t>Medium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5569D5D-6249-0446-806B-6C8482DFC884}"/>
                  </a:ext>
                </a:extLst>
              </p:cNvPr>
              <p:cNvSpPr txBox="1"/>
              <p:nvPr/>
            </p:nvSpPr>
            <p:spPr>
              <a:xfrm>
                <a:off x="4657638" y="6472148"/>
                <a:ext cx="714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charset="0"/>
                    <a:cs typeface="Calibri" charset="0"/>
                  </a:rPr>
                  <a:t>Low</a:t>
                </a:r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9836160-EAFA-BE4D-953C-4B917B513D9E}"/>
              </a:ext>
            </a:extLst>
          </p:cNvPr>
          <p:cNvGrpSpPr/>
          <p:nvPr/>
        </p:nvGrpSpPr>
        <p:grpSpPr>
          <a:xfrm>
            <a:off x="123090" y="1235059"/>
            <a:ext cx="11990229" cy="4770001"/>
            <a:chOff x="102741" y="1344754"/>
            <a:chExt cx="11965340" cy="4867234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765ED2D9-C6F3-4A41-9A76-9018153B4892}"/>
                </a:ext>
              </a:extLst>
            </p:cNvPr>
            <p:cNvGrpSpPr/>
            <p:nvPr/>
          </p:nvGrpSpPr>
          <p:grpSpPr>
            <a:xfrm>
              <a:off x="102741" y="1344754"/>
              <a:ext cx="1693607" cy="4867232"/>
              <a:chOff x="102741" y="1344754"/>
              <a:chExt cx="1693607" cy="4867232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79C6E28C-CD74-2442-A7D9-FED82B0A40E5}"/>
                  </a:ext>
                </a:extLst>
              </p:cNvPr>
              <p:cNvSpPr/>
              <p:nvPr/>
            </p:nvSpPr>
            <p:spPr>
              <a:xfrm>
                <a:off x="104978" y="3985353"/>
                <a:ext cx="1691370" cy="2226633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Sample</a:t>
                </a: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761D7478-FF7A-4D47-A9DD-F0FD484E5802}"/>
                  </a:ext>
                </a:extLst>
              </p:cNvPr>
              <p:cNvSpPr/>
              <p:nvPr/>
            </p:nvSpPr>
            <p:spPr>
              <a:xfrm>
                <a:off x="102741" y="3550687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Team Involved</a:t>
                </a: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71F9B1C-6558-704A-A2ED-7ACFCC1F84BC}"/>
                  </a:ext>
                </a:extLst>
              </p:cNvPr>
              <p:cNvSpPr/>
              <p:nvPr/>
            </p:nvSpPr>
            <p:spPr>
              <a:xfrm>
                <a:off x="102741" y="3106288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Time Required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1FDBDC3-BBA9-954E-8757-C34074200BB8}"/>
                  </a:ext>
                </a:extLst>
              </p:cNvPr>
              <p:cNvSpPr/>
              <p:nvPr/>
            </p:nvSpPr>
            <p:spPr>
              <a:xfrm>
                <a:off x="102741" y="2657346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Can User Assist?</a:t>
                </a: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E6A3511-6E67-D744-9FFB-B4343F4D10BB}"/>
                  </a:ext>
                </a:extLst>
              </p:cNvPr>
              <p:cNvSpPr/>
              <p:nvPr/>
            </p:nvSpPr>
            <p:spPr>
              <a:xfrm>
                <a:off x="102741" y="2218478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Machine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160BDC5-19B5-D945-A194-E87152CF01F3}"/>
                  </a:ext>
                </a:extLst>
              </p:cNvPr>
              <p:cNvSpPr/>
              <p:nvPr/>
            </p:nvSpPr>
            <p:spPr>
              <a:xfrm>
                <a:off x="102741" y="1779610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Complexity  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DC87281-7D14-F444-9225-D42EBD331740}"/>
                  </a:ext>
                </a:extLst>
              </p:cNvPr>
              <p:cNvSpPr/>
              <p:nvPr/>
            </p:nvSpPr>
            <p:spPr>
              <a:xfrm>
                <a:off x="102741" y="1344754"/>
                <a:ext cx="1510302" cy="410939"/>
              </a:xfrm>
              <a:prstGeom prst="rect">
                <a:avLst/>
              </a:prstGeom>
              <a:solidFill>
                <a:srgbClr val="00729A"/>
              </a:solidFill>
              <a:ln w="12700" cap="flat" cmpd="sng" algn="ctr">
                <a:solidFill>
                  <a:srgbClr val="00729A"/>
                </a:solidFill>
                <a:prstDash val="solid"/>
              </a:ln>
              <a:effectLst/>
            </p:spPr>
            <p:txBody>
              <a:bodyPr lIns="0" tIns="0" rIns="0" bIns="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 charset="0"/>
                    <a:cs typeface="Calibri" charset="0"/>
                  </a:rPr>
                  <a:t>Cost</a:t>
                </a:r>
              </a:p>
            </p:txBody>
          </p:sp>
        </p:grpSp>
        <p:sp>
          <p:nvSpPr>
            <p:cNvPr id="234" name="Rounded Rectangle 1">
              <a:extLst>
                <a:ext uri="{FF2B5EF4-FFF2-40B4-BE49-F238E27FC236}">
                  <a16:creationId xmlns:a16="http://schemas.microsoft.com/office/drawing/2014/main" id="{531A599E-E3B8-F44A-9093-BD4DF9CF6F1C}"/>
                </a:ext>
              </a:extLst>
            </p:cNvPr>
            <p:cNvSpPr/>
            <p:nvPr/>
          </p:nvSpPr>
          <p:spPr>
            <a:xfrm>
              <a:off x="3063573" y="1344754"/>
              <a:ext cx="1500026" cy="486723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35" name="Rounded Rectangle 87">
              <a:extLst>
                <a:ext uri="{FF2B5EF4-FFF2-40B4-BE49-F238E27FC236}">
                  <a16:creationId xmlns:a16="http://schemas.microsoft.com/office/drawing/2014/main" id="{9A72F6AE-5395-1749-96E7-14CC1C41F4AE}"/>
                </a:ext>
              </a:extLst>
            </p:cNvPr>
            <p:cNvSpPr/>
            <p:nvPr/>
          </p:nvSpPr>
          <p:spPr>
            <a:xfrm>
              <a:off x="6056411" y="1344754"/>
              <a:ext cx="1500026" cy="486723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36" name="Rounded Rectangle 91">
              <a:extLst>
                <a:ext uri="{FF2B5EF4-FFF2-40B4-BE49-F238E27FC236}">
                  <a16:creationId xmlns:a16="http://schemas.microsoft.com/office/drawing/2014/main" id="{0A06EA9D-F727-8F46-8F6F-08C0C3755706}"/>
                </a:ext>
              </a:extLst>
            </p:cNvPr>
            <p:cNvSpPr/>
            <p:nvPr/>
          </p:nvSpPr>
          <p:spPr>
            <a:xfrm>
              <a:off x="4565129" y="1344754"/>
              <a:ext cx="1500026" cy="486723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37" name="Rounded Rectangle 94">
              <a:extLst>
                <a:ext uri="{FF2B5EF4-FFF2-40B4-BE49-F238E27FC236}">
                  <a16:creationId xmlns:a16="http://schemas.microsoft.com/office/drawing/2014/main" id="{5E2FF4CD-DE4B-F34F-8356-9CF4DC74A498}"/>
                </a:ext>
              </a:extLst>
            </p:cNvPr>
            <p:cNvSpPr/>
            <p:nvPr/>
          </p:nvSpPr>
          <p:spPr>
            <a:xfrm>
              <a:off x="10551112" y="1344754"/>
              <a:ext cx="1500026" cy="486723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38" name="Rounded Rectangle 97">
              <a:extLst>
                <a:ext uri="{FF2B5EF4-FFF2-40B4-BE49-F238E27FC236}">
                  <a16:creationId xmlns:a16="http://schemas.microsoft.com/office/drawing/2014/main" id="{01B95447-89C6-5F44-9AB8-B51A46EB3D79}"/>
                </a:ext>
              </a:extLst>
            </p:cNvPr>
            <p:cNvSpPr/>
            <p:nvPr/>
          </p:nvSpPr>
          <p:spPr>
            <a:xfrm>
              <a:off x="9049324" y="1344754"/>
              <a:ext cx="1500026" cy="486723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39" name="Rounded Rectangle 100">
              <a:extLst>
                <a:ext uri="{FF2B5EF4-FFF2-40B4-BE49-F238E27FC236}">
                  <a16:creationId xmlns:a16="http://schemas.microsoft.com/office/drawing/2014/main" id="{FF75CC81-BE43-E74C-AF4C-B5FC45EEAB44}"/>
                </a:ext>
              </a:extLst>
            </p:cNvPr>
            <p:cNvSpPr/>
            <p:nvPr/>
          </p:nvSpPr>
          <p:spPr>
            <a:xfrm>
              <a:off x="7558274" y="1344754"/>
              <a:ext cx="1500026" cy="486723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0" name="Rounded Rectangle 103">
              <a:extLst>
                <a:ext uri="{FF2B5EF4-FFF2-40B4-BE49-F238E27FC236}">
                  <a16:creationId xmlns:a16="http://schemas.microsoft.com/office/drawing/2014/main" id="{33A5DFE6-F206-BE4C-B45E-D52C3EF2CF93}"/>
                </a:ext>
              </a:extLst>
            </p:cNvPr>
            <p:cNvSpPr/>
            <p:nvPr/>
          </p:nvSpPr>
          <p:spPr>
            <a:xfrm>
              <a:off x="1562013" y="1344754"/>
              <a:ext cx="1500026" cy="486723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EE376BB6-FA73-B54B-BF44-CE731C349FE9}"/>
                </a:ext>
              </a:extLst>
            </p:cNvPr>
            <p:cNvGrpSpPr/>
            <p:nvPr/>
          </p:nvGrpSpPr>
          <p:grpSpPr>
            <a:xfrm>
              <a:off x="1556726" y="1746580"/>
              <a:ext cx="10511355" cy="2248425"/>
              <a:chOff x="1556726" y="1746580"/>
              <a:chExt cx="10511355" cy="2248425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4E89615-217A-9648-B96D-E35D30E8FC33}"/>
                  </a:ext>
                </a:extLst>
              </p:cNvPr>
              <p:cNvCxnSpPr/>
              <p:nvPr/>
            </p:nvCxnSpPr>
            <p:spPr>
              <a:xfrm flipV="1">
                <a:off x="1562017" y="1746580"/>
                <a:ext cx="10504378" cy="2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111D125E-E5DE-2F40-9C8E-705033387990}"/>
                  </a:ext>
                </a:extLst>
              </p:cNvPr>
              <p:cNvCxnSpPr/>
              <p:nvPr/>
            </p:nvCxnSpPr>
            <p:spPr>
              <a:xfrm>
                <a:off x="1562017" y="2208911"/>
                <a:ext cx="10499395" cy="1027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06F06A4-4EE6-1F45-9DD5-808F5533820F}"/>
                  </a:ext>
                </a:extLst>
              </p:cNvPr>
              <p:cNvCxnSpPr/>
              <p:nvPr/>
            </p:nvCxnSpPr>
            <p:spPr>
              <a:xfrm flipV="1">
                <a:off x="1567000" y="2630962"/>
                <a:ext cx="10501081" cy="24328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74B9E999-6186-B046-9888-9A2862631C0F}"/>
                  </a:ext>
                </a:extLst>
              </p:cNvPr>
              <p:cNvCxnSpPr/>
              <p:nvPr/>
            </p:nvCxnSpPr>
            <p:spPr>
              <a:xfrm>
                <a:off x="1556726" y="3075471"/>
                <a:ext cx="10499395" cy="1027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D3D05F1-FF80-BD4D-B1E2-38932EC11DEB}"/>
                  </a:ext>
                </a:extLst>
              </p:cNvPr>
              <p:cNvCxnSpPr/>
              <p:nvPr/>
            </p:nvCxnSpPr>
            <p:spPr>
              <a:xfrm>
                <a:off x="1568686" y="3521850"/>
                <a:ext cx="10499395" cy="1027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22A39E47-FB0E-CC43-96C2-FEEEBE6D571F}"/>
                  </a:ext>
                </a:extLst>
              </p:cNvPr>
              <p:cNvCxnSpPr/>
              <p:nvPr/>
            </p:nvCxnSpPr>
            <p:spPr>
              <a:xfrm>
                <a:off x="1562016" y="3968229"/>
                <a:ext cx="10506065" cy="2677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8BD4B3B-5D9D-1047-96B9-DB13A58C18E7}"/>
                </a:ext>
              </a:extLst>
            </p:cNvPr>
            <p:cNvSpPr/>
            <p:nvPr/>
          </p:nvSpPr>
          <p:spPr>
            <a:xfrm>
              <a:off x="2195202" y="1426249"/>
              <a:ext cx="223141" cy="223141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CFE75D21-8A26-0543-9E0F-C91D44169A41}"/>
                </a:ext>
              </a:extLst>
            </p:cNvPr>
            <p:cNvSpPr/>
            <p:nvPr/>
          </p:nvSpPr>
          <p:spPr>
            <a:xfrm>
              <a:off x="2195202" y="1884713"/>
              <a:ext cx="223141" cy="223141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24DCF13-1640-8B44-8D4C-5F1E9617CA98}"/>
                </a:ext>
              </a:extLst>
            </p:cNvPr>
            <p:cNvSpPr/>
            <p:nvPr/>
          </p:nvSpPr>
          <p:spPr>
            <a:xfrm>
              <a:off x="2195202" y="3185701"/>
              <a:ext cx="223141" cy="223141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695EFDF-BA83-3F4B-A1FC-1D93C50CF9CD}"/>
                </a:ext>
              </a:extLst>
            </p:cNvPr>
            <p:cNvSpPr/>
            <p:nvPr/>
          </p:nvSpPr>
          <p:spPr>
            <a:xfrm>
              <a:off x="3637796" y="3185701"/>
              <a:ext cx="223141" cy="223141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0B5231F-1F46-6D4A-8B09-EC0A0487FFE9}"/>
                </a:ext>
              </a:extLst>
            </p:cNvPr>
            <p:cNvSpPr/>
            <p:nvPr/>
          </p:nvSpPr>
          <p:spPr>
            <a:xfrm>
              <a:off x="5257185" y="3185701"/>
              <a:ext cx="223141" cy="223141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72B59D8-69EA-AA4C-8C10-27B5623E1AC0}"/>
                </a:ext>
              </a:extLst>
            </p:cNvPr>
            <p:cNvSpPr/>
            <p:nvPr/>
          </p:nvSpPr>
          <p:spPr>
            <a:xfrm>
              <a:off x="3637796" y="1426249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41E06C9-7F4E-F84B-AD6D-96EF41FE34B2}"/>
                </a:ext>
              </a:extLst>
            </p:cNvPr>
            <p:cNvSpPr/>
            <p:nvPr/>
          </p:nvSpPr>
          <p:spPr>
            <a:xfrm>
              <a:off x="3637796" y="1884713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2B966C9-FB3B-644C-83D9-A704C9356998}"/>
                </a:ext>
              </a:extLst>
            </p:cNvPr>
            <p:cNvSpPr/>
            <p:nvPr/>
          </p:nvSpPr>
          <p:spPr>
            <a:xfrm>
              <a:off x="5257185" y="1426249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F149B62-A777-2C4C-8806-5F6706159B79}"/>
                </a:ext>
              </a:extLst>
            </p:cNvPr>
            <p:cNvSpPr/>
            <p:nvPr/>
          </p:nvSpPr>
          <p:spPr>
            <a:xfrm>
              <a:off x="5257185" y="1884713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12D1BD2-699E-AC4C-B1E8-80642A81FF88}"/>
                </a:ext>
              </a:extLst>
            </p:cNvPr>
            <p:cNvSpPr/>
            <p:nvPr/>
          </p:nvSpPr>
          <p:spPr>
            <a:xfrm>
              <a:off x="6706022" y="1884713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940E852-B269-5A41-AC0C-1D5BA7DDA36D}"/>
                </a:ext>
              </a:extLst>
            </p:cNvPr>
            <p:cNvSpPr/>
            <p:nvPr/>
          </p:nvSpPr>
          <p:spPr>
            <a:xfrm>
              <a:off x="6706022" y="3185701"/>
              <a:ext cx="223141" cy="223141"/>
            </a:xfrm>
            <a:prstGeom prst="ellipse">
              <a:avLst/>
            </a:prstGeom>
            <a:solidFill>
              <a:srgbClr val="FFD725"/>
            </a:solidFill>
            <a:ln w="12700" cap="flat" cmpd="sng" algn="ctr">
              <a:solidFill>
                <a:srgbClr val="FFD725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D7FFFF7-36EA-0544-9562-FA4329E88229}"/>
                </a:ext>
              </a:extLst>
            </p:cNvPr>
            <p:cNvSpPr/>
            <p:nvPr/>
          </p:nvSpPr>
          <p:spPr>
            <a:xfrm>
              <a:off x="6706022" y="1426249"/>
              <a:ext cx="223141" cy="223141"/>
            </a:xfrm>
            <a:prstGeom prst="ellipse">
              <a:avLst/>
            </a:prstGeom>
            <a:solidFill>
              <a:srgbClr val="0A2F5D">
                <a:lumMod val="60000"/>
                <a:lumOff val="40000"/>
              </a:srgbClr>
            </a:solidFill>
            <a:ln w="12700" cap="flat" cmpd="sng" algn="ctr">
              <a:solidFill>
                <a:srgbClr val="0A2F5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E222A2D2-BF6E-E847-A64F-37DDAB1911E9}"/>
                </a:ext>
              </a:extLst>
            </p:cNvPr>
            <p:cNvSpPr/>
            <p:nvPr/>
          </p:nvSpPr>
          <p:spPr>
            <a:xfrm>
              <a:off x="8181559" y="3185701"/>
              <a:ext cx="223141" cy="223141"/>
            </a:xfrm>
            <a:prstGeom prst="ellipse">
              <a:avLst/>
            </a:prstGeom>
            <a:solidFill>
              <a:srgbClr val="0A2F5D">
                <a:lumMod val="60000"/>
                <a:lumOff val="40000"/>
              </a:srgbClr>
            </a:solidFill>
            <a:ln w="12700" cap="flat" cmpd="sng" algn="ctr">
              <a:solidFill>
                <a:srgbClr val="0A2F5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644D9699-8010-EE4F-98A3-2E5FB5C6662B}"/>
                </a:ext>
              </a:extLst>
            </p:cNvPr>
            <p:cNvSpPr/>
            <p:nvPr/>
          </p:nvSpPr>
          <p:spPr>
            <a:xfrm>
              <a:off x="8181559" y="1884713"/>
              <a:ext cx="223141" cy="223141"/>
            </a:xfrm>
            <a:prstGeom prst="ellipse">
              <a:avLst/>
            </a:prstGeom>
            <a:solidFill>
              <a:srgbClr val="0A2F5D">
                <a:lumMod val="60000"/>
                <a:lumOff val="40000"/>
              </a:srgbClr>
            </a:solidFill>
            <a:ln w="12700" cap="flat" cmpd="sng" algn="ctr">
              <a:solidFill>
                <a:srgbClr val="0A2F5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69267D9-85F7-BE4D-B869-637ADBD99887}"/>
                </a:ext>
              </a:extLst>
            </p:cNvPr>
            <p:cNvSpPr/>
            <p:nvPr/>
          </p:nvSpPr>
          <p:spPr>
            <a:xfrm>
              <a:off x="8181559" y="1426249"/>
              <a:ext cx="223141" cy="22314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E0B65E6C-C291-8345-80E2-2FAE5A6D333B}"/>
                </a:ext>
              </a:extLst>
            </p:cNvPr>
            <p:cNvSpPr/>
            <p:nvPr/>
          </p:nvSpPr>
          <p:spPr>
            <a:xfrm>
              <a:off x="11199828" y="1426249"/>
              <a:ext cx="223141" cy="22314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2BA914E-DC7B-F942-BB8D-C9B3CFF54F27}"/>
                </a:ext>
              </a:extLst>
            </p:cNvPr>
            <p:cNvSpPr/>
            <p:nvPr/>
          </p:nvSpPr>
          <p:spPr>
            <a:xfrm>
              <a:off x="11210510" y="1885814"/>
              <a:ext cx="223141" cy="22314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14B907D-55C0-2A4F-933A-56D99CC65EE0}"/>
                </a:ext>
              </a:extLst>
            </p:cNvPr>
            <p:cNvSpPr/>
            <p:nvPr/>
          </p:nvSpPr>
          <p:spPr>
            <a:xfrm>
              <a:off x="11210510" y="3209083"/>
              <a:ext cx="223141" cy="223141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BCA7867-1E64-F442-A688-9E0C78F4D706}"/>
                </a:ext>
              </a:extLst>
            </p:cNvPr>
            <p:cNvGrpSpPr/>
            <p:nvPr/>
          </p:nvGrpSpPr>
          <p:grpSpPr>
            <a:xfrm>
              <a:off x="2142464" y="2721228"/>
              <a:ext cx="432747" cy="245665"/>
              <a:chOff x="493160" y="5391400"/>
              <a:chExt cx="648795" cy="32103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F21C292E-FE31-6049-9809-0A88CB2441B9}"/>
                  </a:ext>
                </a:extLst>
              </p:cNvPr>
              <p:cNvCxnSpPr/>
              <p:nvPr/>
            </p:nvCxnSpPr>
            <p:spPr>
              <a:xfrm>
                <a:off x="493160" y="5558319"/>
                <a:ext cx="156851" cy="15411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4566EF4C-6E67-1B44-9BB7-02188006A64B}"/>
                  </a:ext>
                </a:extLst>
              </p:cNvPr>
              <p:cNvCxnSpPr/>
              <p:nvPr/>
            </p:nvCxnSpPr>
            <p:spPr>
              <a:xfrm flipV="1">
                <a:off x="611491" y="5391400"/>
                <a:ext cx="530464" cy="32103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C989B2-5382-464F-9E85-74C2AD6421FC}"/>
                </a:ext>
              </a:extLst>
            </p:cNvPr>
            <p:cNvGrpSpPr/>
            <p:nvPr/>
          </p:nvGrpSpPr>
          <p:grpSpPr>
            <a:xfrm>
              <a:off x="3697056" y="2721227"/>
              <a:ext cx="421012" cy="245665"/>
              <a:chOff x="602834" y="5391400"/>
              <a:chExt cx="631199" cy="321032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B347E94-DF19-B348-BCD7-DF82C2B2F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34" y="5558318"/>
                <a:ext cx="156850" cy="15411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F55E55A-2BBA-E044-9F5D-0DB094841136}"/>
                  </a:ext>
                </a:extLst>
              </p:cNvPr>
              <p:cNvCxnSpPr/>
              <p:nvPr/>
            </p:nvCxnSpPr>
            <p:spPr>
              <a:xfrm flipV="1">
                <a:off x="703569" y="5391400"/>
                <a:ext cx="530464" cy="32103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10B72E1-F9DE-514A-8ADF-B5E0E0747BF1}"/>
                </a:ext>
              </a:extLst>
            </p:cNvPr>
            <p:cNvGrpSpPr/>
            <p:nvPr/>
          </p:nvGrpSpPr>
          <p:grpSpPr>
            <a:xfrm>
              <a:off x="5112918" y="2718124"/>
              <a:ext cx="432747" cy="245665"/>
              <a:chOff x="493160" y="5391400"/>
              <a:chExt cx="648795" cy="321032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AE9A9C2-3AD5-C44C-9B2C-FCE109FA8E9C}"/>
                  </a:ext>
                </a:extLst>
              </p:cNvPr>
              <p:cNvCxnSpPr/>
              <p:nvPr/>
            </p:nvCxnSpPr>
            <p:spPr>
              <a:xfrm>
                <a:off x="493160" y="5558319"/>
                <a:ext cx="156851" cy="15411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92C64E2-5BAC-9B45-A284-CAB0C0AFF4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491" y="5391400"/>
                <a:ext cx="530464" cy="32103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9564F82-B89A-5F43-B099-A8C61C33D023}"/>
                </a:ext>
              </a:extLst>
            </p:cNvPr>
            <p:cNvGrpSpPr/>
            <p:nvPr/>
          </p:nvGrpSpPr>
          <p:grpSpPr>
            <a:xfrm>
              <a:off x="6552981" y="2718124"/>
              <a:ext cx="441521" cy="245665"/>
              <a:chOff x="493160" y="5391400"/>
              <a:chExt cx="661949" cy="321032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5C5AC9C5-A34C-7E4D-BF3A-816B714C8C91}"/>
                  </a:ext>
                </a:extLst>
              </p:cNvPr>
              <p:cNvCxnSpPr/>
              <p:nvPr/>
            </p:nvCxnSpPr>
            <p:spPr>
              <a:xfrm>
                <a:off x="493160" y="5558319"/>
                <a:ext cx="156851" cy="15411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C5E1C1F-4E54-2946-BA7A-01CC62E508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45" y="5391400"/>
                <a:ext cx="530464" cy="32103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</p:grpSp>
        <p:sp>
          <p:nvSpPr>
            <p:cNvPr id="264" name="Multiply 37">
              <a:extLst>
                <a:ext uri="{FF2B5EF4-FFF2-40B4-BE49-F238E27FC236}">
                  <a16:creationId xmlns:a16="http://schemas.microsoft.com/office/drawing/2014/main" id="{F48953E5-B976-7944-BA53-EE37278B4DE8}"/>
                </a:ext>
              </a:extLst>
            </p:cNvPr>
            <p:cNvSpPr/>
            <p:nvPr/>
          </p:nvSpPr>
          <p:spPr>
            <a:xfrm>
              <a:off x="8134686" y="2685562"/>
              <a:ext cx="316888" cy="363409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Arial"/>
                <a:ea typeface="Calibri" charset="0"/>
                <a:cs typeface="Calibri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DF09E1F-67A2-3046-B0D3-17A062999161}"/>
                </a:ext>
              </a:extLst>
            </p:cNvPr>
            <p:cNvGrpSpPr/>
            <p:nvPr/>
          </p:nvGrpSpPr>
          <p:grpSpPr>
            <a:xfrm>
              <a:off x="11105706" y="2756906"/>
              <a:ext cx="432747" cy="245665"/>
              <a:chOff x="493160" y="5391400"/>
              <a:chExt cx="648795" cy="321032"/>
            </a:xfrm>
          </p:grpSpPr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CA87262C-2DE3-F54B-8FB5-BFAFB4FD93A6}"/>
                  </a:ext>
                </a:extLst>
              </p:cNvPr>
              <p:cNvCxnSpPr/>
              <p:nvPr/>
            </p:nvCxnSpPr>
            <p:spPr>
              <a:xfrm>
                <a:off x="493160" y="5558319"/>
                <a:ext cx="156851" cy="15411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912183-C1F2-A344-AB80-2D87BAE51800}"/>
                  </a:ext>
                </a:extLst>
              </p:cNvPr>
              <p:cNvCxnSpPr/>
              <p:nvPr/>
            </p:nvCxnSpPr>
            <p:spPr>
              <a:xfrm flipV="1">
                <a:off x="611491" y="5391400"/>
                <a:ext cx="530464" cy="321032"/>
              </a:xfrm>
              <a:prstGeom prst="line">
                <a:avLst/>
              </a:prstGeom>
              <a:noFill/>
              <a:ln w="53975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331FBCD-5BE0-E14C-B171-DE9014AF2320}"/>
                </a:ext>
              </a:extLst>
            </p:cNvPr>
            <p:cNvSpPr txBox="1"/>
            <p:nvPr/>
          </p:nvSpPr>
          <p:spPr>
            <a:xfrm>
              <a:off x="1662317" y="2282327"/>
              <a:ext cx="1350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User’s Machine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charset="0"/>
                <a:cs typeface="Calibri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FD7FB52-9A44-FA43-AE2D-6575D446BCE0}"/>
                </a:ext>
              </a:extLst>
            </p:cNvPr>
            <p:cNvSpPr txBox="1"/>
            <p:nvPr/>
          </p:nvSpPr>
          <p:spPr>
            <a:xfrm>
              <a:off x="3159654" y="2300554"/>
              <a:ext cx="1350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User’s Machine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D52A4A9-4CAB-CB4B-9F3E-06317D3B4C8B}"/>
                </a:ext>
              </a:extLst>
            </p:cNvPr>
            <p:cNvSpPr txBox="1"/>
            <p:nvPr/>
          </p:nvSpPr>
          <p:spPr>
            <a:xfrm>
              <a:off x="4656991" y="2276694"/>
              <a:ext cx="1350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User’s Machine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DC88F0E-371E-9D4B-9A17-333886F62CA4}"/>
                </a:ext>
              </a:extLst>
            </p:cNvPr>
            <p:cNvSpPr txBox="1"/>
            <p:nvPr/>
          </p:nvSpPr>
          <p:spPr>
            <a:xfrm>
              <a:off x="6092659" y="2281512"/>
              <a:ext cx="1561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RDA Tool(UI Path)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07C9796-F8B7-264C-AE6A-D515DFD2F80F}"/>
                </a:ext>
              </a:extLst>
            </p:cNvPr>
            <p:cNvSpPr txBox="1"/>
            <p:nvPr/>
          </p:nvSpPr>
          <p:spPr>
            <a:xfrm>
              <a:off x="7566711" y="2168873"/>
              <a:ext cx="1561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RPA Server(Blue Prism)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977C562-FCEB-DC4B-8B7A-A734A4AC3F63}"/>
                </a:ext>
              </a:extLst>
            </p:cNvPr>
            <p:cNvSpPr txBox="1"/>
            <p:nvPr/>
          </p:nvSpPr>
          <p:spPr>
            <a:xfrm>
              <a:off x="9261387" y="2272719"/>
              <a:ext cx="1104454" cy="31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BPM Server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DF345EF-6839-EA41-B045-B18706DC4D35}"/>
                </a:ext>
              </a:extLst>
            </p:cNvPr>
            <p:cNvSpPr txBox="1"/>
            <p:nvPr/>
          </p:nvSpPr>
          <p:spPr>
            <a:xfrm>
              <a:off x="1636801" y="3504310"/>
              <a:ext cx="1350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GMAS/Business Team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E3D5CBF-B1AC-DE4E-913E-E2C9B09C4F0A}"/>
                </a:ext>
              </a:extLst>
            </p:cNvPr>
            <p:cNvSpPr txBox="1"/>
            <p:nvPr/>
          </p:nvSpPr>
          <p:spPr>
            <a:xfrm>
              <a:off x="3122479" y="3504338"/>
              <a:ext cx="1350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GMAS/Business Team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7BD1A8B-44BE-294C-A3A7-12D6EE3D82E5}"/>
                </a:ext>
              </a:extLst>
            </p:cNvPr>
            <p:cNvSpPr txBox="1"/>
            <p:nvPr/>
          </p:nvSpPr>
          <p:spPr>
            <a:xfrm>
              <a:off x="4745696" y="3607923"/>
              <a:ext cx="1133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GMAS Team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971C73F-C142-7941-B7E5-48EE368A2DBC}"/>
                </a:ext>
              </a:extLst>
            </p:cNvPr>
            <p:cNvSpPr txBox="1"/>
            <p:nvPr/>
          </p:nvSpPr>
          <p:spPr>
            <a:xfrm>
              <a:off x="6055188" y="3596287"/>
              <a:ext cx="1592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RDA(UI Path)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Team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9EF403D-0ADD-9340-ABFB-E6FD3DF6FDD2}"/>
                </a:ext>
              </a:extLst>
            </p:cNvPr>
            <p:cNvSpPr txBox="1"/>
            <p:nvPr/>
          </p:nvSpPr>
          <p:spPr>
            <a:xfrm>
              <a:off x="7835039" y="3617880"/>
              <a:ext cx="961528" cy="31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RPA Team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4A82A5D-E94A-2749-A4CA-5B846C84D7EB}"/>
                </a:ext>
              </a:extLst>
            </p:cNvPr>
            <p:cNvSpPr txBox="1"/>
            <p:nvPr/>
          </p:nvSpPr>
          <p:spPr>
            <a:xfrm>
              <a:off x="10949148" y="3636605"/>
              <a:ext cx="911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AI Team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093AA71-3B0E-0848-A906-2BF56C7FC588}"/>
                </a:ext>
              </a:extLst>
            </p:cNvPr>
            <p:cNvSpPr txBox="1"/>
            <p:nvPr/>
          </p:nvSpPr>
          <p:spPr>
            <a:xfrm>
              <a:off x="1602640" y="3994888"/>
              <a:ext cx="1364138" cy="122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Get Data From excel or csv and generate a report using Pivot tables and complex formulas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9CE7D30-DD36-5447-BA89-F04F3A4A6CAB}"/>
                </a:ext>
              </a:extLst>
            </p:cNvPr>
            <p:cNvSpPr txBox="1"/>
            <p:nvPr/>
          </p:nvSpPr>
          <p:spPr>
            <a:xfrm>
              <a:off x="3069523" y="3994888"/>
              <a:ext cx="1408548" cy="141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Perform operations like generate graphical reports for data, complex mathematical functions etc. to generate reports 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8086401-9359-D14A-B8BF-58BB6B34BE11}"/>
                </a:ext>
              </a:extLst>
            </p:cNvPr>
            <p:cNvSpPr txBox="1"/>
            <p:nvPr/>
          </p:nvSpPr>
          <p:spPr>
            <a:xfrm>
              <a:off x="4632192" y="3994888"/>
              <a:ext cx="1351944" cy="179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Extract Data from Multiple systems like MCH,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MySS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. Generate report/Process data using extracted data and upload it back to the System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E2549B71-5FA0-804A-9F95-485B12AEF2F2}"/>
                </a:ext>
              </a:extLst>
            </p:cNvPr>
            <p:cNvSpPr txBox="1"/>
            <p:nvPr/>
          </p:nvSpPr>
          <p:spPr>
            <a:xfrm>
              <a:off x="6074337" y="3994888"/>
              <a:ext cx="1456434" cy="197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Perform a series of operations that include typing data, sending hotkeys, interacting with various applications and generate user desired output(Ex: create a mail and save in drafts).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58B36A1-A4E5-6F4B-B786-5AACBC591A5D}"/>
                </a:ext>
              </a:extLst>
            </p:cNvPr>
            <p:cNvSpPr txBox="1"/>
            <p:nvPr/>
          </p:nvSpPr>
          <p:spPr>
            <a:xfrm>
              <a:off x="7647682" y="3974068"/>
              <a:ext cx="1364138" cy="10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charset="0"/>
                  <a:cs typeface="Calibri" charset="0"/>
                </a:rPr>
                <a:t>A bot that is scheduled to perform a series of actions in specific intervals.</a:t>
              </a:r>
            </a:p>
          </p:txBody>
        </p: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348D4F95-7C42-8646-BC5D-D2C19C786C39}"/>
              </a:ext>
            </a:extLst>
          </p:cNvPr>
          <p:cNvSpPr txBox="1"/>
          <p:nvPr/>
        </p:nvSpPr>
        <p:spPr>
          <a:xfrm>
            <a:off x="10630814" y="3847602"/>
            <a:ext cx="1364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ea typeface="Calibri" charset="0"/>
                <a:cs typeface="Calibri" charset="0"/>
              </a:rPr>
              <a:t>To Perform Complex operations that involve cognitive intelligence and learning from the data sets to give better results over time.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FA95912-E145-DD47-9F0B-30F81A544D4D}"/>
              </a:ext>
            </a:extLst>
          </p:cNvPr>
          <p:cNvSpPr/>
          <p:nvPr/>
        </p:nvSpPr>
        <p:spPr>
          <a:xfrm>
            <a:off x="9710157" y="1312040"/>
            <a:ext cx="223141" cy="218683"/>
          </a:xfrm>
          <a:prstGeom prst="ellipse">
            <a:avLst/>
          </a:prstGeom>
          <a:solidFill>
            <a:srgbClr val="0A2F5D">
              <a:lumMod val="60000"/>
              <a:lumOff val="40000"/>
            </a:srgbClr>
          </a:solidFill>
          <a:ln w="12700" cap="flat" cmpd="sng" algn="ctr">
            <a:solidFill>
              <a:srgbClr val="0A2F5D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7298"/>
              </a:solidFill>
              <a:effectLst/>
              <a:uLnTx/>
              <a:uFillTx/>
              <a:latin typeface="Arial"/>
              <a:ea typeface="Calibri" charset="0"/>
              <a:cs typeface="Calibri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B6D7C43-2315-8E48-87A1-CDE72343B0E6}"/>
              </a:ext>
            </a:extLst>
          </p:cNvPr>
          <p:cNvSpPr/>
          <p:nvPr/>
        </p:nvSpPr>
        <p:spPr>
          <a:xfrm>
            <a:off x="9710157" y="1762390"/>
            <a:ext cx="223141" cy="218683"/>
          </a:xfrm>
          <a:prstGeom prst="ellipse">
            <a:avLst/>
          </a:prstGeom>
          <a:solidFill>
            <a:srgbClr val="0A2F5D">
              <a:lumMod val="60000"/>
              <a:lumOff val="40000"/>
            </a:srgbClr>
          </a:solidFill>
          <a:ln w="12700" cap="flat" cmpd="sng" algn="ctr">
            <a:solidFill>
              <a:srgbClr val="0A2F5D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7298"/>
              </a:solidFill>
              <a:effectLst/>
              <a:uLnTx/>
              <a:uFillTx/>
              <a:latin typeface="Arial"/>
              <a:ea typeface="Calibri" charset="0"/>
              <a:cs typeface="Calibri" charset="0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B16AD28-5A5B-2A45-82ED-6195AF770BA7}"/>
              </a:ext>
            </a:extLst>
          </p:cNvPr>
          <p:cNvGrpSpPr/>
          <p:nvPr/>
        </p:nvGrpSpPr>
        <p:grpSpPr>
          <a:xfrm>
            <a:off x="9605354" y="2592185"/>
            <a:ext cx="432747" cy="240757"/>
            <a:chOff x="2294864" y="2838976"/>
            <a:chExt cx="432747" cy="240757"/>
          </a:xfrm>
        </p:grpSpPr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613602-22E5-794E-BD9F-557979722C6E}"/>
                </a:ext>
              </a:extLst>
            </p:cNvPr>
            <p:cNvCxnSpPr/>
            <p:nvPr/>
          </p:nvCxnSpPr>
          <p:spPr>
            <a:xfrm>
              <a:off x="2294864" y="2964156"/>
              <a:ext cx="104620" cy="115576"/>
            </a:xfrm>
            <a:prstGeom prst="line">
              <a:avLst/>
            </a:prstGeom>
            <a:noFill/>
            <a:ln w="53975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0BCFB2-A8C2-C343-A3E4-92EA98026E5B}"/>
                </a:ext>
              </a:extLst>
            </p:cNvPr>
            <p:cNvCxnSpPr/>
            <p:nvPr/>
          </p:nvCxnSpPr>
          <p:spPr>
            <a:xfrm flipV="1">
              <a:off x="2373791" y="2838976"/>
              <a:ext cx="353820" cy="240757"/>
            </a:xfrm>
            <a:prstGeom prst="line">
              <a:avLst/>
            </a:prstGeom>
            <a:noFill/>
            <a:ln w="53975" cap="flat" cmpd="sng" algn="ctr">
              <a:solidFill>
                <a:srgbClr val="00B050"/>
              </a:solidFill>
              <a:prstDash val="solid"/>
            </a:ln>
            <a:effectLst/>
          </p:spPr>
        </p:cxn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84D29A97-6AF1-5948-ACEA-F326F83A37F4}"/>
              </a:ext>
            </a:extLst>
          </p:cNvPr>
          <p:cNvSpPr/>
          <p:nvPr/>
        </p:nvSpPr>
        <p:spPr>
          <a:xfrm>
            <a:off x="9710157" y="3048359"/>
            <a:ext cx="223141" cy="218683"/>
          </a:xfrm>
          <a:prstGeom prst="ellipse">
            <a:avLst/>
          </a:prstGeom>
          <a:solidFill>
            <a:srgbClr val="FFD725"/>
          </a:solidFill>
          <a:ln w="12700" cap="flat" cmpd="sng" algn="ctr">
            <a:solidFill>
              <a:srgbClr val="FFD725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7298"/>
              </a:solidFill>
              <a:effectLst/>
              <a:uLnTx/>
              <a:uFillTx/>
              <a:latin typeface="Arial"/>
              <a:ea typeface="Calibri" charset="0"/>
              <a:cs typeface="Calibri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26D0773-FC11-684E-888A-FA35CF6E6F17}"/>
              </a:ext>
            </a:extLst>
          </p:cNvPr>
          <p:cNvSpPr txBox="1"/>
          <p:nvPr/>
        </p:nvSpPr>
        <p:spPr>
          <a:xfrm>
            <a:off x="9350560" y="3443905"/>
            <a:ext cx="11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ea typeface="Calibri" charset="0"/>
                <a:cs typeface="Calibri" charset="0"/>
              </a:rPr>
              <a:t>BPM Team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AB5422A-156A-4146-BD86-E096AA7DD08A}"/>
              </a:ext>
            </a:extLst>
          </p:cNvPr>
          <p:cNvSpPr txBox="1"/>
          <p:nvPr/>
        </p:nvSpPr>
        <p:spPr>
          <a:xfrm>
            <a:off x="9030263" y="3828680"/>
            <a:ext cx="156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ea typeface="Calibri" charset="0"/>
                <a:cs typeface="Calibri" charset="0"/>
              </a:rPr>
              <a:t>A process work flow that needs interaction from multiple users or teams.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4666558-FAE5-5744-B6A5-7EBB5246545F}"/>
              </a:ext>
            </a:extLst>
          </p:cNvPr>
          <p:cNvSpPr txBox="1"/>
          <p:nvPr/>
        </p:nvSpPr>
        <p:spPr>
          <a:xfrm>
            <a:off x="11009061" y="2147411"/>
            <a:ext cx="69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ea typeface="Calibri" charset="0"/>
                <a:cs typeface="Calibri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7058785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9A4B8D-CC4D-9E4C-98F7-C26443C0F1CE}"/>
              </a:ext>
            </a:extLst>
          </p:cNvPr>
          <p:cNvGrpSpPr/>
          <p:nvPr/>
        </p:nvGrpSpPr>
        <p:grpSpPr>
          <a:xfrm>
            <a:off x="259634" y="770764"/>
            <a:ext cx="11652184" cy="5088625"/>
            <a:chOff x="515268" y="754159"/>
            <a:chExt cx="8257231" cy="4174642"/>
          </a:xfrm>
        </p:grpSpPr>
        <p:sp>
          <p:nvSpPr>
            <p:cNvPr id="119" name="Rectangle: Rounded Corners 4">
              <a:extLst>
                <a:ext uri="{FF2B5EF4-FFF2-40B4-BE49-F238E27FC236}">
                  <a16:creationId xmlns:a16="http://schemas.microsoft.com/office/drawing/2014/main" id="{BFD2CA42-5F90-3C48-9014-85F868BBB8C8}"/>
                </a:ext>
              </a:extLst>
            </p:cNvPr>
            <p:cNvSpPr/>
            <p:nvPr/>
          </p:nvSpPr>
          <p:spPr>
            <a:xfrm>
              <a:off x="3724299" y="1494811"/>
              <a:ext cx="3889295" cy="2336419"/>
            </a:xfrm>
            <a:prstGeom prst="roundRect">
              <a:avLst/>
            </a:prstGeom>
            <a:solidFill>
              <a:srgbClr val="FFF8F3"/>
            </a:solidFill>
            <a:ln w="25400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3132627-879A-5944-B617-491A9AB1077A}"/>
                </a:ext>
              </a:extLst>
            </p:cNvPr>
            <p:cNvGrpSpPr/>
            <p:nvPr/>
          </p:nvGrpSpPr>
          <p:grpSpPr>
            <a:xfrm>
              <a:off x="515268" y="1085656"/>
              <a:ext cx="8257231" cy="2688057"/>
              <a:chOff x="515268" y="1085656"/>
              <a:chExt cx="8257231" cy="268805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2F92A1D-201F-7148-982C-B44C306ADFD6}"/>
                  </a:ext>
                </a:extLst>
              </p:cNvPr>
              <p:cNvSpPr/>
              <p:nvPr/>
            </p:nvSpPr>
            <p:spPr>
              <a:xfrm>
                <a:off x="515268" y="1085656"/>
                <a:ext cx="8095327" cy="2688057"/>
              </a:xfrm>
              <a:prstGeom prst="rect">
                <a:avLst/>
              </a:prstGeom>
              <a:noFill/>
            </p:spPr>
          </p:sp>
          <p:sp>
            <p:nvSpPr>
              <p:cNvPr id="139" name="Arrow: Chevron 24">
                <a:extLst>
                  <a:ext uri="{FF2B5EF4-FFF2-40B4-BE49-F238E27FC236}">
                    <a16:creationId xmlns:a16="http://schemas.microsoft.com/office/drawing/2014/main" id="{959F98D0-35DD-9A49-97FF-9127ECE39E5D}"/>
                  </a:ext>
                </a:extLst>
              </p:cNvPr>
              <p:cNvSpPr/>
              <p:nvPr/>
            </p:nvSpPr>
            <p:spPr>
              <a:xfrm>
                <a:off x="516819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00729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sp>
          <p:sp>
            <p:nvSpPr>
              <p:cNvPr id="140" name="Freeform: Shape 25">
                <a:extLst>
                  <a:ext uri="{FF2B5EF4-FFF2-40B4-BE49-F238E27FC236}">
                    <a16:creationId xmlns:a16="http://schemas.microsoft.com/office/drawing/2014/main" id="{D4FE1F59-7944-0349-8356-F990EF20FD15}"/>
                  </a:ext>
                </a:extLst>
              </p:cNvPr>
              <p:cNvSpPr/>
              <p:nvPr/>
            </p:nvSpPr>
            <p:spPr>
              <a:xfrm>
                <a:off x="734968" y="1996972"/>
                <a:ext cx="768237" cy="865423"/>
              </a:xfrm>
              <a:custGeom>
                <a:avLst/>
                <a:gdLst>
                  <a:gd name="connsiteX0" fmla="*/ 0 w 768237"/>
                  <a:gd name="connsiteY0" fmla="*/ 76824 h 865423"/>
                  <a:gd name="connsiteX1" fmla="*/ 76824 w 768237"/>
                  <a:gd name="connsiteY1" fmla="*/ 0 h 865423"/>
                  <a:gd name="connsiteX2" fmla="*/ 691413 w 768237"/>
                  <a:gd name="connsiteY2" fmla="*/ 0 h 865423"/>
                  <a:gd name="connsiteX3" fmla="*/ 768237 w 768237"/>
                  <a:gd name="connsiteY3" fmla="*/ 76824 h 865423"/>
                  <a:gd name="connsiteX4" fmla="*/ 768237 w 768237"/>
                  <a:gd name="connsiteY4" fmla="*/ 788599 h 865423"/>
                  <a:gd name="connsiteX5" fmla="*/ 691413 w 768237"/>
                  <a:gd name="connsiteY5" fmla="*/ 865423 h 865423"/>
                  <a:gd name="connsiteX6" fmla="*/ 76824 w 768237"/>
                  <a:gd name="connsiteY6" fmla="*/ 865423 h 865423"/>
                  <a:gd name="connsiteX7" fmla="*/ 0 w 768237"/>
                  <a:gd name="connsiteY7" fmla="*/ 788599 h 865423"/>
                  <a:gd name="connsiteX8" fmla="*/ 0 w 768237"/>
                  <a:gd name="connsiteY8" fmla="*/ 76824 h 865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8237" h="865423">
                    <a:moveTo>
                      <a:pt x="0" y="76824"/>
                    </a:moveTo>
                    <a:cubicBezTo>
                      <a:pt x="0" y="34395"/>
                      <a:pt x="34395" y="0"/>
                      <a:pt x="76824" y="0"/>
                    </a:cubicBezTo>
                    <a:lnTo>
                      <a:pt x="691413" y="0"/>
                    </a:lnTo>
                    <a:cubicBezTo>
                      <a:pt x="733842" y="0"/>
                      <a:pt x="768237" y="34395"/>
                      <a:pt x="768237" y="76824"/>
                    </a:cubicBezTo>
                    <a:lnTo>
                      <a:pt x="768237" y="788599"/>
                    </a:lnTo>
                    <a:cubicBezTo>
                      <a:pt x="768237" y="831028"/>
                      <a:pt x="733842" y="865423"/>
                      <a:pt x="691413" y="865423"/>
                    </a:cubicBezTo>
                    <a:lnTo>
                      <a:pt x="76824" y="865423"/>
                    </a:lnTo>
                    <a:cubicBezTo>
                      <a:pt x="34395" y="865423"/>
                      <a:pt x="0" y="831028"/>
                      <a:pt x="0" y="788599"/>
                    </a:cubicBezTo>
                    <a:lnTo>
                      <a:pt x="0" y="76824"/>
                    </a:lnTo>
                    <a:close/>
                  </a:path>
                </a:pathLst>
              </a:custGeom>
              <a:solidFill>
                <a:srgbClr val="FFFFFF">
                  <a:alpha val="9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007298"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107845" tIns="107845" rIns="107845" bIns="107845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Project Identification/</a:t>
                </a:r>
                <a:b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Feasibility</a:t>
                </a:r>
              </a:p>
            </p:txBody>
          </p:sp>
          <p:sp>
            <p:nvSpPr>
              <p:cNvPr id="141" name="Arrow: Chevron 26">
                <a:extLst>
                  <a:ext uri="{FF2B5EF4-FFF2-40B4-BE49-F238E27FC236}">
                    <a16:creationId xmlns:a16="http://schemas.microsoft.com/office/drawing/2014/main" id="{8E6C3D04-B580-1046-9CF8-24F118B8B452}"/>
                  </a:ext>
                </a:extLst>
              </p:cNvPr>
              <p:cNvSpPr/>
              <p:nvPr/>
            </p:nvSpPr>
            <p:spPr>
              <a:xfrm>
                <a:off x="1530405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00729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sp>
          <p:sp>
            <p:nvSpPr>
              <p:cNvPr id="142" name="Freeform: Shape 27">
                <a:extLst>
                  <a:ext uri="{FF2B5EF4-FFF2-40B4-BE49-F238E27FC236}">
                    <a16:creationId xmlns:a16="http://schemas.microsoft.com/office/drawing/2014/main" id="{8043D04C-C7FB-FE49-9283-F6BBE3D07272}"/>
                  </a:ext>
                </a:extLst>
              </p:cNvPr>
              <p:cNvSpPr/>
              <p:nvPr/>
            </p:nvSpPr>
            <p:spPr>
              <a:xfrm>
                <a:off x="1763541" y="1997684"/>
                <a:ext cx="738263" cy="863999"/>
              </a:xfrm>
              <a:custGeom>
                <a:avLst/>
                <a:gdLst>
                  <a:gd name="connsiteX0" fmla="*/ 0 w 738263"/>
                  <a:gd name="connsiteY0" fmla="*/ 73826 h 863999"/>
                  <a:gd name="connsiteX1" fmla="*/ 73826 w 738263"/>
                  <a:gd name="connsiteY1" fmla="*/ 0 h 863999"/>
                  <a:gd name="connsiteX2" fmla="*/ 664437 w 738263"/>
                  <a:gd name="connsiteY2" fmla="*/ 0 h 863999"/>
                  <a:gd name="connsiteX3" fmla="*/ 738263 w 738263"/>
                  <a:gd name="connsiteY3" fmla="*/ 73826 h 863999"/>
                  <a:gd name="connsiteX4" fmla="*/ 738263 w 738263"/>
                  <a:gd name="connsiteY4" fmla="*/ 790173 h 863999"/>
                  <a:gd name="connsiteX5" fmla="*/ 664437 w 738263"/>
                  <a:gd name="connsiteY5" fmla="*/ 863999 h 863999"/>
                  <a:gd name="connsiteX6" fmla="*/ 73826 w 738263"/>
                  <a:gd name="connsiteY6" fmla="*/ 863999 h 863999"/>
                  <a:gd name="connsiteX7" fmla="*/ 0 w 738263"/>
                  <a:gd name="connsiteY7" fmla="*/ 790173 h 863999"/>
                  <a:gd name="connsiteX8" fmla="*/ 0 w 738263"/>
                  <a:gd name="connsiteY8" fmla="*/ 73826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263" h="863999">
                    <a:moveTo>
                      <a:pt x="0" y="73826"/>
                    </a:moveTo>
                    <a:cubicBezTo>
                      <a:pt x="0" y="33053"/>
                      <a:pt x="33053" y="0"/>
                      <a:pt x="73826" y="0"/>
                    </a:cubicBezTo>
                    <a:lnTo>
                      <a:pt x="664437" y="0"/>
                    </a:lnTo>
                    <a:cubicBezTo>
                      <a:pt x="705210" y="0"/>
                      <a:pt x="738263" y="33053"/>
                      <a:pt x="738263" y="73826"/>
                    </a:cubicBezTo>
                    <a:lnTo>
                      <a:pt x="738263" y="790173"/>
                    </a:lnTo>
                    <a:cubicBezTo>
                      <a:pt x="738263" y="830946"/>
                      <a:pt x="705210" y="863999"/>
                      <a:pt x="664437" y="863999"/>
                    </a:cubicBezTo>
                    <a:lnTo>
                      <a:pt x="73826" y="863999"/>
                    </a:lnTo>
                    <a:cubicBezTo>
                      <a:pt x="33053" y="863999"/>
                      <a:pt x="0" y="830946"/>
                      <a:pt x="0" y="790173"/>
                    </a:cubicBezTo>
                    <a:lnTo>
                      <a:pt x="0" y="73826"/>
                    </a:lnTo>
                    <a:close/>
                  </a:path>
                </a:pathLst>
              </a:custGeom>
              <a:solidFill>
                <a:srgbClr val="FFFFFF">
                  <a:alpha val="9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007298"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106967" tIns="106967" rIns="106967" bIns="106967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Project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Prioritization</a:t>
                </a:r>
              </a:p>
            </p:txBody>
          </p:sp>
          <p:sp>
            <p:nvSpPr>
              <p:cNvPr id="143" name="Arrow: Chevron 28">
                <a:extLst>
                  <a:ext uri="{FF2B5EF4-FFF2-40B4-BE49-F238E27FC236}">
                    <a16:creationId xmlns:a16="http://schemas.microsoft.com/office/drawing/2014/main" id="{2C2C1D21-01C2-7043-AD9B-76C934C996E0}"/>
                  </a:ext>
                </a:extLst>
              </p:cNvPr>
              <p:cNvSpPr/>
              <p:nvPr/>
            </p:nvSpPr>
            <p:spPr>
              <a:xfrm>
                <a:off x="2529004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00729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sp>
          <p:sp>
            <p:nvSpPr>
              <p:cNvPr id="144" name="Freeform: Shape 29">
                <a:extLst>
                  <a:ext uri="{FF2B5EF4-FFF2-40B4-BE49-F238E27FC236}">
                    <a16:creationId xmlns:a16="http://schemas.microsoft.com/office/drawing/2014/main" id="{739522FC-4B93-C040-94CE-2089F48FC861}"/>
                  </a:ext>
                </a:extLst>
              </p:cNvPr>
              <p:cNvSpPr/>
              <p:nvPr/>
            </p:nvSpPr>
            <p:spPr>
              <a:xfrm>
                <a:off x="2750955" y="1997684"/>
                <a:ext cx="760633" cy="863999"/>
              </a:xfrm>
              <a:custGeom>
                <a:avLst/>
                <a:gdLst>
                  <a:gd name="connsiteX0" fmla="*/ 0 w 760633"/>
                  <a:gd name="connsiteY0" fmla="*/ 76063 h 863999"/>
                  <a:gd name="connsiteX1" fmla="*/ 76063 w 760633"/>
                  <a:gd name="connsiteY1" fmla="*/ 0 h 863999"/>
                  <a:gd name="connsiteX2" fmla="*/ 684570 w 760633"/>
                  <a:gd name="connsiteY2" fmla="*/ 0 h 863999"/>
                  <a:gd name="connsiteX3" fmla="*/ 760633 w 760633"/>
                  <a:gd name="connsiteY3" fmla="*/ 76063 h 863999"/>
                  <a:gd name="connsiteX4" fmla="*/ 760633 w 760633"/>
                  <a:gd name="connsiteY4" fmla="*/ 787936 h 863999"/>
                  <a:gd name="connsiteX5" fmla="*/ 684570 w 760633"/>
                  <a:gd name="connsiteY5" fmla="*/ 863999 h 863999"/>
                  <a:gd name="connsiteX6" fmla="*/ 76063 w 760633"/>
                  <a:gd name="connsiteY6" fmla="*/ 863999 h 863999"/>
                  <a:gd name="connsiteX7" fmla="*/ 0 w 760633"/>
                  <a:gd name="connsiteY7" fmla="*/ 787936 h 863999"/>
                  <a:gd name="connsiteX8" fmla="*/ 0 w 760633"/>
                  <a:gd name="connsiteY8" fmla="*/ 76063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0633" h="863999">
                    <a:moveTo>
                      <a:pt x="0" y="76063"/>
                    </a:moveTo>
                    <a:cubicBezTo>
                      <a:pt x="0" y="34055"/>
                      <a:pt x="34055" y="0"/>
                      <a:pt x="76063" y="0"/>
                    </a:cubicBezTo>
                    <a:lnTo>
                      <a:pt x="684570" y="0"/>
                    </a:lnTo>
                    <a:cubicBezTo>
                      <a:pt x="726578" y="0"/>
                      <a:pt x="760633" y="34055"/>
                      <a:pt x="760633" y="76063"/>
                    </a:cubicBezTo>
                    <a:lnTo>
                      <a:pt x="760633" y="787936"/>
                    </a:lnTo>
                    <a:cubicBezTo>
                      <a:pt x="760633" y="829944"/>
                      <a:pt x="726578" y="863999"/>
                      <a:pt x="684570" y="863999"/>
                    </a:cubicBezTo>
                    <a:lnTo>
                      <a:pt x="76063" y="863999"/>
                    </a:lnTo>
                    <a:cubicBezTo>
                      <a:pt x="34055" y="863999"/>
                      <a:pt x="0" y="829944"/>
                      <a:pt x="0" y="787936"/>
                    </a:cubicBezTo>
                    <a:lnTo>
                      <a:pt x="0" y="76063"/>
                    </a:lnTo>
                    <a:close/>
                  </a:path>
                </a:pathLst>
              </a:custGeom>
              <a:solidFill>
                <a:srgbClr val="FFFFFF">
                  <a:alpha val="9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007298"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107622" tIns="107622" rIns="107622" bIns="107622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Requirement Gathering/Analysis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5" name="Arrow: Chevron 30">
                <a:extLst>
                  <a:ext uri="{FF2B5EF4-FFF2-40B4-BE49-F238E27FC236}">
                    <a16:creationId xmlns:a16="http://schemas.microsoft.com/office/drawing/2014/main" id="{633771B0-DA06-BD44-8B7A-734EA66CAAC5}"/>
                  </a:ext>
                </a:extLst>
              </p:cNvPr>
              <p:cNvSpPr/>
              <p:nvPr/>
            </p:nvSpPr>
            <p:spPr>
              <a:xfrm>
                <a:off x="3538787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F56E00">
                  <a:lumMod val="60000"/>
                  <a:lumOff val="40000"/>
                </a:srgb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sp>
          <p:sp>
            <p:nvSpPr>
              <p:cNvPr id="146" name="Freeform: Shape 31">
                <a:extLst>
                  <a:ext uri="{FF2B5EF4-FFF2-40B4-BE49-F238E27FC236}">
                    <a16:creationId xmlns:a16="http://schemas.microsoft.com/office/drawing/2014/main" id="{4A35866E-5BA5-954B-93F3-2192DEF27E3C}"/>
                  </a:ext>
                </a:extLst>
              </p:cNvPr>
              <p:cNvSpPr/>
              <p:nvPr/>
            </p:nvSpPr>
            <p:spPr>
              <a:xfrm>
                <a:off x="3801155" y="1996972"/>
                <a:ext cx="792002" cy="904141"/>
              </a:xfrm>
              <a:custGeom>
                <a:avLst/>
                <a:gdLst>
                  <a:gd name="connsiteX0" fmla="*/ 0 w 792002"/>
                  <a:gd name="connsiteY0" fmla="*/ 79200 h 863999"/>
                  <a:gd name="connsiteX1" fmla="*/ 79200 w 792002"/>
                  <a:gd name="connsiteY1" fmla="*/ 0 h 863999"/>
                  <a:gd name="connsiteX2" fmla="*/ 712802 w 792002"/>
                  <a:gd name="connsiteY2" fmla="*/ 0 h 863999"/>
                  <a:gd name="connsiteX3" fmla="*/ 792002 w 792002"/>
                  <a:gd name="connsiteY3" fmla="*/ 79200 h 863999"/>
                  <a:gd name="connsiteX4" fmla="*/ 792002 w 792002"/>
                  <a:gd name="connsiteY4" fmla="*/ 784799 h 863999"/>
                  <a:gd name="connsiteX5" fmla="*/ 712802 w 792002"/>
                  <a:gd name="connsiteY5" fmla="*/ 863999 h 863999"/>
                  <a:gd name="connsiteX6" fmla="*/ 79200 w 792002"/>
                  <a:gd name="connsiteY6" fmla="*/ 863999 h 863999"/>
                  <a:gd name="connsiteX7" fmla="*/ 0 w 792002"/>
                  <a:gd name="connsiteY7" fmla="*/ 784799 h 863999"/>
                  <a:gd name="connsiteX8" fmla="*/ 0 w 792002"/>
                  <a:gd name="connsiteY8" fmla="*/ 79200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2002" h="863999">
                    <a:moveTo>
                      <a:pt x="0" y="79200"/>
                    </a:moveTo>
                    <a:cubicBezTo>
                      <a:pt x="0" y="35459"/>
                      <a:pt x="35459" y="0"/>
                      <a:pt x="79200" y="0"/>
                    </a:cubicBezTo>
                    <a:lnTo>
                      <a:pt x="712802" y="0"/>
                    </a:lnTo>
                    <a:cubicBezTo>
                      <a:pt x="756543" y="0"/>
                      <a:pt x="792002" y="35459"/>
                      <a:pt x="792002" y="79200"/>
                    </a:cubicBezTo>
                    <a:lnTo>
                      <a:pt x="792002" y="784799"/>
                    </a:lnTo>
                    <a:cubicBezTo>
                      <a:pt x="792002" y="828540"/>
                      <a:pt x="756543" y="863999"/>
                      <a:pt x="712802" y="863999"/>
                    </a:cubicBezTo>
                    <a:lnTo>
                      <a:pt x="79200" y="863999"/>
                    </a:lnTo>
                    <a:cubicBezTo>
                      <a:pt x="35459" y="863999"/>
                      <a:pt x="0" y="828540"/>
                      <a:pt x="0" y="784799"/>
                    </a:cubicBezTo>
                    <a:lnTo>
                      <a:pt x="0" y="79200"/>
                    </a:lnTo>
                    <a:close/>
                  </a:path>
                </a:pathLst>
              </a:custGeom>
              <a:solidFill>
                <a:prstClr val="white">
                  <a:alpha val="90000"/>
                  <a:hueOff val="0"/>
                  <a:satOff val="0"/>
                  <a:lumOff val="0"/>
                  <a:alphaOff val="0"/>
                </a:prst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8541" tIns="108541" rIns="108541" bIns="108541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Project Request and Approvals</a:t>
                </a:r>
              </a:p>
            </p:txBody>
          </p:sp>
          <p:sp>
            <p:nvSpPr>
              <p:cNvPr id="147" name="Arrow: Chevron 32">
                <a:extLst>
                  <a:ext uri="{FF2B5EF4-FFF2-40B4-BE49-F238E27FC236}">
                    <a16:creationId xmlns:a16="http://schemas.microsoft.com/office/drawing/2014/main" id="{B005C664-DE6F-6244-8585-1FBABCA9C17A}"/>
                  </a:ext>
                </a:extLst>
              </p:cNvPr>
              <p:cNvSpPr/>
              <p:nvPr/>
            </p:nvSpPr>
            <p:spPr>
              <a:xfrm>
                <a:off x="4564255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F56E00">
                  <a:lumMod val="60000"/>
                  <a:lumOff val="40000"/>
                </a:srgb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sp>
          <p:sp>
            <p:nvSpPr>
              <p:cNvPr id="148" name="Freeform: Shape 33">
                <a:extLst>
                  <a:ext uri="{FF2B5EF4-FFF2-40B4-BE49-F238E27FC236}">
                    <a16:creationId xmlns:a16="http://schemas.microsoft.com/office/drawing/2014/main" id="{49A79EA9-2E5E-0146-88AF-C5FCDB616F27}"/>
                  </a:ext>
                </a:extLst>
              </p:cNvPr>
              <p:cNvSpPr/>
              <p:nvPr/>
            </p:nvSpPr>
            <p:spPr>
              <a:xfrm>
                <a:off x="4797391" y="1996972"/>
                <a:ext cx="738263" cy="864711"/>
              </a:xfrm>
              <a:custGeom>
                <a:avLst/>
                <a:gdLst>
                  <a:gd name="connsiteX0" fmla="*/ 0 w 738263"/>
                  <a:gd name="connsiteY0" fmla="*/ 73826 h 863999"/>
                  <a:gd name="connsiteX1" fmla="*/ 73826 w 738263"/>
                  <a:gd name="connsiteY1" fmla="*/ 0 h 863999"/>
                  <a:gd name="connsiteX2" fmla="*/ 664437 w 738263"/>
                  <a:gd name="connsiteY2" fmla="*/ 0 h 863999"/>
                  <a:gd name="connsiteX3" fmla="*/ 738263 w 738263"/>
                  <a:gd name="connsiteY3" fmla="*/ 73826 h 863999"/>
                  <a:gd name="connsiteX4" fmla="*/ 738263 w 738263"/>
                  <a:gd name="connsiteY4" fmla="*/ 790173 h 863999"/>
                  <a:gd name="connsiteX5" fmla="*/ 664437 w 738263"/>
                  <a:gd name="connsiteY5" fmla="*/ 863999 h 863999"/>
                  <a:gd name="connsiteX6" fmla="*/ 73826 w 738263"/>
                  <a:gd name="connsiteY6" fmla="*/ 863999 h 863999"/>
                  <a:gd name="connsiteX7" fmla="*/ 0 w 738263"/>
                  <a:gd name="connsiteY7" fmla="*/ 790173 h 863999"/>
                  <a:gd name="connsiteX8" fmla="*/ 0 w 738263"/>
                  <a:gd name="connsiteY8" fmla="*/ 73826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263" h="863999">
                    <a:moveTo>
                      <a:pt x="0" y="73826"/>
                    </a:moveTo>
                    <a:cubicBezTo>
                      <a:pt x="0" y="33053"/>
                      <a:pt x="33053" y="0"/>
                      <a:pt x="73826" y="0"/>
                    </a:cubicBezTo>
                    <a:lnTo>
                      <a:pt x="664437" y="0"/>
                    </a:lnTo>
                    <a:cubicBezTo>
                      <a:pt x="705210" y="0"/>
                      <a:pt x="738263" y="33053"/>
                      <a:pt x="738263" y="73826"/>
                    </a:cubicBezTo>
                    <a:lnTo>
                      <a:pt x="738263" y="790173"/>
                    </a:lnTo>
                    <a:cubicBezTo>
                      <a:pt x="738263" y="830946"/>
                      <a:pt x="705210" y="863999"/>
                      <a:pt x="664437" y="863999"/>
                    </a:cubicBezTo>
                    <a:lnTo>
                      <a:pt x="73826" y="863999"/>
                    </a:lnTo>
                    <a:cubicBezTo>
                      <a:pt x="33053" y="863999"/>
                      <a:pt x="0" y="830946"/>
                      <a:pt x="0" y="790173"/>
                    </a:cubicBezTo>
                    <a:lnTo>
                      <a:pt x="0" y="73826"/>
                    </a:lnTo>
                    <a:close/>
                  </a:path>
                </a:pathLst>
              </a:custGeom>
              <a:solidFill>
                <a:prstClr val="white">
                  <a:alpha val="90000"/>
                  <a:hueOff val="0"/>
                  <a:satOff val="0"/>
                  <a:lumOff val="0"/>
                  <a:alphaOff val="0"/>
                </a:prst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6967" tIns="106967" rIns="106967" bIns="106967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Project Plan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9" name="Arrow: Chevron 34">
                <a:extLst>
                  <a:ext uri="{FF2B5EF4-FFF2-40B4-BE49-F238E27FC236}">
                    <a16:creationId xmlns:a16="http://schemas.microsoft.com/office/drawing/2014/main" id="{7D476299-CD61-AA41-9C72-39A5019063F2}"/>
                  </a:ext>
                </a:extLst>
              </p:cNvPr>
              <p:cNvSpPr/>
              <p:nvPr/>
            </p:nvSpPr>
            <p:spPr>
              <a:xfrm>
                <a:off x="5562854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F56E00">
                  <a:lumMod val="60000"/>
                  <a:lumOff val="40000"/>
                </a:srgb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sp>
          <p:sp>
            <p:nvSpPr>
              <p:cNvPr id="150" name="Freeform: Shape 35">
                <a:extLst>
                  <a:ext uri="{FF2B5EF4-FFF2-40B4-BE49-F238E27FC236}">
                    <a16:creationId xmlns:a16="http://schemas.microsoft.com/office/drawing/2014/main" id="{C8B8C98C-C7D9-E24A-B0BF-8183F780E3E0}"/>
                  </a:ext>
                </a:extLst>
              </p:cNvPr>
              <p:cNvSpPr/>
              <p:nvPr/>
            </p:nvSpPr>
            <p:spPr>
              <a:xfrm>
                <a:off x="5795990" y="1997684"/>
                <a:ext cx="738263" cy="863999"/>
              </a:xfrm>
              <a:custGeom>
                <a:avLst/>
                <a:gdLst>
                  <a:gd name="connsiteX0" fmla="*/ 0 w 738263"/>
                  <a:gd name="connsiteY0" fmla="*/ 73826 h 863999"/>
                  <a:gd name="connsiteX1" fmla="*/ 73826 w 738263"/>
                  <a:gd name="connsiteY1" fmla="*/ 0 h 863999"/>
                  <a:gd name="connsiteX2" fmla="*/ 664437 w 738263"/>
                  <a:gd name="connsiteY2" fmla="*/ 0 h 863999"/>
                  <a:gd name="connsiteX3" fmla="*/ 738263 w 738263"/>
                  <a:gd name="connsiteY3" fmla="*/ 73826 h 863999"/>
                  <a:gd name="connsiteX4" fmla="*/ 738263 w 738263"/>
                  <a:gd name="connsiteY4" fmla="*/ 790173 h 863999"/>
                  <a:gd name="connsiteX5" fmla="*/ 664437 w 738263"/>
                  <a:gd name="connsiteY5" fmla="*/ 863999 h 863999"/>
                  <a:gd name="connsiteX6" fmla="*/ 73826 w 738263"/>
                  <a:gd name="connsiteY6" fmla="*/ 863999 h 863999"/>
                  <a:gd name="connsiteX7" fmla="*/ 0 w 738263"/>
                  <a:gd name="connsiteY7" fmla="*/ 790173 h 863999"/>
                  <a:gd name="connsiteX8" fmla="*/ 0 w 738263"/>
                  <a:gd name="connsiteY8" fmla="*/ 73826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263" h="863999">
                    <a:moveTo>
                      <a:pt x="0" y="73826"/>
                    </a:moveTo>
                    <a:cubicBezTo>
                      <a:pt x="0" y="33053"/>
                      <a:pt x="33053" y="0"/>
                      <a:pt x="73826" y="0"/>
                    </a:cubicBezTo>
                    <a:lnTo>
                      <a:pt x="664437" y="0"/>
                    </a:lnTo>
                    <a:cubicBezTo>
                      <a:pt x="705210" y="0"/>
                      <a:pt x="738263" y="33053"/>
                      <a:pt x="738263" y="73826"/>
                    </a:cubicBezTo>
                    <a:lnTo>
                      <a:pt x="738263" y="790173"/>
                    </a:lnTo>
                    <a:cubicBezTo>
                      <a:pt x="738263" y="830946"/>
                      <a:pt x="705210" y="863999"/>
                      <a:pt x="664437" y="863999"/>
                    </a:cubicBezTo>
                    <a:lnTo>
                      <a:pt x="73826" y="863999"/>
                    </a:lnTo>
                    <a:cubicBezTo>
                      <a:pt x="33053" y="863999"/>
                      <a:pt x="0" y="830946"/>
                      <a:pt x="0" y="790173"/>
                    </a:cubicBezTo>
                    <a:lnTo>
                      <a:pt x="0" y="73826"/>
                    </a:lnTo>
                    <a:close/>
                  </a:path>
                </a:pathLst>
              </a:custGeom>
              <a:solidFill>
                <a:prstClr val="white">
                  <a:alpha val="90000"/>
                  <a:hueOff val="0"/>
                  <a:satOff val="0"/>
                  <a:lumOff val="0"/>
                  <a:alphaOff val="0"/>
                </a:prst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6967" tIns="106967" rIns="106967" bIns="106967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Development and Unit Testing</a:t>
                </a:r>
              </a:p>
            </p:txBody>
          </p:sp>
          <p:sp>
            <p:nvSpPr>
              <p:cNvPr id="151" name="Arrow: Chevron 36">
                <a:extLst>
                  <a:ext uri="{FF2B5EF4-FFF2-40B4-BE49-F238E27FC236}">
                    <a16:creationId xmlns:a16="http://schemas.microsoft.com/office/drawing/2014/main" id="{DD4BD210-FEB7-3442-ADEA-C5B60ACE2D6D}"/>
                  </a:ext>
                </a:extLst>
              </p:cNvPr>
              <p:cNvSpPr/>
              <p:nvPr/>
            </p:nvSpPr>
            <p:spPr>
              <a:xfrm>
                <a:off x="6561453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F56E00">
                  <a:lumMod val="60000"/>
                  <a:lumOff val="40000"/>
                </a:srgb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sp>
          <p:sp>
            <p:nvSpPr>
              <p:cNvPr id="152" name="Freeform: Shape 37">
                <a:extLst>
                  <a:ext uri="{FF2B5EF4-FFF2-40B4-BE49-F238E27FC236}">
                    <a16:creationId xmlns:a16="http://schemas.microsoft.com/office/drawing/2014/main" id="{E5B0E85F-5BD0-C643-ABC5-62496D4FCC4A}"/>
                  </a:ext>
                </a:extLst>
              </p:cNvPr>
              <p:cNvSpPr/>
              <p:nvPr/>
            </p:nvSpPr>
            <p:spPr>
              <a:xfrm>
                <a:off x="6819823" y="1997306"/>
                <a:ext cx="738263" cy="863999"/>
              </a:xfrm>
              <a:custGeom>
                <a:avLst/>
                <a:gdLst>
                  <a:gd name="connsiteX0" fmla="*/ 0 w 738263"/>
                  <a:gd name="connsiteY0" fmla="*/ 73826 h 863999"/>
                  <a:gd name="connsiteX1" fmla="*/ 73826 w 738263"/>
                  <a:gd name="connsiteY1" fmla="*/ 0 h 863999"/>
                  <a:gd name="connsiteX2" fmla="*/ 664437 w 738263"/>
                  <a:gd name="connsiteY2" fmla="*/ 0 h 863999"/>
                  <a:gd name="connsiteX3" fmla="*/ 738263 w 738263"/>
                  <a:gd name="connsiteY3" fmla="*/ 73826 h 863999"/>
                  <a:gd name="connsiteX4" fmla="*/ 738263 w 738263"/>
                  <a:gd name="connsiteY4" fmla="*/ 790173 h 863999"/>
                  <a:gd name="connsiteX5" fmla="*/ 664437 w 738263"/>
                  <a:gd name="connsiteY5" fmla="*/ 863999 h 863999"/>
                  <a:gd name="connsiteX6" fmla="*/ 73826 w 738263"/>
                  <a:gd name="connsiteY6" fmla="*/ 863999 h 863999"/>
                  <a:gd name="connsiteX7" fmla="*/ 0 w 738263"/>
                  <a:gd name="connsiteY7" fmla="*/ 790173 h 863999"/>
                  <a:gd name="connsiteX8" fmla="*/ 0 w 738263"/>
                  <a:gd name="connsiteY8" fmla="*/ 73826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263" h="863999">
                    <a:moveTo>
                      <a:pt x="0" y="73826"/>
                    </a:moveTo>
                    <a:cubicBezTo>
                      <a:pt x="0" y="33053"/>
                      <a:pt x="33053" y="0"/>
                      <a:pt x="73826" y="0"/>
                    </a:cubicBezTo>
                    <a:lnTo>
                      <a:pt x="664437" y="0"/>
                    </a:lnTo>
                    <a:cubicBezTo>
                      <a:pt x="705210" y="0"/>
                      <a:pt x="738263" y="33053"/>
                      <a:pt x="738263" y="73826"/>
                    </a:cubicBezTo>
                    <a:lnTo>
                      <a:pt x="738263" y="790173"/>
                    </a:lnTo>
                    <a:cubicBezTo>
                      <a:pt x="738263" y="830946"/>
                      <a:pt x="705210" y="863999"/>
                      <a:pt x="664437" y="863999"/>
                    </a:cubicBezTo>
                    <a:lnTo>
                      <a:pt x="73826" y="863999"/>
                    </a:lnTo>
                    <a:cubicBezTo>
                      <a:pt x="33053" y="863999"/>
                      <a:pt x="0" y="830946"/>
                      <a:pt x="0" y="790173"/>
                    </a:cubicBezTo>
                    <a:lnTo>
                      <a:pt x="0" y="73826"/>
                    </a:lnTo>
                    <a:close/>
                  </a:path>
                </a:pathLst>
              </a:custGeom>
              <a:solidFill>
                <a:prstClr val="white">
                  <a:alpha val="90000"/>
                  <a:hueOff val="0"/>
                  <a:satOff val="0"/>
                  <a:lumOff val="0"/>
                  <a:alphaOff val="0"/>
                </a:prstClr>
              </a:solidFill>
              <a:ln w="12700" cap="flat" cmpd="sng" algn="ctr">
                <a:solidFill>
                  <a:srgbClr val="F56E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6967" tIns="106967" rIns="106967" bIns="106967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UAT and sign off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Arrow: Chevron 38">
                <a:extLst>
                  <a:ext uri="{FF2B5EF4-FFF2-40B4-BE49-F238E27FC236}">
                    <a16:creationId xmlns:a16="http://schemas.microsoft.com/office/drawing/2014/main" id="{1B397346-AC84-8946-9A85-58222876038C}"/>
                  </a:ext>
                </a:extLst>
              </p:cNvPr>
              <p:cNvSpPr/>
              <p:nvPr/>
            </p:nvSpPr>
            <p:spPr>
              <a:xfrm>
                <a:off x="7618508" y="2176586"/>
                <a:ext cx="874259" cy="337464"/>
              </a:xfrm>
              <a:prstGeom prst="chevron">
                <a:avLst>
                  <a:gd name="adj" fmla="val 40000"/>
                </a:avLst>
              </a:prstGeom>
              <a:solidFill>
                <a:srgbClr val="00729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39">
                <a:extLst>
                  <a:ext uri="{FF2B5EF4-FFF2-40B4-BE49-F238E27FC236}">
                    <a16:creationId xmlns:a16="http://schemas.microsoft.com/office/drawing/2014/main" id="{B136A52B-9036-D243-ABFA-13A368934B7A}"/>
                  </a:ext>
                </a:extLst>
              </p:cNvPr>
              <p:cNvSpPr/>
              <p:nvPr/>
            </p:nvSpPr>
            <p:spPr>
              <a:xfrm>
                <a:off x="7802475" y="1997306"/>
                <a:ext cx="970024" cy="863999"/>
              </a:xfrm>
              <a:custGeom>
                <a:avLst/>
                <a:gdLst>
                  <a:gd name="connsiteX0" fmla="*/ 0 w 893446"/>
                  <a:gd name="connsiteY0" fmla="*/ 86400 h 863999"/>
                  <a:gd name="connsiteX1" fmla="*/ 86400 w 893446"/>
                  <a:gd name="connsiteY1" fmla="*/ 0 h 863999"/>
                  <a:gd name="connsiteX2" fmla="*/ 807046 w 893446"/>
                  <a:gd name="connsiteY2" fmla="*/ 0 h 863999"/>
                  <a:gd name="connsiteX3" fmla="*/ 893446 w 893446"/>
                  <a:gd name="connsiteY3" fmla="*/ 86400 h 863999"/>
                  <a:gd name="connsiteX4" fmla="*/ 893446 w 893446"/>
                  <a:gd name="connsiteY4" fmla="*/ 777599 h 863999"/>
                  <a:gd name="connsiteX5" fmla="*/ 807046 w 893446"/>
                  <a:gd name="connsiteY5" fmla="*/ 863999 h 863999"/>
                  <a:gd name="connsiteX6" fmla="*/ 86400 w 893446"/>
                  <a:gd name="connsiteY6" fmla="*/ 863999 h 863999"/>
                  <a:gd name="connsiteX7" fmla="*/ 0 w 893446"/>
                  <a:gd name="connsiteY7" fmla="*/ 777599 h 863999"/>
                  <a:gd name="connsiteX8" fmla="*/ 0 w 893446"/>
                  <a:gd name="connsiteY8" fmla="*/ 86400 h 86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3446" h="863999">
                    <a:moveTo>
                      <a:pt x="0" y="86400"/>
                    </a:moveTo>
                    <a:cubicBezTo>
                      <a:pt x="0" y="38683"/>
                      <a:pt x="38683" y="0"/>
                      <a:pt x="86400" y="0"/>
                    </a:cubicBezTo>
                    <a:lnTo>
                      <a:pt x="807046" y="0"/>
                    </a:lnTo>
                    <a:cubicBezTo>
                      <a:pt x="854763" y="0"/>
                      <a:pt x="893446" y="38683"/>
                      <a:pt x="893446" y="86400"/>
                    </a:cubicBezTo>
                    <a:lnTo>
                      <a:pt x="893446" y="777599"/>
                    </a:lnTo>
                    <a:cubicBezTo>
                      <a:pt x="893446" y="825316"/>
                      <a:pt x="854763" y="863999"/>
                      <a:pt x="807046" y="863999"/>
                    </a:cubicBezTo>
                    <a:lnTo>
                      <a:pt x="86400" y="863999"/>
                    </a:lnTo>
                    <a:cubicBezTo>
                      <a:pt x="38683" y="863999"/>
                      <a:pt x="0" y="825316"/>
                      <a:pt x="0" y="777599"/>
                    </a:cubicBezTo>
                    <a:lnTo>
                      <a:pt x="0" y="86400"/>
                    </a:lnTo>
                    <a:close/>
                  </a:path>
                </a:pathLst>
              </a:custGeom>
              <a:solidFill>
                <a:srgbClr val="FFFFFF">
                  <a:alpha val="9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007298"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110650" tIns="110650" rIns="110650" bIns="110650" numCol="1" spcCol="1270" anchor="ctr" anchorCtr="0">
                <a:noAutofit/>
              </a:bodyPr>
              <a:lstStyle/>
              <a:p>
                <a:pPr marL="0" marR="0" lvl="0" indent="0" algn="ctr" defTabSz="5334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hueOff val="0"/>
                        <a:satOff val="0"/>
                        <a:lumOff val="0"/>
                        <a:alphaOff val="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Production signoff and Go Live</a:t>
                </a:r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48C8BB-F111-7142-AEC7-5B3857F9A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994" y="1045620"/>
              <a:ext cx="0" cy="382379"/>
            </a:xfrm>
            <a:prstGeom prst="line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F9250C2-18AB-714A-94EC-6BDD5E560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154" y="1042235"/>
              <a:ext cx="4383848" cy="36342"/>
            </a:xfrm>
            <a:prstGeom prst="line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3CCC78-6084-4841-B009-C25263E865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54" y="1071294"/>
              <a:ext cx="0" cy="890856"/>
            </a:xfrm>
            <a:prstGeom prst="straightConnector1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4733E9-9CFA-434C-BC43-C1CBE8C5FD7F}"/>
                </a:ext>
              </a:extLst>
            </p:cNvPr>
            <p:cNvSpPr txBox="1"/>
            <p:nvPr/>
          </p:nvSpPr>
          <p:spPr>
            <a:xfrm>
              <a:off x="1103034" y="754159"/>
              <a:ext cx="4244649" cy="22724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56E00">
                  <a:lumMod val="60000"/>
                  <a:lumOff val="4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56E00">
                      <a:lumMod val="60000"/>
                      <a:lumOff val="40000"/>
                    </a:srgbClr>
                  </a:solidFill>
                  <a:effectLst/>
                  <a:uLnTx/>
                  <a:uFillTx/>
                  <a:cs typeface="Calibri" panose="020F0502020204030204" pitchFamily="34" charset="0"/>
                </a:rPr>
                <a:t>Project must undergo feasibility check &amp; re-prioritization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C191109-4E60-AD4E-9FB0-9D0E1AEA6232}"/>
                </a:ext>
              </a:extLst>
            </p:cNvPr>
            <p:cNvSpPr txBox="1"/>
            <p:nvPr/>
          </p:nvSpPr>
          <p:spPr>
            <a:xfrm>
              <a:off x="4325955" y="1510191"/>
              <a:ext cx="247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56E00">
                      <a:lumMod val="60000"/>
                      <a:lumOff val="40000"/>
                    </a:srgbClr>
                  </a:solidFill>
                  <a:effectLst/>
                  <a:uLnTx/>
                  <a:uFillTx/>
                  <a:cs typeface="Calibri" panose="020F0502020204030204" pitchFamily="34" charset="0"/>
                </a:rPr>
                <a:t>Requirement Changes(Scope Creep)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14BDAEC-3DF6-4542-9B58-3478A2BC1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217" y="3384374"/>
              <a:ext cx="4625" cy="1259662"/>
            </a:xfrm>
            <a:prstGeom prst="line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4AE016-1337-1C4E-9523-645D17FEF7D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4644037"/>
              <a:ext cx="6312217" cy="0"/>
            </a:xfrm>
            <a:prstGeom prst="line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2BA930F-2E56-5F4D-B36D-8812AF0C2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00" y="3554178"/>
              <a:ext cx="0" cy="1089859"/>
            </a:xfrm>
            <a:prstGeom prst="straightConnector1">
              <a:avLst/>
            </a:prstGeom>
            <a:noFill/>
            <a:ln w="9525" cap="flat" cmpd="sng" algn="ctr">
              <a:solidFill>
                <a:srgbClr val="F56E00">
                  <a:lumMod val="60000"/>
                  <a:lumOff val="4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DF0ADF4-D5B5-1741-82DE-74BEE4588651}"/>
                </a:ext>
              </a:extLst>
            </p:cNvPr>
            <p:cNvSpPr txBox="1"/>
            <p:nvPr/>
          </p:nvSpPr>
          <p:spPr>
            <a:xfrm>
              <a:off x="4521116" y="4701554"/>
              <a:ext cx="2477044" cy="22724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56E00">
                  <a:lumMod val="60000"/>
                  <a:lumOff val="4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56E00">
                      <a:lumMod val="60000"/>
                      <a:lumOff val="40000"/>
                    </a:srgbClr>
                  </a:solidFill>
                  <a:effectLst/>
                  <a:uLnTx/>
                  <a:uFillTx/>
                  <a:cs typeface="Calibri" panose="020F0502020204030204" pitchFamily="34" charset="0"/>
                </a:rPr>
                <a:t>Change/Enhancement request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052D85-8EF2-3E4B-A452-9D81B667DF68}"/>
                </a:ext>
              </a:extLst>
            </p:cNvPr>
            <p:cNvSpPr txBox="1"/>
            <p:nvPr/>
          </p:nvSpPr>
          <p:spPr>
            <a:xfrm>
              <a:off x="730835" y="2903996"/>
              <a:ext cx="88974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Identify the project that is feasible and can be prioritized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E62456-EED3-274B-8E4C-33447ACE58B3}"/>
                </a:ext>
              </a:extLst>
            </p:cNvPr>
            <p:cNvSpPr txBox="1"/>
            <p:nvPr/>
          </p:nvSpPr>
          <p:spPr>
            <a:xfrm>
              <a:off x="1674782" y="2884926"/>
              <a:ext cx="91670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cs typeface="Calibri" panose="020F0502020204030204" pitchFamily="34" charset="0"/>
                </a:rPr>
                <a:t>Prioritize the project based on business need and CSRQ metrics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4396364-4FF2-4A43-922F-FC4FCF467C46}"/>
                </a:ext>
              </a:extLst>
            </p:cNvPr>
            <p:cNvSpPr txBox="1"/>
            <p:nvPr/>
          </p:nvSpPr>
          <p:spPr>
            <a:xfrm>
              <a:off x="2753393" y="2905165"/>
              <a:ext cx="850693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Finalize Requirement Documents and signoff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F29ABC-4DC0-5E4D-A241-CE2718B9358A}"/>
                </a:ext>
              </a:extLst>
            </p:cNvPr>
            <p:cNvSpPr txBox="1"/>
            <p:nvPr/>
          </p:nvSpPr>
          <p:spPr>
            <a:xfrm>
              <a:off x="3801152" y="2903996"/>
              <a:ext cx="916707" cy="8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Business application requests and approvals, Project design, scope, Unit Test case documents sign-off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00171A-12EB-5C47-93BD-609DE0791E87}"/>
                </a:ext>
              </a:extLst>
            </p:cNvPr>
            <p:cNvSpPr txBox="1"/>
            <p:nvPr/>
          </p:nvSpPr>
          <p:spPr>
            <a:xfrm>
              <a:off x="4736897" y="2903996"/>
              <a:ext cx="1022741" cy="34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Development plans and approvals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BA21096-E25E-BA43-8DB9-69D3E85DC586}"/>
                </a:ext>
              </a:extLst>
            </p:cNvPr>
            <p:cNvSpPr txBox="1"/>
            <p:nvPr/>
          </p:nvSpPr>
          <p:spPr>
            <a:xfrm>
              <a:off x="5773998" y="2911924"/>
              <a:ext cx="10458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Complete Development and Unit testing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32B70D-B2A8-D644-B64E-AD4519B97FD6}"/>
                </a:ext>
              </a:extLst>
            </p:cNvPr>
            <p:cNvSpPr txBox="1"/>
            <p:nvPr/>
          </p:nvSpPr>
          <p:spPr>
            <a:xfrm>
              <a:off x="6711123" y="2868961"/>
              <a:ext cx="8897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Complete UAT testing by business and sign off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7FDBCA4-AC96-E248-B804-6ED9C041CF52}"/>
                </a:ext>
              </a:extLst>
            </p:cNvPr>
            <p:cNvSpPr txBox="1"/>
            <p:nvPr/>
          </p:nvSpPr>
          <p:spPr>
            <a:xfrm>
              <a:off x="7925936" y="2894188"/>
              <a:ext cx="8465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Go Live sign off and project closure</a:t>
              </a:r>
            </a:p>
          </p:txBody>
        </p:sp>
      </p:grpSp>
      <p:sp>
        <p:nvSpPr>
          <p:cNvPr id="155" name="Title 4">
            <a:extLst>
              <a:ext uri="{FF2B5EF4-FFF2-40B4-BE49-F238E27FC236}">
                <a16:creationId xmlns:a16="http://schemas.microsoft.com/office/drawing/2014/main" id="{B36B8E4F-2CEF-6C42-BB23-0448E1D3BDD6}"/>
              </a:ext>
            </a:extLst>
          </p:cNvPr>
          <p:cNvSpPr txBox="1">
            <a:spLocks/>
          </p:cNvSpPr>
          <p:nvPr/>
        </p:nvSpPr>
        <p:spPr>
          <a:xfrm>
            <a:off x="321280" y="110645"/>
            <a:ext cx="6455315" cy="355841"/>
          </a:xfrm>
          <a:prstGeom prst="rect">
            <a:avLst/>
          </a:prstGeom>
        </p:spPr>
        <p:txBody>
          <a:bodyPr vert="horz" lIns="0" tIns="3429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7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98466628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4">
            <a:extLst>
              <a:ext uri="{FF2B5EF4-FFF2-40B4-BE49-F238E27FC236}">
                <a16:creationId xmlns:a16="http://schemas.microsoft.com/office/drawing/2014/main" id="{06DDF1F1-909D-4398-89E1-02CB5AFA64AB}"/>
              </a:ext>
            </a:extLst>
          </p:cNvPr>
          <p:cNvSpPr txBox="1">
            <a:spLocks/>
          </p:cNvSpPr>
          <p:nvPr/>
        </p:nvSpPr>
        <p:spPr>
          <a:xfrm>
            <a:off x="345490" y="50574"/>
            <a:ext cx="9906001" cy="315036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298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Automation Project Roles &amp; Responsibilities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C84FC-0FC8-4096-AEB5-3E84E8F0DC27}"/>
              </a:ext>
            </a:extLst>
          </p:cNvPr>
          <p:cNvGrpSpPr/>
          <p:nvPr/>
        </p:nvGrpSpPr>
        <p:grpSpPr>
          <a:xfrm>
            <a:off x="345489" y="472836"/>
            <a:ext cx="11541711" cy="5723524"/>
            <a:chOff x="385523" y="354627"/>
            <a:chExt cx="7920276" cy="42926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DA81C7-D412-4B26-857B-9EAEB073348B}"/>
                </a:ext>
              </a:extLst>
            </p:cNvPr>
            <p:cNvSpPr/>
            <p:nvPr/>
          </p:nvSpPr>
          <p:spPr>
            <a:xfrm>
              <a:off x="1320247" y="371952"/>
              <a:ext cx="6487702" cy="843765"/>
            </a:xfrm>
            <a:prstGeom prst="rect">
              <a:avLst/>
            </a:prstGeom>
            <a:solidFill>
              <a:srgbClr val="007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56B4F7-2454-435C-BD87-06474ACB4149}"/>
                </a:ext>
              </a:extLst>
            </p:cNvPr>
            <p:cNvSpPr/>
            <p:nvPr/>
          </p:nvSpPr>
          <p:spPr>
            <a:xfrm>
              <a:off x="2246273" y="756920"/>
              <a:ext cx="5453441" cy="45799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F25913E6-080E-4645-92EA-978E2FADF47A}"/>
                </a:ext>
              </a:extLst>
            </p:cNvPr>
            <p:cNvSpPr/>
            <p:nvPr/>
          </p:nvSpPr>
          <p:spPr>
            <a:xfrm rot="10800000">
              <a:off x="5286944" y="371964"/>
              <a:ext cx="1601072" cy="843765"/>
            </a:xfrm>
            <a:prstGeom prst="flowChartOnline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0" name="Flowchart: Stored Data 29">
              <a:extLst>
                <a:ext uri="{FF2B5EF4-FFF2-40B4-BE49-F238E27FC236}">
                  <a16:creationId xmlns:a16="http://schemas.microsoft.com/office/drawing/2014/main" id="{E9ECBCC4-2FAF-49BF-8F9D-E35742A3125A}"/>
                </a:ext>
              </a:extLst>
            </p:cNvPr>
            <p:cNvSpPr/>
            <p:nvPr/>
          </p:nvSpPr>
          <p:spPr>
            <a:xfrm rot="10800000">
              <a:off x="3860713" y="371964"/>
              <a:ext cx="1482146" cy="843765"/>
            </a:xfrm>
            <a:prstGeom prst="flowChartOnlineStorag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6FA2A5F3-BFCE-492A-9F2C-36BE8C80194B}"/>
                </a:ext>
              </a:extLst>
            </p:cNvPr>
            <p:cNvSpPr/>
            <p:nvPr/>
          </p:nvSpPr>
          <p:spPr>
            <a:xfrm rot="10800000">
              <a:off x="2455285" y="371964"/>
              <a:ext cx="1482146" cy="843765"/>
            </a:xfrm>
            <a:prstGeom prst="flowChartOnlineStorag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lowchart: Stored Data 31">
              <a:extLst>
                <a:ext uri="{FF2B5EF4-FFF2-40B4-BE49-F238E27FC236}">
                  <a16:creationId xmlns:a16="http://schemas.microsoft.com/office/drawing/2014/main" id="{E50B1F4C-5813-4DA7-80E5-A26136F0581E}"/>
                </a:ext>
              </a:extLst>
            </p:cNvPr>
            <p:cNvSpPr/>
            <p:nvPr/>
          </p:nvSpPr>
          <p:spPr>
            <a:xfrm rot="10800000">
              <a:off x="1052337" y="371964"/>
              <a:ext cx="1482146" cy="843765"/>
            </a:xfrm>
            <a:prstGeom prst="flowChartOnlineStorage">
              <a:avLst/>
            </a:prstGeom>
            <a:solidFill>
              <a:srgbClr val="BDE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62782F-FE4E-452B-9260-0A34ACCC3812}"/>
                </a:ext>
              </a:extLst>
            </p:cNvPr>
            <p:cNvSpPr/>
            <p:nvPr/>
          </p:nvSpPr>
          <p:spPr>
            <a:xfrm>
              <a:off x="1052337" y="757727"/>
              <a:ext cx="1482146" cy="458003"/>
            </a:xfrm>
            <a:custGeom>
              <a:avLst/>
              <a:gdLst>
                <a:gd name="connsiteX0" fmla="*/ 369312 w 2234705"/>
                <a:gd name="connsiteY0" fmla="*/ 0 h 814226"/>
                <a:gd name="connsiteX1" fmla="*/ 2231491 w 2234705"/>
                <a:gd name="connsiteY1" fmla="*/ 0 h 814226"/>
                <a:gd name="connsiteX2" fmla="*/ 2234705 w 2234705"/>
                <a:gd name="connsiteY2" fmla="*/ 64213 h 814226"/>
                <a:gd name="connsiteX3" fmla="*/ 1862180 w 2234705"/>
                <a:gd name="connsiteY3" fmla="*/ 814226 h 814226"/>
                <a:gd name="connsiteX4" fmla="*/ 0 w 2234705"/>
                <a:gd name="connsiteY4" fmla="*/ 814226 h 814226"/>
                <a:gd name="connsiteX5" fmla="*/ 372526 w 2234705"/>
                <a:gd name="connsiteY5" fmla="*/ 64213 h 814226"/>
                <a:gd name="connsiteX6" fmla="*/ 369312 w 2234705"/>
                <a:gd name="connsiteY6" fmla="*/ 0 h 8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05" h="814226">
                  <a:moveTo>
                    <a:pt x="369312" y="0"/>
                  </a:moveTo>
                  <a:lnTo>
                    <a:pt x="2231491" y="0"/>
                  </a:lnTo>
                  <a:lnTo>
                    <a:pt x="2234705" y="64213"/>
                  </a:lnTo>
                  <a:cubicBezTo>
                    <a:pt x="2234705" y="478370"/>
                    <a:pt x="2067996" y="814226"/>
                    <a:pt x="1862180" y="814226"/>
                  </a:cubicBezTo>
                  <a:lnTo>
                    <a:pt x="0" y="814226"/>
                  </a:lnTo>
                  <a:cubicBezTo>
                    <a:pt x="205816" y="814226"/>
                    <a:pt x="372526" y="478370"/>
                    <a:pt x="372526" y="64213"/>
                  </a:cubicBezTo>
                  <a:lnTo>
                    <a:pt x="369312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B7A692-E830-4543-85AB-C96C72472132}"/>
                </a:ext>
              </a:extLst>
            </p:cNvPr>
            <p:cNvSpPr/>
            <p:nvPr/>
          </p:nvSpPr>
          <p:spPr>
            <a:xfrm>
              <a:off x="2455285" y="757727"/>
              <a:ext cx="1482146" cy="458003"/>
            </a:xfrm>
            <a:custGeom>
              <a:avLst/>
              <a:gdLst>
                <a:gd name="connsiteX0" fmla="*/ 369312 w 2234705"/>
                <a:gd name="connsiteY0" fmla="*/ 0 h 814226"/>
                <a:gd name="connsiteX1" fmla="*/ 2231491 w 2234705"/>
                <a:gd name="connsiteY1" fmla="*/ 0 h 814226"/>
                <a:gd name="connsiteX2" fmla="*/ 2234705 w 2234705"/>
                <a:gd name="connsiteY2" fmla="*/ 64213 h 814226"/>
                <a:gd name="connsiteX3" fmla="*/ 1862180 w 2234705"/>
                <a:gd name="connsiteY3" fmla="*/ 814226 h 814226"/>
                <a:gd name="connsiteX4" fmla="*/ 0 w 2234705"/>
                <a:gd name="connsiteY4" fmla="*/ 814226 h 814226"/>
                <a:gd name="connsiteX5" fmla="*/ 372526 w 2234705"/>
                <a:gd name="connsiteY5" fmla="*/ 64213 h 814226"/>
                <a:gd name="connsiteX6" fmla="*/ 369312 w 2234705"/>
                <a:gd name="connsiteY6" fmla="*/ 0 h 8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05" h="814226">
                  <a:moveTo>
                    <a:pt x="369312" y="0"/>
                  </a:moveTo>
                  <a:lnTo>
                    <a:pt x="2231491" y="0"/>
                  </a:lnTo>
                  <a:lnTo>
                    <a:pt x="2234705" y="64213"/>
                  </a:lnTo>
                  <a:cubicBezTo>
                    <a:pt x="2234705" y="478370"/>
                    <a:pt x="2067996" y="814226"/>
                    <a:pt x="1862180" y="814226"/>
                  </a:cubicBezTo>
                  <a:lnTo>
                    <a:pt x="0" y="814226"/>
                  </a:lnTo>
                  <a:cubicBezTo>
                    <a:pt x="205817" y="814226"/>
                    <a:pt x="372526" y="478370"/>
                    <a:pt x="372526" y="64213"/>
                  </a:cubicBezTo>
                  <a:lnTo>
                    <a:pt x="369312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9472AD-2EA7-4C69-B1B0-27474CE839CB}"/>
                </a:ext>
              </a:extLst>
            </p:cNvPr>
            <p:cNvSpPr/>
            <p:nvPr/>
          </p:nvSpPr>
          <p:spPr>
            <a:xfrm>
              <a:off x="3860713" y="757727"/>
              <a:ext cx="1482146" cy="458003"/>
            </a:xfrm>
            <a:custGeom>
              <a:avLst/>
              <a:gdLst>
                <a:gd name="connsiteX0" fmla="*/ 369312 w 2234705"/>
                <a:gd name="connsiteY0" fmla="*/ 0 h 814226"/>
                <a:gd name="connsiteX1" fmla="*/ 2231491 w 2234705"/>
                <a:gd name="connsiteY1" fmla="*/ 0 h 814226"/>
                <a:gd name="connsiteX2" fmla="*/ 2234705 w 2234705"/>
                <a:gd name="connsiteY2" fmla="*/ 64213 h 814226"/>
                <a:gd name="connsiteX3" fmla="*/ 1862180 w 2234705"/>
                <a:gd name="connsiteY3" fmla="*/ 814226 h 814226"/>
                <a:gd name="connsiteX4" fmla="*/ 0 w 2234705"/>
                <a:gd name="connsiteY4" fmla="*/ 814226 h 814226"/>
                <a:gd name="connsiteX5" fmla="*/ 372526 w 2234705"/>
                <a:gd name="connsiteY5" fmla="*/ 64213 h 814226"/>
                <a:gd name="connsiteX6" fmla="*/ 369312 w 2234705"/>
                <a:gd name="connsiteY6" fmla="*/ 0 h 8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05" h="814226">
                  <a:moveTo>
                    <a:pt x="369312" y="0"/>
                  </a:moveTo>
                  <a:lnTo>
                    <a:pt x="2231491" y="0"/>
                  </a:lnTo>
                  <a:lnTo>
                    <a:pt x="2234705" y="64213"/>
                  </a:lnTo>
                  <a:cubicBezTo>
                    <a:pt x="2234705" y="478370"/>
                    <a:pt x="2067996" y="814226"/>
                    <a:pt x="1862180" y="814226"/>
                  </a:cubicBezTo>
                  <a:lnTo>
                    <a:pt x="0" y="814226"/>
                  </a:lnTo>
                  <a:cubicBezTo>
                    <a:pt x="205817" y="814226"/>
                    <a:pt x="372526" y="478370"/>
                    <a:pt x="372526" y="64213"/>
                  </a:cubicBezTo>
                  <a:lnTo>
                    <a:pt x="369312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E9AF8C9-BDC4-4C9D-AE09-34DCE0234E8C}"/>
                </a:ext>
              </a:extLst>
            </p:cNvPr>
            <p:cNvSpPr/>
            <p:nvPr/>
          </p:nvSpPr>
          <p:spPr>
            <a:xfrm>
              <a:off x="5278571" y="757727"/>
              <a:ext cx="1601072" cy="458003"/>
            </a:xfrm>
            <a:custGeom>
              <a:avLst/>
              <a:gdLst>
                <a:gd name="connsiteX0" fmla="*/ 369311 w 2234705"/>
                <a:gd name="connsiteY0" fmla="*/ 0 h 814226"/>
                <a:gd name="connsiteX1" fmla="*/ 2231491 w 2234705"/>
                <a:gd name="connsiteY1" fmla="*/ 0 h 814226"/>
                <a:gd name="connsiteX2" fmla="*/ 2234705 w 2234705"/>
                <a:gd name="connsiteY2" fmla="*/ 64213 h 814226"/>
                <a:gd name="connsiteX3" fmla="*/ 1862180 w 2234705"/>
                <a:gd name="connsiteY3" fmla="*/ 814226 h 814226"/>
                <a:gd name="connsiteX4" fmla="*/ 0 w 2234705"/>
                <a:gd name="connsiteY4" fmla="*/ 814226 h 814226"/>
                <a:gd name="connsiteX5" fmla="*/ 372525 w 2234705"/>
                <a:gd name="connsiteY5" fmla="*/ 64213 h 814226"/>
                <a:gd name="connsiteX6" fmla="*/ 369311 w 2234705"/>
                <a:gd name="connsiteY6" fmla="*/ 0 h 8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05" h="814226">
                  <a:moveTo>
                    <a:pt x="369311" y="0"/>
                  </a:moveTo>
                  <a:lnTo>
                    <a:pt x="2231491" y="0"/>
                  </a:lnTo>
                  <a:lnTo>
                    <a:pt x="2234705" y="64213"/>
                  </a:lnTo>
                  <a:cubicBezTo>
                    <a:pt x="2234705" y="478370"/>
                    <a:pt x="2067996" y="814226"/>
                    <a:pt x="1862180" y="814226"/>
                  </a:cubicBezTo>
                  <a:lnTo>
                    <a:pt x="0" y="814226"/>
                  </a:lnTo>
                  <a:cubicBezTo>
                    <a:pt x="205816" y="814226"/>
                    <a:pt x="372525" y="478370"/>
                    <a:pt x="372525" y="64213"/>
                  </a:cubicBezTo>
                  <a:lnTo>
                    <a:pt x="369311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7B4488-E94A-4784-8A7F-2620DB5D4197}"/>
                </a:ext>
              </a:extLst>
            </p:cNvPr>
            <p:cNvSpPr/>
            <p:nvPr/>
          </p:nvSpPr>
          <p:spPr>
            <a:xfrm>
              <a:off x="1591187" y="448200"/>
              <a:ext cx="58200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Analyze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05E612-459A-4DE5-A177-59E1019A4C1F}"/>
                </a:ext>
              </a:extLst>
            </p:cNvPr>
            <p:cNvSpPr/>
            <p:nvPr/>
          </p:nvSpPr>
          <p:spPr>
            <a:xfrm>
              <a:off x="2711944" y="371588"/>
              <a:ext cx="1164263" cy="4385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Requirement Gathering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4EFE06-50DD-423E-883A-6BBAA625E76B}"/>
                </a:ext>
              </a:extLst>
            </p:cNvPr>
            <p:cNvSpPr/>
            <p:nvPr/>
          </p:nvSpPr>
          <p:spPr>
            <a:xfrm>
              <a:off x="3978939" y="354627"/>
              <a:ext cx="1342831" cy="4385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Develop/Unit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3924B5-9D58-4372-84E4-3C34FC97B0A8}"/>
                </a:ext>
              </a:extLst>
            </p:cNvPr>
            <p:cNvSpPr/>
            <p:nvPr/>
          </p:nvSpPr>
          <p:spPr>
            <a:xfrm>
              <a:off x="5388163" y="362345"/>
              <a:ext cx="1459300" cy="4385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User Acceptance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Testing (UAT)</a:t>
              </a:r>
            </a:p>
          </p:txBody>
        </p:sp>
        <p:sp>
          <p:nvSpPr>
            <p:cNvPr id="51" name="Flowchart: Stored Data 50">
              <a:extLst>
                <a:ext uri="{FF2B5EF4-FFF2-40B4-BE49-F238E27FC236}">
                  <a16:creationId xmlns:a16="http://schemas.microsoft.com/office/drawing/2014/main" id="{ED72DED1-8688-4FB2-A993-F36D731E2FDE}"/>
                </a:ext>
              </a:extLst>
            </p:cNvPr>
            <p:cNvSpPr/>
            <p:nvPr/>
          </p:nvSpPr>
          <p:spPr>
            <a:xfrm rot="10800000">
              <a:off x="6823651" y="366150"/>
              <a:ext cx="1482146" cy="862751"/>
            </a:xfrm>
            <a:prstGeom prst="flowChartOnlineStorag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5D4809B-0C2F-4407-B4B7-37008169E271}"/>
                </a:ext>
              </a:extLst>
            </p:cNvPr>
            <p:cNvSpPr/>
            <p:nvPr/>
          </p:nvSpPr>
          <p:spPr>
            <a:xfrm>
              <a:off x="6823653" y="764312"/>
              <a:ext cx="1482146" cy="458003"/>
            </a:xfrm>
            <a:custGeom>
              <a:avLst/>
              <a:gdLst>
                <a:gd name="connsiteX0" fmla="*/ 369311 w 2234705"/>
                <a:gd name="connsiteY0" fmla="*/ 0 h 814226"/>
                <a:gd name="connsiteX1" fmla="*/ 2231491 w 2234705"/>
                <a:gd name="connsiteY1" fmla="*/ 0 h 814226"/>
                <a:gd name="connsiteX2" fmla="*/ 2234705 w 2234705"/>
                <a:gd name="connsiteY2" fmla="*/ 64213 h 814226"/>
                <a:gd name="connsiteX3" fmla="*/ 1862180 w 2234705"/>
                <a:gd name="connsiteY3" fmla="*/ 814226 h 814226"/>
                <a:gd name="connsiteX4" fmla="*/ 0 w 2234705"/>
                <a:gd name="connsiteY4" fmla="*/ 814226 h 814226"/>
                <a:gd name="connsiteX5" fmla="*/ 372525 w 2234705"/>
                <a:gd name="connsiteY5" fmla="*/ 64213 h 814226"/>
                <a:gd name="connsiteX6" fmla="*/ 369311 w 2234705"/>
                <a:gd name="connsiteY6" fmla="*/ 0 h 8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05" h="814226">
                  <a:moveTo>
                    <a:pt x="369311" y="0"/>
                  </a:moveTo>
                  <a:lnTo>
                    <a:pt x="2231491" y="0"/>
                  </a:lnTo>
                  <a:lnTo>
                    <a:pt x="2234705" y="64213"/>
                  </a:lnTo>
                  <a:cubicBezTo>
                    <a:pt x="2234705" y="478370"/>
                    <a:pt x="2067996" y="814226"/>
                    <a:pt x="1862180" y="814226"/>
                  </a:cubicBezTo>
                  <a:lnTo>
                    <a:pt x="0" y="814226"/>
                  </a:lnTo>
                  <a:cubicBezTo>
                    <a:pt x="205816" y="814226"/>
                    <a:pt x="372525" y="478370"/>
                    <a:pt x="372525" y="64213"/>
                  </a:cubicBezTo>
                  <a:lnTo>
                    <a:pt x="369311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804C7F-8006-434A-8709-C6EC94B72303}"/>
                </a:ext>
              </a:extLst>
            </p:cNvPr>
            <p:cNvSpPr/>
            <p:nvPr/>
          </p:nvSpPr>
          <p:spPr>
            <a:xfrm>
              <a:off x="7157088" y="426374"/>
              <a:ext cx="997169" cy="25391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Production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982C60A-8568-49F8-879E-58643A407103}"/>
                </a:ext>
              </a:extLst>
            </p:cNvPr>
            <p:cNvSpPr/>
            <p:nvPr/>
          </p:nvSpPr>
          <p:spPr>
            <a:xfrm>
              <a:off x="385524" y="370653"/>
              <a:ext cx="605482" cy="870550"/>
            </a:xfrm>
            <a:prstGeom prst="roundRect">
              <a:avLst/>
            </a:prstGeom>
            <a:ln>
              <a:solidFill>
                <a:srgbClr val="007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Phase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86A3CF-359B-4B67-BA9C-BF8A546FA0A4}"/>
                </a:ext>
              </a:extLst>
            </p:cNvPr>
            <p:cNvSpPr txBox="1"/>
            <p:nvPr/>
          </p:nvSpPr>
          <p:spPr>
            <a:xfrm>
              <a:off x="828285" y="1184765"/>
              <a:ext cx="1840280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Evaluate feasibility of automation in processes across the organization </a:t>
              </a:r>
              <a:b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and Develop business cases &amp; select processes for automation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12E6D-462A-474A-A090-B1A05EFEC293}"/>
                </a:ext>
              </a:extLst>
            </p:cNvPr>
            <p:cNvSpPr txBox="1"/>
            <p:nvPr/>
          </p:nvSpPr>
          <p:spPr>
            <a:xfrm>
              <a:off x="2237937" y="1201577"/>
              <a:ext cx="1539734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Document business requirement and produce technical design &amp; effort estimation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FD9437-2A41-47BB-A85F-425F29BE42CC}"/>
                </a:ext>
              </a:extLst>
            </p:cNvPr>
            <p:cNvSpPr txBox="1"/>
            <p:nvPr/>
          </p:nvSpPr>
          <p:spPr>
            <a:xfrm>
              <a:off x="3583511" y="1202913"/>
              <a:ext cx="1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Develop and test the automation project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565D51-B5E1-4F43-BC90-214FFB6BAAB1}"/>
                </a:ext>
              </a:extLst>
            </p:cNvPr>
            <p:cNvSpPr txBox="1"/>
            <p:nvPr/>
          </p:nvSpPr>
          <p:spPr>
            <a:xfrm>
              <a:off x="5105894" y="1184765"/>
              <a:ext cx="1423025" cy="51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Perform user acceptance testing before go live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F3B928-0FAF-4B0E-B1F9-03A1DFF41CE4}"/>
                </a:ext>
              </a:extLst>
            </p:cNvPr>
            <p:cNvSpPr txBox="1"/>
            <p:nvPr/>
          </p:nvSpPr>
          <p:spPr>
            <a:xfrm>
              <a:off x="6672224" y="1201385"/>
              <a:ext cx="1304693" cy="51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Move the code to production environment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546CC6-0C4C-4C87-95B3-17CF6D9A9359}"/>
                </a:ext>
              </a:extLst>
            </p:cNvPr>
            <p:cNvGrpSpPr/>
            <p:nvPr/>
          </p:nvGrpSpPr>
          <p:grpSpPr>
            <a:xfrm>
              <a:off x="385523" y="2142908"/>
              <a:ext cx="7920273" cy="2504362"/>
              <a:chOff x="1213673" y="2154456"/>
              <a:chExt cx="6623320" cy="250436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8DD7785-3544-4762-B192-24A91B0AC238}"/>
                  </a:ext>
                </a:extLst>
              </p:cNvPr>
              <p:cNvSpPr/>
              <p:nvPr/>
            </p:nvSpPr>
            <p:spPr>
              <a:xfrm>
                <a:off x="1213673" y="2188893"/>
                <a:ext cx="517300" cy="1182957"/>
              </a:xfrm>
              <a:prstGeom prst="roundRect">
                <a:avLst/>
              </a:prstGeom>
              <a:ln>
                <a:solidFill>
                  <a:srgbClr val="007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rPr>
                  <a:t>Automation Team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B08032F9-2244-43CA-9F94-2DB74FB93112}"/>
                  </a:ext>
                </a:extLst>
              </p:cNvPr>
              <p:cNvSpPr/>
              <p:nvPr/>
            </p:nvSpPr>
            <p:spPr>
              <a:xfrm>
                <a:off x="1216232" y="3429000"/>
                <a:ext cx="512178" cy="1182957"/>
              </a:xfrm>
              <a:prstGeom prst="roundRect">
                <a:avLst/>
              </a:prstGeom>
              <a:ln>
                <a:solidFill>
                  <a:srgbClr val="007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rPr>
                  <a:t>Transformation/Business Team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8A8FBD-6A9D-4196-8315-596DFCE49E87}"/>
                  </a:ext>
                </a:extLst>
              </p:cNvPr>
              <p:cNvGrpSpPr/>
              <p:nvPr/>
            </p:nvGrpSpPr>
            <p:grpSpPr>
              <a:xfrm>
                <a:off x="1837164" y="2154456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E4FE89A-F9CE-4ED4-B28D-BCA249DEC22B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E0A470D-7F31-479A-992A-44B34FFD1AB2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rgbClr val="BDE294">
                    <a:alpha val="8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Box 63">
                  <a:extLst>
                    <a:ext uri="{FF2B5EF4-FFF2-40B4-BE49-F238E27FC236}">
                      <a16:creationId xmlns:a16="http://schemas.microsoft.com/office/drawing/2014/main" id="{5D878444-FE5B-42E8-9608-91CC32E6C1EB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66586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Support business in feasibility/ complexity analysis based on CSRQ metrics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29E8A6B-8A1B-4F1C-A813-97A3C516CB59}"/>
                  </a:ext>
                </a:extLst>
              </p:cNvPr>
              <p:cNvGrpSpPr/>
              <p:nvPr/>
            </p:nvGrpSpPr>
            <p:grpSpPr>
              <a:xfrm>
                <a:off x="1837164" y="3458667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07E51739-78A4-4C87-A65C-44D4468C7B12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BBDB752-0BA8-4DB1-BACB-9EF8576493DD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rgbClr val="BDE294">
                    <a:alpha val="8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3">
                  <a:extLst>
                    <a:ext uri="{FF2B5EF4-FFF2-40B4-BE49-F238E27FC236}">
                      <a16:creationId xmlns:a16="http://schemas.microsoft.com/office/drawing/2014/main" id="{8CBD4D21-0C62-41C3-9046-9E8C3C0A79E2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110977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Identify the automation req.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Identify &amp; facilitate application access required by Automation team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Prioritize projects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63A5DC-1464-4FC0-97DE-7D3F0ECD1B45}"/>
                  </a:ext>
                </a:extLst>
              </p:cNvPr>
              <p:cNvGrpSpPr/>
              <p:nvPr/>
            </p:nvGrpSpPr>
            <p:grpSpPr>
              <a:xfrm>
                <a:off x="3054229" y="2154456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8CE64B42-07E1-414F-BE74-DDB2D15AFB2A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92263DF4-DBCF-4DF5-B777-BA03B5A6D6B8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TextBox 63">
                  <a:extLst>
                    <a:ext uri="{FF2B5EF4-FFF2-40B4-BE49-F238E27FC236}">
                      <a16:creationId xmlns:a16="http://schemas.microsoft.com/office/drawing/2014/main" id="{D77D612E-AA9D-4E36-A700-2E77FE953834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66586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Requirement Gathering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Technical design 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Effort estimation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the project plan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F6BDBA5-CC69-4DF6-AA1D-FA31FC9A6F2D}"/>
                  </a:ext>
                </a:extLst>
              </p:cNvPr>
              <p:cNvGrpSpPr/>
              <p:nvPr/>
            </p:nvGrpSpPr>
            <p:grpSpPr>
              <a:xfrm>
                <a:off x="3054229" y="3426711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3E73AB38-64C0-4F98-AD96-884621C315D6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7C611E69-F53D-4052-A4CA-95CF85AD92FD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TextBox 63">
                  <a:extLst>
                    <a:ext uri="{FF2B5EF4-FFF2-40B4-BE49-F238E27FC236}">
                      <a16:creationId xmlns:a16="http://schemas.microsoft.com/office/drawing/2014/main" id="{08D77139-AF96-4703-A0E3-A8EEFE481CAD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110977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detailed requirement doc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Approved GMAS request for Macros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signoff on requirement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57F0529-D706-484A-9A6A-BE093A8C3E99}"/>
                  </a:ext>
                </a:extLst>
              </p:cNvPr>
              <p:cNvGrpSpPr/>
              <p:nvPr/>
            </p:nvGrpSpPr>
            <p:grpSpPr>
              <a:xfrm>
                <a:off x="4271294" y="2154456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8EF800FD-745A-49E6-B4A8-3BB5F734F5AD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9806A33-66F4-4E9F-BC1F-683ED6B19D88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63">
                  <a:extLst>
                    <a:ext uri="{FF2B5EF4-FFF2-40B4-BE49-F238E27FC236}">
                      <a16:creationId xmlns:a16="http://schemas.microsoft.com/office/drawing/2014/main" id="{F1359B2F-8ADF-4E12-9AFC-7BDA206C4BC0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66586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Develop process automation in tool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Perform unit testing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Follow coding standards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EAA8E6-DFAB-42D1-B88E-964CCA3FD52B}"/>
                  </a:ext>
                </a:extLst>
              </p:cNvPr>
              <p:cNvGrpSpPr/>
              <p:nvPr/>
            </p:nvGrpSpPr>
            <p:grpSpPr>
              <a:xfrm>
                <a:off x="4271294" y="3458667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D07CD50A-0A7D-41D8-BC27-471E7412CBA3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FCA7298-6F1E-4D04-BAC2-5EAEC9FF913F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TextBox 63">
                  <a:extLst>
                    <a:ext uri="{FF2B5EF4-FFF2-40B4-BE49-F238E27FC236}">
                      <a16:creationId xmlns:a16="http://schemas.microsoft.com/office/drawing/2014/main" id="{21CEE4E4-B75D-43FB-9CDB-91A043C84AAB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66586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necessary support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Provide scenarios/ cases as required to perform the Unit test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429532F-E9F0-4739-830F-465622464679}"/>
                  </a:ext>
                </a:extLst>
              </p:cNvPr>
              <p:cNvGrpSpPr/>
              <p:nvPr/>
            </p:nvGrpSpPr>
            <p:grpSpPr>
              <a:xfrm>
                <a:off x="5488358" y="2154456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DB2942F6-7FB8-473D-AC3C-941614595359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3C620949-523F-48D6-8907-9FFD532C94D2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TextBox 63">
                  <a:extLst>
                    <a:ext uri="{FF2B5EF4-FFF2-40B4-BE49-F238E27FC236}">
                      <a16:creationId xmlns:a16="http://schemas.microsoft.com/office/drawing/2014/main" id="{9047F67C-7A16-4A84-BA4E-F8E7776E667C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81383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Release the code for UAT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Upload Macro to GMAS portal in Macro dev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Support BU to perform UAT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9BA18E4-8F38-49F2-9011-845AE6C1ACAE}"/>
                  </a:ext>
                </a:extLst>
              </p:cNvPr>
              <p:cNvGrpSpPr/>
              <p:nvPr/>
            </p:nvGrpSpPr>
            <p:grpSpPr>
              <a:xfrm>
                <a:off x="5488358" y="3458667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08D1C9C-AB24-4FCD-B454-4B73C93BFCA2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2C5AD4C-6CE5-483F-90D4-560ED029EA41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63">
                  <a:extLst>
                    <a:ext uri="{FF2B5EF4-FFF2-40B4-BE49-F238E27FC236}">
                      <a16:creationId xmlns:a16="http://schemas.microsoft.com/office/drawing/2014/main" id="{55E29394-4C63-4561-94A5-697B2DB35527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813834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Perform UAT and produce bugs/issues if any</a:t>
                  </a:r>
                </a:p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Ensure no new requirement is given at this stage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E9DB8F9-81BD-46D0-9C6E-1D8D4CDC5B50}"/>
                  </a:ext>
                </a:extLst>
              </p:cNvPr>
              <p:cNvGrpSpPr/>
              <p:nvPr/>
            </p:nvGrpSpPr>
            <p:grpSpPr>
              <a:xfrm>
                <a:off x="6705423" y="2154456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47D06AF8-9507-45B1-AC2B-CB85DA37E562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9C9202D3-A578-4251-90C9-833BE735449A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xtBox 63">
                  <a:extLst>
                    <a:ext uri="{FF2B5EF4-FFF2-40B4-BE49-F238E27FC236}">
                      <a16:creationId xmlns:a16="http://schemas.microsoft.com/office/drawing/2014/main" id="{FD107E3C-8B80-41D5-AEC9-D2BBE546A288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51789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Deploy to production and ensure no functionality is broken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4DA0836-3C5D-4787-B8B4-649A7DD24847}"/>
                  </a:ext>
                </a:extLst>
              </p:cNvPr>
              <p:cNvGrpSpPr/>
              <p:nvPr/>
            </p:nvGrpSpPr>
            <p:grpSpPr>
              <a:xfrm>
                <a:off x="6705423" y="3458667"/>
                <a:ext cx="1131570" cy="1200151"/>
                <a:chOff x="517035" y="2765019"/>
                <a:chExt cx="2271930" cy="1282215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C633F416-4AB5-4F1D-A659-3A64714806DF}"/>
                    </a:ext>
                  </a:extLst>
                </p:cNvPr>
                <p:cNvSpPr/>
                <p:nvPr/>
              </p:nvSpPr>
              <p:spPr>
                <a:xfrm>
                  <a:off x="517035" y="2765019"/>
                  <a:ext cx="2271930" cy="12822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2BD9529-F1F7-4E6E-8CE3-7A70DF0BC4E2}"/>
                    </a:ext>
                  </a:extLst>
                </p:cNvPr>
                <p:cNvSpPr/>
                <p:nvPr/>
              </p:nvSpPr>
              <p:spPr>
                <a:xfrm>
                  <a:off x="2188942" y="3619089"/>
                  <a:ext cx="600023" cy="428145"/>
                </a:xfrm>
                <a:custGeom>
                  <a:avLst/>
                  <a:gdLst>
                    <a:gd name="connsiteX0" fmla="*/ 725285 w 725285"/>
                    <a:gd name="connsiteY0" fmla="*/ 0 h 723329"/>
                    <a:gd name="connsiteX1" fmla="*/ 725285 w 725285"/>
                    <a:gd name="connsiteY1" fmla="*/ 408784 h 723329"/>
                    <a:gd name="connsiteX2" fmla="*/ 410740 w 725285"/>
                    <a:gd name="connsiteY2" fmla="*/ 723329 h 723329"/>
                    <a:gd name="connsiteX3" fmla="*/ 0 w 725285"/>
                    <a:gd name="connsiteY3" fmla="*/ 723329 h 723329"/>
                    <a:gd name="connsiteX4" fmla="*/ 6986 w 725285"/>
                    <a:gd name="connsiteY4" fmla="*/ 677552 h 723329"/>
                    <a:gd name="connsiteX5" fmla="*/ 677200 w 725285"/>
                    <a:gd name="connsiteY5" fmla="*/ 7338 h 723329"/>
                    <a:gd name="connsiteX6" fmla="*/ 725285 w 725285"/>
                    <a:gd name="connsiteY6" fmla="*/ 0 h 723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285" h="723329">
                      <a:moveTo>
                        <a:pt x="725285" y="0"/>
                      </a:moveTo>
                      <a:lnTo>
                        <a:pt x="725285" y="408784"/>
                      </a:lnTo>
                      <a:cubicBezTo>
                        <a:pt x="725285" y="582502"/>
                        <a:pt x="584458" y="723329"/>
                        <a:pt x="410740" y="723329"/>
                      </a:cubicBezTo>
                      <a:lnTo>
                        <a:pt x="0" y="723329"/>
                      </a:lnTo>
                      <a:lnTo>
                        <a:pt x="6986" y="677552"/>
                      </a:lnTo>
                      <a:cubicBezTo>
                        <a:pt x="75826" y="341144"/>
                        <a:pt x="340792" y="76178"/>
                        <a:pt x="677200" y="7338"/>
                      </a:cubicBezTo>
                      <a:lnTo>
                        <a:pt x="725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BDE29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63">
                  <a:extLst>
                    <a:ext uri="{FF2B5EF4-FFF2-40B4-BE49-F238E27FC236}">
                      <a16:creationId xmlns:a16="http://schemas.microsoft.com/office/drawing/2014/main" id="{F4082F35-A829-4BC2-8E94-A53ABD69CA2D}"/>
                    </a:ext>
                  </a:extLst>
                </p:cNvPr>
                <p:cNvSpPr txBox="1"/>
                <p:nvPr/>
              </p:nvSpPr>
              <p:spPr>
                <a:xfrm>
                  <a:off x="635947" y="2823632"/>
                  <a:ext cx="2034104" cy="51789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09536" marR="0" lvl="0" indent="-109536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rPr>
                    <a:t>Perform live testing basis the UAT scenarios and provide the Go live signoff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24462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28713</TotalTime>
  <Words>571</Words>
  <Application>Microsoft Macintosh PowerPoint</Application>
  <PresentationFormat>Widescreen</PresentationFormat>
  <Paragraphs>104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Automation Teams – GIC India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Teams – GIC India</dc:title>
  <dc:creator>Kiran Chandaka</dc:creator>
  <cp:lastModifiedBy>Kiran Chandaka</cp:lastModifiedBy>
  <cp:revision>4</cp:revision>
  <dcterms:created xsi:type="dcterms:W3CDTF">2022-03-16T10:41:16Z</dcterms:created>
  <dcterms:modified xsi:type="dcterms:W3CDTF">2022-04-11T07:33:48Z</dcterms:modified>
</cp:coreProperties>
</file>