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</a:t>
            </a:r>
            <a:r>
              <a:rPr b="0" lang="en-US" sz="1800" spc="-1" strike="noStrike">
                <a:latin typeface="Arial"/>
              </a:rPr>
              <a:t>edit the </a:t>
            </a:r>
            <a:r>
              <a:rPr b="0" lang="en-US" sz="1800" spc="-1" strike="noStrike">
                <a:latin typeface="Arial"/>
              </a:rPr>
              <a:t>title </a:t>
            </a:r>
            <a:r>
              <a:rPr b="0" lang="en-US" sz="1800" spc="-1" strike="noStrike">
                <a:latin typeface="Arial"/>
              </a:rPr>
              <a:t>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1"/>
          <p:cNvGrpSpPr/>
          <p:nvPr/>
        </p:nvGrpSpPr>
        <p:grpSpPr>
          <a:xfrm>
            <a:off x="1609920" y="1873800"/>
            <a:ext cx="3419280" cy="2972520"/>
            <a:chOff x="1609920" y="1873800"/>
            <a:chExt cx="3419280" cy="2972520"/>
          </a:xfrm>
        </p:grpSpPr>
        <p:sp>
          <p:nvSpPr>
            <p:cNvPr id="38" name="CustomShape 2"/>
            <p:cNvSpPr/>
            <p:nvPr/>
          </p:nvSpPr>
          <p:spPr>
            <a:xfrm>
              <a:off x="1663560" y="4596480"/>
              <a:ext cx="3203280" cy="24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en-US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Cer</a:t>
              </a:r>
              <a:r>
                <a:rPr b="0" i="1" lang="en-US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tifi</a:t>
              </a:r>
              <a:r>
                <a:rPr b="0" i="1" lang="en-US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ca</a:t>
              </a:r>
              <a:r>
                <a:rPr b="0" i="1" lang="en-US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tio</a:t>
              </a:r>
              <a:r>
                <a:rPr b="0" i="1" lang="en-US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n </a:t>
              </a:r>
              <a:r>
                <a:rPr b="0" i="1" lang="en-US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Ass</a:t>
              </a:r>
              <a:r>
                <a:rPr b="0" i="1" lang="en-US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ura</a:t>
              </a:r>
              <a:r>
                <a:rPr b="0" i="1" lang="en-US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nc</a:t>
              </a:r>
              <a:r>
                <a:rPr b="0" i="1" lang="en-US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e </a:t>
              </a:r>
              <a:r>
                <a:rPr b="0" i="1" lang="en-US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Lev</a:t>
              </a:r>
              <a:r>
                <a:rPr b="0" i="1" lang="en-US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el </a:t>
              </a:r>
              <a:r>
                <a:rPr b="0" i="1" lang="en-US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en-US" sz="1050" spc="-1" strike="noStrike">
                <a:latin typeface="Arial"/>
              </a:endParaRPr>
            </a:p>
          </p:txBody>
        </p:sp>
        <p:sp>
          <p:nvSpPr>
            <p:cNvPr id="39" name="CustomShape 3"/>
            <p:cNvSpPr/>
            <p:nvPr/>
          </p:nvSpPr>
          <p:spPr>
            <a:xfrm>
              <a:off x="1717920" y="1873800"/>
              <a:ext cx="3311280" cy="2574000"/>
            </a:xfrm>
            <a:prstGeom prst="rect">
              <a:avLst/>
            </a:prstGeom>
            <a:pattFill prst="ltDnDiag">
              <a:fgClr>
                <a:srgbClr val="bfbfbf"/>
              </a:fgClr>
              <a:bgClr>
                <a:srgbClr val="ffffff"/>
              </a:bgClr>
            </a:pattFill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CustomShape 4"/>
            <p:cNvSpPr/>
            <p:nvPr/>
          </p:nvSpPr>
          <p:spPr>
            <a:xfrm>
              <a:off x="1609920" y="2029320"/>
              <a:ext cx="3310920" cy="2526840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ba2e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5"/>
            <p:cNvSpPr/>
            <p:nvPr/>
          </p:nvSpPr>
          <p:spPr>
            <a:xfrm>
              <a:off x="1717920" y="2157120"/>
              <a:ext cx="3095640" cy="505080"/>
            </a:xfrm>
            <a:prstGeom prst="rect">
              <a:avLst/>
            </a:prstGeom>
            <a:pattFill prst="ltDnDiag">
              <a:fgClr>
                <a:srgbClr val="bfbfbf"/>
              </a:fgClr>
              <a:bgClr>
                <a:srgbClr val="ffffff"/>
              </a:bgClr>
            </a:pattFill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6"/>
            <p:cNvSpPr/>
            <p:nvPr/>
          </p:nvSpPr>
          <p:spPr>
            <a:xfrm>
              <a:off x="1789920" y="2229120"/>
              <a:ext cx="2951640" cy="360720"/>
            </a:xfrm>
            <a:prstGeom prst="rect">
              <a:avLst/>
            </a:prstGeom>
            <a:solidFill>
              <a:srgbClr val="0ba2e3"/>
            </a:solidFill>
            <a:ln w="1908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ffffff"/>
                  </a:solidFill>
                  <a:latin typeface="Segoe UI"/>
                  <a:ea typeface="DejaVu Sans"/>
                </a:rPr>
                <a:t>International Data Space Association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43" name="CustomShape 7"/>
            <p:cNvSpPr/>
            <p:nvPr/>
          </p:nvSpPr>
          <p:spPr>
            <a:xfrm>
              <a:off x="1717920" y="3023640"/>
              <a:ext cx="3095640" cy="505080"/>
            </a:xfrm>
            <a:prstGeom prst="rect">
              <a:avLst/>
            </a:prstGeom>
            <a:pattFill prst="ltDnDiag">
              <a:fgClr>
                <a:srgbClr val="bfbfbf"/>
              </a:fgClr>
              <a:bgClr>
                <a:srgbClr val="ffffff"/>
              </a:bgClr>
            </a:pattFill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8"/>
            <p:cNvSpPr/>
            <p:nvPr/>
          </p:nvSpPr>
          <p:spPr>
            <a:xfrm>
              <a:off x="1789920" y="3096000"/>
              <a:ext cx="2951640" cy="360720"/>
            </a:xfrm>
            <a:prstGeom prst="rect">
              <a:avLst/>
            </a:prstGeom>
            <a:solidFill>
              <a:srgbClr val="0ba2e3"/>
            </a:solidFill>
            <a:ln w="1908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ffffff"/>
                  </a:solidFill>
                  <a:latin typeface="Segoe UI"/>
                  <a:ea typeface="DejaVu Sans"/>
                </a:rPr>
                <a:t>Ce</a:t>
              </a:r>
              <a:r>
                <a:rPr b="0" lang="en-US" sz="900" spc="-1" strike="noStrike">
                  <a:solidFill>
                    <a:srgbClr val="ffffff"/>
                  </a:solidFill>
                  <a:latin typeface="Segoe UI"/>
                  <a:ea typeface="DejaVu Sans"/>
                </a:rPr>
                <a:t>rti</a:t>
              </a:r>
              <a:r>
                <a:rPr b="0" lang="en-US" sz="900" spc="-1" strike="noStrike">
                  <a:solidFill>
                    <a:srgbClr val="ffffff"/>
                  </a:solidFill>
                  <a:latin typeface="Segoe UI"/>
                  <a:ea typeface="DejaVu Sans"/>
                </a:rPr>
                <a:t>fic</a:t>
              </a:r>
              <a:r>
                <a:rPr b="0" lang="en-US" sz="900" spc="-1" strike="noStrike">
                  <a:solidFill>
                    <a:srgbClr val="ffffff"/>
                  </a:solidFill>
                  <a:latin typeface="Segoe UI"/>
                  <a:ea typeface="DejaVu Sans"/>
                </a:rPr>
                <a:t>ati</a:t>
              </a:r>
              <a:r>
                <a:rPr b="0" lang="en-US" sz="900" spc="-1" strike="noStrike">
                  <a:solidFill>
                    <a:srgbClr val="ffffff"/>
                  </a:solidFill>
                  <a:latin typeface="Segoe UI"/>
                  <a:ea typeface="DejaVu Sans"/>
                </a:rPr>
                <a:t>on </a:t>
              </a:r>
              <a:r>
                <a:rPr b="0" lang="en-US" sz="900" spc="-1" strike="noStrike">
                  <a:solidFill>
                    <a:srgbClr val="ffffff"/>
                  </a:solidFill>
                  <a:latin typeface="Segoe UI"/>
                  <a:ea typeface="DejaVu Sans"/>
                </a:rPr>
                <a:t>Bo</a:t>
              </a:r>
              <a:r>
                <a:rPr b="0" lang="en-US" sz="900" spc="-1" strike="noStrike">
                  <a:solidFill>
                    <a:srgbClr val="ffffff"/>
                  </a:solidFill>
                  <a:latin typeface="Segoe UI"/>
                  <a:ea typeface="DejaVu Sans"/>
                </a:rPr>
                <a:t>dy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45" name="CustomShape 9"/>
            <p:cNvSpPr/>
            <p:nvPr/>
          </p:nvSpPr>
          <p:spPr>
            <a:xfrm>
              <a:off x="1717920" y="3942360"/>
              <a:ext cx="3095640" cy="505080"/>
            </a:xfrm>
            <a:prstGeom prst="rect">
              <a:avLst/>
            </a:prstGeom>
            <a:pattFill prst="ltDnDiag">
              <a:fgClr>
                <a:srgbClr val="bfbfbf"/>
              </a:fgClr>
              <a:bgClr>
                <a:srgbClr val="ffffff"/>
              </a:bgClr>
            </a:pattFill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10"/>
            <p:cNvSpPr/>
            <p:nvPr/>
          </p:nvSpPr>
          <p:spPr>
            <a:xfrm>
              <a:off x="1789920" y="4014720"/>
              <a:ext cx="935280" cy="360720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ba2e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000000"/>
                  </a:solidFill>
                  <a:latin typeface="Segoe UI"/>
                  <a:ea typeface="DejaVu Sans"/>
                </a:rPr>
                <a:t>Applicant #1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47" name="CustomShape 11"/>
            <p:cNvSpPr/>
            <p:nvPr/>
          </p:nvSpPr>
          <p:spPr>
            <a:xfrm>
              <a:off x="2797920" y="4014720"/>
              <a:ext cx="935280" cy="360720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ba2e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000000"/>
                  </a:solidFill>
                  <a:latin typeface="Segoe UI"/>
                  <a:ea typeface="DejaVu Sans"/>
                </a:rPr>
                <a:t>Applicant #2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48" name="CustomShape 12"/>
            <p:cNvSpPr/>
            <p:nvPr/>
          </p:nvSpPr>
          <p:spPr>
            <a:xfrm>
              <a:off x="3805920" y="4014720"/>
              <a:ext cx="935280" cy="360720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ba2e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000000"/>
                  </a:solidFill>
                  <a:latin typeface="Segoe UI"/>
                  <a:ea typeface="DejaVu Sans"/>
                </a:rPr>
                <a:t>Applicant #n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49" name="CustomShape 13"/>
            <p:cNvSpPr/>
            <p:nvPr/>
          </p:nvSpPr>
          <p:spPr>
            <a:xfrm>
              <a:off x="1717560" y="1914480"/>
              <a:ext cx="3095280" cy="180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14"/>
            <p:cNvSpPr/>
            <p:nvPr/>
          </p:nvSpPr>
          <p:spPr>
            <a:xfrm>
              <a:off x="1717920" y="2843640"/>
              <a:ext cx="3095280" cy="180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36000" anchor="b"/>
            <a:p>
              <a:pPr>
                <a:lnSpc>
                  <a:spcPct val="100000"/>
                </a:lnSpc>
              </a:pPr>
              <a:r>
                <a:rPr b="1" lang="en-US" sz="950" spc="-1" strike="noStrike">
                  <a:solidFill>
                    <a:srgbClr val="0ba2e3"/>
                  </a:solidFill>
                  <a:latin typeface="Arial"/>
                  <a:ea typeface="DejaVu Sans"/>
                </a:rPr>
                <a:t>Quality Assurance </a:t>
              </a:r>
              <a:br/>
              <a:r>
                <a:rPr b="1" lang="en-US" sz="950" spc="-1" strike="noStrike">
                  <a:solidFill>
                    <a:srgbClr val="0ba2e3"/>
                  </a:solidFill>
                  <a:latin typeface="Arial"/>
                  <a:ea typeface="DejaVu Sans"/>
                </a:rPr>
                <a:t>&amp; Framework Governance</a:t>
              </a:r>
              <a:endParaRPr b="0" lang="en-US" sz="950" spc="-1" strike="noStrike">
                <a:latin typeface="Arial"/>
              </a:endParaRPr>
            </a:p>
          </p:txBody>
        </p:sp>
        <p:sp>
          <p:nvSpPr>
            <p:cNvPr id="51" name="CustomShape 15"/>
            <p:cNvSpPr/>
            <p:nvPr/>
          </p:nvSpPr>
          <p:spPr>
            <a:xfrm>
              <a:off x="3931920" y="2765160"/>
              <a:ext cx="1060560" cy="261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36000" anchor="b"/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2" name="CustomShape 16"/>
            <p:cNvSpPr/>
            <p:nvPr/>
          </p:nvSpPr>
          <p:spPr>
            <a:xfrm>
              <a:off x="3265920" y="2662920"/>
              <a:ext cx="360" cy="36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6f6f6e"/>
              </a:solidFill>
              <a:miter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17"/>
            <p:cNvSpPr/>
            <p:nvPr/>
          </p:nvSpPr>
          <p:spPr>
            <a:xfrm flipH="1" rot="16200000">
              <a:off x="3455640" y="3339000"/>
              <a:ext cx="361440" cy="741960"/>
            </a:xfrm>
            <a:prstGeom prst="bentConnector3">
              <a:avLst>
                <a:gd name="adj1" fmla="val 50000"/>
              </a:avLst>
            </a:prstGeom>
            <a:noFill/>
            <a:ln w="19080">
              <a:solidFill>
                <a:srgbClr val="6f6f6e"/>
              </a:solidFill>
              <a:miter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18"/>
            <p:cNvSpPr/>
            <p:nvPr/>
          </p:nvSpPr>
          <p:spPr>
            <a:xfrm rot="5400000">
              <a:off x="2724840" y="3349800"/>
              <a:ext cx="361440" cy="720360"/>
            </a:xfrm>
            <a:prstGeom prst="bentConnector3">
              <a:avLst>
                <a:gd name="adj1" fmla="val 50000"/>
              </a:avLst>
            </a:prstGeom>
            <a:noFill/>
            <a:ln w="19080">
              <a:solidFill>
                <a:srgbClr val="6f6f6e"/>
              </a:solidFill>
              <a:miter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19"/>
            <p:cNvSpPr/>
            <p:nvPr/>
          </p:nvSpPr>
          <p:spPr>
            <a:xfrm flipV="1">
              <a:off x="3265560" y="3168000"/>
              <a:ext cx="360" cy="36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6f6f6e"/>
              </a:solidFill>
              <a:miter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20"/>
            <p:cNvSpPr/>
            <p:nvPr/>
          </p:nvSpPr>
          <p:spPr>
            <a:xfrm>
              <a:off x="3805920" y="3942360"/>
              <a:ext cx="71280" cy="71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21"/>
            <p:cNvSpPr/>
            <p:nvPr/>
          </p:nvSpPr>
          <p:spPr>
            <a:xfrm>
              <a:off x="1628280" y="3602880"/>
              <a:ext cx="972000" cy="492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950" spc="-1" strike="noStrike">
                  <a:solidFill>
                    <a:srgbClr val="0ba2e3"/>
                  </a:solidFill>
                  <a:latin typeface="Arial"/>
                </a:rPr>
                <a:t>Self-Assessment</a:t>
              </a:r>
              <a:endParaRPr b="0" lang="en-US" sz="950" spc="-1" strike="noStrike">
                <a:latin typeface="Arial"/>
              </a:endParaRPr>
            </a:p>
          </p:txBody>
        </p:sp>
      </p:grpSp>
      <p:grpSp>
        <p:nvGrpSpPr>
          <p:cNvPr id="58" name="Group 22"/>
          <p:cNvGrpSpPr/>
          <p:nvPr/>
        </p:nvGrpSpPr>
        <p:grpSpPr>
          <a:xfrm>
            <a:off x="6306120" y="1108440"/>
            <a:ext cx="3527640" cy="3751920"/>
            <a:chOff x="6306120" y="1108440"/>
            <a:chExt cx="3527640" cy="3751920"/>
          </a:xfrm>
        </p:grpSpPr>
        <p:sp>
          <p:nvSpPr>
            <p:cNvPr id="59" name="CustomShape 23"/>
            <p:cNvSpPr/>
            <p:nvPr/>
          </p:nvSpPr>
          <p:spPr>
            <a:xfrm>
              <a:off x="6522480" y="1108440"/>
              <a:ext cx="3311280" cy="3369600"/>
            </a:xfrm>
            <a:prstGeom prst="rect">
              <a:avLst/>
            </a:prstGeom>
            <a:pattFill prst="ltDnDiag">
              <a:fgClr>
                <a:srgbClr val="bfbfbf"/>
              </a:fgClr>
              <a:bgClr>
                <a:srgbClr val="ffffff"/>
              </a:bgClr>
            </a:pattFill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24"/>
            <p:cNvSpPr/>
            <p:nvPr/>
          </p:nvSpPr>
          <p:spPr>
            <a:xfrm>
              <a:off x="6414480" y="1236240"/>
              <a:ext cx="3310920" cy="3351600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ba2e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25"/>
            <p:cNvSpPr/>
            <p:nvPr/>
          </p:nvSpPr>
          <p:spPr>
            <a:xfrm>
              <a:off x="6522480" y="1328040"/>
              <a:ext cx="3095640" cy="511920"/>
            </a:xfrm>
            <a:prstGeom prst="rect">
              <a:avLst/>
            </a:prstGeom>
            <a:pattFill prst="ltDnDiag">
              <a:fgClr>
                <a:srgbClr val="bfbfbf"/>
              </a:fgClr>
              <a:bgClr>
                <a:srgbClr val="ffffff"/>
              </a:bgClr>
            </a:pattFill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26"/>
            <p:cNvSpPr/>
            <p:nvPr/>
          </p:nvSpPr>
          <p:spPr>
            <a:xfrm>
              <a:off x="6594480" y="1401480"/>
              <a:ext cx="2951640" cy="365400"/>
            </a:xfrm>
            <a:prstGeom prst="rect">
              <a:avLst/>
            </a:prstGeom>
            <a:solidFill>
              <a:srgbClr val="0ba2e3"/>
            </a:solidFill>
            <a:ln w="1908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ffffff"/>
                  </a:solidFill>
                  <a:latin typeface="Segoe UI"/>
                  <a:ea typeface="DejaVu Sans"/>
                </a:rPr>
                <a:t>International Data Space Association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63" name="CustomShape 27"/>
            <p:cNvSpPr/>
            <p:nvPr/>
          </p:nvSpPr>
          <p:spPr>
            <a:xfrm>
              <a:off x="6522480" y="2206440"/>
              <a:ext cx="3095640" cy="511920"/>
            </a:xfrm>
            <a:prstGeom prst="rect">
              <a:avLst/>
            </a:prstGeom>
            <a:pattFill prst="ltDnDiag">
              <a:fgClr>
                <a:srgbClr val="bfbfbf"/>
              </a:fgClr>
              <a:bgClr>
                <a:srgbClr val="ffffff"/>
              </a:bgClr>
            </a:pattFill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28"/>
            <p:cNvSpPr/>
            <p:nvPr/>
          </p:nvSpPr>
          <p:spPr>
            <a:xfrm>
              <a:off x="6594480" y="2279880"/>
              <a:ext cx="2951640" cy="365400"/>
            </a:xfrm>
            <a:prstGeom prst="rect">
              <a:avLst/>
            </a:prstGeom>
            <a:solidFill>
              <a:srgbClr val="0ba2e3"/>
            </a:solidFill>
            <a:ln w="1908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ffffff"/>
                  </a:solidFill>
                  <a:latin typeface="Segoe UI"/>
                  <a:ea typeface="DejaVu Sans"/>
                </a:rPr>
                <a:t>Certification Body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65" name="CustomShape 29"/>
            <p:cNvSpPr/>
            <p:nvPr/>
          </p:nvSpPr>
          <p:spPr>
            <a:xfrm>
              <a:off x="6522480" y="3086280"/>
              <a:ext cx="3095640" cy="511920"/>
            </a:xfrm>
            <a:prstGeom prst="rect">
              <a:avLst/>
            </a:prstGeom>
            <a:pattFill prst="ltDnDiag">
              <a:fgClr>
                <a:srgbClr val="bfbfbf"/>
              </a:fgClr>
              <a:bgClr>
                <a:srgbClr val="ffffff"/>
              </a:bgClr>
            </a:pattFill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30"/>
            <p:cNvSpPr/>
            <p:nvPr/>
          </p:nvSpPr>
          <p:spPr>
            <a:xfrm>
              <a:off x="6594480" y="3159720"/>
              <a:ext cx="935280" cy="365400"/>
            </a:xfrm>
            <a:prstGeom prst="rect">
              <a:avLst/>
            </a:prstGeom>
            <a:solidFill>
              <a:srgbClr val="0ba2e3"/>
            </a:solidFill>
            <a:ln w="1908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ffffff"/>
                  </a:solidFill>
                  <a:latin typeface="Segoe UI"/>
                  <a:ea typeface="DejaVu Sans"/>
                </a:rPr>
                <a:t>Evaluation </a:t>
              </a:r>
              <a:endParaRPr b="0" lang="en-US" sz="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ffffff"/>
                  </a:solidFill>
                  <a:latin typeface="Segoe UI"/>
                  <a:ea typeface="DejaVu Sans"/>
                </a:rPr>
                <a:t>Facility #1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67" name="CustomShape 31"/>
            <p:cNvSpPr/>
            <p:nvPr/>
          </p:nvSpPr>
          <p:spPr>
            <a:xfrm>
              <a:off x="7602840" y="3159720"/>
              <a:ext cx="935280" cy="365400"/>
            </a:xfrm>
            <a:prstGeom prst="rect">
              <a:avLst/>
            </a:prstGeom>
            <a:solidFill>
              <a:srgbClr val="0ba2e3"/>
            </a:solidFill>
            <a:ln w="1908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ffffff"/>
                  </a:solidFill>
                  <a:latin typeface="Segoe UI"/>
                  <a:ea typeface="DejaVu Sans"/>
                </a:rPr>
                <a:t>Evaluation </a:t>
              </a:r>
              <a:endParaRPr b="0" lang="en-US" sz="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ffffff"/>
                  </a:solidFill>
                  <a:latin typeface="Segoe UI"/>
                  <a:ea typeface="DejaVu Sans"/>
                </a:rPr>
                <a:t>Facility #2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68" name="CustomShape 32"/>
            <p:cNvSpPr/>
            <p:nvPr/>
          </p:nvSpPr>
          <p:spPr>
            <a:xfrm>
              <a:off x="8610840" y="3159720"/>
              <a:ext cx="935280" cy="365400"/>
            </a:xfrm>
            <a:prstGeom prst="rect">
              <a:avLst/>
            </a:prstGeom>
            <a:solidFill>
              <a:srgbClr val="0ba2e3"/>
            </a:solidFill>
            <a:ln w="1908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ffffff"/>
                  </a:solidFill>
                  <a:latin typeface="Segoe UI"/>
                  <a:ea typeface="DejaVu Sans"/>
                </a:rPr>
                <a:t>Evaluation </a:t>
              </a:r>
              <a:endParaRPr b="0" lang="en-US" sz="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ffffff"/>
                  </a:solidFill>
                  <a:latin typeface="Segoe UI"/>
                  <a:ea typeface="DejaVu Sans"/>
                </a:rPr>
                <a:t>Facility #n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69" name="CustomShape 33"/>
            <p:cNvSpPr/>
            <p:nvPr/>
          </p:nvSpPr>
          <p:spPr>
            <a:xfrm>
              <a:off x="6522480" y="3965400"/>
              <a:ext cx="3095640" cy="511920"/>
            </a:xfrm>
            <a:prstGeom prst="rect">
              <a:avLst/>
            </a:prstGeom>
            <a:pattFill prst="ltDnDiag">
              <a:fgClr>
                <a:srgbClr val="bfbfbf"/>
              </a:fgClr>
              <a:bgClr>
                <a:srgbClr val="ffffff"/>
              </a:bgClr>
            </a:pattFill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34"/>
            <p:cNvSpPr/>
            <p:nvPr/>
          </p:nvSpPr>
          <p:spPr>
            <a:xfrm>
              <a:off x="6594480" y="4038840"/>
              <a:ext cx="935280" cy="365400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ba2e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000000"/>
                  </a:solidFill>
                  <a:latin typeface="Segoe UI"/>
                  <a:ea typeface="DejaVu Sans"/>
                </a:rPr>
                <a:t>Applicant #1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71" name="CustomShape 35"/>
            <p:cNvSpPr/>
            <p:nvPr/>
          </p:nvSpPr>
          <p:spPr>
            <a:xfrm>
              <a:off x="7602840" y="4038840"/>
              <a:ext cx="935280" cy="365400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ba2e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000000"/>
                  </a:solidFill>
                  <a:latin typeface="Segoe UI"/>
                  <a:ea typeface="DejaVu Sans"/>
                </a:rPr>
                <a:t>Applicant #2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72" name="CustomShape 36"/>
            <p:cNvSpPr/>
            <p:nvPr/>
          </p:nvSpPr>
          <p:spPr>
            <a:xfrm>
              <a:off x="8610840" y="4038840"/>
              <a:ext cx="935280" cy="365400"/>
            </a:xfrm>
            <a:prstGeom prst="rect">
              <a:avLst/>
            </a:prstGeom>
            <a:solidFill>
              <a:srgbClr val="ffffff"/>
            </a:solidFill>
            <a:ln w="19080">
              <a:solidFill>
                <a:srgbClr val="0ba2e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000000"/>
                  </a:solidFill>
                  <a:latin typeface="Segoe UI"/>
                  <a:ea typeface="DejaVu Sans"/>
                </a:rPr>
                <a:t>Applicant #n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73" name="CustomShape 37"/>
            <p:cNvSpPr/>
            <p:nvPr/>
          </p:nvSpPr>
          <p:spPr>
            <a:xfrm>
              <a:off x="6522480" y="1108440"/>
              <a:ext cx="3095280" cy="182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38"/>
            <p:cNvSpPr/>
            <p:nvPr/>
          </p:nvSpPr>
          <p:spPr>
            <a:xfrm>
              <a:off x="6522480" y="2023920"/>
              <a:ext cx="3095280" cy="182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36000" anchor="b"/>
            <a:p>
              <a:pPr>
                <a:lnSpc>
                  <a:spcPct val="100000"/>
                </a:lnSpc>
              </a:pPr>
              <a:r>
                <a:rPr b="1" lang="en-US" sz="950" spc="-1" strike="noStrike">
                  <a:solidFill>
                    <a:srgbClr val="0ba2e3"/>
                  </a:solidFill>
                  <a:latin typeface="Arial"/>
                  <a:ea typeface="DejaVu Sans"/>
                </a:rPr>
                <a:t>Quality Assurance </a:t>
              </a:r>
              <a:br/>
              <a:r>
                <a:rPr b="1" lang="en-US" sz="950" spc="-1" strike="noStrike">
                  <a:solidFill>
                    <a:srgbClr val="0ba2e3"/>
                  </a:solidFill>
                  <a:latin typeface="Arial"/>
                  <a:ea typeface="DejaVu Sans"/>
                </a:rPr>
                <a:t>&amp; Framework Governance</a:t>
              </a:r>
              <a:endParaRPr b="0" lang="en-US" sz="950" spc="-1" strike="noStrike">
                <a:latin typeface="Arial"/>
              </a:endParaRPr>
            </a:p>
          </p:txBody>
        </p:sp>
        <p:sp>
          <p:nvSpPr>
            <p:cNvPr id="75" name="CustomShape 39"/>
            <p:cNvSpPr/>
            <p:nvPr/>
          </p:nvSpPr>
          <p:spPr>
            <a:xfrm>
              <a:off x="6522480" y="2903040"/>
              <a:ext cx="3095280" cy="1825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36000" anchor="b"/>
            <a:p>
              <a:pPr>
                <a:lnSpc>
                  <a:spcPct val="100000"/>
                </a:lnSpc>
              </a:pPr>
              <a:r>
                <a:rPr b="1" lang="en-US" sz="950" spc="-1" strike="noStrike">
                  <a:solidFill>
                    <a:srgbClr val="0ba2e3"/>
                  </a:solidFill>
                  <a:latin typeface="Arial"/>
                  <a:ea typeface="DejaVu Sans"/>
                </a:rPr>
                <a:t>Evaluation </a:t>
              </a:r>
              <a:br/>
              <a:r>
                <a:rPr b="1" lang="en-US" sz="950" spc="-1" strike="noStrike">
                  <a:solidFill>
                    <a:srgbClr val="0ba2e3"/>
                  </a:solidFill>
                  <a:latin typeface="Arial"/>
                  <a:ea typeface="DejaVu Sans"/>
                </a:rPr>
                <a:t>Fieldwork</a:t>
              </a:r>
              <a:endParaRPr b="0" lang="en-US" sz="950" spc="-1" strike="noStrike">
                <a:latin typeface="Arial"/>
              </a:endParaRPr>
            </a:p>
          </p:txBody>
        </p:sp>
        <p:sp>
          <p:nvSpPr>
            <p:cNvPr id="76" name="CustomShape 40"/>
            <p:cNvSpPr/>
            <p:nvPr/>
          </p:nvSpPr>
          <p:spPr>
            <a:xfrm>
              <a:off x="8070840" y="1841040"/>
              <a:ext cx="360" cy="365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6f6f6e"/>
              </a:solidFill>
              <a:miter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41"/>
            <p:cNvSpPr/>
            <p:nvPr/>
          </p:nvSpPr>
          <p:spPr>
            <a:xfrm flipH="1" rot="16200000">
              <a:off x="8286840" y="2503440"/>
              <a:ext cx="366480" cy="798480"/>
            </a:xfrm>
            <a:prstGeom prst="bentConnector3">
              <a:avLst>
                <a:gd name="adj1" fmla="val 50000"/>
              </a:avLst>
            </a:prstGeom>
            <a:noFill/>
            <a:ln w="19080">
              <a:solidFill>
                <a:srgbClr val="6f6f6e"/>
              </a:solidFill>
              <a:miter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42"/>
            <p:cNvSpPr/>
            <p:nvPr/>
          </p:nvSpPr>
          <p:spPr>
            <a:xfrm>
              <a:off x="8610840" y="3086280"/>
              <a:ext cx="71280" cy="72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43"/>
            <p:cNvSpPr/>
            <p:nvPr/>
          </p:nvSpPr>
          <p:spPr>
            <a:xfrm>
              <a:off x="8034840" y="3086280"/>
              <a:ext cx="71280" cy="72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44"/>
            <p:cNvSpPr/>
            <p:nvPr/>
          </p:nvSpPr>
          <p:spPr>
            <a:xfrm>
              <a:off x="7458840" y="3086280"/>
              <a:ext cx="71280" cy="72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45"/>
            <p:cNvSpPr/>
            <p:nvPr/>
          </p:nvSpPr>
          <p:spPr>
            <a:xfrm rot="5400000">
              <a:off x="7509960" y="2525040"/>
              <a:ext cx="366480" cy="755280"/>
            </a:xfrm>
            <a:prstGeom prst="bentConnector3">
              <a:avLst>
                <a:gd name="adj1" fmla="val 50000"/>
              </a:avLst>
            </a:prstGeom>
            <a:noFill/>
            <a:ln w="19080">
              <a:solidFill>
                <a:srgbClr val="6f6f6e"/>
              </a:solidFill>
              <a:miter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46"/>
            <p:cNvSpPr/>
            <p:nvPr/>
          </p:nvSpPr>
          <p:spPr>
            <a:xfrm flipV="1">
              <a:off x="8070840" y="2352600"/>
              <a:ext cx="360" cy="365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6f6f6e"/>
              </a:solidFill>
              <a:miter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47"/>
            <p:cNvSpPr/>
            <p:nvPr/>
          </p:nvSpPr>
          <p:spPr>
            <a:xfrm flipH="1" rot="16200000">
              <a:off x="8287200" y="3382920"/>
              <a:ext cx="365760" cy="798480"/>
            </a:xfrm>
            <a:prstGeom prst="bentConnector3">
              <a:avLst>
                <a:gd name="adj1" fmla="val 50000"/>
              </a:avLst>
            </a:prstGeom>
            <a:noFill/>
            <a:ln w="19080">
              <a:solidFill>
                <a:srgbClr val="6f6f6e"/>
              </a:solidFill>
              <a:miter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48"/>
            <p:cNvSpPr/>
            <p:nvPr/>
          </p:nvSpPr>
          <p:spPr>
            <a:xfrm>
              <a:off x="8610840" y="3965400"/>
              <a:ext cx="71280" cy="72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49"/>
            <p:cNvSpPr/>
            <p:nvPr/>
          </p:nvSpPr>
          <p:spPr>
            <a:xfrm flipV="1">
              <a:off x="8070480" y="3232440"/>
              <a:ext cx="360" cy="365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6f6f6e"/>
              </a:solidFill>
              <a:miter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50"/>
            <p:cNvSpPr/>
            <p:nvPr/>
          </p:nvSpPr>
          <p:spPr>
            <a:xfrm flipV="1">
              <a:off x="7063200" y="3232440"/>
              <a:ext cx="360" cy="365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6f6f6e"/>
              </a:solidFill>
              <a:miter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51"/>
            <p:cNvSpPr/>
            <p:nvPr/>
          </p:nvSpPr>
          <p:spPr>
            <a:xfrm>
              <a:off x="6306120" y="4610520"/>
              <a:ext cx="3203280" cy="2498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en-US" sz="105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Certification Assurance Level 2&amp;3</a:t>
              </a:r>
              <a:endParaRPr b="0" lang="en-US" sz="1050" spc="-1" strike="noStrike">
                <a:latin typeface="Arial"/>
              </a:endParaRPr>
            </a:p>
          </p:txBody>
        </p:sp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LibreOffice/6.0.7.3$Linux_X86_64 LibreOffice_project/00m0$Build-3</Application>
  <Words>66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2022-02-25T14:43:45Z</dcterms:created>
  <dc:creator>Sonia Jimenez</dc:creator>
  <dc:description/>
  <dc:language>en-US</dc:language>
  <cp:lastModifiedBy>Monika Huber</cp:lastModifiedBy>
  <dcterms:modified xsi:type="dcterms:W3CDTF">2022-04-13T17:03:26Z</dcterms:modified>
  <cp:revision>5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