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5" r:id="rId5"/>
    <p:sldId id="259" r:id="rId6"/>
    <p:sldId id="260" r:id="rId7"/>
    <p:sldId id="264"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79000"/>
  </p:normalViewPr>
  <p:slideViewPr>
    <p:cSldViewPr snapToGrid="0">
      <p:cViewPr varScale="1">
        <p:scale>
          <a:sx n="95" d="100"/>
          <a:sy n="95" d="100"/>
        </p:scale>
        <p:origin x="14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FB39E-DC9A-2746-96CD-7A9805F095FA}" type="datetimeFigureOut">
              <a:rPr lang="en-US" smtClean="0"/>
              <a:t>6/4/24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7EADB-AD5C-2540-960E-755B1B962FC4}" type="slidenum">
              <a:rPr lang="en-US" smtClean="0"/>
              <a:t>‹#›</a:t>
            </a:fld>
            <a:endParaRPr lang="en-US"/>
          </a:p>
        </p:txBody>
      </p:sp>
    </p:spTree>
    <p:extLst>
      <p:ext uri="{BB962C8B-B14F-4D97-AF65-F5344CB8AC3E}">
        <p14:creationId xmlns:p14="http://schemas.microsoft.com/office/powerpoint/2010/main" val="630638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coding companion?</a:t>
            </a:r>
            <a:endParaRPr lang="en-US" b="0" i="0" dirty="0">
              <a:solidFill>
                <a:srgbClr val="ECECEC"/>
              </a:solidFill>
              <a:effectLst/>
              <a:highlight>
                <a:srgbClr val="212121"/>
              </a:highlight>
              <a:latin typeface="ui-sans-serif"/>
            </a:endParaRPr>
          </a:p>
          <a:p>
            <a:r>
              <a:rPr lang="en-US" b="0" i="0" dirty="0">
                <a:solidFill>
                  <a:srgbClr val="ECECEC"/>
                </a:solidFill>
                <a:effectLst/>
                <a:highlight>
                  <a:srgbClr val="212121"/>
                </a:highlight>
                <a:latin typeface="ui-sans-serif"/>
              </a:rPr>
              <a:t>A coding companion is a tool, typically software-based, that aids developers in writing, debugging, and optimizing code. These companions can be integrated development environment (IDE) extensions, standalone applications, or AI-driven assistants. They offer various functionalities such as code suggestions, error detection, automated testing, and documentation generation.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i="0" dirty="0">
                <a:solidFill>
                  <a:srgbClr val="ECECEC"/>
                </a:solidFill>
                <a:effectLst/>
                <a:highlight>
                  <a:srgbClr val="212121"/>
                </a:highlight>
                <a:latin typeface="ui-sans-serif"/>
              </a:rPr>
            </a:br>
            <a:r>
              <a:rPr lang="en-US" dirty="0"/>
              <a:t>Why use a coding companion for research software development? </a:t>
            </a:r>
            <a:endParaRPr lang="en-US" b="0" i="0" dirty="0">
              <a:solidFill>
                <a:srgbClr val="ECECEC"/>
              </a:solidFill>
              <a:effectLst/>
              <a:highlight>
                <a:srgbClr val="212121"/>
              </a:highlight>
              <a:latin typeface="ui-sans-serif"/>
            </a:endParaRPr>
          </a:p>
          <a:p>
            <a:r>
              <a:rPr lang="en-US" b="0" i="0" dirty="0">
                <a:solidFill>
                  <a:srgbClr val="ECECEC"/>
                </a:solidFill>
                <a:effectLst/>
                <a:highlight>
                  <a:srgbClr val="212121"/>
                </a:highlight>
                <a:latin typeface="ui-sans-serif"/>
              </a:rPr>
              <a:t>- Using a coding companion for research software development enhances efficiency by providing code suggestions, error detection, and debugging tools, allowing researchers to focus more on their scientific work rather than coding issues.</a:t>
            </a:r>
          </a:p>
          <a:p>
            <a:pPr marL="171450" indent="-171450">
              <a:buFontTx/>
              <a:buChar char="-"/>
            </a:pPr>
            <a:r>
              <a:rPr lang="en-US" b="0" i="0" dirty="0">
                <a:solidFill>
                  <a:srgbClr val="ECECEC"/>
                </a:solidFill>
                <a:effectLst/>
                <a:highlight>
                  <a:srgbClr val="212121"/>
                </a:highlight>
                <a:latin typeface="ui-sans-serif"/>
              </a:rPr>
              <a:t>It ensures code quality and consistency through linting, formatting, and adherence to best practices. The companion aids in maintaining detailed documentation and version control, crucial for reproducibility. It facilitates interdisciplinary collaboration by making code more understandable and maintainable for diverse teams. Additionally, it supports rapid prototyping and testing of new ideas, speeding up the research and development process.</a:t>
            </a:r>
          </a:p>
          <a:p>
            <a:pPr marL="0" indent="0">
              <a:buFontTx/>
              <a:buNone/>
            </a:pPr>
            <a:endParaRPr lang="en-US" b="0" i="0" dirty="0">
              <a:solidFill>
                <a:srgbClr val="ECECEC"/>
              </a:solidFill>
              <a:effectLst/>
              <a:highlight>
                <a:srgbClr val="212121"/>
              </a:highlight>
              <a:latin typeface="ui-sans-serif"/>
            </a:endParaRPr>
          </a:p>
          <a:p>
            <a:pPr marL="0" indent="0">
              <a:buFontTx/>
              <a:buNone/>
            </a:pPr>
            <a:endParaRPr lang="en-US" b="0" i="0" dirty="0">
              <a:solidFill>
                <a:srgbClr val="ECECEC"/>
              </a:solidFill>
              <a:effectLst/>
              <a:highlight>
                <a:srgbClr val="212121"/>
              </a:highlight>
              <a:latin typeface="ui-sans-serif"/>
            </a:endParaRPr>
          </a:p>
          <a:p>
            <a:pPr marL="171450" indent="-171450">
              <a:buFontTx/>
              <a:buChar char="-"/>
            </a:pPr>
            <a:endParaRPr lang="en-US" b="0" i="0" dirty="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5387EADB-AD5C-2540-960E-755B1B962FC4}" type="slidenum">
              <a:rPr lang="en-US" smtClean="0"/>
              <a:t>3</a:t>
            </a:fld>
            <a:endParaRPr lang="en-US"/>
          </a:p>
        </p:txBody>
      </p:sp>
    </p:spTree>
    <p:extLst>
      <p:ext uri="{BB962C8B-B14F-4D97-AF65-F5344CB8AC3E}">
        <p14:creationId xmlns:p14="http://schemas.microsoft.com/office/powerpoint/2010/main" val="320179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US" sz="1200" dirty="0" err="1"/>
              <a:t>Github</a:t>
            </a:r>
            <a:r>
              <a:rPr lang="en-US" sz="1200" dirty="0"/>
              <a:t> Copilot</a:t>
            </a:r>
          </a:p>
          <a:p>
            <a:pPr marL="0" lvl="0" indent="0" algn="l">
              <a:buFont typeface="Arial" panose="020B0604020202020204" pitchFamily="34" charset="0"/>
              <a:buNone/>
            </a:pPr>
            <a:r>
              <a:rPr lang="en-US" sz="1200" dirty="0"/>
              <a:t>Developed by Microsoft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Programming languages supported: “</a:t>
            </a:r>
            <a:r>
              <a:rPr lang="en-US" b="0" i="0" dirty="0">
                <a:solidFill>
                  <a:srgbClr val="E6EDF3"/>
                </a:solidFill>
                <a:effectLst/>
                <a:highlight>
                  <a:srgbClr val="0D1117"/>
                </a:highlight>
                <a:latin typeface="-apple-system"/>
              </a:rPr>
              <a:t>GitHub Copilot provides suggestions for numerous languages and a wide variety of frameworks, but works especially well for Python, JavaScript, TypeScript, Ruby, Go, C# and C++” https://</a:t>
            </a:r>
            <a:r>
              <a:rPr lang="en-US" b="0" i="0" dirty="0" err="1">
                <a:solidFill>
                  <a:srgbClr val="E6EDF3"/>
                </a:solidFill>
                <a:effectLst/>
                <a:highlight>
                  <a:srgbClr val="0D1117"/>
                </a:highlight>
                <a:latin typeface="-apple-system"/>
              </a:rPr>
              <a:t>docs.github.com</a:t>
            </a:r>
            <a:r>
              <a:rPr lang="en-US" b="0" i="0" dirty="0">
                <a:solidFill>
                  <a:srgbClr val="E6EDF3"/>
                </a:solidFill>
                <a:effectLst/>
                <a:highlight>
                  <a:srgbClr val="0D1117"/>
                </a:highlight>
                <a:latin typeface="-apple-system"/>
              </a:rPr>
              <a:t>/</a:t>
            </a:r>
            <a:r>
              <a:rPr lang="en-US" b="0" i="0" dirty="0" err="1">
                <a:solidFill>
                  <a:srgbClr val="E6EDF3"/>
                </a:solidFill>
                <a:effectLst/>
                <a:highlight>
                  <a:srgbClr val="0D1117"/>
                </a:highlight>
                <a:latin typeface="-apple-system"/>
              </a:rPr>
              <a:t>en</a:t>
            </a:r>
            <a:r>
              <a:rPr lang="en-US" b="0" i="0" dirty="0">
                <a:solidFill>
                  <a:srgbClr val="E6EDF3"/>
                </a:solidFill>
                <a:effectLst/>
                <a:highlight>
                  <a:srgbClr val="0D1117"/>
                </a:highlight>
                <a:latin typeface="-apple-system"/>
              </a:rPr>
              <a:t>/copilot/using-</a:t>
            </a:r>
            <a:r>
              <a:rPr lang="en-US" b="0" i="0" dirty="0" err="1">
                <a:solidFill>
                  <a:srgbClr val="E6EDF3"/>
                </a:solidFill>
                <a:effectLst/>
                <a:highlight>
                  <a:srgbClr val="0D1117"/>
                </a:highlight>
                <a:latin typeface="-apple-system"/>
              </a:rPr>
              <a:t>github</a:t>
            </a:r>
            <a:r>
              <a:rPr lang="en-US" b="0" i="0" dirty="0">
                <a:solidFill>
                  <a:srgbClr val="E6EDF3"/>
                </a:solidFill>
                <a:effectLst/>
                <a:highlight>
                  <a:srgbClr val="0D1117"/>
                </a:highlight>
                <a:latin typeface="-apple-system"/>
              </a:rPr>
              <a:t>-copilot/using-</a:t>
            </a:r>
            <a:r>
              <a:rPr lang="en-US" b="0" i="0" dirty="0" err="1">
                <a:solidFill>
                  <a:srgbClr val="E6EDF3"/>
                </a:solidFill>
                <a:effectLst/>
                <a:highlight>
                  <a:srgbClr val="0D1117"/>
                </a:highlight>
                <a:latin typeface="-apple-system"/>
              </a:rPr>
              <a:t>github</a:t>
            </a:r>
            <a:r>
              <a:rPr lang="en-US" b="0" i="0" dirty="0">
                <a:solidFill>
                  <a:srgbClr val="E6EDF3"/>
                </a:solidFill>
                <a:effectLst/>
                <a:highlight>
                  <a:srgbClr val="0D1117"/>
                </a:highlight>
                <a:latin typeface="-apple-system"/>
              </a:rPr>
              <a:t>-copilot-code-suggestions-in-your-editor </a:t>
            </a:r>
            <a:endParaRPr lang="en-US" sz="1200" dirty="0"/>
          </a:p>
          <a:p>
            <a:pPr marL="0" lvl="0" indent="0" algn="l">
              <a:buFont typeface="Arial" panose="020B0604020202020204" pitchFamily="34" charset="0"/>
              <a:buNone/>
            </a:pPr>
            <a:r>
              <a:rPr lang="en-US" sz="1200" dirty="0"/>
              <a:t>Pricing tiers: Individual, Business, Enterprise https://</a:t>
            </a:r>
            <a:r>
              <a:rPr lang="en-US" sz="1200" dirty="0" err="1"/>
              <a:t>github.com</a:t>
            </a:r>
            <a:r>
              <a:rPr lang="en-US" sz="1200" dirty="0"/>
              <a:t>/features/</a:t>
            </a:r>
            <a:r>
              <a:rPr lang="en-US" sz="1200" dirty="0" err="1"/>
              <a:t>copilot#pricing</a:t>
            </a:r>
            <a:endParaRPr lang="en-US" sz="1200" dirty="0"/>
          </a:p>
          <a:p>
            <a:pPr marL="0" lvl="0" indent="0" algn="l">
              <a:buFont typeface="Arial" panose="020B0604020202020204" pitchFamily="34" charset="0"/>
              <a:buNone/>
            </a:pPr>
            <a:r>
              <a:rPr lang="en-US" sz="1200" dirty="0"/>
              <a:t>Strengths: LLM is based on GPT3.</a:t>
            </a:r>
          </a:p>
          <a:p>
            <a:pPr marL="0" lvl="0" indent="0" algn="l">
              <a:buFont typeface="Arial" panose="020B0604020202020204" pitchFamily="34" charset="0"/>
              <a:buNone/>
            </a:pPr>
            <a:r>
              <a:rPr lang="en-US" sz="1200" dirty="0"/>
              <a:t>Limitations:</a:t>
            </a:r>
          </a:p>
          <a:p>
            <a:pPr marL="0" lvl="0" indent="0" algn="l">
              <a:buFont typeface="Arial" panose="020B0604020202020204" pitchFamily="34" charset="0"/>
              <a:buNone/>
            </a:pPr>
            <a:endParaRPr lang="en-US" sz="1200" dirty="0"/>
          </a:p>
          <a:p>
            <a:pPr marL="0" lvl="0" indent="0" algn="l">
              <a:buFont typeface="Arial" panose="020B0604020202020204" pitchFamily="34" charset="0"/>
              <a:buNone/>
            </a:pPr>
            <a:endParaRPr lang="en-US" sz="1200" dirty="0"/>
          </a:p>
          <a:p>
            <a:pPr marL="0" lvl="0" indent="0" algn="l">
              <a:buFont typeface="Arial" panose="020B0604020202020204" pitchFamily="34" charset="0"/>
              <a:buNone/>
            </a:pPr>
            <a:r>
              <a:rPr lang="en-US" sz="1200" dirty="0"/>
              <a:t>Amazon </a:t>
            </a:r>
            <a:r>
              <a:rPr lang="en-US" sz="1200" dirty="0" err="1"/>
              <a:t>Codewhisperer</a:t>
            </a:r>
            <a:endParaRPr lang="en-US" sz="1200" dirty="0"/>
          </a:p>
          <a:p>
            <a:pPr marL="0" lvl="0" indent="0" algn="l">
              <a:buFont typeface="Arial" panose="020B0604020202020204" pitchFamily="34" charset="0"/>
              <a:buNone/>
            </a:pPr>
            <a:r>
              <a:rPr lang="en-US" sz="1200" dirty="0"/>
              <a:t>Developed by Amazon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Programming languages supported: </a:t>
            </a:r>
            <a:r>
              <a:rPr lang="en-US" dirty="0"/>
              <a:t>Java, Python, JavaScript, TypeScript, C#, Go, PHP, Rust, Kotlin, SQL, JSON (AWS CloudFormation), YAML (AWS CloudFormation), HCL (Terraform), CDK (Typescript, Python), Ruby, C++, C, Shell, Scala https://</a:t>
            </a:r>
            <a:r>
              <a:rPr lang="en-US" dirty="0" err="1"/>
              <a:t>docs.aws.amazon.com</a:t>
            </a:r>
            <a:r>
              <a:rPr lang="en-US" dirty="0"/>
              <a:t>/</a:t>
            </a:r>
            <a:r>
              <a:rPr lang="en-US" dirty="0" err="1"/>
              <a:t>codewhisperer</a:t>
            </a:r>
            <a:r>
              <a:rPr lang="en-US" dirty="0"/>
              <a:t>/latest/</a:t>
            </a:r>
            <a:r>
              <a:rPr lang="en-US" dirty="0" err="1"/>
              <a:t>userguide</a:t>
            </a:r>
            <a:r>
              <a:rPr lang="en-US" dirty="0"/>
              <a:t>/language-ide-</a:t>
            </a:r>
            <a:r>
              <a:rPr lang="en-US" dirty="0" err="1"/>
              <a:t>support.html</a:t>
            </a:r>
            <a:endParaRPr lang="en-US"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Pricing tiers: Individual (free), Professional https://</a:t>
            </a:r>
            <a:r>
              <a:rPr lang="en-US" sz="1200" dirty="0" err="1"/>
              <a:t>docs.aws.amazon.com</a:t>
            </a:r>
            <a:r>
              <a:rPr lang="en-US" sz="1200" dirty="0"/>
              <a:t>/</a:t>
            </a:r>
            <a:r>
              <a:rPr lang="en-US" sz="1200" dirty="0" err="1"/>
              <a:t>codewhisperer</a:t>
            </a:r>
            <a:r>
              <a:rPr lang="en-US" sz="1200" dirty="0"/>
              <a:t>/latest/</a:t>
            </a:r>
            <a:r>
              <a:rPr lang="en-US" sz="1200" dirty="0" err="1"/>
              <a:t>userguide</a:t>
            </a:r>
            <a:r>
              <a:rPr lang="en-US" sz="1200" dirty="0"/>
              <a:t>/</a:t>
            </a:r>
            <a:r>
              <a:rPr lang="en-US" sz="1200" dirty="0" err="1"/>
              <a:t>billing.html</a:t>
            </a:r>
            <a:endParaRPr lang="en-US" sz="1200" dirty="0"/>
          </a:p>
          <a:p>
            <a:pPr marL="0" lvl="0" indent="0" algn="l">
              <a:buFont typeface="Arial" panose="020B0604020202020204" pitchFamily="34" charset="0"/>
              <a:buNone/>
            </a:pPr>
            <a:r>
              <a:rPr lang="en-US" sz="1200" dirty="0"/>
              <a:t>Strengths: Trained on Amazon internal code. Good at AWS specific code</a:t>
            </a:r>
          </a:p>
          <a:p>
            <a:pPr marL="0" lvl="0" indent="0" algn="l">
              <a:buFont typeface="Arial" panose="020B0604020202020204" pitchFamily="34" charset="0"/>
              <a:buNone/>
            </a:pPr>
            <a:endParaRPr lang="en-US" sz="1200" dirty="0"/>
          </a:p>
          <a:p>
            <a:pPr marL="0" lvl="0" indent="0" algn="l">
              <a:buFont typeface="Arial" panose="020B0604020202020204" pitchFamily="34" charset="0"/>
              <a:buNone/>
            </a:pPr>
            <a:endParaRPr lang="en-US" sz="1200" dirty="0"/>
          </a:p>
          <a:p>
            <a:pPr marL="0" lvl="0" indent="0" algn="l">
              <a:buFont typeface="Arial" panose="020B0604020202020204" pitchFamily="34" charset="0"/>
              <a:buNone/>
            </a:pPr>
            <a:r>
              <a:rPr lang="en-US" sz="1200" dirty="0"/>
              <a:t>Gemini Code Assist</a:t>
            </a:r>
          </a:p>
          <a:p>
            <a:pPr marL="0" lvl="0" indent="0" algn="l">
              <a:buFont typeface="Arial" panose="020B0604020202020204" pitchFamily="34" charset="0"/>
              <a:buNone/>
            </a:pPr>
            <a:r>
              <a:rPr lang="en-US" sz="1200" dirty="0"/>
              <a:t>Developed by Google</a:t>
            </a:r>
          </a:p>
          <a:p>
            <a:pPr rtl="0"/>
            <a:r>
              <a:rPr lang="en-US" sz="1200" dirty="0"/>
              <a:t>Programming languages supported: </a:t>
            </a:r>
            <a:r>
              <a:rPr lang="en-US" dirty="0">
                <a:effectLst/>
              </a:rPr>
              <a:t>Bash, C, C++, C#, Dart, Go, </a:t>
            </a:r>
            <a:r>
              <a:rPr lang="en-US" dirty="0" err="1">
                <a:effectLst/>
              </a:rPr>
              <a:t>GoogleSQL</a:t>
            </a:r>
            <a:r>
              <a:rPr lang="en-US" dirty="0">
                <a:effectLst/>
              </a:rPr>
              <a:t>, Java, JavaScript, Kotlin, Lua, </a:t>
            </a:r>
            <a:r>
              <a:rPr lang="en-US" dirty="0" err="1">
                <a:effectLst/>
              </a:rPr>
              <a:t>MatLab</a:t>
            </a:r>
            <a:r>
              <a:rPr lang="en-US" dirty="0">
                <a:effectLst/>
              </a:rPr>
              <a:t>, PHP, Python, R, Ruby, Rust, Scala, SQL, Swift, TypeScript, YAML https://</a:t>
            </a:r>
            <a:r>
              <a:rPr lang="en-US" dirty="0" err="1">
                <a:effectLst/>
              </a:rPr>
              <a:t>cloud.google.com</a:t>
            </a:r>
            <a:r>
              <a:rPr lang="en-US" dirty="0">
                <a:effectLst/>
              </a:rPr>
              <a:t>/</a:t>
            </a:r>
            <a:r>
              <a:rPr lang="en-US" dirty="0" err="1">
                <a:effectLst/>
              </a:rPr>
              <a:t>gemini</a:t>
            </a:r>
            <a:r>
              <a:rPr lang="en-US" dirty="0">
                <a:effectLst/>
              </a:rPr>
              <a:t>/docs/</a:t>
            </a:r>
            <a:r>
              <a:rPr lang="en-US" dirty="0" err="1">
                <a:effectLst/>
              </a:rPr>
              <a:t>codeassist</a:t>
            </a:r>
            <a:r>
              <a:rPr lang="en-US" dirty="0">
                <a:effectLst/>
              </a:rPr>
              <a:t>/supported-languages</a:t>
            </a:r>
            <a:endParaRPr lang="en-US" sz="1200" dirty="0"/>
          </a:p>
          <a:p>
            <a:pPr marL="0" lvl="0" indent="0" algn="l">
              <a:buFont typeface="Arial" panose="020B0604020202020204" pitchFamily="34" charset="0"/>
              <a:buNone/>
            </a:pPr>
            <a:r>
              <a:rPr lang="en-US" sz="1200" dirty="0"/>
              <a:t>Pricing tiers: Gemini Code Assist https://</a:t>
            </a:r>
            <a:r>
              <a:rPr lang="en-US" sz="1200" dirty="0" err="1"/>
              <a:t>cloud.google.com</a:t>
            </a:r>
            <a:r>
              <a:rPr lang="en-US" sz="1200" dirty="0"/>
              <a:t>/products/</a:t>
            </a:r>
            <a:r>
              <a:rPr lang="en-US" sz="1200" dirty="0" err="1"/>
              <a:t>gemini</a:t>
            </a:r>
            <a:r>
              <a:rPr lang="en-US" sz="1200" dirty="0"/>
              <a:t>/pricing</a:t>
            </a:r>
          </a:p>
          <a:p>
            <a:pPr marL="0" lvl="0" indent="0" algn="l">
              <a:buFont typeface="Arial" panose="020B0604020202020204" pitchFamily="34" charset="0"/>
              <a:buNone/>
            </a:pPr>
            <a:r>
              <a:rPr lang="en-US" sz="1200" dirty="0"/>
              <a:t>Strengths: Supports many natural languages for query/prompting.</a:t>
            </a:r>
          </a:p>
          <a:p>
            <a:pPr marL="0" lvl="0" indent="0" algn="l">
              <a:buFont typeface="Arial" panose="020B0604020202020204" pitchFamily="34" charset="0"/>
              <a:buNone/>
            </a:pPr>
            <a:endParaRPr lang="en-US" sz="1200" dirty="0"/>
          </a:p>
          <a:p>
            <a:pPr marL="0" lvl="0" indent="0" algn="l">
              <a:buFont typeface="Arial" panose="020B0604020202020204" pitchFamily="34" charset="0"/>
              <a:buNone/>
            </a:pPr>
            <a:endParaRPr lang="en-US" b="0" i="0" dirty="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5387EADB-AD5C-2540-960E-755B1B962FC4}" type="slidenum">
              <a:rPr lang="en-US" smtClean="0"/>
              <a:t>4</a:t>
            </a:fld>
            <a:endParaRPr lang="en-US"/>
          </a:p>
        </p:txBody>
      </p:sp>
    </p:spTree>
    <p:extLst>
      <p:ext uri="{BB962C8B-B14F-4D97-AF65-F5344CB8AC3E}">
        <p14:creationId xmlns:p14="http://schemas.microsoft.com/office/powerpoint/2010/main" val="1553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CDA6-5B10-2307-F82C-A4FD3F7CD8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00024-58CC-629E-9607-CC7FAD77A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B8612-2CEF-32A1-757A-C262415785B1}"/>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5" name="Footer Placeholder 4">
            <a:extLst>
              <a:ext uri="{FF2B5EF4-FFF2-40B4-BE49-F238E27FC236}">
                <a16:creationId xmlns:a16="http://schemas.microsoft.com/office/drawing/2014/main" id="{0CD6BBB9-2D9A-4FF2-7E8C-E77AF2934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66617-94DE-9BE9-DA49-441207A0703A}"/>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355720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E476-E999-5426-B6AA-7E8A759B56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5FD6E5-3CC7-DB96-1921-75733BCEB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1C5FA-DE96-7165-14AA-4169DC2D09A3}"/>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5" name="Footer Placeholder 4">
            <a:extLst>
              <a:ext uri="{FF2B5EF4-FFF2-40B4-BE49-F238E27FC236}">
                <a16:creationId xmlns:a16="http://schemas.microsoft.com/office/drawing/2014/main" id="{BAFC244C-1B15-5287-7105-82C0B275B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7D3-2465-6138-6D7E-891B9E3E7734}"/>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35723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3B642-BC7D-51BD-2392-EBDE753A65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AAE1CC-5591-6A34-FFA9-A6A6B5D59A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BE6D6-EA02-D32C-F990-4FD17CE11487}"/>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5" name="Footer Placeholder 4">
            <a:extLst>
              <a:ext uri="{FF2B5EF4-FFF2-40B4-BE49-F238E27FC236}">
                <a16:creationId xmlns:a16="http://schemas.microsoft.com/office/drawing/2014/main" id="{7AC71E68-7C12-7E41-E65D-51F58B095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95462-C397-376D-5E03-59C417E37142}"/>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120568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14EF-CE91-25EA-7E6E-10E2ECCC7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E429E-A234-890B-AE01-7DB69C0837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AFBEE-8D04-B9B2-1A46-1423DE09715F}"/>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5" name="Footer Placeholder 4">
            <a:extLst>
              <a:ext uri="{FF2B5EF4-FFF2-40B4-BE49-F238E27FC236}">
                <a16:creationId xmlns:a16="http://schemas.microsoft.com/office/drawing/2014/main" id="{F06DE970-BD08-95AE-001F-7A06C1CB0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2A91A-039D-62FA-649F-64726C8751E0}"/>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275936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B347-D559-00E7-96C5-C8CAB4F0FF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7F6172-1C82-7199-5C81-5EA58FCB87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C144A-1FC9-61D0-5CDF-71675A4D4840}"/>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5" name="Footer Placeholder 4">
            <a:extLst>
              <a:ext uri="{FF2B5EF4-FFF2-40B4-BE49-F238E27FC236}">
                <a16:creationId xmlns:a16="http://schemas.microsoft.com/office/drawing/2014/main" id="{82D1B964-1694-C7B5-DF4A-30D2B118A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C00E9-FC33-AF50-91D5-73FE57E99B4C}"/>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172609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D1CC-954B-DFB0-DC60-916230DFBE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D1A273-98DE-9D93-72DE-D7760F1FC1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3CA90C-50BA-6AA7-77E4-65F695A1FF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98A3BD-120C-F424-80A1-7CC70E5C4746}"/>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6" name="Footer Placeholder 5">
            <a:extLst>
              <a:ext uri="{FF2B5EF4-FFF2-40B4-BE49-F238E27FC236}">
                <a16:creationId xmlns:a16="http://schemas.microsoft.com/office/drawing/2014/main" id="{68C59817-49F1-1F14-6583-F41235193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3A42D-689E-63F9-196A-E93C6A1D294A}"/>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227410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18C5-697F-BF6A-B12A-08BA530857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1D8D30-146A-2070-CE73-56A98496A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1D6922-D713-58B8-6D66-BA651EA0E2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F3B4F1-816F-521E-117B-1A76193C7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F9B1CE-0D3F-BEAD-DF03-8E2A430844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CCD6F9-94F2-61E3-15F9-A22545259065}"/>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8" name="Footer Placeholder 7">
            <a:extLst>
              <a:ext uri="{FF2B5EF4-FFF2-40B4-BE49-F238E27FC236}">
                <a16:creationId xmlns:a16="http://schemas.microsoft.com/office/drawing/2014/main" id="{C5042A91-ADD1-BB5E-2EE8-A50685C174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3CFBC-92AA-47A0-BF07-25EB36963571}"/>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335977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DB1C-625E-AF42-9EED-1EF96E90A2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DF067-0B5A-A759-9EC5-B7A376264B5A}"/>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4" name="Footer Placeholder 3">
            <a:extLst>
              <a:ext uri="{FF2B5EF4-FFF2-40B4-BE49-F238E27FC236}">
                <a16:creationId xmlns:a16="http://schemas.microsoft.com/office/drawing/2014/main" id="{12D08FC4-2F00-C8A3-0AE1-FB9F513F20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F0829-3E89-DBEF-3D88-F8109BE2DC36}"/>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121843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55540-308C-6CFE-DF3A-2CEB270DC3A3}"/>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3" name="Footer Placeholder 2">
            <a:extLst>
              <a:ext uri="{FF2B5EF4-FFF2-40B4-BE49-F238E27FC236}">
                <a16:creationId xmlns:a16="http://schemas.microsoft.com/office/drawing/2014/main" id="{60A3143B-F118-C6F5-0519-EECCF341FC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EDCA2-99DA-F58F-ECC7-239BE7CF176A}"/>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272276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45A0-CFA4-AD20-3EC4-51C5B6A6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5A21A-B66B-A927-AC95-B8700A318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326C1B-ADD2-440A-92E5-F62CBF7D4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1F0D9-8AC8-B598-A88E-7D09A28A19C1}"/>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6" name="Footer Placeholder 5">
            <a:extLst>
              <a:ext uri="{FF2B5EF4-FFF2-40B4-BE49-F238E27FC236}">
                <a16:creationId xmlns:a16="http://schemas.microsoft.com/office/drawing/2014/main" id="{B606CC00-7731-2633-4ABB-C5E59B59A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801F3-7083-E937-2D66-C726C3A165C0}"/>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225266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B908-CC7C-1C21-EB32-97A320F9C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94165E-EA5A-A026-1BFC-A9A88BAD7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84EA2E-874B-2227-6096-AA2BAB9AC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5781E-DA1B-3B03-E78D-DAAA0973D0E9}"/>
              </a:ext>
            </a:extLst>
          </p:cNvPr>
          <p:cNvSpPr>
            <a:spLocks noGrp="1"/>
          </p:cNvSpPr>
          <p:nvPr>
            <p:ph type="dt" sz="half" idx="10"/>
          </p:nvPr>
        </p:nvSpPr>
        <p:spPr/>
        <p:txBody>
          <a:bodyPr/>
          <a:lstStyle/>
          <a:p>
            <a:fld id="{C2492BD1-7A91-E24A-85C5-765A152805A7}" type="datetimeFigureOut">
              <a:rPr lang="en-US" smtClean="0"/>
              <a:t>6/4/24</a:t>
            </a:fld>
            <a:endParaRPr lang="en-US"/>
          </a:p>
        </p:txBody>
      </p:sp>
      <p:sp>
        <p:nvSpPr>
          <p:cNvPr id="6" name="Footer Placeholder 5">
            <a:extLst>
              <a:ext uri="{FF2B5EF4-FFF2-40B4-BE49-F238E27FC236}">
                <a16:creationId xmlns:a16="http://schemas.microsoft.com/office/drawing/2014/main" id="{2014F6B5-63A9-F416-1474-ACA4BC153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46AE7-9F9B-3BE0-200B-8672747F1E3C}"/>
              </a:ext>
            </a:extLst>
          </p:cNvPr>
          <p:cNvSpPr>
            <a:spLocks noGrp="1"/>
          </p:cNvSpPr>
          <p:nvPr>
            <p:ph type="sldNum" sz="quarter" idx="12"/>
          </p:nvPr>
        </p:nvSpPr>
        <p:spPr/>
        <p:txBody>
          <a:bodyPr/>
          <a:lstStyle/>
          <a:p>
            <a:fld id="{E2E82D48-8049-B54F-BFD4-E181E7216E24}" type="slidenum">
              <a:rPr lang="en-US" smtClean="0"/>
              <a:t>‹#›</a:t>
            </a:fld>
            <a:endParaRPr lang="en-US"/>
          </a:p>
        </p:txBody>
      </p:sp>
    </p:spTree>
    <p:extLst>
      <p:ext uri="{BB962C8B-B14F-4D97-AF65-F5344CB8AC3E}">
        <p14:creationId xmlns:p14="http://schemas.microsoft.com/office/powerpoint/2010/main" val="17996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23154-BE18-56B0-FE0D-708410687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F1E772-CE2B-E8A0-E1A5-643A589A9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8CF60-C001-8F87-64F2-A79E21DA36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492BD1-7A91-E24A-85C5-765A152805A7}" type="datetimeFigureOut">
              <a:rPr lang="en-US" smtClean="0"/>
              <a:t>6/4/24</a:t>
            </a:fld>
            <a:endParaRPr lang="en-US"/>
          </a:p>
        </p:txBody>
      </p:sp>
      <p:sp>
        <p:nvSpPr>
          <p:cNvPr id="5" name="Footer Placeholder 4">
            <a:extLst>
              <a:ext uri="{FF2B5EF4-FFF2-40B4-BE49-F238E27FC236}">
                <a16:creationId xmlns:a16="http://schemas.microsoft.com/office/drawing/2014/main" id="{1C185E0E-E26B-369D-A103-97AF07E29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F5FDD2-ACAE-4E7F-FB8F-3557B1992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E82D48-8049-B54F-BFD4-E181E7216E24}" type="slidenum">
              <a:rPr lang="en-US" smtClean="0"/>
              <a:t>‹#›</a:t>
            </a:fld>
            <a:endParaRPr lang="en-US"/>
          </a:p>
        </p:txBody>
      </p:sp>
    </p:spTree>
    <p:extLst>
      <p:ext uri="{BB962C8B-B14F-4D97-AF65-F5344CB8AC3E}">
        <p14:creationId xmlns:p14="http://schemas.microsoft.com/office/powerpoint/2010/main" val="129956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1188-F7A6-C987-0022-36DD3513D82F}"/>
              </a:ext>
            </a:extLst>
          </p:cNvPr>
          <p:cNvSpPr>
            <a:spLocks noGrp="1"/>
          </p:cNvSpPr>
          <p:nvPr>
            <p:ph type="ctrTitle"/>
          </p:nvPr>
        </p:nvSpPr>
        <p:spPr/>
        <p:txBody>
          <a:bodyPr>
            <a:normAutofit/>
          </a:bodyPr>
          <a:lstStyle/>
          <a:p>
            <a:pPr algn="l"/>
            <a:r>
              <a:rPr lang="en-US" sz="3600" b="0" i="0" u="none" strike="noStrike" dirty="0">
                <a:solidFill>
                  <a:srgbClr val="000000"/>
                </a:solidFill>
                <a:effectLst/>
                <a:latin typeface="Arial" panose="020B0604020202020204" pitchFamily="34" charset="0"/>
              </a:rPr>
              <a:t>Power Up Research Software Development with </a:t>
            </a:r>
            <a:r>
              <a:rPr lang="en-US" sz="3600" b="0" i="0" u="none" strike="noStrike" dirty="0" err="1">
                <a:solidFill>
                  <a:srgbClr val="000000"/>
                </a:solidFill>
                <a:effectLst/>
                <a:latin typeface="Arial" panose="020B0604020202020204" pitchFamily="34" charset="0"/>
              </a:rPr>
              <a:t>Github</a:t>
            </a:r>
            <a:r>
              <a:rPr lang="en-US" sz="3600" b="0" i="0" u="none" strike="noStrike" dirty="0">
                <a:solidFill>
                  <a:srgbClr val="000000"/>
                </a:solidFill>
                <a:effectLst/>
                <a:latin typeface="Arial" panose="020B0604020202020204" pitchFamily="34" charset="0"/>
              </a:rPr>
              <a:t> Copilot</a:t>
            </a:r>
            <a:endParaRPr lang="en-US" sz="9600" dirty="0"/>
          </a:p>
        </p:txBody>
      </p:sp>
      <p:sp>
        <p:nvSpPr>
          <p:cNvPr id="3" name="Subtitle 2">
            <a:extLst>
              <a:ext uri="{FF2B5EF4-FFF2-40B4-BE49-F238E27FC236}">
                <a16:creationId xmlns:a16="http://schemas.microsoft.com/office/drawing/2014/main" id="{02380AA8-D7BD-4821-2128-5214B354C413}"/>
              </a:ext>
            </a:extLst>
          </p:cNvPr>
          <p:cNvSpPr>
            <a:spLocks noGrp="1"/>
          </p:cNvSpPr>
          <p:nvPr>
            <p:ph type="subTitle" idx="1"/>
          </p:nvPr>
        </p:nvSpPr>
        <p:spPr>
          <a:xfrm>
            <a:off x="8196146" y="4907756"/>
            <a:ext cx="3995854" cy="1655762"/>
          </a:xfrm>
        </p:spPr>
        <p:txBody>
          <a:bodyPr>
            <a:normAutofit/>
          </a:bodyPr>
          <a:lstStyle/>
          <a:p>
            <a:pPr algn="l"/>
            <a:r>
              <a:rPr lang="en-US" sz="1800" dirty="0"/>
              <a:t>Tim </a:t>
            </a:r>
            <a:r>
              <a:rPr lang="en-US" sz="1800" dirty="0" err="1"/>
              <a:t>Manik</a:t>
            </a:r>
            <a:endParaRPr lang="en-US" sz="1800" dirty="0"/>
          </a:p>
          <a:p>
            <a:pPr algn="l"/>
            <a:r>
              <a:rPr lang="en-US" sz="1800" dirty="0"/>
              <a:t>Cloud Solutions Architect</a:t>
            </a:r>
          </a:p>
          <a:p>
            <a:pPr algn="l"/>
            <a:r>
              <a:rPr lang="en-US" sz="1800" dirty="0"/>
              <a:t>Internet 2</a:t>
            </a:r>
          </a:p>
        </p:txBody>
      </p:sp>
      <p:sp>
        <p:nvSpPr>
          <p:cNvPr id="4" name="Subtitle 2">
            <a:extLst>
              <a:ext uri="{FF2B5EF4-FFF2-40B4-BE49-F238E27FC236}">
                <a16:creationId xmlns:a16="http://schemas.microsoft.com/office/drawing/2014/main" id="{A6F69BCC-5E5B-C9E5-B6FF-763ACFB9CBA5}"/>
              </a:ext>
            </a:extLst>
          </p:cNvPr>
          <p:cNvSpPr txBox="1">
            <a:spLocks/>
          </p:cNvSpPr>
          <p:nvPr/>
        </p:nvSpPr>
        <p:spPr>
          <a:xfrm>
            <a:off x="4860073" y="4897824"/>
            <a:ext cx="399585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Ananya </a:t>
            </a:r>
            <a:r>
              <a:rPr lang="en-US" sz="1800" dirty="0" err="1"/>
              <a:t>Ravipati</a:t>
            </a:r>
            <a:endParaRPr lang="en-US" sz="1800" dirty="0"/>
          </a:p>
          <a:p>
            <a:pPr algn="l"/>
            <a:r>
              <a:rPr lang="en-US" sz="1800" dirty="0"/>
              <a:t>Lead Cloud Engineer</a:t>
            </a:r>
          </a:p>
          <a:p>
            <a:pPr algn="l"/>
            <a:r>
              <a:rPr lang="en-US" sz="1800" dirty="0"/>
              <a:t>Internet 2</a:t>
            </a:r>
          </a:p>
        </p:txBody>
      </p:sp>
      <p:sp>
        <p:nvSpPr>
          <p:cNvPr id="5" name="Subtitle 2">
            <a:extLst>
              <a:ext uri="{FF2B5EF4-FFF2-40B4-BE49-F238E27FC236}">
                <a16:creationId xmlns:a16="http://schemas.microsoft.com/office/drawing/2014/main" id="{D0D0639B-5A53-BCEA-1374-94E2ECA82A7B}"/>
              </a:ext>
            </a:extLst>
          </p:cNvPr>
          <p:cNvSpPr txBox="1">
            <a:spLocks/>
          </p:cNvSpPr>
          <p:nvPr/>
        </p:nvSpPr>
        <p:spPr>
          <a:xfrm>
            <a:off x="1524000" y="4907756"/>
            <a:ext cx="399585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Amanda Tan</a:t>
            </a:r>
          </a:p>
          <a:p>
            <a:pPr algn="l"/>
            <a:r>
              <a:rPr lang="en-US" sz="1800" dirty="0"/>
              <a:t>CLASS Program Manager</a:t>
            </a:r>
          </a:p>
          <a:p>
            <a:pPr algn="l"/>
            <a:r>
              <a:rPr lang="en-US" sz="1800" dirty="0"/>
              <a:t>Internet 2</a:t>
            </a:r>
          </a:p>
        </p:txBody>
      </p:sp>
    </p:spTree>
    <p:extLst>
      <p:ext uri="{BB962C8B-B14F-4D97-AF65-F5344CB8AC3E}">
        <p14:creationId xmlns:p14="http://schemas.microsoft.com/office/powerpoint/2010/main" val="278161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0AEA9-ABBB-F058-34CA-255F2D6703EB}"/>
              </a:ext>
            </a:extLst>
          </p:cNvPr>
          <p:cNvSpPr>
            <a:spLocks noGrp="1"/>
          </p:cNvSpPr>
          <p:nvPr>
            <p:ph idx="1"/>
          </p:nvPr>
        </p:nvSpPr>
        <p:spPr/>
        <p:txBody>
          <a:bodyPr/>
          <a:lstStyle/>
          <a:p>
            <a:pPr marL="0" indent="0">
              <a:buNone/>
            </a:pPr>
            <a:r>
              <a:rPr lang="en-US" dirty="0"/>
              <a:t>Choose your own adventure</a:t>
            </a:r>
          </a:p>
          <a:p>
            <a:pPr marL="514350" indent="-514350">
              <a:buFont typeface="+mj-lt"/>
              <a:buAutoNum type="arabicPeriod"/>
            </a:pPr>
            <a:r>
              <a:rPr lang="en-US" dirty="0"/>
              <a:t>Continue analyzing current data set</a:t>
            </a:r>
          </a:p>
          <a:p>
            <a:pPr marL="514350" indent="-514350">
              <a:buFont typeface="+mj-lt"/>
              <a:buAutoNum type="arabicPeriod"/>
            </a:pPr>
            <a:r>
              <a:rPr lang="en-US" dirty="0"/>
              <a:t>Analyze a new dataset</a:t>
            </a:r>
          </a:p>
        </p:txBody>
      </p:sp>
      <p:sp>
        <p:nvSpPr>
          <p:cNvPr id="2" name="Title 1">
            <a:extLst>
              <a:ext uri="{FF2B5EF4-FFF2-40B4-BE49-F238E27FC236}">
                <a16:creationId xmlns:a16="http://schemas.microsoft.com/office/drawing/2014/main" id="{26B0058A-D06D-BD4A-FB41-036B7FDABCCD}"/>
              </a:ext>
            </a:extLst>
          </p:cNvPr>
          <p:cNvSpPr>
            <a:spLocks noGrp="1"/>
          </p:cNvSpPr>
          <p:nvPr>
            <p:ph type="title"/>
          </p:nvPr>
        </p:nvSpPr>
        <p:spPr/>
        <p:txBody>
          <a:bodyPr/>
          <a:lstStyle/>
          <a:p>
            <a:r>
              <a:rPr lang="en-US" dirty="0"/>
              <a:t>Hands-on Lab (part 3)</a:t>
            </a:r>
          </a:p>
        </p:txBody>
      </p:sp>
    </p:spTree>
    <p:extLst>
      <p:ext uri="{BB962C8B-B14F-4D97-AF65-F5344CB8AC3E}">
        <p14:creationId xmlns:p14="http://schemas.microsoft.com/office/powerpoint/2010/main" val="365526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9508-0383-426B-B0B8-23EC86C9530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05DEEE3-DE44-7C4A-DD99-D07678167292}"/>
              </a:ext>
            </a:extLst>
          </p:cNvPr>
          <p:cNvSpPr>
            <a:spLocks noGrp="1"/>
          </p:cNvSpPr>
          <p:nvPr>
            <p:ph idx="1"/>
          </p:nvPr>
        </p:nvSpPr>
        <p:spPr/>
        <p:txBody>
          <a:bodyPr/>
          <a:lstStyle/>
          <a:p>
            <a:r>
              <a:rPr lang="en-US" dirty="0"/>
              <a:t>Introduction (coding companion primer)</a:t>
            </a:r>
          </a:p>
          <a:p>
            <a:r>
              <a:rPr lang="en-US" dirty="0"/>
              <a:t>Overview of </a:t>
            </a:r>
            <a:r>
              <a:rPr lang="en-US" dirty="0" err="1"/>
              <a:t>Github</a:t>
            </a:r>
            <a:r>
              <a:rPr lang="en-US" dirty="0"/>
              <a:t> Copilot</a:t>
            </a:r>
          </a:p>
          <a:p>
            <a:r>
              <a:rPr lang="en-US" dirty="0"/>
              <a:t>Hands-on 	Lab part 1</a:t>
            </a:r>
          </a:p>
          <a:p>
            <a:r>
              <a:rPr lang="en-US" dirty="0"/>
              <a:t>Break</a:t>
            </a:r>
          </a:p>
          <a:p>
            <a:r>
              <a:rPr lang="en-US" dirty="0"/>
              <a:t>Hands-on Lab part 2</a:t>
            </a:r>
          </a:p>
          <a:p>
            <a:r>
              <a:rPr lang="en-US" dirty="0"/>
              <a:t>Hands-on Lab part 3</a:t>
            </a:r>
          </a:p>
          <a:p>
            <a:r>
              <a:rPr lang="en-US" dirty="0"/>
              <a:t>Takeaways and closing remarks</a:t>
            </a:r>
          </a:p>
        </p:txBody>
      </p:sp>
    </p:spTree>
    <p:extLst>
      <p:ext uri="{BB962C8B-B14F-4D97-AF65-F5344CB8AC3E}">
        <p14:creationId xmlns:p14="http://schemas.microsoft.com/office/powerpoint/2010/main" val="362502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F308-D2DC-36ED-1F0B-D3FF5FED089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261AA6-4402-4DD6-9FAD-FD230A557F2E}"/>
              </a:ext>
            </a:extLst>
          </p:cNvPr>
          <p:cNvSpPr>
            <a:spLocks noGrp="1"/>
          </p:cNvSpPr>
          <p:nvPr>
            <p:ph idx="1"/>
          </p:nvPr>
        </p:nvSpPr>
        <p:spPr/>
        <p:txBody>
          <a:bodyPr>
            <a:normAutofit/>
          </a:bodyPr>
          <a:lstStyle/>
          <a:p>
            <a:r>
              <a:rPr lang="en-US" sz="3200" dirty="0"/>
              <a:t>What is a coding companion?</a:t>
            </a:r>
          </a:p>
          <a:p>
            <a:r>
              <a:rPr lang="en-US" sz="3200" dirty="0"/>
              <a:t>Why use a coding companion for research software development?</a:t>
            </a:r>
          </a:p>
        </p:txBody>
      </p:sp>
    </p:spTree>
    <p:extLst>
      <p:ext uri="{BB962C8B-B14F-4D97-AF65-F5344CB8AC3E}">
        <p14:creationId xmlns:p14="http://schemas.microsoft.com/office/powerpoint/2010/main" val="419803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F308-D2DC-36ED-1F0B-D3FF5FED089A}"/>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E9261AA6-4402-4DD6-9FAD-FD230A557F2E}"/>
              </a:ext>
            </a:extLst>
          </p:cNvPr>
          <p:cNvSpPr>
            <a:spLocks noGrp="1"/>
          </p:cNvSpPr>
          <p:nvPr>
            <p:ph idx="1"/>
          </p:nvPr>
        </p:nvSpPr>
        <p:spPr/>
        <p:txBody>
          <a:bodyPr>
            <a:normAutofit/>
          </a:bodyPr>
          <a:lstStyle/>
          <a:p>
            <a:r>
              <a:rPr lang="en-US" sz="3200" dirty="0"/>
              <a:t>What are the different coding companions?</a:t>
            </a:r>
          </a:p>
          <a:p>
            <a:pPr lvl="1"/>
            <a:r>
              <a:rPr lang="en-US" sz="2800" dirty="0" err="1"/>
              <a:t>Github</a:t>
            </a:r>
            <a:r>
              <a:rPr lang="en-US" sz="2800" dirty="0"/>
              <a:t> Copilot</a:t>
            </a:r>
          </a:p>
          <a:p>
            <a:pPr lvl="1"/>
            <a:r>
              <a:rPr lang="en-US" sz="2800" dirty="0"/>
              <a:t>Amazon </a:t>
            </a:r>
            <a:r>
              <a:rPr lang="en-US" sz="2800" dirty="0" err="1"/>
              <a:t>Codewhisperer</a:t>
            </a:r>
            <a:endParaRPr lang="en-US" sz="2800" dirty="0"/>
          </a:p>
          <a:p>
            <a:pPr lvl="1"/>
            <a:r>
              <a:rPr lang="en-US" sz="2800" dirty="0"/>
              <a:t>Gemini Code Assist</a:t>
            </a:r>
          </a:p>
        </p:txBody>
      </p:sp>
      <p:pic>
        <p:nvPicPr>
          <p:cNvPr id="1026" name="Picture 2" descr="GitHub - pjbk/GitHubCopilot: Is GitHub Copilot Going to Replace Developers?">
            <a:extLst>
              <a:ext uri="{FF2B5EF4-FFF2-40B4-BE49-F238E27FC236}">
                <a16:creationId xmlns:a16="http://schemas.microsoft.com/office/drawing/2014/main" id="{CBFFAEE8-F52D-E28F-6BF7-BA70EA31A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91802"/>
            <a:ext cx="4612341" cy="19374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CodeWhisperer AI-Powered Coding Companion : Quick Guide">
            <a:extLst>
              <a:ext uri="{FF2B5EF4-FFF2-40B4-BE49-F238E27FC236}">
                <a16:creationId xmlns:a16="http://schemas.microsoft.com/office/drawing/2014/main" id="{C78567B1-0C00-0674-47D7-E992FC3D7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2" y="4656865"/>
            <a:ext cx="3191995" cy="18385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mini Code Assist debuts at Google Cloud Next 24 | InfoWorld">
            <a:extLst>
              <a:ext uri="{FF2B5EF4-FFF2-40B4-BE49-F238E27FC236}">
                <a16:creationId xmlns:a16="http://schemas.microsoft.com/office/drawing/2014/main" id="{3C123312-F0FF-1F45-616D-987CF6E0DF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5497" y="4555451"/>
            <a:ext cx="2906136" cy="193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07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96AE-4380-69CD-4E5B-D7D30AAC19F9}"/>
              </a:ext>
            </a:extLst>
          </p:cNvPr>
          <p:cNvSpPr>
            <a:spLocks noGrp="1"/>
          </p:cNvSpPr>
          <p:nvPr>
            <p:ph type="title"/>
          </p:nvPr>
        </p:nvSpPr>
        <p:spPr/>
        <p:txBody>
          <a:bodyPr/>
          <a:lstStyle/>
          <a:p>
            <a:r>
              <a:rPr lang="en-US" dirty="0"/>
              <a:t>Overview of GitHub Copilot </a:t>
            </a:r>
          </a:p>
        </p:txBody>
      </p:sp>
      <p:sp>
        <p:nvSpPr>
          <p:cNvPr id="3" name="Content Placeholder 2">
            <a:extLst>
              <a:ext uri="{FF2B5EF4-FFF2-40B4-BE49-F238E27FC236}">
                <a16:creationId xmlns:a16="http://schemas.microsoft.com/office/drawing/2014/main" id="{663D5A9F-3D3C-3697-21E1-E7AFCA2F4F0D}"/>
              </a:ext>
            </a:extLst>
          </p:cNvPr>
          <p:cNvSpPr>
            <a:spLocks noGrp="1"/>
          </p:cNvSpPr>
          <p:nvPr>
            <p:ph idx="1"/>
          </p:nvPr>
        </p:nvSpPr>
        <p:spPr/>
        <p:txBody>
          <a:bodyPr>
            <a:normAutofit/>
          </a:bodyPr>
          <a:lstStyle/>
          <a:p>
            <a:r>
              <a:rPr lang="en-US" sz="3200" dirty="0"/>
              <a:t>Main features of GitHub Copilot</a:t>
            </a:r>
          </a:p>
          <a:p>
            <a:pPr lvl="1"/>
            <a:r>
              <a:rPr lang="en-US" sz="2800" dirty="0"/>
              <a:t>AI-based suggestions in real-time</a:t>
            </a:r>
          </a:p>
          <a:p>
            <a:pPr lvl="1"/>
            <a:r>
              <a:rPr lang="en-US" sz="2800" dirty="0"/>
              <a:t>Chat interface</a:t>
            </a:r>
          </a:p>
          <a:p>
            <a:pPr lvl="1"/>
            <a:r>
              <a:rPr lang="en-US" sz="2800" dirty="0"/>
              <a:t>CLI support</a:t>
            </a:r>
          </a:p>
          <a:p>
            <a:pPr lvl="1"/>
            <a:r>
              <a:rPr lang="en-US" sz="2800" dirty="0"/>
              <a:t>Suggest summary for pull request (GitHub Copilot Enterprise)</a:t>
            </a:r>
          </a:p>
          <a:p>
            <a:pPr lvl="1"/>
            <a:r>
              <a:rPr lang="en-US" sz="2800" dirty="0"/>
              <a:t>Search through your codebase (GitHub Copilot Enterprise)</a:t>
            </a:r>
          </a:p>
        </p:txBody>
      </p:sp>
    </p:spTree>
    <p:extLst>
      <p:ext uri="{BB962C8B-B14F-4D97-AF65-F5344CB8AC3E}">
        <p14:creationId xmlns:p14="http://schemas.microsoft.com/office/powerpoint/2010/main" val="32361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itHub Copilot · Your AI pair programmer · GitHub">
            <a:extLst>
              <a:ext uri="{FF2B5EF4-FFF2-40B4-BE49-F238E27FC236}">
                <a16:creationId xmlns:a16="http://schemas.microsoft.com/office/drawing/2014/main" id="{2DB223C5-DE84-495E-2FA1-A90561ACA7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810"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E296AE-4380-69CD-4E5B-D7D30AAC19F9}"/>
              </a:ext>
            </a:extLst>
          </p:cNvPr>
          <p:cNvSpPr>
            <a:spLocks noGrp="1"/>
          </p:cNvSpPr>
          <p:nvPr>
            <p:ph type="title"/>
          </p:nvPr>
        </p:nvSpPr>
        <p:spPr>
          <a:xfrm>
            <a:off x="8171015" y="253613"/>
            <a:ext cx="3822189" cy="1899912"/>
          </a:xfrm>
        </p:spPr>
        <p:txBody>
          <a:bodyPr>
            <a:normAutofit/>
          </a:bodyPr>
          <a:lstStyle/>
          <a:p>
            <a:r>
              <a:rPr lang="en-US" sz="4000" dirty="0"/>
              <a:t>Overview of GitHub Copilot </a:t>
            </a:r>
          </a:p>
        </p:txBody>
      </p:sp>
      <p:sp>
        <p:nvSpPr>
          <p:cNvPr id="3" name="Content Placeholder 2">
            <a:extLst>
              <a:ext uri="{FF2B5EF4-FFF2-40B4-BE49-F238E27FC236}">
                <a16:creationId xmlns:a16="http://schemas.microsoft.com/office/drawing/2014/main" id="{663D5A9F-3D3C-3697-21E1-E7AFCA2F4F0D}"/>
              </a:ext>
            </a:extLst>
          </p:cNvPr>
          <p:cNvSpPr>
            <a:spLocks noGrp="1"/>
          </p:cNvSpPr>
          <p:nvPr>
            <p:ph idx="1"/>
          </p:nvPr>
        </p:nvSpPr>
        <p:spPr>
          <a:xfrm>
            <a:off x="8171015" y="2322689"/>
            <a:ext cx="3822189" cy="3742762"/>
          </a:xfrm>
        </p:spPr>
        <p:txBody>
          <a:bodyPr>
            <a:normAutofit/>
          </a:bodyPr>
          <a:lstStyle/>
          <a:p>
            <a:r>
              <a:rPr lang="en-US" sz="2000" dirty="0"/>
              <a:t>GitHub Copilot </a:t>
            </a:r>
            <a:r>
              <a:rPr lang="en-US" sz="2000"/>
              <a:t>chat features</a:t>
            </a:r>
            <a:endParaRPr lang="en-US" sz="2000" dirty="0"/>
          </a:p>
          <a:p>
            <a:pPr lvl="1"/>
            <a:r>
              <a:rPr lang="en-US" sz="2000" dirty="0"/>
              <a:t>Answering coding questions</a:t>
            </a:r>
          </a:p>
          <a:p>
            <a:pPr lvl="1"/>
            <a:r>
              <a:rPr lang="en-US" sz="2000" dirty="0"/>
              <a:t>Explaining code and suggesting improvements</a:t>
            </a:r>
          </a:p>
          <a:p>
            <a:pPr lvl="1"/>
            <a:r>
              <a:rPr lang="en-US" sz="2000" dirty="0"/>
              <a:t>Proposing code fixes</a:t>
            </a:r>
          </a:p>
          <a:p>
            <a:pPr lvl="1"/>
            <a:r>
              <a:rPr lang="en-US" sz="2000" dirty="0"/>
              <a:t>Planning coding tasks</a:t>
            </a:r>
          </a:p>
          <a:p>
            <a:endParaRPr lang="en-US" sz="2000" dirty="0"/>
          </a:p>
        </p:txBody>
      </p:sp>
    </p:spTree>
    <p:extLst>
      <p:ext uri="{BB962C8B-B14F-4D97-AF65-F5344CB8AC3E}">
        <p14:creationId xmlns:p14="http://schemas.microsoft.com/office/powerpoint/2010/main" val="293698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058A-D06D-BD4A-FB41-036B7FDABCCD}"/>
              </a:ext>
            </a:extLst>
          </p:cNvPr>
          <p:cNvSpPr>
            <a:spLocks noGrp="1"/>
          </p:cNvSpPr>
          <p:nvPr>
            <p:ph type="title"/>
          </p:nvPr>
        </p:nvSpPr>
        <p:spPr/>
        <p:txBody>
          <a:bodyPr/>
          <a:lstStyle/>
          <a:p>
            <a:r>
              <a:rPr lang="en-US" dirty="0"/>
              <a:t>Hands-on Lab (pre-</a:t>
            </a:r>
            <a:r>
              <a:rPr lang="en-US" dirty="0" err="1"/>
              <a:t>reqs</a:t>
            </a:r>
            <a:r>
              <a:rPr lang="en-US" dirty="0"/>
              <a:t>)</a:t>
            </a:r>
          </a:p>
        </p:txBody>
      </p:sp>
      <p:sp>
        <p:nvSpPr>
          <p:cNvPr id="3" name="Content Placeholder 2">
            <a:extLst>
              <a:ext uri="{FF2B5EF4-FFF2-40B4-BE49-F238E27FC236}">
                <a16:creationId xmlns:a16="http://schemas.microsoft.com/office/drawing/2014/main" id="{C720AEA9-ABBB-F058-34CA-255F2D6703EB}"/>
              </a:ext>
            </a:extLst>
          </p:cNvPr>
          <p:cNvSpPr>
            <a:spLocks noGrp="1"/>
          </p:cNvSpPr>
          <p:nvPr>
            <p:ph idx="1"/>
          </p:nvPr>
        </p:nvSpPr>
        <p:spPr/>
        <p:txBody>
          <a:bodyPr/>
          <a:lstStyle/>
          <a:p>
            <a:r>
              <a:rPr lang="en-US" dirty="0"/>
              <a:t>Visual Studio Code</a:t>
            </a:r>
          </a:p>
          <a:p>
            <a:r>
              <a:rPr lang="en-US" dirty="0" err="1"/>
              <a:t>Conda</a:t>
            </a:r>
            <a:endParaRPr lang="en-US" dirty="0"/>
          </a:p>
          <a:p>
            <a:r>
              <a:rPr lang="en-US" dirty="0"/>
              <a:t>GitHub account</a:t>
            </a:r>
          </a:p>
          <a:p>
            <a:r>
              <a:rPr lang="en-US" dirty="0"/>
              <a:t>GitHub Copilot</a:t>
            </a:r>
          </a:p>
          <a:p>
            <a:r>
              <a:rPr lang="en-US" dirty="0"/>
              <a:t>GitHub Copilot Visual Studio Extension</a:t>
            </a:r>
          </a:p>
        </p:txBody>
      </p:sp>
    </p:spTree>
    <p:extLst>
      <p:ext uri="{BB962C8B-B14F-4D97-AF65-F5344CB8AC3E}">
        <p14:creationId xmlns:p14="http://schemas.microsoft.com/office/powerpoint/2010/main" val="323940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058A-D06D-BD4A-FB41-036B7FDABCCD}"/>
              </a:ext>
            </a:extLst>
          </p:cNvPr>
          <p:cNvSpPr>
            <a:spLocks noGrp="1"/>
          </p:cNvSpPr>
          <p:nvPr>
            <p:ph type="title"/>
          </p:nvPr>
        </p:nvSpPr>
        <p:spPr/>
        <p:txBody>
          <a:bodyPr/>
          <a:lstStyle/>
          <a:p>
            <a:r>
              <a:rPr lang="en-US" dirty="0"/>
              <a:t>Hands-on Lab (part 1)</a:t>
            </a:r>
          </a:p>
        </p:txBody>
      </p:sp>
      <p:sp>
        <p:nvSpPr>
          <p:cNvPr id="3" name="Content Placeholder 2">
            <a:extLst>
              <a:ext uri="{FF2B5EF4-FFF2-40B4-BE49-F238E27FC236}">
                <a16:creationId xmlns:a16="http://schemas.microsoft.com/office/drawing/2014/main" id="{C720AEA9-ABBB-F058-34CA-255F2D6703EB}"/>
              </a:ext>
            </a:extLst>
          </p:cNvPr>
          <p:cNvSpPr>
            <a:spLocks noGrp="1"/>
          </p:cNvSpPr>
          <p:nvPr>
            <p:ph idx="1"/>
          </p:nvPr>
        </p:nvSpPr>
        <p:spPr/>
        <p:txBody>
          <a:bodyPr/>
          <a:lstStyle/>
          <a:p>
            <a:r>
              <a:rPr lang="en-US" dirty="0"/>
              <a:t>Working with large datasets on AWS</a:t>
            </a:r>
          </a:p>
          <a:p>
            <a:r>
              <a:rPr lang="en-US" dirty="0"/>
              <a:t>Working with </a:t>
            </a:r>
            <a:r>
              <a:rPr lang="en-US" dirty="0" err="1"/>
              <a:t>Jupyter</a:t>
            </a:r>
            <a:r>
              <a:rPr lang="en-US" dirty="0"/>
              <a:t> Notebooks</a:t>
            </a:r>
          </a:p>
          <a:p>
            <a:r>
              <a:rPr lang="en-US" dirty="0"/>
              <a:t>Using </a:t>
            </a:r>
            <a:r>
              <a:rPr lang="en-US" dirty="0" err="1"/>
              <a:t>Github</a:t>
            </a:r>
            <a:r>
              <a:rPr lang="en-US" dirty="0"/>
              <a:t> Copilot to import libraries and analyze datasets</a:t>
            </a:r>
          </a:p>
        </p:txBody>
      </p:sp>
    </p:spTree>
    <p:extLst>
      <p:ext uri="{BB962C8B-B14F-4D97-AF65-F5344CB8AC3E}">
        <p14:creationId xmlns:p14="http://schemas.microsoft.com/office/powerpoint/2010/main" val="107673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0AEA9-ABBB-F058-34CA-255F2D6703EB}"/>
              </a:ext>
            </a:extLst>
          </p:cNvPr>
          <p:cNvSpPr>
            <a:spLocks noGrp="1"/>
          </p:cNvSpPr>
          <p:nvPr>
            <p:ph idx="1"/>
          </p:nvPr>
        </p:nvSpPr>
        <p:spPr/>
        <p:txBody>
          <a:bodyPr/>
          <a:lstStyle/>
          <a:p>
            <a:r>
              <a:rPr lang="en-US" dirty="0"/>
              <a:t>Using Copilot to develop code</a:t>
            </a:r>
          </a:p>
          <a:p>
            <a:r>
              <a:rPr lang="en-US" dirty="0"/>
              <a:t>Using Copilot to explain code</a:t>
            </a:r>
          </a:p>
          <a:p>
            <a:r>
              <a:rPr lang="en-US" dirty="0"/>
              <a:t>Using Copilot to document code</a:t>
            </a:r>
          </a:p>
        </p:txBody>
      </p:sp>
      <p:sp>
        <p:nvSpPr>
          <p:cNvPr id="2" name="Title 1">
            <a:extLst>
              <a:ext uri="{FF2B5EF4-FFF2-40B4-BE49-F238E27FC236}">
                <a16:creationId xmlns:a16="http://schemas.microsoft.com/office/drawing/2014/main" id="{26B0058A-D06D-BD4A-FB41-036B7FDABCCD}"/>
              </a:ext>
            </a:extLst>
          </p:cNvPr>
          <p:cNvSpPr>
            <a:spLocks noGrp="1"/>
          </p:cNvSpPr>
          <p:nvPr>
            <p:ph type="title"/>
          </p:nvPr>
        </p:nvSpPr>
        <p:spPr/>
        <p:txBody>
          <a:bodyPr/>
          <a:lstStyle/>
          <a:p>
            <a:r>
              <a:rPr lang="en-US" dirty="0"/>
              <a:t>Hands-on Lab (part 2)</a:t>
            </a:r>
          </a:p>
        </p:txBody>
      </p:sp>
    </p:spTree>
    <p:extLst>
      <p:ext uri="{BB962C8B-B14F-4D97-AF65-F5344CB8AC3E}">
        <p14:creationId xmlns:p14="http://schemas.microsoft.com/office/powerpoint/2010/main" val="348523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717</Words>
  <Application>Microsoft Macintosh PowerPoint</Application>
  <PresentationFormat>Widescreen</PresentationFormat>
  <Paragraphs>85</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ui-sans-serif</vt:lpstr>
      <vt:lpstr>Aptos</vt:lpstr>
      <vt:lpstr>Aptos Display</vt:lpstr>
      <vt:lpstr>Arial</vt:lpstr>
      <vt:lpstr>Office Theme</vt:lpstr>
      <vt:lpstr>Power Up Research Software Development with Github Copilot</vt:lpstr>
      <vt:lpstr>Agenda</vt:lpstr>
      <vt:lpstr>Introduction</vt:lpstr>
      <vt:lpstr>Introduction</vt:lpstr>
      <vt:lpstr>Overview of GitHub Copilot </vt:lpstr>
      <vt:lpstr>Overview of GitHub Copilot </vt:lpstr>
      <vt:lpstr>Hands-on Lab (pre-reqs)</vt:lpstr>
      <vt:lpstr>Hands-on Lab (part 1)</vt:lpstr>
      <vt:lpstr>Hands-on Lab (part 2)</vt:lpstr>
      <vt:lpstr>Hands-on Lab (part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Up Research Software Development with Github Copilot</dc:title>
  <dc:creator>Timothy Manik</dc:creator>
  <cp:lastModifiedBy>Timothy Manik</cp:lastModifiedBy>
  <cp:revision>10</cp:revision>
  <dcterms:created xsi:type="dcterms:W3CDTF">2024-05-02T21:35:40Z</dcterms:created>
  <dcterms:modified xsi:type="dcterms:W3CDTF">2024-06-04T17:39:16Z</dcterms:modified>
</cp:coreProperties>
</file>