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b4ddf35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b4ddf3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4ddf352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4ddf35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4ddf352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4ddf35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b4ddf352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b4ddf35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833800"/>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Final Project STAC51</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br>
              <a:rPr lang="en-US">
                <a:solidFill>
                  <a:srgbClr val="888888"/>
                </a:solidFill>
              </a:rPr>
            </a:br>
            <a:br>
              <a:rPr lang="en-US">
                <a:solidFill>
                  <a:srgbClr val="888888"/>
                </a:solidFill>
              </a:rPr>
            </a:br>
            <a:r>
              <a:rPr lang="en-US"/>
              <a:t>Alex Cheng, Zaamin Rattansi, Jacob Temple, &amp; Jeffrey Wong</a:t>
            </a:r>
            <a:endParaRPr/>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4/10/2023</a:t>
            </a:r>
            <a:endParaRPr/>
          </a:p>
        </p:txBody>
      </p:sp>
      <p:sp>
        <p:nvSpPr>
          <p:cNvPr id="87" name="Google Shape;87;p13"/>
          <p:cNvSpPr txBox="1"/>
          <p:nvPr/>
        </p:nvSpPr>
        <p:spPr>
          <a:xfrm>
            <a:off x="939900" y="2719250"/>
            <a:ext cx="72642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700">
                <a:latin typeface="Calibri"/>
                <a:ea typeface="Calibri"/>
                <a:cs typeface="Calibri"/>
                <a:sym typeface="Calibri"/>
              </a:rPr>
              <a:t>Analyzing Credit Risk</a:t>
            </a:r>
            <a:endParaRPr sz="37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Diagnoses</a:t>
            </a:r>
            <a:endParaRPr/>
          </a:p>
        </p:txBody>
      </p:sp>
      <p:sp>
        <p:nvSpPr>
          <p:cNvPr id="141" name="Google Shape;14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Predicted Probabilities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STAC51-Final-Project--pptx-_files/figure-pptx/unnamed-chunk-9-1.png" id="146" name="Google Shape;146;p23"/>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STAC51-Final-Project--pptx-_files/figure-pptx/unnamed-chunk-9-2.png" id="151" name="Google Shape;151;p24"/>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STAC51-Final-Project--pptx-_files/figure-pptx/unnamed-chunk-12-1.png" id="156" name="Google Shape;156;p25"/>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STAC51-Final-Project--pptx-_files/figure-pptx/unnamed-chunk-12-2.png" id="161" name="Google Shape;161;p26"/>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STAC51-Final-Project--pptx-_files/figure-pptx/unnamed-chunk-13-1.png" id="166" name="Google Shape;166;p27"/>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STAC51-Final-Project--pptx-_files/figure-pptx/unnamed-chunk-13-2.png" id="171" name="Google Shape;171;p28"/>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STAC51-Final-Project--pptx-_files/figure-pptx/unnamed-chunk-13-3.png" id="176" name="Google Shape;176;p29"/>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STAC51-Final-Project--pptx-_files/figure-pptx/unnamed-chunk-13-4.png" id="181" name="Google Shape;181;p30"/>
          <p:cNvPicPr preferRelativeResize="0"/>
          <p:nvPr/>
        </p:nvPicPr>
        <p:blipFill rotWithShape="1">
          <a:blip r:embed="rId3">
            <a:alphaModFix/>
          </a:blip>
          <a:srcRect b="0" l="0" r="0" t="0"/>
          <a:stretch/>
        </p:blipFill>
        <p:spPr>
          <a:xfrm>
            <a:off x="1752600" y="1600200"/>
            <a:ext cx="5651500" cy="452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The residuals are most frequently valued around 0, with a few outliers with values less than -10 which should be removed from the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93" name="Google Shape;9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The purpose of this research is to study the direct and indirect relationships of several factors related to credit risk. This will be done through a thorough analysis of the variables that have an effect on the credit risk of an individual. Variables that are directly related and variables that have less importance were included to see a larger range of relationships possible and to really understand what what characteristics of a </a:t>
            </a:r>
            <a:r>
              <a:rPr lang="en-US"/>
              <a:t>person's</a:t>
            </a:r>
            <a:r>
              <a:rPr lang="en-US"/>
              <a:t> </a:t>
            </a:r>
            <a:r>
              <a:rPr lang="en-US"/>
              <a:t>financials</a:t>
            </a:r>
            <a:r>
              <a:rPr lang="en-US"/>
              <a:t> have the greatest effect on their credit risk</a:t>
            </a:r>
            <a:r>
              <a:rPr lang="en-US"/>
              <a:t>.</a:t>
            </a:r>
            <a:endParaRPr/>
          </a:p>
          <a:p>
            <a:pPr indent="0" lvl="0" marL="0" rtl="0" algn="l">
              <a:spcBef>
                <a:spcPts val="64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Conclusion</a:t>
            </a:r>
            <a:endParaRPr/>
          </a:p>
        </p:txBody>
      </p:sp>
      <p:sp>
        <p:nvSpPr>
          <p:cNvPr id="192" name="Google Shape;192;p32"/>
          <p:cNvSpPr txBox="1"/>
          <p:nvPr>
            <p:ph idx="1" type="body"/>
          </p:nvPr>
        </p:nvSpPr>
        <p:spPr>
          <a:xfrm>
            <a:off x="457200" y="14478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sz="2500"/>
              <a:t>Our study resulted in few expected and unexpected findings. The variables we used allowed us to build an accurate and useful model to enable us to conclude which variables have the most and least effect on credit risk. The variable that stood out the most is </a:t>
            </a:r>
            <a:r>
              <a:rPr lang="en-US" sz="2500">
                <a:latin typeface="Courier"/>
                <a:ea typeface="Courier"/>
                <a:cs typeface="Courier"/>
                <a:sym typeface="Courier"/>
              </a:rPr>
              <a:t>job</a:t>
            </a:r>
            <a:r>
              <a:rPr lang="en-US" sz="2500"/>
              <a:t>, the quality of the debtors job. This variable causes a huge dip in credit risk when the debtor has a high quality job </a:t>
            </a:r>
            <a:r>
              <a:rPr lang="en-US" sz="2500"/>
              <a:t>whereas</a:t>
            </a:r>
            <a:r>
              <a:rPr lang="en-US" sz="2500"/>
              <a:t> credit risk was high when the debtor had a low quality job, this was as expected. A variable that ended up having little effect on credit risk was the number of credits variable. It was expected that this would have a significant effect on credit risk but the number of credit accounts an individual has, resulted in little change to their respective credit risk.</a:t>
            </a:r>
            <a:endParaRPr sz="2500"/>
          </a:p>
          <a:p>
            <a:pPr indent="0" lvl="0" marL="342900" rtl="0" algn="l">
              <a:spcBef>
                <a:spcPts val="640"/>
              </a:spcBef>
              <a:spcAft>
                <a:spcPts val="0"/>
              </a:spcAft>
              <a:buClr>
                <a:schemeClr val="dk1"/>
              </a:buClr>
              <a:buSzPts val="3200"/>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Background</a:t>
            </a:r>
            <a:endParaRPr/>
          </a:p>
        </p:txBody>
      </p:sp>
      <p:sp>
        <p:nvSpPr>
          <p:cNvPr id="99" name="Google Shape;99;p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The data we have analyzed and studied is taken from the Beuth University of applied sciences Berlin. </a:t>
            </a:r>
            <a:endParaRPr/>
          </a:p>
          <a:p>
            <a:pPr indent="-342900" lvl="0" marL="457200" rtl="0" algn="l">
              <a:spcBef>
                <a:spcPts val="0"/>
              </a:spcBef>
              <a:spcAft>
                <a:spcPts val="0"/>
              </a:spcAft>
              <a:buSzPts val="1800"/>
              <a:buChar char="•"/>
            </a:pPr>
            <a:r>
              <a:rPr lang="en-US"/>
              <a:t>The data was taken to analyze the importance of different factors that affect credit risk. </a:t>
            </a:r>
            <a:endParaRPr/>
          </a:p>
          <a:p>
            <a:pPr indent="-342900" lvl="0" marL="457200" rtl="0" algn="l">
              <a:spcBef>
                <a:spcPts val="0"/>
              </a:spcBef>
              <a:spcAft>
                <a:spcPts val="0"/>
              </a:spcAft>
              <a:buSzPts val="1800"/>
              <a:buChar char="•"/>
            </a:pPr>
            <a:r>
              <a:rPr lang="en-US"/>
              <a:t>This data was taken in the 70’s so it may be outdated, for example</a:t>
            </a:r>
            <a:r>
              <a:rPr lang="en-US"/>
              <a:t>, one variable is the presence of a landline.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Study Goal</a:t>
            </a:r>
            <a:endParaRPr/>
          </a:p>
        </p:txBody>
      </p:sp>
      <p:sp>
        <p:nvSpPr>
          <p:cNvPr id="105" name="Google Shape;105;p16"/>
          <p:cNvSpPr txBox="1"/>
          <p:nvPr>
            <p:ph idx="1" type="body"/>
          </p:nvPr>
        </p:nvSpPr>
        <p:spPr>
          <a:xfrm>
            <a:off x="457200" y="2514600"/>
            <a:ext cx="8229600" cy="182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To analyze what variables cause an increase or decrease in credit risk to learn more about what is required to have low credit risk.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Preparation</a:t>
            </a:r>
            <a:endParaRPr/>
          </a:p>
        </p:txBody>
      </p:sp>
      <p:sp>
        <p:nvSpPr>
          <p:cNvPr id="111" name="Google Shape;111;p1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00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rPr lang="en-US"/>
              <a:t>We split our data into 2 halves for cross validation. This is to prevent overfitting of our final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Description and Visualization of Data</a:t>
            </a:r>
            <a:endParaRPr/>
          </a:p>
        </p:txBody>
      </p:sp>
      <p:pic>
        <p:nvPicPr>
          <p:cNvPr descr="STAC51-Final-Project--pptx-_files/figure-pptx/unnamed-chunk-2-1.png" id="117" name="Google Shape;117;p18"/>
          <p:cNvPicPr preferRelativeResize="0"/>
          <p:nvPr/>
        </p:nvPicPr>
        <p:blipFill rotWithShape="1">
          <a:blip r:embed="rId3">
            <a:alphaModFix/>
          </a:blip>
          <a:srcRect b="0" l="0" r="0" t="0"/>
          <a:stretch/>
        </p:blipFill>
        <p:spPr>
          <a:xfrm>
            <a:off x="1310538" y="1277050"/>
            <a:ext cx="6522925" cy="521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STAC51-Final-Project--pptx-_files/figure-pptx/unnamed-chunk-2-2.png" id="122" name="Google Shape;122;p19"/>
          <p:cNvPicPr preferRelativeResize="0"/>
          <p:nvPr/>
        </p:nvPicPr>
        <p:blipFill rotWithShape="1">
          <a:blip r:embed="rId3">
            <a:alphaModFix/>
          </a:blip>
          <a:srcRect b="0" l="0" r="0" t="0"/>
          <a:stretch/>
        </p:blipFill>
        <p:spPr>
          <a:xfrm>
            <a:off x="1177750" y="713600"/>
            <a:ext cx="6788500" cy="543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STAC51-Final-Project--pptx-_files/figure-pptx/unnamed-chunk-2-3.png" id="127" name="Google Shape;127;p20"/>
          <p:cNvPicPr preferRelativeResize="0"/>
          <p:nvPr/>
        </p:nvPicPr>
        <p:blipFill rotWithShape="1">
          <a:blip r:embed="rId3">
            <a:alphaModFix/>
          </a:blip>
          <a:srcRect b="0" l="0" r="0" t="0"/>
          <a:stretch/>
        </p:blipFill>
        <p:spPr>
          <a:xfrm>
            <a:off x="690350" y="607425"/>
            <a:ext cx="3748576" cy="2998849"/>
          </a:xfrm>
          <a:prstGeom prst="rect">
            <a:avLst/>
          </a:prstGeom>
          <a:noFill/>
          <a:ln>
            <a:noFill/>
          </a:ln>
        </p:spPr>
      </p:pic>
      <p:pic>
        <p:nvPicPr>
          <p:cNvPr descr="STAC51-Final-Project--pptx-_files/figure-pptx/unnamed-chunk-2-4.png" id="128" name="Google Shape;128;p20"/>
          <p:cNvPicPr preferRelativeResize="0"/>
          <p:nvPr/>
        </p:nvPicPr>
        <p:blipFill rotWithShape="1">
          <a:blip r:embed="rId4">
            <a:alphaModFix/>
          </a:blip>
          <a:srcRect b="0" l="0" r="0" t="0"/>
          <a:stretch/>
        </p:blipFill>
        <p:spPr>
          <a:xfrm>
            <a:off x="4438925" y="607419"/>
            <a:ext cx="3748576" cy="2998869"/>
          </a:xfrm>
          <a:prstGeom prst="rect">
            <a:avLst/>
          </a:prstGeom>
          <a:noFill/>
          <a:ln>
            <a:noFill/>
          </a:ln>
        </p:spPr>
      </p:pic>
      <p:pic>
        <p:nvPicPr>
          <p:cNvPr descr="STAC51-Final-Project--pptx-_files/figure-pptx/unnamed-chunk-2-5.png" id="129" name="Google Shape;129;p20"/>
          <p:cNvPicPr preferRelativeResize="0"/>
          <p:nvPr/>
        </p:nvPicPr>
        <p:blipFill rotWithShape="1">
          <a:blip r:embed="rId5">
            <a:alphaModFix/>
          </a:blip>
          <a:srcRect b="0" l="0" r="0" t="0"/>
          <a:stretch/>
        </p:blipFill>
        <p:spPr>
          <a:xfrm>
            <a:off x="690350" y="3606275"/>
            <a:ext cx="3748574" cy="2998855"/>
          </a:xfrm>
          <a:prstGeom prst="rect">
            <a:avLst/>
          </a:prstGeom>
          <a:noFill/>
          <a:ln>
            <a:noFill/>
          </a:ln>
        </p:spPr>
      </p:pic>
      <p:pic>
        <p:nvPicPr>
          <p:cNvPr descr="STAC51-Final-Project--pptx-_files/figure-pptx/unnamed-chunk-2-6.png" id="130" name="Google Shape;130;p20"/>
          <p:cNvPicPr preferRelativeResize="0"/>
          <p:nvPr/>
        </p:nvPicPr>
        <p:blipFill rotWithShape="1">
          <a:blip r:embed="rId6">
            <a:alphaModFix/>
          </a:blip>
          <a:srcRect b="0" l="0" r="0" t="0"/>
          <a:stretch/>
        </p:blipFill>
        <p:spPr>
          <a:xfrm>
            <a:off x="4572000" y="3606275"/>
            <a:ext cx="3748576" cy="299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Model Building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