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7" d="100"/>
          <a:sy n="127" d="100"/>
        </p:scale>
        <p:origin x="108"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9E4790A-A58E-47FD-962C-F9B4DD1BBE0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25"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26"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sldNum" idx="1"/>
          </p:nvPr>
        </p:nvSpPr>
        <p:spPr/>
        <p:txBody>
          <a:bodyPr/>
          <a:lstStyle/>
          <a:p>
            <a:fld id="{960FB411-A9C9-48FF-A741-471BCCC31B41}"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28"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29"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0"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1"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 name="PlaceHolder 6"/>
          <p:cNvSpPr>
            <a:spLocks noGrp="1"/>
          </p:cNvSpPr>
          <p:nvPr>
            <p:ph type="sldNum" idx="1"/>
          </p:nvPr>
        </p:nvSpPr>
        <p:spPr/>
        <p:txBody>
          <a:bodyPr/>
          <a:lstStyle/>
          <a:p>
            <a:fld id="{14D4BEA8-6325-4E7F-8A7C-8A681484AC57}"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33"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4"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5"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6"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7"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38"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 name="PlaceHolder 8"/>
          <p:cNvSpPr>
            <a:spLocks noGrp="1"/>
          </p:cNvSpPr>
          <p:nvPr>
            <p:ph type="sldNum" idx="1"/>
          </p:nvPr>
        </p:nvSpPr>
        <p:spPr/>
        <p:txBody>
          <a:bodyPr/>
          <a:lstStyle/>
          <a:p>
            <a:fld id="{D70CD17E-36D0-4678-89F7-7B9713B300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sldNum" idx="4"/>
          </p:nvPr>
        </p:nvSpPr>
        <p:spPr/>
        <p:txBody>
          <a:bodyPr/>
          <a:lstStyle/>
          <a:p>
            <a:fld id="{024B4CBA-BAB6-40B3-A2BE-EB74785505B7}"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45"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B40F0D13-69CA-465D-B6E8-9A8A4CD1D63F}"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47"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842AFC96-625A-4B94-9BA3-937E50F8E6EC}"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49"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0"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E2E7E49A-0662-4C42-8043-F903D2FE7E99}"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FD58B6B2-4BB0-4E26-A331-B5A1B4578F6E}"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920"/>
            <a:ext cx="8229240" cy="397476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54518D98-44DF-4134-913F-5B3393C0EA5D}"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54"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5"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6"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6D6C3015-D64F-45A3-BE8E-13BE78B3D216}"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4"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2" name="PlaceHolder 3"/>
          <p:cNvSpPr>
            <a:spLocks noGrp="1"/>
          </p:cNvSpPr>
          <p:nvPr>
            <p:ph type="sldNum" idx="1"/>
          </p:nvPr>
        </p:nvSpPr>
        <p:spPr/>
        <p:txBody>
          <a:bodyPr/>
          <a:lstStyle/>
          <a:p>
            <a:fld id="{557568F0-94D8-4026-90CA-71A999F7A85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58"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9"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0"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BA46FC6C-1DF9-48E0-8FB0-8466F80E28EB}"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62"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3"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4"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C426F89E-A1D9-42C3-ACDE-CDDB8F2D3CD5}"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66"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7"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D7A48DD3-2429-49AD-B5D6-4FA70F568749}"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69"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0"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1"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2"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sldNum" idx="4"/>
          </p:nvPr>
        </p:nvSpPr>
        <p:spPr/>
        <p:txBody>
          <a:bodyPr/>
          <a:lstStyle/>
          <a:p>
            <a:fld id="{31D0960F-9EDF-4986-B0C8-E9C9FA7EDCA1}"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74"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5"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6"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7"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8"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9"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sldNum" idx="4"/>
          </p:nvPr>
        </p:nvSpPr>
        <p:spPr/>
        <p:txBody>
          <a:bodyPr/>
          <a:lstStyle/>
          <a:p>
            <a:fld id="{4C5CB8A3-CADA-4429-8584-13ED952E45E0}"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0B41A021-4D6D-4F1B-A47A-AA79B932811E}"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87"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9CFA7EA6-38DD-49A5-9EE4-F129FF6015FB}"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89"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0A6C9E2-9506-48C3-877D-EFE014537C00}"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91"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2"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A13E4FEC-9705-45FF-A8C7-955D286E954A}"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053526A-7F4E-46DC-BEFE-3FCDCE82F474}"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6"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4" name="PlaceHolder 3"/>
          <p:cNvSpPr>
            <a:spLocks noGrp="1"/>
          </p:cNvSpPr>
          <p:nvPr>
            <p:ph type="sldNum" idx="1"/>
          </p:nvPr>
        </p:nvSpPr>
        <p:spPr/>
        <p:txBody>
          <a:bodyPr/>
          <a:lstStyle/>
          <a:p>
            <a:fld id="{FF9DA3F1-0CDF-4F22-9A46-51801B6C60DE}"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05920"/>
            <a:ext cx="8229240" cy="397476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06727F46-E3F8-4EB9-BD33-FB9F887C6CA5}"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96"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7"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8"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E15602D9-C400-4A21-B9E9-7EE913CCB2AC}"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00"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01"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02"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B594A72E-CD29-462D-949C-C9082A993C0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04"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05"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06"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51E891C-88AE-459D-906E-508AE466FDDE}"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08"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09"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E01449FC-7B1B-46B1-BC24-7F9CF27591CA}"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11"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2"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3"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4"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4372E979-C083-4297-A821-10630007B0C1}"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16"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7"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8"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19"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20"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21"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04576F65-C57A-46E7-B053-0E90C89CBDDA}"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8"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9"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5" name="PlaceHolder 4"/>
          <p:cNvSpPr>
            <a:spLocks noGrp="1"/>
          </p:cNvSpPr>
          <p:nvPr>
            <p:ph type="sldNum" idx="1"/>
          </p:nvPr>
        </p:nvSpPr>
        <p:spPr/>
        <p:txBody>
          <a:bodyPr/>
          <a:lstStyle/>
          <a:p>
            <a:fld id="{95F04A31-6F7A-48BC-A7CA-513E81139DF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3" name="PlaceHolder 2"/>
          <p:cNvSpPr>
            <a:spLocks noGrp="1"/>
          </p:cNvSpPr>
          <p:nvPr>
            <p:ph type="sldNum" idx="1"/>
          </p:nvPr>
        </p:nvSpPr>
        <p:spPr/>
        <p:txBody>
          <a:bodyPr/>
          <a:lstStyle/>
          <a:p>
            <a:fld id="{4392626B-14FF-45FA-AA13-C43C298EBDE4}"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920"/>
            <a:ext cx="8229240" cy="397476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sldNum" idx="1"/>
          </p:nvPr>
        </p:nvSpPr>
        <p:spPr/>
        <p:txBody>
          <a:bodyPr/>
          <a:lstStyle/>
          <a:p>
            <a:fld id="{36485139-3600-479D-A39E-CF3238550219}"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3"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4"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5"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sldNum" idx="1"/>
          </p:nvPr>
        </p:nvSpPr>
        <p:spPr/>
        <p:txBody>
          <a:bodyPr/>
          <a:lstStyle/>
          <a:p>
            <a:fld id="{276B63D6-A964-4ED7-91A8-B4DC495DF956}"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17"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8"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19"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sldNum" idx="1"/>
          </p:nvPr>
        </p:nvSpPr>
        <p:spPr/>
        <p:txBody>
          <a:bodyPr/>
          <a:lstStyle/>
          <a:p>
            <a:fld id="{D9EBC0C6-F65E-4AD7-8B8E-7A90CF7AF5B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920"/>
            <a:ext cx="8229240" cy="857160"/>
          </a:xfrm>
          <a:prstGeom prst="rect">
            <a:avLst/>
          </a:prstGeom>
          <a:noFill/>
          <a:ln w="0">
            <a:noFill/>
          </a:ln>
        </p:spPr>
        <p:txBody>
          <a:bodyPr lIns="0" tIns="0" rIns="0" bIns="0" anchor="ctr">
            <a:noAutofit/>
          </a:bodyPr>
          <a:lstStyle/>
          <a:p>
            <a:endParaRPr lang="en-CA" sz="1400" b="0" strike="noStrike" spc="-1">
              <a:solidFill>
                <a:srgbClr val="000000"/>
              </a:solidFill>
              <a:latin typeface="Arial"/>
            </a:endParaRPr>
          </a:p>
        </p:txBody>
      </p:sp>
      <p:sp>
        <p:nvSpPr>
          <p:cNvPr id="21"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22"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23"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CA" sz="1400" b="0" strike="noStrike" spc="-1">
              <a:solidFill>
                <a:srgbClr val="000000"/>
              </a:solidFill>
              <a:latin typeface="Arial"/>
            </a:endParaRPr>
          </a:p>
        </p:txBody>
      </p:sp>
      <p:sp>
        <p:nvSpPr>
          <p:cNvPr id="6" name="PlaceHolder 5"/>
          <p:cNvSpPr>
            <a:spLocks noGrp="1"/>
          </p:cNvSpPr>
          <p:nvPr>
            <p:ph type="sldNum" idx="1"/>
          </p:nvPr>
        </p:nvSpPr>
        <p:spPr/>
        <p:txBody>
          <a:bodyPr/>
          <a:lstStyle/>
          <a:p>
            <a:fld id="{88C3468C-79C6-4B3B-AE74-E5393F64CBFD}"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en-CA" sz="5200" b="0" strike="noStrike" spc="-1">
                <a:solidFill>
                  <a:srgbClr val="000000"/>
                </a:solidFill>
                <a:latin typeface="Arial"/>
              </a:rPr>
              <a:t>Click to edit the title text format</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US" sz="1000" b="0" strike="noStrike" spc="-1">
                <a:solidFill>
                  <a:srgbClr val="ADADAD"/>
                </a:solidFill>
                <a:latin typeface="Arial"/>
                <a:ea typeface="Arial"/>
              </a:defRPr>
            </a:lvl1pPr>
          </a:lstStyle>
          <a:p>
            <a:pPr algn="r">
              <a:lnSpc>
                <a:spcPct val="100000"/>
              </a:lnSpc>
              <a:buNone/>
              <a:tabLst>
                <a:tab pos="0" algn="l"/>
              </a:tabLst>
            </a:pPr>
            <a:fld id="{C1C0DFE4-FF2B-44A3-A027-CFE7BDBD76E9}" type="slidenum">
              <a:rPr lang="en-US" sz="1000" b="0" strike="noStrike" spc="-1">
                <a:solidFill>
                  <a:srgbClr val="ADADAD"/>
                </a:solidFill>
                <a:latin typeface="Arial"/>
                <a:ea typeface="Arial"/>
              </a:rPr>
              <a:t>‹#›</a:t>
            </a:fld>
            <a:endParaRPr lang="en-CA"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CA"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CA"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CA"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CA"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CA"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CA"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CA"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920"/>
            <a:ext cx="8229240" cy="857160"/>
          </a:xfrm>
          <a:prstGeom prst="rect">
            <a:avLst/>
          </a:prstGeom>
          <a:noFill/>
          <a:ln w="0">
            <a:noFill/>
          </a:ln>
        </p:spPr>
        <p:txBody>
          <a:bodyPr anchor="ctr">
            <a:normAutofit/>
          </a:bodyPr>
          <a:lstStyle/>
          <a:p>
            <a:r>
              <a:rPr lang="en-CA"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457200" y="1200240"/>
            <a:ext cx="8229240" cy="3394080"/>
          </a:xfrm>
          <a:prstGeom prst="rect">
            <a:avLst/>
          </a:prstGeom>
          <a:noFill/>
          <a:ln w="0">
            <a:noFill/>
          </a:ln>
        </p:spPr>
        <p:txBody>
          <a:bodyPr anchor="t">
            <a:normAutofit/>
          </a:bodyPr>
          <a:lstStyle/>
          <a:p>
            <a:pPr marL="432000" indent="-324000">
              <a:spcBef>
                <a:spcPts val="1417"/>
              </a:spcBef>
              <a:buClr>
                <a:srgbClr val="FFFFFF"/>
              </a:buClr>
              <a:buSzPct val="45000"/>
              <a:buFont typeface="Wingdings" charset="2"/>
              <a:buChar char=""/>
            </a:pPr>
            <a:r>
              <a:rPr lang="en-CA"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CA"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CA"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CA"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CA"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CA"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CA" sz="1800" b="0" strike="noStrike" spc="-1">
                <a:solidFill>
                  <a:srgbClr val="000000"/>
                </a:solidFill>
                <a:latin typeface="Arial"/>
              </a:rPr>
              <a:t>Seventh Outline Level</a:t>
            </a:r>
          </a:p>
        </p:txBody>
      </p:sp>
      <p:sp>
        <p:nvSpPr>
          <p:cNvPr id="41" name="PlaceHolder 3"/>
          <p:cNvSpPr>
            <a:spLocks noGrp="1"/>
          </p:cNvSpPr>
          <p:nvPr>
            <p:ph type="dt" idx="2"/>
          </p:nvPr>
        </p:nvSpPr>
        <p:spPr>
          <a:xfrm>
            <a:off x="457200" y="4767120"/>
            <a:ext cx="2133360" cy="273600"/>
          </a:xfrm>
          <a:prstGeom prst="rect">
            <a:avLst/>
          </a:prstGeom>
          <a:noFill/>
          <a:ln w="0">
            <a:noFill/>
          </a:ln>
        </p:spPr>
        <p:txBody>
          <a:bodyPr anchor="ctr">
            <a:noAutofit/>
          </a:bodyPr>
          <a:lstStyle>
            <a:lvl1pPr>
              <a:defRPr lang="en-CA" sz="1400" b="0" strike="noStrike" spc="-1">
                <a:latin typeface="Times New Roman"/>
              </a:defRPr>
            </a:lvl1pPr>
          </a:lstStyle>
          <a:p>
            <a:r>
              <a:rPr lang="en-CA" sz="1400" b="0" strike="noStrike" spc="-1">
                <a:latin typeface="Times New Roman"/>
              </a:rPr>
              <a:t>&lt;date/time&gt;</a:t>
            </a:r>
          </a:p>
        </p:txBody>
      </p:sp>
      <p:sp>
        <p:nvSpPr>
          <p:cNvPr id="42" name="PlaceHolder 4"/>
          <p:cNvSpPr>
            <a:spLocks noGrp="1"/>
          </p:cNvSpPr>
          <p:nvPr>
            <p:ph type="ftr" idx="3"/>
          </p:nvPr>
        </p:nvSpPr>
        <p:spPr>
          <a:xfrm>
            <a:off x="3124080" y="4767120"/>
            <a:ext cx="2895120" cy="273600"/>
          </a:xfrm>
          <a:prstGeom prst="rect">
            <a:avLst/>
          </a:prstGeom>
          <a:noFill/>
          <a:ln w="0">
            <a:noFill/>
          </a:ln>
        </p:spPr>
        <p:txBody>
          <a:bodyPr anchor="ctr">
            <a:noAutofit/>
          </a:bodyPr>
          <a:lstStyle>
            <a:lvl1pPr algn="ctr">
              <a:buNone/>
              <a:defRPr lang="en-CA" sz="1400" b="0" strike="noStrike" spc="-1">
                <a:latin typeface="Times New Roman"/>
              </a:defRPr>
            </a:lvl1pPr>
          </a:lstStyle>
          <a:p>
            <a:pPr algn="ctr">
              <a:buNone/>
            </a:pPr>
            <a:r>
              <a:rPr lang="en-CA" sz="1400" b="0" strike="noStrike" spc="-1">
                <a:latin typeface="Times New Roman"/>
              </a:rPr>
              <a:t>&lt;footer&gt;</a:t>
            </a:r>
          </a:p>
        </p:txBody>
      </p:sp>
      <p:sp>
        <p:nvSpPr>
          <p:cNvPr id="43" name="PlaceHolder 5"/>
          <p:cNvSpPr>
            <a:spLocks noGrp="1"/>
          </p:cNvSpPr>
          <p:nvPr>
            <p:ph type="sldNum" idx="4"/>
          </p:nvPr>
        </p:nvSpPr>
        <p:spPr>
          <a:xfrm>
            <a:off x="6553080" y="4767120"/>
            <a:ext cx="2133360" cy="273600"/>
          </a:xfrm>
          <a:prstGeom prst="rect">
            <a:avLst/>
          </a:prstGeom>
          <a:noFill/>
          <a:ln w="0">
            <a:noFill/>
          </a:ln>
        </p:spPr>
        <p:txBody>
          <a:bodyPr anchor="ctr">
            <a:normAutofit/>
          </a:bodyPr>
          <a:lstStyle>
            <a:lvl1pPr algn="r">
              <a:lnSpc>
                <a:spcPct val="100000"/>
              </a:lnSpc>
              <a:buNone/>
              <a:tabLst>
                <a:tab pos="0" algn="l"/>
              </a:tabLst>
              <a:defRPr lang="en-US" sz="1000" b="0" strike="noStrike" spc="-1">
                <a:solidFill>
                  <a:srgbClr val="ADADAD"/>
                </a:solidFill>
                <a:latin typeface="Arial"/>
                <a:ea typeface="Arial"/>
              </a:defRPr>
            </a:lvl1pPr>
          </a:lstStyle>
          <a:p>
            <a:pPr algn="r">
              <a:lnSpc>
                <a:spcPct val="100000"/>
              </a:lnSpc>
              <a:buNone/>
              <a:tabLst>
                <a:tab pos="0" algn="l"/>
              </a:tabLst>
            </a:pPr>
            <a:fld id="{25A92361-F98C-42DA-8212-1E87213C3FF3}" type="slidenum">
              <a:rPr lang="en-US" sz="1000" b="0" strike="noStrike" spc="-1">
                <a:solidFill>
                  <a:srgbClr val="ADADAD"/>
                </a:solidFill>
                <a:latin typeface="Arial"/>
                <a:ea typeface="Arial"/>
              </a:rPr>
              <a:t>‹#›</a:t>
            </a:fld>
            <a:endParaRPr lang="en-CA"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4840"/>
            <a:ext cx="3008160" cy="871200"/>
          </a:xfrm>
          <a:prstGeom prst="rect">
            <a:avLst/>
          </a:prstGeom>
          <a:noFill/>
          <a:ln w="0">
            <a:noFill/>
          </a:ln>
        </p:spPr>
        <p:txBody>
          <a:bodyPr anchor="b">
            <a:normAutofit/>
          </a:bodyPr>
          <a:lstStyle/>
          <a:p>
            <a:r>
              <a:rPr lang="en-CA" sz="1500" b="0" strike="noStrike" spc="-1">
                <a:solidFill>
                  <a:srgbClr val="000000"/>
                </a:solidFill>
                <a:latin typeface="Arial"/>
              </a:rPr>
              <a:t>Click to edit the title text format</a:t>
            </a:r>
          </a:p>
        </p:txBody>
      </p:sp>
      <p:sp>
        <p:nvSpPr>
          <p:cNvPr id="81" name="PlaceHolder 2"/>
          <p:cNvSpPr>
            <a:spLocks noGrp="1"/>
          </p:cNvSpPr>
          <p:nvPr>
            <p:ph type="body"/>
          </p:nvPr>
        </p:nvSpPr>
        <p:spPr>
          <a:xfrm>
            <a:off x="3575160" y="204840"/>
            <a:ext cx="5111280" cy="4389480"/>
          </a:xfrm>
          <a:prstGeom prst="rect">
            <a:avLst/>
          </a:prstGeom>
          <a:noFill/>
          <a:ln w="0">
            <a:noFill/>
          </a:ln>
        </p:spPr>
        <p:txBody>
          <a:bodyPr anchor="t">
            <a:normAutofit/>
          </a:bodyPr>
          <a:lstStyle/>
          <a:p>
            <a:pPr marL="432000" indent="-324000">
              <a:spcBef>
                <a:spcPts val="1417"/>
              </a:spcBef>
              <a:buClr>
                <a:srgbClr val="FFFFFF"/>
              </a:buClr>
              <a:buSzPct val="45000"/>
              <a:buFont typeface="Wingdings" charset="2"/>
              <a:buChar char=""/>
            </a:pPr>
            <a:r>
              <a:rPr lang="en-CA" sz="2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CA" sz="2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CA" sz="2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CA" sz="2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CA" sz="2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CA" sz="2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CA" sz="2400" b="0" strike="noStrike" spc="-1">
                <a:solidFill>
                  <a:srgbClr val="000000"/>
                </a:solidFill>
                <a:latin typeface="Arial"/>
              </a:rPr>
              <a:t>Seventh Outline Level</a:t>
            </a:r>
          </a:p>
        </p:txBody>
      </p:sp>
      <p:sp>
        <p:nvSpPr>
          <p:cNvPr id="82" name="PlaceHolder 3"/>
          <p:cNvSpPr>
            <a:spLocks noGrp="1"/>
          </p:cNvSpPr>
          <p:nvPr>
            <p:ph type="body"/>
          </p:nvPr>
        </p:nvSpPr>
        <p:spPr>
          <a:xfrm>
            <a:off x="457200" y="1076400"/>
            <a:ext cx="3008160" cy="3517920"/>
          </a:xfrm>
          <a:prstGeom prst="rect">
            <a:avLst/>
          </a:prstGeom>
          <a:noFill/>
          <a:ln w="0">
            <a:noFill/>
          </a:ln>
        </p:spPr>
        <p:txBody>
          <a:bodyPr anchor="t">
            <a:normAutofit fontScale="75000"/>
          </a:bodyPr>
          <a:lstStyle/>
          <a:p>
            <a:pPr marL="432000" indent="-324000">
              <a:spcBef>
                <a:spcPts val="1417"/>
              </a:spcBef>
              <a:buClr>
                <a:srgbClr val="FFFFFF"/>
              </a:buClr>
              <a:buSzPct val="45000"/>
              <a:buFont typeface="Wingdings" charset="2"/>
              <a:buChar char=""/>
            </a:pPr>
            <a:r>
              <a:rPr lang="en-CA" sz="105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CA" sz="105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CA" sz="105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CA" sz="105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CA" sz="105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CA" sz="105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CA" sz="1050" b="0" strike="noStrike" spc="-1">
                <a:solidFill>
                  <a:srgbClr val="000000"/>
                </a:solidFill>
                <a:latin typeface="Arial"/>
              </a:rPr>
              <a:t>Seventh Outline Level</a:t>
            </a:r>
          </a:p>
        </p:txBody>
      </p:sp>
      <p:sp>
        <p:nvSpPr>
          <p:cNvPr id="83" name="PlaceHolder 4"/>
          <p:cNvSpPr>
            <a:spLocks noGrp="1"/>
          </p:cNvSpPr>
          <p:nvPr>
            <p:ph type="dt" idx="5"/>
          </p:nvPr>
        </p:nvSpPr>
        <p:spPr>
          <a:xfrm>
            <a:off x="457200" y="4767120"/>
            <a:ext cx="2133360" cy="273600"/>
          </a:xfrm>
          <a:prstGeom prst="rect">
            <a:avLst/>
          </a:prstGeom>
          <a:noFill/>
          <a:ln w="0">
            <a:noFill/>
          </a:ln>
        </p:spPr>
        <p:txBody>
          <a:bodyPr anchor="ctr">
            <a:noAutofit/>
          </a:bodyPr>
          <a:lstStyle>
            <a:lvl1pPr>
              <a:defRPr lang="en-CA" sz="1400" b="0" strike="noStrike" spc="-1">
                <a:latin typeface="Times New Roman"/>
              </a:defRPr>
            </a:lvl1pPr>
          </a:lstStyle>
          <a:p>
            <a:r>
              <a:rPr lang="en-CA" sz="1400" b="0" strike="noStrike" spc="-1">
                <a:latin typeface="Times New Roman"/>
              </a:rPr>
              <a:t>&lt;date/time&gt;</a:t>
            </a:r>
          </a:p>
        </p:txBody>
      </p:sp>
      <p:sp>
        <p:nvSpPr>
          <p:cNvPr id="84" name="PlaceHolder 5"/>
          <p:cNvSpPr>
            <a:spLocks noGrp="1"/>
          </p:cNvSpPr>
          <p:nvPr>
            <p:ph type="ftr" idx="6"/>
          </p:nvPr>
        </p:nvSpPr>
        <p:spPr>
          <a:xfrm>
            <a:off x="3124080" y="4767120"/>
            <a:ext cx="2895120" cy="273600"/>
          </a:xfrm>
          <a:prstGeom prst="rect">
            <a:avLst/>
          </a:prstGeom>
          <a:noFill/>
          <a:ln w="0">
            <a:noFill/>
          </a:ln>
        </p:spPr>
        <p:txBody>
          <a:bodyPr anchor="ctr">
            <a:noAutofit/>
          </a:bodyPr>
          <a:lstStyle>
            <a:lvl1pPr algn="ctr">
              <a:buNone/>
              <a:defRPr lang="en-CA" sz="1400" b="0" strike="noStrike" spc="-1">
                <a:latin typeface="Times New Roman"/>
              </a:defRPr>
            </a:lvl1pPr>
          </a:lstStyle>
          <a:p>
            <a:pPr algn="ctr">
              <a:buNone/>
            </a:pPr>
            <a:r>
              <a:rPr lang="en-CA" sz="1400" b="0" strike="noStrike" spc="-1">
                <a:latin typeface="Times New Roman"/>
              </a:rPr>
              <a:t>&lt;footer&gt;</a:t>
            </a:r>
          </a:p>
        </p:txBody>
      </p:sp>
      <p:sp>
        <p:nvSpPr>
          <p:cNvPr id="85" name="PlaceHolder 6"/>
          <p:cNvSpPr>
            <a:spLocks noGrp="1"/>
          </p:cNvSpPr>
          <p:nvPr>
            <p:ph type="sldNum" idx="7"/>
          </p:nvPr>
        </p:nvSpPr>
        <p:spPr>
          <a:xfrm>
            <a:off x="6553080" y="4767120"/>
            <a:ext cx="2133360" cy="273600"/>
          </a:xfrm>
          <a:prstGeom prst="rect">
            <a:avLst/>
          </a:prstGeom>
          <a:noFill/>
          <a:ln w="0">
            <a:noFill/>
          </a:ln>
        </p:spPr>
        <p:txBody>
          <a:bodyPr anchor="ctr">
            <a:normAutofit/>
          </a:bodyPr>
          <a:lstStyle>
            <a:lvl1pPr algn="r">
              <a:lnSpc>
                <a:spcPct val="100000"/>
              </a:lnSpc>
              <a:buNone/>
              <a:tabLst>
                <a:tab pos="0" algn="l"/>
              </a:tabLst>
              <a:defRPr lang="en-US" sz="1000" b="0" strike="noStrike" spc="-1">
                <a:solidFill>
                  <a:srgbClr val="ADADAD"/>
                </a:solidFill>
                <a:latin typeface="Arial"/>
                <a:ea typeface="Arial"/>
              </a:defRPr>
            </a:lvl1pPr>
          </a:lstStyle>
          <a:p>
            <a:pPr algn="r">
              <a:lnSpc>
                <a:spcPct val="100000"/>
              </a:lnSpc>
              <a:buNone/>
              <a:tabLst>
                <a:tab pos="0" algn="l"/>
              </a:tabLst>
            </a:pPr>
            <a:fld id="{4EAB017F-B946-4D7F-9502-2CA28BA218B5}" type="slidenum">
              <a:rPr lang="en-US" sz="1000" b="0" strike="noStrike" spc="-1">
                <a:solidFill>
                  <a:srgbClr val="ADADAD"/>
                </a:solidFill>
                <a:latin typeface="Arial"/>
                <a:ea typeface="Arial"/>
              </a:rPr>
              <a:t>‹#›</a:t>
            </a:fld>
            <a:endParaRPr lang="en-CA"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744480"/>
            <a:ext cx="8520120" cy="2052360"/>
          </a:xfrm>
          <a:prstGeom prst="rect">
            <a:avLst/>
          </a:prstGeom>
          <a:noFill/>
          <a:ln w="0">
            <a:noFill/>
          </a:ln>
        </p:spPr>
        <p:txBody>
          <a:bodyPr anchor="ctr">
            <a:normAutofit/>
          </a:bodyPr>
          <a:lstStyle/>
          <a:p>
            <a:pPr algn="ctr">
              <a:lnSpc>
                <a:spcPct val="100000"/>
              </a:lnSpc>
              <a:buNone/>
              <a:tabLst>
                <a:tab pos="0" algn="l"/>
              </a:tabLst>
            </a:pPr>
            <a:r>
              <a:rPr lang="en-US" sz="5200" b="0" strike="noStrike" spc="-1">
                <a:solidFill>
                  <a:srgbClr val="FFFFFF"/>
                </a:solidFill>
                <a:latin typeface="Arial"/>
                <a:ea typeface="Arial"/>
              </a:rPr>
              <a:t>STAC67 Final Project</a:t>
            </a:r>
            <a:endParaRPr lang="en-CA" sz="5200" b="0" strike="noStrike" spc="-1">
              <a:solidFill>
                <a:srgbClr val="000000"/>
              </a:solidFill>
              <a:latin typeface="Arial"/>
            </a:endParaRPr>
          </a:p>
        </p:txBody>
      </p:sp>
      <p:sp>
        <p:nvSpPr>
          <p:cNvPr id="123" name="PlaceHolder 2"/>
          <p:cNvSpPr>
            <a:spLocks noGrp="1"/>
          </p:cNvSpPr>
          <p:nvPr>
            <p:ph type="subTitle"/>
          </p:nvPr>
        </p:nvSpPr>
        <p:spPr>
          <a:xfrm>
            <a:off x="311760" y="2834280"/>
            <a:ext cx="8520120" cy="792360"/>
          </a:xfrm>
          <a:prstGeom prst="rect">
            <a:avLst/>
          </a:prstGeom>
          <a:noFill/>
          <a:ln w="0">
            <a:noFill/>
          </a:ln>
        </p:spPr>
        <p:txBody>
          <a:bodyPr anchor="t">
            <a:normAutofit fontScale="69000" lnSpcReduction="10000"/>
          </a:bodyPr>
          <a:lstStyle/>
          <a:p>
            <a:pPr algn="ctr">
              <a:lnSpc>
                <a:spcPct val="100000"/>
              </a:lnSpc>
              <a:buNone/>
              <a:tabLst>
                <a:tab pos="0" algn="l"/>
              </a:tabLst>
            </a:pPr>
            <a:r>
              <a:rPr sz="2800"/>
              <a:t/>
            </a:r>
            <a:br>
              <a:rPr sz="2800"/>
            </a:br>
            <a:r>
              <a:rPr sz="2800"/>
              <a:t/>
            </a:r>
            <a:br>
              <a:rPr sz="2800"/>
            </a:br>
            <a:r>
              <a:rPr lang="en-US" sz="2800" b="0" strike="noStrike" spc="-1">
                <a:solidFill>
                  <a:srgbClr val="ADADAD"/>
                </a:solidFill>
                <a:latin typeface="Arial"/>
                <a:ea typeface="Arial"/>
              </a:rPr>
              <a:t>Alex Cheng, Zaamin Rattansi, Jacob Temple, Jeffrey Wong</a:t>
            </a:r>
            <a:endParaRPr lang="en-CA" sz="2800" b="0" strike="noStrike" spc="-1">
              <a:latin typeface="Arial"/>
            </a:endParaRPr>
          </a:p>
        </p:txBody>
      </p:sp>
      <p:sp>
        <p:nvSpPr>
          <p:cNvPr id="124" name="PlaceHolder 3"/>
          <p:cNvSpPr>
            <a:spLocks noGrp="1"/>
          </p:cNvSpPr>
          <p:nvPr>
            <p:ph type="sldNum" idx="8"/>
          </p:nvPr>
        </p:nvSpPr>
        <p:spPr>
          <a:xfrm>
            <a:off x="8472600" y="4663080"/>
            <a:ext cx="548280" cy="393120"/>
          </a:xfrm>
          <a:prstGeom prst="rect">
            <a:avLst/>
          </a:prstGeom>
          <a:noFill/>
          <a:ln w="0">
            <a:noFill/>
          </a:ln>
        </p:spPr>
        <p:txBody>
          <a:bodyPr anchor="ctr">
            <a:normAutofit fontScale="99000" lnSpcReduction="10000"/>
          </a:bodyPr>
          <a:lstStyle>
            <a:lvl1pPr>
              <a:lnSpc>
                <a:spcPct val="100000"/>
              </a:lnSpc>
              <a:buNone/>
              <a:tabLst>
                <a:tab pos="0" algn="l"/>
              </a:tabLst>
              <a:defRPr lang="en-US" sz="1000" b="0" strike="noStrike" spc="-1">
                <a:solidFill>
                  <a:srgbClr val="ADADAD"/>
                </a:solidFill>
                <a:latin typeface="Arial"/>
                <a:ea typeface="Arial"/>
              </a:defRPr>
            </a:lvl1pPr>
          </a:lstStyle>
          <a:p>
            <a:pPr>
              <a:lnSpc>
                <a:spcPct val="100000"/>
              </a:lnSpc>
              <a:buNone/>
              <a:tabLst>
                <a:tab pos="0" algn="l"/>
              </a:tabLst>
            </a:pPr>
            <a:r>
              <a:rPr lang="en-US" sz="1000" b="0" strike="noStrike" spc="-1">
                <a:solidFill>
                  <a:srgbClr val="ADADAD"/>
                </a:solidFill>
                <a:latin typeface="Arial"/>
                <a:ea typeface="Arial"/>
              </a:rPr>
              <a:t>12/05/2022</a:t>
            </a:r>
            <a:endParaRPr lang="en-CA" sz="10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10760" y="1980000"/>
            <a:ext cx="8229240" cy="856800"/>
          </a:xfrm>
          <a:prstGeom prst="rect">
            <a:avLst/>
          </a:prstGeom>
          <a:noFill/>
          <a:ln w="0">
            <a:noFill/>
          </a:ln>
        </p:spPr>
        <p:txBody>
          <a:bodyPr anchor="ctr">
            <a:normAutofit/>
          </a:bodyPr>
          <a:lstStyle/>
          <a:p>
            <a:pPr algn="ctr">
              <a:lnSpc>
                <a:spcPct val="100000"/>
              </a:lnSpc>
              <a:buNone/>
              <a:tabLst>
                <a:tab pos="0" algn="l"/>
              </a:tabLst>
            </a:pPr>
            <a:r>
              <a:rPr lang="en-US" sz="4800" b="0" strike="noStrike" spc="-1">
                <a:solidFill>
                  <a:srgbClr val="FFFFFF"/>
                </a:solidFill>
                <a:latin typeface="Arial"/>
                <a:ea typeface="Arial"/>
              </a:rPr>
              <a:t>Model Building</a:t>
            </a:r>
            <a:endParaRPr lang="en-CA" sz="4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Full Model With Interactions</a:t>
            </a:r>
            <a:endParaRPr lang="en-CA" sz="2800" b="0" strike="noStrike" spc="-1">
              <a:solidFill>
                <a:srgbClr val="000000"/>
              </a:solidFill>
              <a:latin typeface="Arial"/>
            </a:endParaRPr>
          </a:p>
        </p:txBody>
      </p:sp>
      <p:sp>
        <p:nvSpPr>
          <p:cNvPr id="146" name="PlaceHolder 2"/>
          <p:cNvSpPr>
            <a:spLocks noGrp="1"/>
          </p:cNvSpPr>
          <p:nvPr>
            <p:ph/>
          </p:nvPr>
        </p:nvSpPr>
        <p:spPr>
          <a:xfrm>
            <a:off x="457200" y="1200240"/>
            <a:ext cx="8229240" cy="3394080"/>
          </a:xfrm>
          <a:prstGeom prst="rect">
            <a:avLst/>
          </a:prstGeom>
          <a:noFill/>
          <a:ln w="0">
            <a:noFill/>
          </a:ln>
        </p:spPr>
        <p:txBody>
          <a:bodyPr anchor="t">
            <a:normAutofit fontScale="70000" lnSpcReduction="10000"/>
          </a:bodyPr>
          <a:lstStyle/>
          <a:p>
            <a:pPr marL="343080">
              <a:lnSpc>
                <a:spcPct val="115000"/>
              </a:lnSpc>
              <a:spcAft>
                <a:spcPts val="1199"/>
              </a:spcAft>
              <a:buNone/>
              <a:tabLst>
                <a:tab pos="0" algn="l"/>
              </a:tabLst>
            </a:pPr>
            <a:r>
              <a:rPr lang="en-US" sz="1800" b="0" strike="noStrike" spc="-1" dirty="0">
                <a:solidFill>
                  <a:srgbClr val="ADADAD"/>
                </a:solidFill>
                <a:latin typeface="Courier New"/>
                <a:ea typeface="Courier New"/>
              </a:rPr>
              <a:t>## $sigma</a:t>
            </a:r>
            <a:r>
              <a:rPr sz="1800" dirty="0"/>
              <a:t/>
            </a:r>
            <a:br>
              <a:rPr sz="1800" dirty="0"/>
            </a:br>
            <a:r>
              <a:rPr lang="en-US" sz="1800" b="0" strike="noStrike" spc="-1" dirty="0">
                <a:solidFill>
                  <a:srgbClr val="ADADAD"/>
                </a:solidFill>
                <a:latin typeface="Courier New"/>
                <a:ea typeface="Courier New"/>
              </a:rPr>
              <a:t>## [1] 10464.04</a:t>
            </a:r>
            <a:r>
              <a:rPr sz="1800" dirty="0"/>
              <a:t/>
            </a:r>
            <a:br>
              <a:rPr sz="1800" dirty="0"/>
            </a:br>
            <a:r>
              <a:rPr lang="en-US" sz="1800" b="0" strike="noStrike" spc="-1" dirty="0">
                <a:solidFill>
                  <a:srgbClr val="ADADAD"/>
                </a:solidFill>
                <a:latin typeface="Courier New"/>
                <a:ea typeface="Courier New"/>
              </a:rPr>
              <a:t>## </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df</a:t>
            </a:r>
            <a:r>
              <a:rPr sz="1800" dirty="0"/>
              <a:t/>
            </a:r>
            <a:br>
              <a:rPr sz="1800" dirty="0"/>
            </a:br>
            <a:r>
              <a:rPr lang="en-US" sz="1800" b="0" strike="noStrike" spc="-1" dirty="0">
                <a:solidFill>
                  <a:srgbClr val="ADADAD"/>
                </a:solidFill>
                <a:latin typeface="Courier New"/>
                <a:ea typeface="Courier New"/>
              </a:rPr>
              <a:t>## [1]   125 19724   125</a:t>
            </a:r>
            <a:r>
              <a:rPr sz="1800" dirty="0"/>
              <a:t/>
            </a:r>
            <a:br>
              <a:rPr sz="1800" dirty="0"/>
            </a:br>
            <a:r>
              <a:rPr lang="en-US" sz="1800" b="0" strike="noStrike" spc="-1" dirty="0">
                <a:solidFill>
                  <a:srgbClr val="ADADAD"/>
                </a:solidFill>
                <a:latin typeface="Courier New"/>
                <a:ea typeface="Courier New"/>
              </a:rPr>
              <a:t>## </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r.squared</a:t>
            </a:r>
            <a:r>
              <a:rPr sz="1800" dirty="0"/>
              <a:t/>
            </a:r>
            <a:br>
              <a:rPr sz="1800" dirty="0"/>
            </a:br>
            <a:r>
              <a:rPr lang="en-US" sz="1800" b="0" strike="noStrike" spc="-1" dirty="0">
                <a:solidFill>
                  <a:srgbClr val="ADADAD"/>
                </a:solidFill>
                <a:latin typeface="Courier New"/>
                <a:ea typeface="Courier New"/>
              </a:rPr>
              <a:t>## [1] 0.07146069</a:t>
            </a:r>
            <a:r>
              <a:rPr sz="1800" dirty="0"/>
              <a:t/>
            </a:r>
            <a:br>
              <a:rPr sz="1800" dirty="0"/>
            </a:br>
            <a:r>
              <a:rPr lang="en-US" sz="1800" b="0" strike="noStrike" spc="-1" dirty="0">
                <a:solidFill>
                  <a:srgbClr val="ADADAD"/>
                </a:solidFill>
                <a:latin typeface="Courier New"/>
                <a:ea typeface="Courier New"/>
              </a:rPr>
              <a:t>## </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adj.r.squared</a:t>
            </a:r>
            <a:r>
              <a:rPr sz="1800" dirty="0"/>
              <a:t/>
            </a:r>
            <a:br>
              <a:rPr sz="1800" dirty="0"/>
            </a:br>
            <a:r>
              <a:rPr lang="en-US" sz="1800" b="0" strike="noStrike" spc="-1" dirty="0">
                <a:solidFill>
                  <a:srgbClr val="ADADAD"/>
                </a:solidFill>
                <a:latin typeface="Courier New"/>
                <a:ea typeface="Courier New"/>
              </a:rPr>
              <a:t>## [1] 0.06562319</a:t>
            </a:r>
            <a:r>
              <a:rPr sz="1800" dirty="0"/>
              <a:t/>
            </a:r>
            <a:br>
              <a:rPr sz="1800" dirty="0"/>
            </a:br>
            <a:r>
              <a:rPr lang="en-US" sz="1800" b="0" strike="noStrike" spc="-1" dirty="0">
                <a:solidFill>
                  <a:srgbClr val="ADADAD"/>
                </a:solidFill>
                <a:latin typeface="Courier New"/>
                <a:ea typeface="Courier New"/>
              </a:rPr>
              <a:t>## </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fstatistic</a:t>
            </a:r>
            <a:r>
              <a:rPr sz="1800" dirty="0"/>
              <a:t/>
            </a:r>
            <a:br>
              <a:rPr sz="1800" dirty="0"/>
            </a:br>
            <a:r>
              <a:rPr lang="en-US" sz="1800" b="0" strike="noStrike" spc="-1" dirty="0">
                <a:solidFill>
                  <a:srgbClr val="ADADAD"/>
                </a:solidFill>
                <a:latin typeface="Courier New"/>
                <a:ea typeface="Courier New"/>
              </a:rPr>
              <a:t>##       value       </a:t>
            </a:r>
            <a:r>
              <a:rPr lang="en-US" sz="1800" b="0" strike="noStrike" spc="-1" dirty="0" err="1">
                <a:solidFill>
                  <a:srgbClr val="ADADAD"/>
                </a:solidFill>
                <a:latin typeface="Courier New"/>
                <a:ea typeface="Courier New"/>
              </a:rPr>
              <a:t>numdf</a:t>
            </a: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dendf</a:t>
            </a:r>
            <a:r>
              <a:rPr lang="en-US" sz="1800" b="0" strike="noStrike" spc="-1" dirty="0">
                <a:solidFill>
                  <a:srgbClr val="ADADAD"/>
                </a:solidFill>
                <a:latin typeface="Courier New"/>
                <a:ea typeface="Courier New"/>
              </a:rPr>
              <a:t> </a:t>
            </a:r>
            <a:r>
              <a:rPr sz="1800" dirty="0"/>
              <a:t/>
            </a:r>
            <a:br>
              <a:rPr sz="1800" dirty="0"/>
            </a:br>
            <a:r>
              <a:rPr lang="en-US" sz="1800" b="0" strike="noStrike" spc="-1" dirty="0">
                <a:solidFill>
                  <a:srgbClr val="ADADAD"/>
                </a:solidFill>
                <a:latin typeface="Courier New"/>
                <a:ea typeface="Courier New"/>
              </a:rPr>
              <a:t>##    12.24166   124.00000 19724.00000</a:t>
            </a:r>
            <a:endParaRPr lang="en-CA"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Model 1 - Stepwise Regression of Full Model</a:t>
            </a:r>
            <a:endParaRPr lang="en-CA" sz="2800" b="0" strike="noStrike" spc="-1">
              <a:solidFill>
                <a:srgbClr val="000000"/>
              </a:solidFill>
              <a:latin typeface="Arial"/>
            </a:endParaRPr>
          </a:p>
        </p:txBody>
      </p:sp>
      <p:sp>
        <p:nvSpPr>
          <p:cNvPr id="148" name="PlaceHolder 2"/>
          <p:cNvSpPr>
            <a:spLocks noGrp="1"/>
          </p:cNvSpPr>
          <p:nvPr>
            <p:ph/>
          </p:nvPr>
        </p:nvSpPr>
        <p:spPr>
          <a:xfrm>
            <a:off x="457200" y="1200240"/>
            <a:ext cx="8229240" cy="3394080"/>
          </a:xfrm>
          <a:prstGeom prst="rect">
            <a:avLst/>
          </a:prstGeom>
          <a:noFill/>
          <a:ln w="0">
            <a:noFill/>
          </a:ln>
        </p:spPr>
        <p:txBody>
          <a:bodyPr anchor="t">
            <a:normAutofit fontScale="70000" lnSpcReduction="10000"/>
          </a:bodyPr>
          <a:lstStyle/>
          <a:p>
            <a:pPr marL="343080">
              <a:lnSpc>
                <a:spcPct val="115000"/>
              </a:lnSpc>
              <a:spcAft>
                <a:spcPts val="1199"/>
              </a:spcAft>
              <a:buNone/>
              <a:tabLst>
                <a:tab pos="0" algn="l"/>
              </a:tabLst>
            </a:pPr>
            <a:r>
              <a:rPr lang="en-US" sz="1800" b="0" strike="noStrike" spc="-1">
                <a:solidFill>
                  <a:srgbClr val="ADADAD"/>
                </a:solidFill>
                <a:latin typeface="Courier New"/>
                <a:ea typeface="Courier New"/>
              </a:rPr>
              <a:t>## $sigma</a:t>
            </a:r>
            <a:r>
              <a:rPr sz="1800"/>
              <a:t/>
            </a:r>
            <a:br>
              <a:rPr sz="1800"/>
            </a:br>
            <a:r>
              <a:rPr lang="en-US" sz="1800" b="0" strike="noStrike" spc="-1">
                <a:solidFill>
                  <a:srgbClr val="ADADAD"/>
                </a:solidFill>
                <a:latin typeface="Courier New"/>
                <a:ea typeface="Courier New"/>
              </a:rPr>
              <a:t>## [1] 10533.72</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$df</a:t>
            </a:r>
            <a:r>
              <a:rPr sz="1800"/>
              <a:t/>
            </a:r>
            <a:br>
              <a:rPr sz="1800"/>
            </a:br>
            <a:r>
              <a:rPr lang="en-US" sz="1800" b="0" strike="noStrike" spc="-1">
                <a:solidFill>
                  <a:srgbClr val="ADADAD"/>
                </a:solidFill>
                <a:latin typeface="Courier New"/>
                <a:ea typeface="Courier New"/>
              </a:rPr>
              <a:t>## [1]    36 19813    36</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$r.squared</a:t>
            </a:r>
            <a:r>
              <a:rPr sz="1800"/>
              <a:t/>
            </a:r>
            <a:br>
              <a:rPr sz="1800"/>
            </a:br>
            <a:r>
              <a:rPr lang="en-US" sz="1800" b="0" strike="noStrike" spc="-1">
                <a:solidFill>
                  <a:srgbClr val="ADADAD"/>
                </a:solidFill>
                <a:latin typeface="Courier New"/>
                <a:ea typeface="Courier New"/>
              </a:rPr>
              <a:t>## [1] 0.05480761</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$adj.r.squared</a:t>
            </a:r>
            <a:r>
              <a:rPr sz="1800"/>
              <a:t/>
            </a:r>
            <a:br>
              <a:rPr sz="1800"/>
            </a:br>
            <a:r>
              <a:rPr lang="en-US" sz="1800" b="0" strike="noStrike" spc="-1">
                <a:solidFill>
                  <a:srgbClr val="ADADAD"/>
                </a:solidFill>
                <a:latin typeface="Courier New"/>
                <a:ea typeface="Courier New"/>
              </a:rPr>
              <a:t>## [1] 0.05313791</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$fstatistic</a:t>
            </a:r>
            <a:r>
              <a:rPr sz="1800"/>
              <a:t/>
            </a:r>
            <a:br>
              <a:rPr sz="1800"/>
            </a:br>
            <a:r>
              <a:rPr lang="en-US" sz="1800" b="0" strike="noStrike" spc="-1">
                <a:solidFill>
                  <a:srgbClr val="ADADAD"/>
                </a:solidFill>
                <a:latin typeface="Courier New"/>
                <a:ea typeface="Courier New"/>
              </a:rPr>
              <a:t>##       value       numdf       dendf </a:t>
            </a:r>
            <a:r>
              <a:rPr sz="1800"/>
              <a:t/>
            </a:r>
            <a:br>
              <a:rPr sz="1800"/>
            </a:br>
            <a:r>
              <a:rPr lang="en-US" sz="1800" b="0" strike="noStrike" spc="-1">
                <a:solidFill>
                  <a:srgbClr val="ADADAD"/>
                </a:solidFill>
                <a:latin typeface="Courier New"/>
                <a:ea typeface="Courier New"/>
              </a:rPr>
              <a:t>##    32.82486    35.00000 19813.00000</a:t>
            </a:r>
            <a:endParaRPr lang="en-CA"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Model 2 - Subset Regression on Model 1</a:t>
            </a:r>
            <a:endParaRPr lang="en-CA" sz="2800" b="0" strike="noStrike" spc="-1">
              <a:solidFill>
                <a:srgbClr val="000000"/>
              </a:solidFill>
              <a:latin typeface="Arial"/>
            </a:endParaRPr>
          </a:p>
        </p:txBody>
      </p:sp>
      <p:sp>
        <p:nvSpPr>
          <p:cNvPr id="150" name="PlaceHolder 2"/>
          <p:cNvSpPr>
            <a:spLocks noGrp="1"/>
          </p:cNvSpPr>
          <p:nvPr>
            <p:ph/>
          </p:nvPr>
        </p:nvSpPr>
        <p:spPr>
          <a:xfrm>
            <a:off x="457200" y="1200240"/>
            <a:ext cx="8229240" cy="3394080"/>
          </a:xfrm>
          <a:prstGeom prst="rect">
            <a:avLst/>
          </a:prstGeom>
          <a:noFill/>
          <a:ln w="0">
            <a:noFill/>
          </a:ln>
        </p:spPr>
        <p:txBody>
          <a:bodyPr anchor="t">
            <a:normAutofit fontScale="70000" lnSpcReduction="10000"/>
          </a:bodyPr>
          <a:lstStyle/>
          <a:p>
            <a:pPr marL="343080">
              <a:lnSpc>
                <a:spcPct val="115000"/>
              </a:lnSpc>
              <a:spcAft>
                <a:spcPts val="1199"/>
              </a:spcAft>
              <a:buNone/>
              <a:tabLst>
                <a:tab pos="0" algn="l"/>
              </a:tabLst>
            </a:pPr>
            <a:r>
              <a:rPr lang="en-US" sz="1800" b="0" strike="noStrike" spc="-1">
                <a:solidFill>
                  <a:srgbClr val="ADADAD"/>
                </a:solidFill>
                <a:latin typeface="Courier New"/>
                <a:ea typeface="Courier New"/>
              </a:rPr>
              <a:t>## $sigma</a:t>
            </a:r>
            <a:r>
              <a:rPr sz="1800"/>
              <a:t/>
            </a:r>
            <a:br>
              <a:rPr sz="1800"/>
            </a:br>
            <a:r>
              <a:rPr lang="en-US" sz="1800" b="0" strike="noStrike" spc="-1">
                <a:solidFill>
                  <a:srgbClr val="ADADAD"/>
                </a:solidFill>
                <a:latin typeface="Courier New"/>
                <a:ea typeface="Courier New"/>
              </a:rPr>
              <a:t>## [1] 10533.32</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$df</a:t>
            </a:r>
            <a:r>
              <a:rPr sz="1800"/>
              <a:t/>
            </a:r>
            <a:br>
              <a:rPr sz="1800"/>
            </a:br>
            <a:r>
              <a:rPr lang="en-US" sz="1800" b="0" strike="noStrike" spc="-1">
                <a:solidFill>
                  <a:srgbClr val="ADADAD"/>
                </a:solidFill>
                <a:latin typeface="Courier New"/>
                <a:ea typeface="Courier New"/>
              </a:rPr>
              <a:t>## [1]    30 19819    30</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$r.squared</a:t>
            </a:r>
            <a:r>
              <a:rPr sz="1800"/>
              <a:t/>
            </a:r>
            <a:br>
              <a:rPr sz="1800"/>
            </a:br>
            <a:r>
              <a:rPr lang="en-US" sz="1800" b="0" strike="noStrike" spc="-1">
                <a:solidFill>
                  <a:srgbClr val="ADADAD"/>
                </a:solidFill>
                <a:latin typeface="Courier New"/>
                <a:ea typeface="Courier New"/>
              </a:rPr>
              <a:t>## [1] 0.05459331</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$adj.r.squared</a:t>
            </a:r>
            <a:r>
              <a:rPr sz="1800"/>
              <a:t/>
            </a:r>
            <a:br>
              <a:rPr sz="1800"/>
            </a:br>
            <a:r>
              <a:rPr lang="en-US" sz="1800" b="0" strike="noStrike" spc="-1">
                <a:solidFill>
                  <a:srgbClr val="ADADAD"/>
                </a:solidFill>
                <a:latin typeface="Courier New"/>
                <a:ea typeface="Courier New"/>
              </a:rPr>
              <a:t>## [1] 0.05320995</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$fstatistic</a:t>
            </a:r>
            <a:r>
              <a:rPr sz="1800"/>
              <a:t/>
            </a:r>
            <a:br>
              <a:rPr sz="1800"/>
            </a:br>
            <a:r>
              <a:rPr lang="en-US" sz="1800" b="0" strike="noStrike" spc="-1">
                <a:solidFill>
                  <a:srgbClr val="ADADAD"/>
                </a:solidFill>
                <a:latin typeface="Courier New"/>
                <a:ea typeface="Courier New"/>
              </a:rPr>
              <a:t>##      value      numdf      dendf </a:t>
            </a:r>
            <a:r>
              <a:rPr sz="1800"/>
              <a:t/>
            </a:r>
            <a:br>
              <a:rPr sz="1800"/>
            </a:br>
            <a:r>
              <a:rPr lang="en-US" sz="1800" b="0" strike="noStrike" spc="-1">
                <a:solidFill>
                  <a:srgbClr val="ADADAD"/>
                </a:solidFill>
                <a:latin typeface="Courier New"/>
                <a:ea typeface="Courier New"/>
              </a:rPr>
              <a:t>##    39.4643    29.0000 19819.0000</a:t>
            </a:r>
            <a:endParaRPr lang="en-CA"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Model Diagnostics</a:t>
            </a:r>
            <a:endParaRPr lang="en-CA" sz="2800" b="0" strike="noStrike" spc="-1">
              <a:solidFill>
                <a:srgbClr val="000000"/>
              </a:solidFill>
              <a:latin typeface="Arial"/>
            </a:endParaRPr>
          </a:p>
        </p:txBody>
      </p:sp>
      <p:sp>
        <p:nvSpPr>
          <p:cNvPr id="152" name="PlaceHolder 2"/>
          <p:cNvSpPr>
            <a:spLocks noGrp="1"/>
          </p:cNvSpPr>
          <p:nvPr>
            <p:ph/>
          </p:nvPr>
        </p:nvSpPr>
        <p:spPr>
          <a:xfrm>
            <a:off x="457200" y="1200240"/>
            <a:ext cx="8229240" cy="3394080"/>
          </a:xfrm>
          <a:prstGeom prst="rect">
            <a:avLst/>
          </a:prstGeom>
          <a:noFill/>
          <a:ln w="0">
            <a:noFill/>
          </a:ln>
        </p:spPr>
        <p:txBody>
          <a:bodyPr anchor="t">
            <a:normAutofit/>
          </a:bodyPr>
          <a:lstStyle/>
          <a:p>
            <a:pPr>
              <a:lnSpc>
                <a:spcPct val="115000"/>
              </a:lnSpc>
              <a:buNone/>
              <a:tabLst>
                <a:tab pos="0" algn="l"/>
              </a:tabLst>
            </a:pPr>
            <a:r>
              <a:rPr lang="en-US" sz="1800" b="0" strike="noStrike" spc="-1" dirty="0">
                <a:solidFill>
                  <a:srgbClr val="ADADAD"/>
                </a:solidFill>
                <a:latin typeface="Arial"/>
                <a:ea typeface="Arial"/>
              </a:rPr>
              <a:t>The number of outliers:</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[1] 96</a:t>
            </a:r>
            <a:endParaRPr lang="en-CA" sz="1800" b="0" strike="noStrike" spc="-1" dirty="0">
              <a:solidFill>
                <a:srgbClr val="000000"/>
              </a:solidFill>
              <a:latin typeface="Arial"/>
            </a:endParaRPr>
          </a:p>
          <a:p>
            <a:pPr>
              <a:lnSpc>
                <a:spcPct val="115000"/>
              </a:lnSpc>
              <a:spcBef>
                <a:spcPts val="479"/>
              </a:spcBef>
              <a:buNone/>
              <a:tabLst>
                <a:tab pos="0" algn="l"/>
              </a:tabLst>
            </a:pPr>
            <a:r>
              <a:rPr lang="en-US" sz="1800" b="0" strike="noStrike" spc="-1" dirty="0">
                <a:solidFill>
                  <a:srgbClr val="ADADAD"/>
                </a:solidFill>
                <a:latin typeface="Arial"/>
                <a:ea typeface="Arial"/>
              </a:rPr>
              <a:t>Number of leverage points:</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[1] 915</a:t>
            </a:r>
            <a:endParaRPr lang="en-CA" sz="1800" b="0" strike="noStrike" spc="-1" dirty="0">
              <a:solidFill>
                <a:srgbClr val="000000"/>
              </a:solidFill>
              <a:latin typeface="Arial"/>
            </a:endParaRPr>
          </a:p>
          <a:p>
            <a:pPr>
              <a:lnSpc>
                <a:spcPct val="115000"/>
              </a:lnSpc>
              <a:spcBef>
                <a:spcPts val="479"/>
              </a:spcBef>
              <a:buNone/>
              <a:tabLst>
                <a:tab pos="0" algn="l"/>
              </a:tabLst>
            </a:pPr>
            <a:r>
              <a:rPr lang="en-US" sz="1800" b="0" strike="noStrike" spc="-1" dirty="0">
                <a:solidFill>
                  <a:srgbClr val="ADADAD"/>
                </a:solidFill>
                <a:latin typeface="Arial"/>
                <a:ea typeface="Arial"/>
              </a:rPr>
              <a:t>Number of influential points (DFFITS &amp; DFBETAS):</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[DFFITS] </a:t>
            </a:r>
            <a:r>
              <a:rPr lang="en-US" sz="1800" b="0" strike="noStrike" spc="-1" dirty="0">
                <a:solidFill>
                  <a:srgbClr val="ADADAD"/>
                </a:solidFill>
                <a:latin typeface="Courier New"/>
                <a:ea typeface="Courier New"/>
              </a:rPr>
              <a:t>385</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[DFBETAS] </a:t>
            </a:r>
            <a:r>
              <a:rPr lang="en-US" sz="1800" b="0" strike="noStrike" spc="-1" dirty="0">
                <a:solidFill>
                  <a:srgbClr val="ADADAD"/>
                </a:solidFill>
                <a:latin typeface="Courier New"/>
                <a:ea typeface="Courier New"/>
              </a:rPr>
              <a:t>7369</a:t>
            </a:r>
            <a:endParaRPr lang="en-CA" sz="1800" b="0" strike="noStrike" spc="-1" dirty="0">
              <a:solidFill>
                <a:srgbClr val="000000"/>
              </a:solidFill>
              <a:latin typeface="Arial"/>
            </a:endParaRPr>
          </a:p>
          <a:p>
            <a:pPr>
              <a:lnSpc>
                <a:spcPct val="115000"/>
              </a:lnSpc>
              <a:spcBef>
                <a:spcPts val="479"/>
              </a:spcBef>
              <a:spcAft>
                <a:spcPts val="1199"/>
              </a:spcAft>
              <a:buNone/>
              <a:tabLst>
                <a:tab pos="0" algn="l"/>
              </a:tabLst>
            </a:pPr>
            <a:r>
              <a:rPr lang="en-US" sz="1800" b="0" strike="noStrike" spc="-1" dirty="0">
                <a:solidFill>
                  <a:srgbClr val="ADADAD"/>
                </a:solidFill>
                <a:latin typeface="Arial"/>
                <a:ea typeface="Arial"/>
              </a:rPr>
              <a:t>We removed all outliers, leverage points, and influential points.</a:t>
            </a:r>
            <a:endParaRPr lang="en-CA"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920"/>
            <a:ext cx="8229240" cy="856800"/>
          </a:xfrm>
          <a:prstGeom prst="rect">
            <a:avLst/>
          </a:prstGeom>
          <a:noFill/>
          <a:ln w="0">
            <a:noFill/>
          </a:ln>
        </p:spPr>
        <p:txBody>
          <a:bodyPr anchor="ctr">
            <a:normAutofit fontScale="90000"/>
          </a:bodyPr>
          <a:lstStyle/>
          <a:p>
            <a:pPr algn="ctr">
              <a:lnSpc>
                <a:spcPct val="100000"/>
              </a:lnSpc>
              <a:buNone/>
              <a:tabLst>
                <a:tab pos="0" algn="l"/>
              </a:tabLst>
            </a:pPr>
            <a:r>
              <a:rPr lang="en-US" sz="2800" b="0" strike="noStrike" spc="-1">
                <a:solidFill>
                  <a:srgbClr val="FFFFFF"/>
                </a:solidFill>
                <a:latin typeface="Arial"/>
                <a:ea typeface="Arial"/>
              </a:rPr>
              <a:t>Model 3 - Full Model Before and After log Transformation</a:t>
            </a:r>
            <a:endParaRPr lang="en-CA" sz="2800" b="0" strike="noStrike" spc="-1">
              <a:solidFill>
                <a:srgbClr val="000000"/>
              </a:solidFill>
              <a:latin typeface="Arial"/>
            </a:endParaRPr>
          </a:p>
        </p:txBody>
      </p:sp>
      <p:pic>
        <p:nvPicPr>
          <p:cNvPr id="154" name="Google Shape;155;p18" descr="STAC67-Final-Project-Final-PPT_files/figure-pptx/unnamed-chunk-15-1.png"/>
          <p:cNvPicPr/>
          <p:nvPr/>
        </p:nvPicPr>
        <p:blipFill>
          <a:blip r:embed="rId2"/>
          <a:stretch/>
        </p:blipFill>
        <p:spPr>
          <a:xfrm>
            <a:off x="2210760" y="1182240"/>
            <a:ext cx="4721760" cy="37746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Google Shape;160;p19" descr="STAC67-Final-Project-Final-PPT_files/figure-pptx/unnamed-chunk-15-2.png"/>
          <p:cNvPicPr/>
          <p:nvPr/>
        </p:nvPicPr>
        <p:blipFill>
          <a:blip r:embed="rId2"/>
          <a:stretch/>
        </p:blipFill>
        <p:spPr>
          <a:xfrm>
            <a:off x="1642680" y="230040"/>
            <a:ext cx="5858280" cy="4682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920"/>
            <a:ext cx="8229240" cy="856800"/>
          </a:xfrm>
          <a:prstGeom prst="rect">
            <a:avLst/>
          </a:prstGeom>
          <a:noFill/>
          <a:ln w="0">
            <a:noFill/>
          </a:ln>
        </p:spPr>
        <p:txBody>
          <a:bodyPr anchor="ctr">
            <a:normAutofit fontScale="94000"/>
          </a:bodyPr>
          <a:lstStyle/>
          <a:p>
            <a:pPr algn="ctr">
              <a:lnSpc>
                <a:spcPct val="100000"/>
              </a:lnSpc>
              <a:buNone/>
              <a:tabLst>
                <a:tab pos="0" algn="l"/>
              </a:tabLst>
            </a:pPr>
            <a:r>
              <a:rPr lang="en-US" sz="2800" b="0" strike="noStrike" spc="-1">
                <a:solidFill>
                  <a:srgbClr val="FFFFFF"/>
                </a:solidFill>
                <a:latin typeface="Arial"/>
                <a:ea typeface="Arial"/>
              </a:rPr>
              <a:t>Model 4 - Model 1 Before and After log Transformation</a:t>
            </a:r>
            <a:endParaRPr lang="en-CA" sz="2800" b="0" strike="noStrike" spc="-1">
              <a:solidFill>
                <a:srgbClr val="000000"/>
              </a:solidFill>
              <a:latin typeface="Arial"/>
            </a:endParaRPr>
          </a:p>
        </p:txBody>
      </p:sp>
      <p:pic>
        <p:nvPicPr>
          <p:cNvPr id="157" name="Google Shape;166;p20" descr="STAC67-Final-Project-Final-PPT_files/figure-pptx/unnamed-chunk-17-1.png"/>
          <p:cNvPicPr/>
          <p:nvPr/>
        </p:nvPicPr>
        <p:blipFill>
          <a:blip r:embed="rId2"/>
          <a:stretch/>
        </p:blipFill>
        <p:spPr>
          <a:xfrm>
            <a:off x="2161800" y="1063080"/>
            <a:ext cx="4820400" cy="3853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Google Shape;171;p21" descr="STAC67-Final-Project-Final-PPT_files/figure-pptx/unnamed-chunk-17-2.png"/>
          <p:cNvPicPr/>
          <p:nvPr/>
        </p:nvPicPr>
        <p:blipFill>
          <a:blip r:embed="rId2"/>
          <a:stretch/>
        </p:blipFill>
        <p:spPr>
          <a:xfrm>
            <a:off x="1877040" y="417600"/>
            <a:ext cx="5389200" cy="4308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920"/>
            <a:ext cx="8229240" cy="856800"/>
          </a:xfrm>
          <a:prstGeom prst="rect">
            <a:avLst/>
          </a:prstGeom>
          <a:noFill/>
          <a:ln w="0">
            <a:noFill/>
          </a:ln>
        </p:spPr>
        <p:txBody>
          <a:bodyPr anchor="ctr">
            <a:normAutofit fontScale="94000"/>
          </a:bodyPr>
          <a:lstStyle/>
          <a:p>
            <a:pPr algn="ctr">
              <a:lnSpc>
                <a:spcPct val="100000"/>
              </a:lnSpc>
              <a:buNone/>
              <a:tabLst>
                <a:tab pos="0" algn="l"/>
              </a:tabLst>
            </a:pPr>
            <a:r>
              <a:rPr lang="en-US" sz="2800" b="0" strike="noStrike" spc="-1">
                <a:solidFill>
                  <a:srgbClr val="FFFFFF"/>
                </a:solidFill>
                <a:latin typeface="Arial"/>
                <a:ea typeface="Arial"/>
              </a:rPr>
              <a:t>Model 5 - Model 2 Before and After log Transformation</a:t>
            </a:r>
            <a:endParaRPr lang="en-CA" sz="2800" b="0" strike="noStrike" spc="-1">
              <a:solidFill>
                <a:srgbClr val="000000"/>
              </a:solidFill>
              <a:latin typeface="Arial"/>
            </a:endParaRPr>
          </a:p>
        </p:txBody>
      </p:sp>
      <p:pic>
        <p:nvPicPr>
          <p:cNvPr id="160" name="Google Shape;177;p22" descr="STAC67-Final-Project-Final-PPT_files/figure-pptx/unnamed-chunk-19-1.png"/>
          <p:cNvPicPr/>
          <p:nvPr/>
        </p:nvPicPr>
        <p:blipFill>
          <a:blip r:embed="rId2"/>
          <a:stretch/>
        </p:blipFill>
        <p:spPr>
          <a:xfrm>
            <a:off x="2171160" y="1063080"/>
            <a:ext cx="4801320" cy="3837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Introduction</a:t>
            </a:r>
            <a:endParaRPr lang="en-CA" sz="2800" b="0" strike="noStrike" spc="-1">
              <a:solidFill>
                <a:srgbClr val="000000"/>
              </a:solidFill>
              <a:latin typeface="Arial"/>
            </a:endParaRPr>
          </a:p>
        </p:txBody>
      </p:sp>
      <p:sp>
        <p:nvSpPr>
          <p:cNvPr id="126" name="PlaceHolder 2"/>
          <p:cNvSpPr>
            <a:spLocks noGrp="1"/>
          </p:cNvSpPr>
          <p:nvPr>
            <p:ph/>
          </p:nvPr>
        </p:nvSpPr>
        <p:spPr>
          <a:xfrm>
            <a:off x="457200" y="1200240"/>
            <a:ext cx="5654520" cy="3394080"/>
          </a:xfrm>
          <a:prstGeom prst="rect">
            <a:avLst/>
          </a:prstGeom>
          <a:noFill/>
          <a:ln w="0">
            <a:noFill/>
          </a:ln>
        </p:spPr>
        <p:txBody>
          <a:bodyPr anchor="t">
            <a:normAutofit lnSpcReduction="10000"/>
          </a:bodyPr>
          <a:lstStyle/>
          <a:p>
            <a:pPr>
              <a:lnSpc>
                <a:spcPct val="115000"/>
              </a:lnSpc>
              <a:spcAft>
                <a:spcPts val="1199"/>
              </a:spcAft>
              <a:buNone/>
              <a:tabLst>
                <a:tab pos="0" algn="l"/>
              </a:tabLst>
            </a:pPr>
            <a:r>
              <a:rPr lang="en-US" sz="1800" b="0" strike="noStrike" spc="-1">
                <a:solidFill>
                  <a:srgbClr val="ADADAD"/>
                </a:solidFill>
                <a:latin typeface="Arial"/>
                <a:ea typeface="Arial"/>
              </a:rPr>
              <a:t>The purpose of this research is to study the direct and indirect relationships of metrics for Mashable news articles and the amount an article was shared by readers. This will be done through thorough analysis of the variables that have an effect on the number of shares of an article. Variables that are directly related, and variables that have less importance were included to see the largest range of relationships possible and to really understand what affects the amount an article is shared by Mashable users.</a:t>
            </a:r>
            <a:endParaRPr lang="en-CA" sz="1800" b="0" strike="noStrike" spc="-1">
              <a:solidFill>
                <a:srgbClr val="000000"/>
              </a:solidFill>
              <a:latin typeface="Arial"/>
            </a:endParaRPr>
          </a:p>
        </p:txBody>
      </p:sp>
      <p:pic>
        <p:nvPicPr>
          <p:cNvPr id="127" name="Google Shape;76;p2"/>
          <p:cNvPicPr/>
          <p:nvPr/>
        </p:nvPicPr>
        <p:blipFill>
          <a:blip r:embed="rId2"/>
          <a:stretch/>
        </p:blipFill>
        <p:spPr>
          <a:xfrm>
            <a:off x="6192720" y="1638000"/>
            <a:ext cx="2724840" cy="2518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Google Shape;182;p23" descr="STAC67-Final-Project-Final-PPT_files/figure-pptx/unnamed-chunk-19-2.png"/>
          <p:cNvPicPr/>
          <p:nvPr/>
        </p:nvPicPr>
        <p:blipFill>
          <a:blip r:embed="rId2"/>
          <a:stretch/>
        </p:blipFill>
        <p:spPr>
          <a:xfrm>
            <a:off x="1836720" y="385200"/>
            <a:ext cx="5470200" cy="4372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p:nvPr>
        </p:nvSpPr>
        <p:spPr>
          <a:xfrm>
            <a:off x="457200" y="1200240"/>
            <a:ext cx="8229240" cy="3394080"/>
          </a:xfrm>
          <a:prstGeom prst="rect">
            <a:avLst/>
          </a:prstGeom>
          <a:noFill/>
          <a:ln w="0">
            <a:noFill/>
          </a:ln>
        </p:spPr>
        <p:txBody>
          <a:bodyPr anchor="t">
            <a:normAutofit fontScale="63500" lnSpcReduction="20000"/>
          </a:bodyPr>
          <a:lstStyle/>
          <a:p>
            <a:pPr>
              <a:lnSpc>
                <a:spcPct val="115000"/>
              </a:lnSpc>
              <a:buNone/>
              <a:tabLst>
                <a:tab pos="0" algn="l"/>
              </a:tabLst>
            </a:pPr>
            <a:r>
              <a:rPr lang="en-US" sz="1800" b="0" strike="noStrike" spc="-1" dirty="0">
                <a:solidFill>
                  <a:srgbClr val="ADADAD"/>
                </a:solidFill>
                <a:latin typeface="Arial"/>
                <a:ea typeface="Arial"/>
              </a:rPr>
              <a:t>PRESS Statistics for Models </a:t>
            </a:r>
            <a:r>
              <a:rPr lang="en-US" sz="1800" b="0" strike="noStrike" spc="-1" dirty="0" smtClean="0">
                <a:solidFill>
                  <a:srgbClr val="ADADAD"/>
                </a:solidFill>
                <a:latin typeface="Arial"/>
                <a:ea typeface="Arial"/>
              </a:rPr>
              <a:t>0-5</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[0] </a:t>
            </a:r>
            <a:r>
              <a:rPr lang="en-US" sz="1800" b="0" strike="noStrike" spc="-1" dirty="0">
                <a:solidFill>
                  <a:srgbClr val="ADADAD"/>
                </a:solidFill>
                <a:latin typeface="Courier New"/>
                <a:ea typeface="Courier New"/>
              </a:rPr>
              <a:t>4.24814e+13</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[1] </a:t>
            </a:r>
            <a:r>
              <a:rPr lang="en-US" sz="1800" b="0" strike="noStrike" spc="-1" dirty="0">
                <a:solidFill>
                  <a:srgbClr val="ADADAD"/>
                </a:solidFill>
                <a:latin typeface="Courier New"/>
                <a:ea typeface="Courier New"/>
              </a:rPr>
              <a:t>2.345082e+12</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[2] </a:t>
            </a:r>
            <a:r>
              <a:rPr lang="en-US" sz="1800" b="0" strike="noStrike" spc="-1" dirty="0">
                <a:solidFill>
                  <a:srgbClr val="ADADAD"/>
                </a:solidFill>
                <a:latin typeface="Courier New"/>
                <a:ea typeface="Courier New"/>
              </a:rPr>
              <a:t>2.340874e+12</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[3] </a:t>
            </a:r>
            <a:r>
              <a:rPr lang="en-US" sz="1800" b="0" strike="noStrike" spc="-1" dirty="0">
                <a:solidFill>
                  <a:srgbClr val="ADADAD"/>
                </a:solidFill>
                <a:latin typeface="Courier New"/>
                <a:ea typeface="Courier New"/>
              </a:rPr>
              <a:t>11593.87</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[4] </a:t>
            </a:r>
            <a:r>
              <a:rPr lang="en-US" sz="1800" b="0" strike="noStrike" spc="-1" dirty="0">
                <a:solidFill>
                  <a:srgbClr val="ADADAD"/>
                </a:solidFill>
                <a:latin typeface="Courier New"/>
                <a:ea typeface="Courier New"/>
              </a:rPr>
              <a:t>11993.85</a:t>
            </a:r>
            <a:endParaRPr lang="en-CA" sz="1800" b="0" strike="noStrike" spc="-1" dirty="0">
              <a:solidFill>
                <a:srgbClr val="000000"/>
              </a:solidFill>
              <a:latin typeface="Arial"/>
            </a:endParaRPr>
          </a:p>
          <a:p>
            <a:pPr marL="343080">
              <a:lnSpc>
                <a:spcPct val="115000"/>
              </a:lnSpc>
              <a:spcBef>
                <a:spcPts val="479"/>
              </a:spcBef>
              <a:buNone/>
              <a:tabLst>
                <a:tab pos="0" algn="l"/>
              </a:tabLst>
            </a:pPr>
            <a:r>
              <a:rPr lang="en-US" sz="1800" b="0" strike="noStrike" spc="-1" dirty="0">
                <a:solidFill>
                  <a:srgbClr val="ADADAD"/>
                </a:solidFill>
                <a:latin typeface="Courier New"/>
                <a:ea typeface="Courier New"/>
              </a:rPr>
              <a:t>## </a:t>
            </a:r>
            <a:r>
              <a:rPr lang="en-US" sz="1800" b="0" strike="noStrike" spc="-1" dirty="0" smtClean="0">
                <a:solidFill>
                  <a:srgbClr val="ADADAD"/>
                </a:solidFill>
                <a:latin typeface="Courier New"/>
                <a:ea typeface="Courier New"/>
              </a:rPr>
              <a:t>[5] </a:t>
            </a:r>
            <a:r>
              <a:rPr lang="en-US" sz="1800" b="0" strike="noStrike" spc="-1" dirty="0">
                <a:solidFill>
                  <a:srgbClr val="ADADAD"/>
                </a:solidFill>
                <a:latin typeface="Courier New"/>
                <a:ea typeface="Courier New"/>
              </a:rPr>
              <a:t>12073.8</a:t>
            </a:r>
            <a:endParaRPr lang="en-CA" sz="1800" b="0" strike="noStrike" spc="-1" dirty="0">
              <a:solidFill>
                <a:srgbClr val="000000"/>
              </a:solidFill>
              <a:latin typeface="Arial"/>
            </a:endParaRPr>
          </a:p>
          <a:p>
            <a:pPr>
              <a:lnSpc>
                <a:spcPct val="115000"/>
              </a:lnSpc>
              <a:spcBef>
                <a:spcPts val="479"/>
              </a:spcBef>
              <a:buNone/>
              <a:tabLst>
                <a:tab pos="0" algn="l"/>
              </a:tabLst>
            </a:pPr>
            <a:r>
              <a:rPr lang="en-US" sz="1800" b="0" strike="noStrike" spc="-1" dirty="0">
                <a:solidFill>
                  <a:srgbClr val="ADADAD"/>
                </a:solidFill>
                <a:latin typeface="Arial"/>
                <a:ea typeface="Arial"/>
              </a:rPr>
              <a:t>Variables with VIF &gt;10 for Model 5:</a:t>
            </a:r>
            <a:endParaRPr lang="en-CA" sz="1800" b="0" strike="noStrike" spc="-1" dirty="0">
              <a:solidFill>
                <a:srgbClr val="000000"/>
              </a:solidFill>
              <a:latin typeface="Arial"/>
            </a:endParaRPr>
          </a:p>
          <a:p>
            <a:pPr marL="343080">
              <a:lnSpc>
                <a:spcPct val="115000"/>
              </a:lnSpc>
              <a:spcBef>
                <a:spcPts val="479"/>
              </a:spcBef>
              <a:spcAft>
                <a:spcPts val="1199"/>
              </a:spcAft>
              <a:buNone/>
              <a:tabLst>
                <a:tab pos="0" algn="l"/>
              </a:tabLst>
            </a:pPr>
            <a:r>
              <a:rPr lang="en-US" sz="1800" b="0" strike="noStrike" spc="-1" dirty="0" smtClean="0">
                <a:solidFill>
                  <a:srgbClr val="ADADAD"/>
                </a:solidFill>
                <a:latin typeface="Courier New"/>
                <a:ea typeface="Courier New"/>
              </a:rPr>
              <a:t>	## </a:t>
            </a:r>
            <a:r>
              <a:rPr lang="en-US" sz="1800" b="0" strike="noStrike" spc="-1" dirty="0" err="1">
                <a:solidFill>
                  <a:srgbClr val="ADADAD"/>
                </a:solidFill>
                <a:latin typeface="Courier New"/>
                <a:ea typeface="Courier New"/>
              </a:rPr>
              <a:t>self_reference_min_shares</a:t>
            </a:r>
            <a:r>
              <a:rPr lang="en-US" sz="1800" b="0" strike="noStrike" spc="-1" dirty="0">
                <a:solidFill>
                  <a:srgbClr val="ADADAD"/>
                </a:solidFill>
                <a:latin typeface="Courier New"/>
                <a:ea typeface="Courier New"/>
              </a:rPr>
              <a:t>                               2</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self_reference_max_shares</a:t>
            </a:r>
            <a:r>
              <a:rPr lang="en-US" sz="1800" b="0" strike="noStrike" spc="-1" dirty="0">
                <a:solidFill>
                  <a:srgbClr val="ADADAD"/>
                </a:solidFill>
                <a:latin typeface="Courier New"/>
                <a:ea typeface="Courier New"/>
              </a:rPr>
              <a:t>                               9</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self_reference_avg_sharess</a:t>
            </a:r>
            <a:r>
              <a:rPr lang="en-US" sz="1800" b="0" strike="noStrike" spc="-1" dirty="0">
                <a:solidFill>
                  <a:srgbClr val="ADADAD"/>
                </a:solidFill>
                <a:latin typeface="Courier New"/>
                <a:ea typeface="Courier New"/>
              </a:rPr>
              <a:t>                             10</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self_reference_max_shares:global_subjectivity</a:t>
            </a:r>
            <a:r>
              <a:rPr lang="en-US" sz="1800" b="0" strike="noStrike" spc="-1" dirty="0">
                <a:solidFill>
                  <a:srgbClr val="ADADAD"/>
                </a:solidFill>
                <a:latin typeface="Courier New"/>
                <a:ea typeface="Courier New"/>
              </a:rPr>
              <a:t>          19</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self_reference_max_shares:self_reference_avg_sharess</a:t>
            </a:r>
            <a:r>
              <a:rPr lang="en-US" sz="1800" b="0" strike="noStrike" spc="-1" dirty="0">
                <a:solidFill>
                  <a:srgbClr val="ADADAD"/>
                </a:solidFill>
                <a:latin typeface="Courier New"/>
                <a:ea typeface="Courier New"/>
              </a:rPr>
              <a:t>   20</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self_reference_avg_sharess:global_subjectivity</a:t>
            </a:r>
            <a:r>
              <a:rPr lang="en-US" sz="1800" b="0" strike="noStrike" spc="-1" dirty="0">
                <a:solidFill>
                  <a:srgbClr val="ADADAD"/>
                </a:solidFill>
                <a:latin typeface="Courier New"/>
                <a:ea typeface="Courier New"/>
              </a:rPr>
              <a:t>         22</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kw_avg_avg:self_reference_avg_sharess</a:t>
            </a:r>
            <a:r>
              <a:rPr lang="en-US" sz="1800" b="0" strike="noStrike" spc="-1" dirty="0">
                <a:solidFill>
                  <a:srgbClr val="ADADAD"/>
                </a:solidFill>
                <a:latin typeface="Courier New"/>
                <a:ea typeface="Courier New"/>
              </a:rPr>
              <a:t>                  23</a:t>
            </a:r>
            <a:r>
              <a:rPr sz="1800" dirty="0"/>
              <a:t/>
            </a:r>
            <a:br>
              <a:rPr sz="1800" dirty="0"/>
            </a:br>
            <a:r>
              <a:rPr lang="en-US" sz="1800" b="0" strike="noStrike" spc="-1" dirty="0">
                <a:solidFill>
                  <a:srgbClr val="ADADAD"/>
                </a:solidFill>
                <a:latin typeface="Courier New"/>
                <a:ea typeface="Courier New"/>
              </a:rPr>
              <a:t>## </a:t>
            </a:r>
            <a:r>
              <a:rPr lang="en-US" sz="1800" b="0" strike="noStrike" spc="-1" dirty="0" err="1">
                <a:solidFill>
                  <a:srgbClr val="ADADAD"/>
                </a:solidFill>
                <a:latin typeface="Courier New"/>
                <a:ea typeface="Courier New"/>
              </a:rPr>
              <a:t>self_reference_avg_sharess:num_keywords</a:t>
            </a:r>
            <a:r>
              <a:rPr lang="en-US" sz="1800" b="0" strike="noStrike" spc="-1" dirty="0">
                <a:solidFill>
                  <a:srgbClr val="ADADAD"/>
                </a:solidFill>
                <a:latin typeface="Courier New"/>
                <a:ea typeface="Courier New"/>
              </a:rPr>
              <a:t>                28</a:t>
            </a:r>
            <a:endParaRPr lang="en-CA"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920"/>
            <a:ext cx="8229240" cy="856800"/>
          </a:xfrm>
          <a:prstGeom prst="rect">
            <a:avLst/>
          </a:prstGeom>
          <a:noFill/>
          <a:ln w="0">
            <a:noFill/>
          </a:ln>
        </p:spPr>
        <p:txBody>
          <a:bodyPr anchor="ctr">
            <a:normAutofit fontScale="90000"/>
          </a:bodyPr>
          <a:lstStyle/>
          <a:p>
            <a:pPr algn="ctr">
              <a:lnSpc>
                <a:spcPct val="100000"/>
              </a:lnSpc>
              <a:buNone/>
              <a:tabLst>
                <a:tab pos="0" algn="l"/>
              </a:tabLst>
            </a:pPr>
            <a:r>
              <a:rPr lang="en-US" sz="2800" b="0" strike="noStrike" spc="-1">
                <a:solidFill>
                  <a:srgbClr val="FFFFFF"/>
                </a:solidFill>
                <a:latin typeface="Arial"/>
                <a:ea typeface="Arial"/>
              </a:rPr>
              <a:t>Model 6 - Model 5 After removing Variables with High VIF</a:t>
            </a:r>
            <a:endParaRPr lang="en-CA" sz="2800" b="0" strike="noStrike" spc="-1">
              <a:solidFill>
                <a:srgbClr val="000000"/>
              </a:solidFill>
              <a:latin typeface="Arial"/>
            </a:endParaRPr>
          </a:p>
        </p:txBody>
      </p:sp>
      <p:sp>
        <p:nvSpPr>
          <p:cNvPr id="164" name="PlaceHolder 2"/>
          <p:cNvSpPr>
            <a:spLocks noGrp="1"/>
          </p:cNvSpPr>
          <p:nvPr>
            <p:ph/>
          </p:nvPr>
        </p:nvSpPr>
        <p:spPr>
          <a:xfrm>
            <a:off x="457200" y="1200240"/>
            <a:ext cx="8229240" cy="3394080"/>
          </a:xfrm>
          <a:prstGeom prst="rect">
            <a:avLst/>
          </a:prstGeom>
          <a:noFill/>
          <a:ln w="0">
            <a:noFill/>
          </a:ln>
        </p:spPr>
        <p:txBody>
          <a:bodyPr anchor="t">
            <a:normAutofit fontScale="70000" lnSpcReduction="10000"/>
          </a:bodyPr>
          <a:lstStyle/>
          <a:p>
            <a:pPr marL="343080">
              <a:lnSpc>
                <a:spcPct val="115000"/>
              </a:lnSpc>
              <a:spcAft>
                <a:spcPts val="1199"/>
              </a:spcAft>
              <a:buNone/>
              <a:tabLst>
                <a:tab pos="0" algn="l"/>
              </a:tabLst>
            </a:pPr>
            <a:r>
              <a:rPr lang="en-US" sz="1800" b="0" strike="noStrike" spc="-1">
                <a:solidFill>
                  <a:srgbClr val="ADADAD"/>
                </a:solidFill>
                <a:latin typeface="Courier New"/>
                <a:ea typeface="Courier New"/>
              </a:rPr>
              <a:t>## $sigma</a:t>
            </a:r>
            <a:r>
              <a:rPr sz="1800"/>
              <a:t/>
            </a:r>
            <a:br>
              <a:rPr sz="1800"/>
            </a:br>
            <a:r>
              <a:rPr lang="en-US" sz="1800" b="0" strike="noStrike" spc="-1">
                <a:solidFill>
                  <a:srgbClr val="ADADAD"/>
                </a:solidFill>
                <a:latin typeface="Courier New"/>
                <a:ea typeface="Courier New"/>
              </a:rPr>
              <a:t>## [1] 0.8053047</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$df</a:t>
            </a:r>
            <a:r>
              <a:rPr sz="1800"/>
              <a:t/>
            </a:r>
            <a:br>
              <a:rPr sz="1800"/>
            </a:br>
            <a:r>
              <a:rPr lang="en-US" sz="1800" b="0" strike="noStrike" spc="-1">
                <a:solidFill>
                  <a:srgbClr val="ADADAD"/>
                </a:solidFill>
                <a:latin typeface="Courier New"/>
                <a:ea typeface="Courier New"/>
              </a:rPr>
              <a:t>## [1]    22 18669    22</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$r.squared</a:t>
            </a:r>
            <a:r>
              <a:rPr sz="1800"/>
              <a:t/>
            </a:r>
            <a:br>
              <a:rPr sz="1800"/>
            </a:br>
            <a:r>
              <a:rPr lang="en-US" sz="1800" b="0" strike="noStrike" spc="-1">
                <a:solidFill>
                  <a:srgbClr val="ADADAD"/>
                </a:solidFill>
                <a:latin typeface="Courier New"/>
                <a:ea typeface="Courier New"/>
              </a:rPr>
              <a:t>## [1] 0.09032009</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$adj.r.squared</a:t>
            </a:r>
            <a:r>
              <a:rPr sz="1800"/>
              <a:t/>
            </a:r>
            <a:br>
              <a:rPr sz="1800"/>
            </a:br>
            <a:r>
              <a:rPr lang="en-US" sz="1800" b="0" strike="noStrike" spc="-1">
                <a:solidFill>
                  <a:srgbClr val="ADADAD"/>
                </a:solidFill>
                <a:latin typeface="Courier New"/>
                <a:ea typeface="Courier New"/>
              </a:rPr>
              <a:t>## [1] 0.08929683</a:t>
            </a:r>
            <a:r>
              <a:rPr sz="1800"/>
              <a:t/>
            </a:r>
            <a:br>
              <a:rPr sz="1800"/>
            </a:br>
            <a:r>
              <a:rPr lang="en-US" sz="1800" b="0" strike="noStrike" spc="-1">
                <a:solidFill>
                  <a:srgbClr val="ADADAD"/>
                </a:solidFill>
                <a:latin typeface="Courier New"/>
                <a:ea typeface="Courier New"/>
              </a:rPr>
              <a:t>## </a:t>
            </a:r>
            <a:r>
              <a:rPr sz="1800"/>
              <a:t/>
            </a:r>
            <a:br>
              <a:rPr sz="1800"/>
            </a:br>
            <a:r>
              <a:rPr lang="en-US" sz="1800" b="0" strike="noStrike" spc="-1">
                <a:solidFill>
                  <a:srgbClr val="ADADAD"/>
                </a:solidFill>
                <a:latin typeface="Courier New"/>
                <a:ea typeface="Courier New"/>
              </a:rPr>
              <a:t>## $fstatistic</a:t>
            </a:r>
            <a:r>
              <a:rPr sz="1800"/>
              <a:t/>
            </a:r>
            <a:br>
              <a:rPr sz="1800"/>
            </a:br>
            <a:r>
              <a:rPr lang="en-US" sz="1800" b="0" strike="noStrike" spc="-1">
                <a:solidFill>
                  <a:srgbClr val="ADADAD"/>
                </a:solidFill>
                <a:latin typeface="Courier New"/>
                <a:ea typeface="Courier New"/>
              </a:rPr>
              <a:t>##       value       numdf       dendf </a:t>
            </a:r>
            <a:r>
              <a:rPr sz="1800"/>
              <a:t/>
            </a:r>
            <a:br>
              <a:rPr sz="1800"/>
            </a:br>
            <a:r>
              <a:rPr lang="en-US" sz="1800" b="0" strike="noStrike" spc="-1">
                <a:solidFill>
                  <a:srgbClr val="ADADAD"/>
                </a:solidFill>
                <a:latin typeface="Courier New"/>
                <a:ea typeface="Courier New"/>
              </a:rPr>
              <a:t>##    88.26683    21.00000 18669.00000</a:t>
            </a:r>
            <a:endParaRPr lang="en-CA"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dirty="0">
                <a:solidFill>
                  <a:srgbClr val="FFFFFF"/>
                </a:solidFill>
                <a:latin typeface="Arial"/>
                <a:ea typeface="Arial"/>
              </a:rPr>
              <a:t>Model Validation</a:t>
            </a:r>
            <a:endParaRPr lang="en-CA" sz="2800" b="0" strike="noStrike" spc="-1" dirty="0">
              <a:solidFill>
                <a:srgbClr val="000000"/>
              </a:solidFill>
              <a:latin typeface="Arial"/>
            </a:endParaRPr>
          </a:p>
        </p:txBody>
      </p:sp>
      <p:sp>
        <p:nvSpPr>
          <p:cNvPr id="166" name="PlaceHolder 2"/>
          <p:cNvSpPr>
            <a:spLocks noGrp="1"/>
          </p:cNvSpPr>
          <p:nvPr>
            <p:ph/>
          </p:nvPr>
        </p:nvSpPr>
        <p:spPr>
          <a:xfrm>
            <a:off x="457200" y="1200240"/>
            <a:ext cx="8229240" cy="3394080"/>
          </a:xfrm>
          <a:prstGeom prst="rect">
            <a:avLst/>
          </a:prstGeom>
          <a:noFill/>
          <a:ln w="0">
            <a:noFill/>
          </a:ln>
        </p:spPr>
        <p:txBody>
          <a:bodyPr anchor="t">
            <a:normAutofit/>
          </a:bodyPr>
          <a:lstStyle/>
          <a:p>
            <a:pPr>
              <a:lnSpc>
                <a:spcPct val="115000"/>
              </a:lnSpc>
              <a:buNone/>
              <a:tabLst>
                <a:tab pos="0" algn="l"/>
              </a:tabLst>
            </a:pPr>
            <a:r>
              <a:rPr lang="en-US" sz="1800" b="0" strike="noStrike" spc="-1">
                <a:solidFill>
                  <a:srgbClr val="ADADAD"/>
                </a:solidFill>
                <a:latin typeface="Arial"/>
                <a:ea typeface="Arial"/>
              </a:rPr>
              <a:t>Difference between MSPE and MSE for Models 3-6</a:t>
            </a:r>
            <a:endParaRPr lang="en-CA" sz="1800" b="0" strike="noStrike" spc="-1">
              <a:solidFill>
                <a:srgbClr val="000000"/>
              </a:solidFill>
              <a:latin typeface="Arial"/>
            </a:endParaRPr>
          </a:p>
          <a:p>
            <a:pPr marL="343080">
              <a:lnSpc>
                <a:spcPct val="115000"/>
              </a:lnSpc>
              <a:spcBef>
                <a:spcPts val="479"/>
              </a:spcBef>
              <a:buNone/>
              <a:tabLst>
                <a:tab pos="0" algn="l"/>
              </a:tabLst>
            </a:pPr>
            <a:r>
              <a:rPr lang="en-US" sz="1800" b="0" strike="noStrike" spc="-1">
                <a:solidFill>
                  <a:srgbClr val="ADADAD"/>
                </a:solidFill>
                <a:latin typeface="Courier New"/>
                <a:ea typeface="Courier New"/>
              </a:rPr>
              <a:t>## [1] 164935068</a:t>
            </a:r>
            <a:endParaRPr lang="en-CA" sz="1800" b="0" strike="noStrike" spc="-1">
              <a:solidFill>
                <a:srgbClr val="000000"/>
              </a:solidFill>
              <a:latin typeface="Arial"/>
            </a:endParaRPr>
          </a:p>
          <a:p>
            <a:pPr marL="343080">
              <a:lnSpc>
                <a:spcPct val="115000"/>
              </a:lnSpc>
              <a:spcBef>
                <a:spcPts val="479"/>
              </a:spcBef>
              <a:buNone/>
              <a:tabLst>
                <a:tab pos="0" algn="l"/>
              </a:tabLst>
            </a:pPr>
            <a:r>
              <a:rPr lang="en-US" sz="1800" b="0" strike="noStrike" spc="-1">
                <a:solidFill>
                  <a:srgbClr val="ADADAD"/>
                </a:solidFill>
                <a:latin typeface="Courier New"/>
                <a:ea typeface="Courier New"/>
              </a:rPr>
              <a:t>## [1] 164935151</a:t>
            </a:r>
            <a:endParaRPr lang="en-CA" sz="1800" b="0" strike="noStrike" spc="-1">
              <a:solidFill>
                <a:srgbClr val="000000"/>
              </a:solidFill>
              <a:latin typeface="Arial"/>
            </a:endParaRPr>
          </a:p>
          <a:p>
            <a:pPr marL="343080">
              <a:lnSpc>
                <a:spcPct val="115000"/>
              </a:lnSpc>
              <a:spcBef>
                <a:spcPts val="479"/>
              </a:spcBef>
              <a:buNone/>
              <a:tabLst>
                <a:tab pos="0" algn="l"/>
              </a:tabLst>
            </a:pPr>
            <a:r>
              <a:rPr lang="en-US" sz="1800" b="0" strike="noStrike" spc="-1">
                <a:solidFill>
                  <a:srgbClr val="ADADAD"/>
                </a:solidFill>
                <a:latin typeface="Courier New"/>
                <a:ea typeface="Courier New"/>
              </a:rPr>
              <a:t>## [1] 164935334</a:t>
            </a:r>
            <a:endParaRPr lang="en-CA" sz="1800" b="0" strike="noStrike" spc="-1">
              <a:solidFill>
                <a:srgbClr val="000000"/>
              </a:solidFill>
              <a:latin typeface="Arial"/>
            </a:endParaRPr>
          </a:p>
          <a:p>
            <a:pPr marL="343080">
              <a:lnSpc>
                <a:spcPct val="115000"/>
              </a:lnSpc>
              <a:spcBef>
                <a:spcPts val="479"/>
              </a:spcBef>
              <a:spcAft>
                <a:spcPts val="1199"/>
              </a:spcAft>
              <a:buNone/>
              <a:tabLst>
                <a:tab pos="0" algn="l"/>
              </a:tabLst>
            </a:pPr>
            <a:r>
              <a:rPr lang="en-US" sz="1800" b="0" strike="noStrike" spc="-1">
                <a:solidFill>
                  <a:srgbClr val="ADADAD"/>
                </a:solidFill>
                <a:latin typeface="Courier New"/>
                <a:ea typeface="Courier New"/>
              </a:rPr>
              <a:t>## [1] 164932973</a:t>
            </a:r>
            <a:endParaRPr lang="en-CA"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1843200"/>
            <a:ext cx="8229240" cy="856800"/>
          </a:xfrm>
          <a:prstGeom prst="rect">
            <a:avLst/>
          </a:prstGeom>
          <a:noFill/>
          <a:ln w="0">
            <a:noFill/>
          </a:ln>
        </p:spPr>
        <p:txBody>
          <a:bodyPr anchor="ctr">
            <a:normAutofit fontScale="93000"/>
          </a:bodyPr>
          <a:lstStyle/>
          <a:p>
            <a:pPr algn="ctr">
              <a:lnSpc>
                <a:spcPct val="100000"/>
              </a:lnSpc>
              <a:buNone/>
              <a:tabLst>
                <a:tab pos="0" algn="l"/>
              </a:tabLst>
            </a:pPr>
            <a:r>
              <a:rPr lang="en-US" sz="5400" b="0" strike="noStrike" spc="-1">
                <a:solidFill>
                  <a:srgbClr val="FFFFFF"/>
                </a:solidFill>
                <a:latin typeface="Arial"/>
                <a:ea typeface="Arial"/>
              </a:rPr>
              <a:t>Conclusion</a:t>
            </a:r>
            <a:endParaRPr lang="en-CA" sz="5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073130" y="222106"/>
            <a:ext cx="3007800" cy="427922"/>
          </a:xfrm>
          <a:prstGeom prst="rect">
            <a:avLst/>
          </a:prstGeom>
          <a:noFill/>
          <a:ln w="0">
            <a:noFill/>
          </a:ln>
        </p:spPr>
        <p:txBody>
          <a:bodyPr anchor="b">
            <a:noAutofit/>
          </a:bodyPr>
          <a:lstStyle/>
          <a:p>
            <a:pPr algn="ctr">
              <a:lnSpc>
                <a:spcPct val="100000"/>
              </a:lnSpc>
              <a:buNone/>
              <a:tabLst>
                <a:tab pos="0" algn="l"/>
              </a:tabLst>
            </a:pPr>
            <a:r>
              <a:rPr lang="en-US" sz="2800" strike="noStrike" spc="-1" dirty="0">
                <a:solidFill>
                  <a:srgbClr val="FFFFFF"/>
                </a:solidFill>
                <a:latin typeface="Arial"/>
                <a:ea typeface="Arial"/>
              </a:rPr>
              <a:t>Final Model</a:t>
            </a:r>
            <a:endParaRPr lang="en-CA" sz="2800" strike="noStrike" spc="-1" dirty="0">
              <a:solidFill>
                <a:srgbClr val="000000"/>
              </a:solidFill>
              <a:latin typeface="Arial"/>
            </a:endParaRPr>
          </a:p>
        </p:txBody>
      </p:sp>
      <p:sp>
        <p:nvSpPr>
          <p:cNvPr id="169" name="PlaceHolder 2"/>
          <p:cNvSpPr>
            <a:spLocks noGrp="1"/>
          </p:cNvSpPr>
          <p:nvPr>
            <p:ph/>
          </p:nvPr>
        </p:nvSpPr>
        <p:spPr>
          <a:xfrm>
            <a:off x="-242904" y="493595"/>
            <a:ext cx="4096458" cy="3550867"/>
          </a:xfrm>
          <a:prstGeom prst="rect">
            <a:avLst/>
          </a:prstGeom>
          <a:noFill/>
          <a:ln w="0">
            <a:noFill/>
          </a:ln>
        </p:spPr>
        <p:txBody>
          <a:bodyPr anchor="t">
            <a:noAutofit/>
          </a:bodyPr>
          <a:lstStyle/>
          <a:p>
            <a:pPr>
              <a:lnSpc>
                <a:spcPct val="115000"/>
              </a:lnSpc>
              <a:buNone/>
              <a:tabLst>
                <a:tab pos="0" algn="l"/>
              </a:tabLst>
            </a:pPr>
            <a:r>
              <a:rPr lang="en-US" sz="600" b="0" strike="noStrike" spc="-1" dirty="0" smtClean="0">
                <a:solidFill>
                  <a:srgbClr val="ADADAD"/>
                </a:solidFill>
                <a:latin typeface="Courier New"/>
                <a:ea typeface="Courier New"/>
              </a:rPr>
              <a:t>		## </a:t>
            </a:r>
            <a:r>
              <a:rPr lang="en-US" sz="600" b="0" strike="noStrike" spc="-1" dirty="0">
                <a:solidFill>
                  <a:srgbClr val="ADADAD"/>
                </a:solidFill>
                <a:latin typeface="Courier New"/>
                <a:ea typeface="Courier New"/>
              </a:rPr>
              <a:t>Call:</a:t>
            </a:r>
            <a:r>
              <a:rPr sz="600" dirty="0"/>
              <a:t/>
            </a:r>
            <a:br>
              <a:rPr sz="600" dirty="0"/>
            </a:br>
            <a:r>
              <a:rPr lang="en-US" sz="600" b="0" strike="noStrike" spc="-1" dirty="0">
                <a:solidFill>
                  <a:srgbClr val="ADADAD"/>
                </a:solidFill>
                <a:latin typeface="Courier New"/>
                <a:ea typeface="Courier New"/>
              </a:rPr>
              <a:t>## lm(formula = paste("log(shares) ~", vars6, </a:t>
            </a:r>
            <a:r>
              <a:rPr lang="en-US" sz="600" b="0" strike="noStrike" spc="-1" dirty="0" err="1">
                <a:solidFill>
                  <a:srgbClr val="ADADAD"/>
                </a:solidFill>
                <a:latin typeface="Courier New"/>
                <a:ea typeface="Courier New"/>
              </a:rPr>
              <a:t>sep</a:t>
            </a:r>
            <a:r>
              <a:rPr lang="en-US" sz="600" b="0" strike="noStrike" spc="-1" dirty="0">
                <a:solidFill>
                  <a:srgbClr val="ADADAD"/>
                </a:solidFill>
                <a:latin typeface="Courier New"/>
                <a:ea typeface="Courier New"/>
              </a:rPr>
              <a:t> = " "), data = </a:t>
            </a:r>
            <a:r>
              <a:rPr lang="en-US" sz="600" b="0" strike="noStrike" spc="-1" dirty="0" err="1">
                <a:solidFill>
                  <a:srgbClr val="ADADAD"/>
                </a:solidFill>
                <a:latin typeface="Courier New"/>
                <a:ea typeface="Courier New"/>
              </a:rPr>
              <a:t>new_build</a:t>
            </a:r>
            <a:r>
              <a:rPr lang="en-US" sz="600" b="0" strike="noStrike" spc="-1" dirty="0">
                <a:solidFill>
                  <a:srgbClr val="ADADAD"/>
                </a:solidFill>
                <a:latin typeface="Courier New"/>
                <a:ea typeface="Courier New"/>
              </a:rPr>
              <a:t>)</a:t>
            </a:r>
            <a:r>
              <a:rPr sz="600" dirty="0"/>
              <a:t/>
            </a:r>
            <a:br>
              <a:rPr sz="600" dirty="0"/>
            </a:br>
            <a:r>
              <a:rPr lang="en-US" sz="600" b="0" strike="noStrike" spc="-1" dirty="0">
                <a:solidFill>
                  <a:srgbClr val="ADADAD"/>
                </a:solidFill>
                <a:latin typeface="Courier New"/>
                <a:ea typeface="Courier New"/>
              </a:rPr>
              <a:t>## </a:t>
            </a:r>
            <a:r>
              <a:rPr sz="600" dirty="0"/>
              <a:t/>
            </a:r>
            <a:br>
              <a:rPr sz="600" dirty="0"/>
            </a:br>
            <a:r>
              <a:rPr lang="en-US" sz="600" b="0" strike="noStrike" spc="-1" dirty="0">
                <a:solidFill>
                  <a:srgbClr val="ADADAD"/>
                </a:solidFill>
                <a:latin typeface="Courier New"/>
                <a:ea typeface="Courier New"/>
              </a:rPr>
              <a:t>## Residuals:</a:t>
            </a:r>
            <a:r>
              <a:rPr sz="600" dirty="0"/>
              <a:t/>
            </a:r>
            <a:br>
              <a:rPr sz="600" dirty="0"/>
            </a:br>
            <a:r>
              <a:rPr lang="en-US" sz="600" b="0" strike="noStrike" spc="-1" dirty="0">
                <a:solidFill>
                  <a:srgbClr val="ADADAD"/>
                </a:solidFill>
                <a:latin typeface="Courier New"/>
                <a:ea typeface="Courier New"/>
              </a:rPr>
              <a:t>##     Min      1Q  Median      3Q     Max </a:t>
            </a:r>
            <a:r>
              <a:rPr sz="600" dirty="0"/>
              <a:t/>
            </a:r>
            <a:br>
              <a:rPr sz="600" dirty="0"/>
            </a:br>
            <a:r>
              <a:rPr lang="en-US" sz="600" b="0" strike="noStrike" spc="-1" dirty="0">
                <a:solidFill>
                  <a:srgbClr val="ADADAD"/>
                </a:solidFill>
                <a:latin typeface="Courier New"/>
                <a:ea typeface="Courier New"/>
              </a:rPr>
              <a:t>## -6.0402 -0.5270 -0.1366  0.4237  3.4092 </a:t>
            </a:r>
            <a:r>
              <a:rPr sz="600" dirty="0"/>
              <a:t/>
            </a:r>
            <a:br>
              <a:rPr sz="600" dirty="0"/>
            </a:br>
            <a:r>
              <a:rPr lang="en-US" sz="600" b="0" strike="noStrike" spc="-1" dirty="0">
                <a:solidFill>
                  <a:srgbClr val="ADADAD"/>
                </a:solidFill>
                <a:latin typeface="Courier New"/>
                <a:ea typeface="Courier New"/>
              </a:rPr>
              <a:t>## </a:t>
            </a:r>
            <a:r>
              <a:rPr sz="600" dirty="0"/>
              <a:t/>
            </a:r>
            <a:br>
              <a:rPr sz="600" dirty="0"/>
            </a:br>
            <a:r>
              <a:rPr lang="en-US" sz="600" b="0" strike="noStrike" spc="-1" dirty="0">
                <a:solidFill>
                  <a:srgbClr val="ADADAD"/>
                </a:solidFill>
                <a:latin typeface="Courier New"/>
                <a:ea typeface="Courier New"/>
              </a:rPr>
              <a:t>## Coefficients:</a:t>
            </a:r>
            <a:r>
              <a:rPr sz="600" dirty="0"/>
              <a:t/>
            </a:r>
            <a:br>
              <a:rPr sz="600" dirty="0"/>
            </a:br>
            <a:r>
              <a:rPr lang="en-US" sz="600" b="0" strike="noStrike" spc="-1" dirty="0">
                <a:solidFill>
                  <a:srgbClr val="ADADAD"/>
                </a:solidFill>
                <a:latin typeface="Courier New"/>
                <a:ea typeface="Courier New"/>
              </a:rPr>
              <a:t>##                                                        Estimate Std. Error</a:t>
            </a:r>
            <a:r>
              <a:rPr sz="600" dirty="0"/>
              <a:t/>
            </a:r>
            <a:br>
              <a:rPr sz="600" dirty="0"/>
            </a:br>
            <a:r>
              <a:rPr lang="en-US" sz="600" b="0" strike="noStrike" spc="-1" dirty="0">
                <a:solidFill>
                  <a:srgbClr val="ADADAD"/>
                </a:solidFill>
                <a:latin typeface="Courier New"/>
                <a:ea typeface="Courier New"/>
              </a:rPr>
              <a:t>## (Intercept)                                           7.010e+00  4.359e-02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kw_avg_avg</a:t>
            </a:r>
            <a:r>
              <a:rPr lang="en-US" sz="600" b="0" strike="noStrike" spc="-1" dirty="0">
                <a:solidFill>
                  <a:srgbClr val="ADADAD"/>
                </a:solidFill>
                <a:latin typeface="Courier New"/>
                <a:ea typeface="Courier New"/>
              </a:rPr>
              <a:t>                                            2.118e-04  7.552e-06</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num_hrefs</a:t>
            </a:r>
            <a:r>
              <a:rPr lang="en-US" sz="600" b="0" strike="noStrike" spc="-1" dirty="0">
                <a:solidFill>
                  <a:srgbClr val="ADADAD"/>
                </a:solidFill>
                <a:latin typeface="Courier New"/>
                <a:ea typeface="Courier New"/>
              </a:rPr>
              <a:t>                                             5.300e-03  1.231e-03</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avg_negative_polarity</a:t>
            </a:r>
            <a:r>
              <a:rPr lang="en-US" sz="600" b="0" strike="noStrike" spc="-1" dirty="0">
                <a:solidFill>
                  <a:srgbClr val="ADADAD"/>
                </a:solidFill>
                <a:latin typeface="Courier New"/>
                <a:ea typeface="Courier New"/>
              </a:rPr>
              <a:t>                                -2.166e-01  5.666e-02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average_token_length</a:t>
            </a:r>
            <a:r>
              <a:rPr lang="en-US" sz="600" b="0" strike="noStrike" spc="-1" dirty="0">
                <a:solidFill>
                  <a:srgbClr val="ADADAD"/>
                </a:solidFill>
                <a:latin typeface="Courier New"/>
                <a:ea typeface="Courier New"/>
              </a:rPr>
              <a:t>                                 -2.657e-02  8.583e-03</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num_self_hrefs</a:t>
            </a:r>
            <a:r>
              <a:rPr lang="en-US" sz="600" b="0" strike="noStrike" spc="-1" dirty="0">
                <a:solidFill>
                  <a:srgbClr val="ADADAD"/>
                </a:solidFill>
                <a:latin typeface="Courier New"/>
                <a:ea typeface="Courier New"/>
              </a:rPr>
              <a:t>                                       -5.561e-03  4.348e-03</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weekday_is_monday</a:t>
            </a:r>
            <a:r>
              <a:rPr lang="en-US" sz="600" b="0" strike="noStrike" spc="-1" dirty="0">
                <a:solidFill>
                  <a:srgbClr val="ADADAD"/>
                </a:solidFill>
                <a:latin typeface="Courier New"/>
                <a:ea typeface="Courier New"/>
              </a:rPr>
              <a:t>                                    -1.070e-01  4.114e-02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data_channel_is_lifestyle</a:t>
            </a:r>
            <a:r>
              <a:rPr lang="en-US" sz="600" b="0" strike="noStrike" spc="-1" dirty="0">
                <a:solidFill>
                  <a:srgbClr val="ADADAD"/>
                </a:solidFill>
                <a:latin typeface="Courier New"/>
                <a:ea typeface="Courier New"/>
              </a:rPr>
              <a:t>                            -4.626e-02  2.707e-02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kw_avg_max</a:t>
            </a:r>
            <a:r>
              <a:rPr lang="en-US" sz="600" b="0" strike="noStrike" spc="-1" dirty="0">
                <a:solidFill>
                  <a:srgbClr val="ADADAD"/>
                </a:solidFill>
                <a:latin typeface="Courier New"/>
                <a:ea typeface="Courier New"/>
              </a:rPr>
              <a:t>                                           -9.103e-07  6.257e-08</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num_hrefs:num_imgs</a:t>
            </a:r>
            <a:r>
              <a:rPr lang="en-US" sz="600" b="0" strike="noStrike" spc="-1" dirty="0">
                <a:solidFill>
                  <a:srgbClr val="ADADAD"/>
                </a:solidFill>
                <a:latin typeface="Courier New"/>
                <a:ea typeface="Courier New"/>
              </a:rPr>
              <a:t>                                   -9.741e-05  8.022e-05</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average_token_length:num_imgs</a:t>
            </a:r>
            <a:r>
              <a:rPr lang="en-US" sz="600" b="0" strike="noStrike" spc="-1" dirty="0">
                <a:solidFill>
                  <a:srgbClr val="ADADAD"/>
                </a:solidFill>
                <a:latin typeface="Courier New"/>
                <a:ea typeface="Courier New"/>
              </a:rPr>
              <a:t>                         1.132e-03  3.299e-04</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avg_negative_polarity:data_channel_is_entertainment</a:t>
            </a:r>
            <a:r>
              <a:rPr lang="en-US" sz="600" b="0" strike="noStrike" spc="-1" dirty="0">
                <a:solidFill>
                  <a:srgbClr val="ADADAD"/>
                </a:solidFill>
                <a:latin typeface="Courier New"/>
                <a:ea typeface="Courier New"/>
              </a:rPr>
              <a:t>   6.829e-01  5.165e-02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num_hrefs:num_self_hrefs</a:t>
            </a:r>
            <a:r>
              <a:rPr lang="en-US" sz="600" b="0" strike="noStrike" spc="-1" dirty="0">
                <a:solidFill>
                  <a:srgbClr val="ADADAD"/>
                </a:solidFill>
                <a:latin typeface="Courier New"/>
                <a:ea typeface="Courier New"/>
              </a:rPr>
              <a:t>                              1.587e-04  1.958e-04</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avg_negative_polarity:weekday_is_monday</a:t>
            </a:r>
            <a:r>
              <a:rPr lang="en-US" sz="600" b="0" strike="noStrike" spc="-1" dirty="0">
                <a:solidFill>
                  <a:srgbClr val="ADADAD"/>
                </a:solidFill>
                <a:latin typeface="Courier New"/>
                <a:ea typeface="Courier New"/>
              </a:rPr>
              <a:t>              -1.834e-01  1.441e-01</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average_token_length:kw_avg_min</a:t>
            </a:r>
            <a:r>
              <a:rPr lang="en-US" sz="600" b="0" strike="noStrike" spc="-1" dirty="0">
                <a:solidFill>
                  <a:srgbClr val="ADADAD"/>
                </a:solidFill>
                <a:latin typeface="Courier New"/>
                <a:ea typeface="Courier New"/>
              </a:rPr>
              <a:t>                      -7.964e-06  4.747e-06</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weekday_is_monday:self_reference_max_shares</a:t>
            </a:r>
            <a:r>
              <a:rPr lang="en-US" sz="600" b="0" strike="noStrike" spc="-1" dirty="0">
                <a:solidFill>
                  <a:srgbClr val="ADADAD"/>
                </a:solidFill>
                <a:latin typeface="Courier New"/>
                <a:ea typeface="Courier New"/>
              </a:rPr>
              <a:t>          -9.365e-06  3.794e-06</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weekday_is_monday:self_reference_avg_sharess</a:t>
            </a:r>
            <a:r>
              <a:rPr lang="en-US" sz="600" b="0" strike="noStrike" spc="-1" dirty="0">
                <a:solidFill>
                  <a:srgbClr val="ADADAD"/>
                </a:solidFill>
                <a:latin typeface="Courier New"/>
                <a:ea typeface="Courier New"/>
              </a:rPr>
              <a:t>          2.439e-05  6.132e-06</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self_reference_avg_sharess:self_reference_min_shares</a:t>
            </a:r>
            <a:r>
              <a:rPr lang="en-US" sz="600" b="0" strike="noStrike" spc="-1" dirty="0">
                <a:solidFill>
                  <a:srgbClr val="ADADAD"/>
                </a:solidFill>
                <a:latin typeface="Courier New"/>
                <a:ea typeface="Courier New"/>
              </a:rPr>
              <a:t> -1.766e-10  4.576e-11</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num_hrefs:self_reference_avg_sharess</a:t>
            </a:r>
            <a:r>
              <a:rPr lang="en-US" sz="600" b="0" strike="noStrike" spc="-1" dirty="0">
                <a:solidFill>
                  <a:srgbClr val="ADADAD"/>
                </a:solidFill>
                <a:latin typeface="Courier New"/>
                <a:ea typeface="Courier New"/>
              </a:rPr>
              <a:t>                 -1.657e-08  1.157e-07</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num_self_hrefs:self_reference_avg_sharess</a:t>
            </a:r>
            <a:r>
              <a:rPr lang="en-US" sz="600" b="0" strike="noStrike" spc="-1" dirty="0">
                <a:solidFill>
                  <a:srgbClr val="ADADAD"/>
                </a:solidFill>
                <a:latin typeface="Courier New"/>
                <a:ea typeface="Courier New"/>
              </a:rPr>
              <a:t>             1.901e-06  4.851e-07</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kw_avg_max:self_reference_avg_sharess</a:t>
            </a:r>
            <a:r>
              <a:rPr lang="en-US" sz="600" b="0" strike="noStrike" spc="-1" dirty="0">
                <a:solidFill>
                  <a:srgbClr val="ADADAD"/>
                </a:solidFill>
                <a:latin typeface="Courier New"/>
                <a:ea typeface="Courier New"/>
              </a:rPr>
              <a:t>                 3.438e-11  6.072e-12</a:t>
            </a:r>
            <a:r>
              <a:rPr sz="600" dirty="0"/>
              <a:t/>
            </a:r>
            <a:br>
              <a:rPr sz="600" dirty="0"/>
            </a:br>
            <a:r>
              <a:rPr lang="en-US" sz="600" b="0" strike="noStrike" spc="-1" dirty="0">
                <a:solidFill>
                  <a:srgbClr val="ADADAD"/>
                </a:solidFill>
                <a:latin typeface="Courier New"/>
                <a:ea typeface="Courier New"/>
              </a:rPr>
              <a:t>## </a:t>
            </a:r>
            <a:r>
              <a:rPr lang="en-US" sz="600" b="0" strike="noStrike" spc="-1" dirty="0" err="1">
                <a:solidFill>
                  <a:srgbClr val="ADADAD"/>
                </a:solidFill>
                <a:latin typeface="Courier New"/>
                <a:ea typeface="Courier New"/>
              </a:rPr>
              <a:t>self_reference_avg_sharess:num_videos</a:t>
            </a:r>
            <a:r>
              <a:rPr lang="en-US" sz="600" b="0" strike="noStrike" spc="-1" dirty="0">
                <a:solidFill>
                  <a:srgbClr val="ADADAD"/>
                </a:solidFill>
                <a:latin typeface="Courier New"/>
                <a:ea typeface="Courier New"/>
              </a:rPr>
              <a:t>                -1.323e-07  2.082e-07</a:t>
            </a:r>
            <a:r>
              <a:rPr sz="600" dirty="0"/>
              <a:t/>
            </a:r>
            <a:br>
              <a:rPr sz="600" dirty="0"/>
            </a:br>
            <a:r>
              <a:rPr lang="en-US" sz="600" spc="-1" dirty="0" smtClean="0">
                <a:solidFill>
                  <a:srgbClr val="ADADAD"/>
                </a:solidFill>
                <a:latin typeface="Courier New"/>
                <a:ea typeface="Courier New"/>
              </a:rPr>
              <a:t>## ---</a:t>
            </a:r>
            <a:r>
              <a:rPr lang="en-US" sz="600" dirty="0" smtClean="0"/>
              <a:t/>
            </a:r>
            <a:br>
              <a:rPr lang="en-US" sz="600" dirty="0" smtClean="0"/>
            </a:br>
            <a:r>
              <a:rPr lang="en-US" sz="600" spc="-1" dirty="0" smtClean="0">
                <a:solidFill>
                  <a:srgbClr val="ADADAD"/>
                </a:solidFill>
                <a:latin typeface="Courier New"/>
                <a:ea typeface="Courier New"/>
              </a:rPr>
              <a:t>## </a:t>
            </a:r>
            <a:r>
              <a:rPr lang="en-US" sz="600" spc="-1" dirty="0" err="1" smtClean="0">
                <a:solidFill>
                  <a:srgbClr val="ADADAD"/>
                </a:solidFill>
                <a:latin typeface="Courier New"/>
                <a:ea typeface="Courier New"/>
              </a:rPr>
              <a:t>Signif</a:t>
            </a:r>
            <a:r>
              <a:rPr lang="en-US" sz="600" spc="-1" dirty="0" smtClean="0">
                <a:solidFill>
                  <a:srgbClr val="ADADAD"/>
                </a:solidFill>
                <a:latin typeface="Courier New"/>
                <a:ea typeface="Courier New"/>
              </a:rPr>
              <a:t>. codes:  0 '***' 0.001 '**' 0.01 '*' 0.05 '.' 0.1 ' ' 1</a:t>
            </a:r>
            <a:r>
              <a:rPr lang="en-US" sz="600" dirty="0" smtClean="0"/>
              <a:t/>
            </a:r>
            <a:br>
              <a:rPr lang="en-US" sz="600" dirty="0" smtClean="0"/>
            </a:br>
            <a:r>
              <a:rPr lang="en-US" sz="600" spc="-1" dirty="0" smtClean="0">
                <a:solidFill>
                  <a:srgbClr val="ADADAD"/>
                </a:solidFill>
                <a:latin typeface="Courier New"/>
                <a:ea typeface="Courier New"/>
              </a:rPr>
              <a:t>## </a:t>
            </a:r>
            <a:r>
              <a:rPr lang="en-US" sz="600" dirty="0" smtClean="0"/>
              <a:t/>
            </a:r>
            <a:br>
              <a:rPr lang="en-US" sz="600" dirty="0" smtClean="0"/>
            </a:br>
            <a:r>
              <a:rPr lang="en-US" sz="600" spc="-1" dirty="0" smtClean="0">
                <a:solidFill>
                  <a:srgbClr val="ADADAD"/>
                </a:solidFill>
                <a:latin typeface="Courier New"/>
                <a:ea typeface="Courier New"/>
              </a:rPr>
              <a:t>## Residual standard error: 0.8053 on 18669 degrees of freedom</a:t>
            </a:r>
            <a:r>
              <a:rPr lang="en-US" sz="600" dirty="0" smtClean="0"/>
              <a:t/>
            </a:r>
            <a:br>
              <a:rPr lang="en-US" sz="600" dirty="0" smtClean="0"/>
            </a:br>
            <a:r>
              <a:rPr lang="en-US" sz="600" spc="-1" dirty="0" smtClean="0">
                <a:solidFill>
                  <a:srgbClr val="ADADAD"/>
                </a:solidFill>
                <a:latin typeface="Courier New"/>
                <a:ea typeface="Courier New"/>
              </a:rPr>
              <a:t>## Multiple R-squared:  0.09032,    Adjusted R-squared:  0.0893 </a:t>
            </a:r>
            <a:r>
              <a:rPr lang="en-US" sz="600" dirty="0" smtClean="0"/>
              <a:t/>
            </a:r>
            <a:br>
              <a:rPr lang="en-US" sz="600" dirty="0" smtClean="0"/>
            </a:br>
            <a:r>
              <a:rPr lang="en-US" sz="600" spc="-1" dirty="0" smtClean="0">
                <a:solidFill>
                  <a:srgbClr val="ADADAD"/>
                </a:solidFill>
                <a:latin typeface="Courier New"/>
                <a:ea typeface="Courier New"/>
              </a:rPr>
              <a:t>## F-statistic: 88.27 on 21 and 18669 DF,  p-value: &lt; 2.2e-16</a:t>
            </a:r>
            <a:endParaRPr lang="en-US" sz="600" spc="-1" dirty="0">
              <a:solidFill>
                <a:srgbClr val="000000"/>
              </a:solidFill>
            </a:endParaRPr>
          </a:p>
          <a:p>
            <a:pPr>
              <a:lnSpc>
                <a:spcPct val="115000"/>
              </a:lnSpc>
              <a:buNone/>
              <a:tabLst>
                <a:tab pos="0" algn="l"/>
              </a:tabLst>
            </a:pPr>
            <a:endParaRPr lang="en-CA" sz="600" b="0" strike="noStrike" spc="-1" dirty="0">
              <a:solidFill>
                <a:srgbClr val="000000"/>
              </a:solidFill>
              <a:latin typeface="Arial"/>
            </a:endParaRPr>
          </a:p>
        </p:txBody>
      </p:sp>
      <p:pic>
        <p:nvPicPr>
          <p:cNvPr id="170" name="Google Shape;211;p28" descr="STAC67-Final-Project-Final-PPT_files/figure-pptx/unnamed-chunk-24-1.png"/>
          <p:cNvPicPr/>
          <p:nvPr/>
        </p:nvPicPr>
        <p:blipFill>
          <a:blip r:embed="rId2"/>
          <a:stretch/>
        </p:blipFill>
        <p:spPr>
          <a:xfrm>
            <a:off x="4772968" y="1417337"/>
            <a:ext cx="4230356" cy="2838139"/>
          </a:xfrm>
          <a:prstGeom prst="rect">
            <a:avLst/>
          </a:prstGeom>
          <a:ln w="0">
            <a:noFill/>
          </a:ln>
        </p:spPr>
      </p:pic>
      <p:sp>
        <p:nvSpPr>
          <p:cNvPr id="5" name="PlaceHolder 2"/>
          <p:cNvSpPr txBox="1">
            <a:spLocks/>
          </p:cNvSpPr>
          <p:nvPr/>
        </p:nvSpPr>
        <p:spPr>
          <a:xfrm>
            <a:off x="3346031" y="1331407"/>
            <a:ext cx="1954474" cy="2527160"/>
          </a:xfrm>
          <a:prstGeom prst="rect">
            <a:avLst/>
          </a:prstGeom>
          <a:noFill/>
          <a:ln w="0">
            <a:noFill/>
          </a:ln>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Font typeface="Arial" panose="020B0604020202020204" pitchFamily="34" charset="0"/>
              <a:buNone/>
              <a:tabLst>
                <a:tab pos="0" algn="l"/>
              </a:tabLst>
            </a:pPr>
            <a:r>
              <a:rPr lang="en-US" sz="600" spc="-1" dirty="0" smtClean="0">
                <a:solidFill>
                  <a:srgbClr val="ADADAD"/>
                </a:solidFill>
                <a:latin typeface="Courier New"/>
                <a:ea typeface="Courier New"/>
              </a:rPr>
              <a:t>		t value </a:t>
            </a:r>
            <a:r>
              <a:rPr lang="en-US" sz="600" spc="-1" dirty="0" err="1" smtClean="0">
                <a:solidFill>
                  <a:srgbClr val="ADADAD"/>
                </a:solidFill>
                <a:latin typeface="Courier New"/>
                <a:ea typeface="Courier New"/>
              </a:rPr>
              <a:t>Pr</a:t>
            </a:r>
            <a:r>
              <a:rPr lang="en-US" sz="600" spc="-1" dirty="0" smtClean="0">
                <a:solidFill>
                  <a:srgbClr val="ADADAD"/>
                </a:solidFill>
                <a:latin typeface="Courier New"/>
                <a:ea typeface="Courier New"/>
              </a:rPr>
              <a:t>(&gt;|t|)    </a:t>
            </a:r>
            <a:r>
              <a:rPr lang="en-US" sz="600" dirty="0" smtClean="0"/>
              <a:t/>
            </a:r>
            <a:br>
              <a:rPr lang="en-US" sz="600" dirty="0" smtClean="0"/>
            </a:br>
            <a:r>
              <a:rPr lang="en-US" sz="600" spc="-1" dirty="0" smtClean="0">
                <a:solidFill>
                  <a:srgbClr val="ADADAD"/>
                </a:solidFill>
                <a:latin typeface="Courier New"/>
                <a:ea typeface="Courier New"/>
              </a:rPr>
              <a:t>160.829 &lt; 2e-16 ***</a:t>
            </a:r>
            <a:r>
              <a:rPr lang="en-US" sz="600" dirty="0" smtClean="0"/>
              <a:t/>
            </a:r>
            <a:br>
              <a:rPr lang="en-US" sz="600" dirty="0" smtClean="0"/>
            </a:br>
            <a:r>
              <a:rPr lang="en-US" sz="600" spc="-1" dirty="0" smtClean="0">
                <a:solidFill>
                  <a:srgbClr val="ADADAD"/>
                </a:solidFill>
                <a:latin typeface="Courier New"/>
                <a:ea typeface="Courier New"/>
              </a:rPr>
              <a:t>28.038  &lt; 2e-16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4.304 1.68e-05 ***</a:t>
            </a:r>
            <a:r>
              <a:rPr lang="en-US" sz="600" dirty="0" smtClean="0"/>
              <a:t/>
            </a:r>
            <a:br>
              <a:rPr lang="en-US" sz="600" dirty="0" smtClean="0"/>
            </a:br>
            <a:r>
              <a:rPr lang="en-US" sz="600" spc="-1" dirty="0" smtClean="0">
                <a:solidFill>
                  <a:srgbClr val="ADADAD"/>
                </a:solidFill>
                <a:latin typeface="Courier New"/>
                <a:ea typeface="Courier New"/>
              </a:rPr>
              <a:t>-3.822 0.000133 ***</a:t>
            </a:r>
            <a:r>
              <a:rPr lang="en-US" sz="600" dirty="0" smtClean="0"/>
              <a:t/>
            </a:r>
            <a:br>
              <a:rPr lang="en-US" sz="600" dirty="0" smtClean="0"/>
            </a:br>
            <a:r>
              <a:rPr lang="en-US" sz="600" spc="-1" dirty="0" smtClean="0">
                <a:solidFill>
                  <a:srgbClr val="ADADAD"/>
                </a:solidFill>
                <a:latin typeface="Courier New"/>
                <a:ea typeface="Courier New"/>
              </a:rPr>
              <a:t>-3.096 0.001963 ** </a:t>
            </a:r>
            <a:r>
              <a:rPr lang="en-US" sz="600" dirty="0" smtClean="0"/>
              <a:t/>
            </a:r>
            <a:br>
              <a:rPr lang="en-US" sz="600" dirty="0" smtClean="0"/>
            </a:br>
            <a:r>
              <a:rPr lang="en-US" sz="600" spc="-1" dirty="0" smtClean="0">
                <a:solidFill>
                  <a:srgbClr val="ADADAD"/>
                </a:solidFill>
                <a:latin typeface="Courier New"/>
                <a:ea typeface="Courier New"/>
              </a:rPr>
              <a:t>-1.279 0.200877    </a:t>
            </a:r>
            <a:r>
              <a:rPr lang="en-US" sz="600" dirty="0" smtClean="0"/>
              <a:t/>
            </a:r>
            <a:br>
              <a:rPr lang="en-US" sz="600" dirty="0" smtClean="0"/>
            </a:br>
            <a:r>
              <a:rPr lang="en-US" sz="600" spc="-1" dirty="0" smtClean="0">
                <a:solidFill>
                  <a:srgbClr val="ADADAD"/>
                </a:solidFill>
                <a:latin typeface="Courier New"/>
                <a:ea typeface="Courier New"/>
              </a:rPr>
              <a:t>-2.602 0.009279 ** </a:t>
            </a:r>
            <a:r>
              <a:rPr lang="en-US" sz="600" dirty="0" smtClean="0"/>
              <a:t/>
            </a:r>
            <a:br>
              <a:rPr lang="en-US" sz="600" dirty="0" smtClean="0"/>
            </a:br>
            <a:r>
              <a:rPr lang="en-US" sz="600" spc="-1" dirty="0" smtClean="0">
                <a:solidFill>
                  <a:srgbClr val="ADADAD"/>
                </a:solidFill>
                <a:latin typeface="Courier New"/>
                <a:ea typeface="Courier New"/>
              </a:rPr>
              <a:t>-1.708 0.087563 .  </a:t>
            </a:r>
            <a:r>
              <a:rPr lang="en-US" sz="600" dirty="0" smtClean="0"/>
              <a:t/>
            </a:r>
            <a:br>
              <a:rPr lang="en-US" sz="600" dirty="0" smtClean="0"/>
            </a:br>
            <a:r>
              <a:rPr lang="en-US" sz="600" spc="-1" dirty="0" smtClean="0">
                <a:solidFill>
                  <a:srgbClr val="ADADAD"/>
                </a:solidFill>
                <a:latin typeface="Courier New"/>
                <a:ea typeface="Courier New"/>
              </a:rPr>
              <a:t>-14.548 &lt; 2e-16 ***</a:t>
            </a:r>
            <a:r>
              <a:rPr lang="en-US" sz="600" dirty="0" smtClean="0"/>
              <a:t/>
            </a:r>
            <a:br>
              <a:rPr lang="en-US" sz="600" dirty="0" smtClean="0"/>
            </a:br>
            <a:r>
              <a:rPr lang="en-US" sz="600" spc="-1" dirty="0" smtClean="0">
                <a:solidFill>
                  <a:srgbClr val="ADADAD"/>
                </a:solidFill>
                <a:latin typeface="Courier New"/>
                <a:ea typeface="Courier New"/>
              </a:rPr>
              <a:t>-1.214 0.224642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3.430 0.000605 ***</a:t>
            </a:r>
            <a:r>
              <a:rPr lang="en-US" sz="600" dirty="0" smtClean="0"/>
              <a:t/>
            </a:r>
            <a:br>
              <a:rPr lang="en-US" sz="600" dirty="0" smtClean="0"/>
            </a:br>
            <a:r>
              <a:rPr lang="en-US" sz="600" spc="-1" dirty="0" smtClean="0">
                <a:solidFill>
                  <a:srgbClr val="ADADAD"/>
                </a:solidFill>
                <a:latin typeface="Courier New"/>
                <a:ea typeface="Courier New"/>
              </a:rPr>
              <a:t>13.222  &lt; 2e-16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0.811 0.417474    </a:t>
            </a:r>
            <a:r>
              <a:rPr lang="en-US" sz="600" dirty="0" smtClean="0"/>
              <a:t/>
            </a:r>
            <a:br>
              <a:rPr lang="en-US" sz="600" dirty="0" smtClean="0"/>
            </a:br>
            <a:r>
              <a:rPr lang="en-US" sz="600" spc="-1" dirty="0" smtClean="0">
                <a:solidFill>
                  <a:srgbClr val="ADADAD"/>
                </a:solidFill>
                <a:latin typeface="Courier New"/>
                <a:ea typeface="Courier New"/>
              </a:rPr>
              <a:t>-1.273 0.203186    </a:t>
            </a:r>
            <a:r>
              <a:rPr lang="en-US" sz="600" dirty="0" smtClean="0"/>
              <a:t/>
            </a:r>
            <a:br>
              <a:rPr lang="en-US" sz="600" dirty="0" smtClean="0"/>
            </a:br>
            <a:r>
              <a:rPr lang="en-US" sz="600" spc="-1" dirty="0" smtClean="0">
                <a:solidFill>
                  <a:srgbClr val="ADADAD"/>
                </a:solidFill>
                <a:latin typeface="Courier New"/>
                <a:ea typeface="Courier New"/>
              </a:rPr>
              <a:t>-1.678 0.093390 .  </a:t>
            </a:r>
            <a:r>
              <a:rPr lang="en-US" sz="600" dirty="0" smtClean="0"/>
              <a:t/>
            </a:r>
            <a:br>
              <a:rPr lang="en-US" sz="600" dirty="0" smtClean="0"/>
            </a:br>
            <a:r>
              <a:rPr lang="en-US" sz="600" spc="-1" dirty="0" smtClean="0">
                <a:solidFill>
                  <a:srgbClr val="ADADAD"/>
                </a:solidFill>
                <a:latin typeface="Courier New"/>
                <a:ea typeface="Courier New"/>
              </a:rPr>
              <a:t>-2.469 0.013572 *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3.977 7.01e-05 ***</a:t>
            </a:r>
            <a:r>
              <a:rPr lang="en-US" sz="600" dirty="0" smtClean="0"/>
              <a:t/>
            </a:r>
            <a:br>
              <a:rPr lang="en-US" sz="600" dirty="0" smtClean="0"/>
            </a:br>
            <a:r>
              <a:rPr lang="en-US" sz="600" spc="-1" dirty="0" smtClean="0">
                <a:solidFill>
                  <a:srgbClr val="ADADAD"/>
                </a:solidFill>
                <a:latin typeface="Courier New"/>
                <a:ea typeface="Courier New"/>
              </a:rPr>
              <a:t>-3.860 0.000114 ***</a:t>
            </a:r>
            <a:r>
              <a:rPr lang="en-US" sz="600" dirty="0" smtClean="0"/>
              <a:t/>
            </a:r>
            <a:br>
              <a:rPr lang="en-US" sz="600" dirty="0" smtClean="0"/>
            </a:br>
            <a:r>
              <a:rPr lang="en-US" sz="600" spc="-1" dirty="0" smtClean="0">
                <a:solidFill>
                  <a:srgbClr val="ADADAD"/>
                </a:solidFill>
                <a:latin typeface="Courier New"/>
                <a:ea typeface="Courier New"/>
              </a:rPr>
              <a:t>-0.143 0.886090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3.920 8.89e-05 ***</a:t>
            </a:r>
            <a:r>
              <a:rPr lang="en-US" sz="600" dirty="0" smtClean="0"/>
              <a:t/>
            </a:r>
            <a:br>
              <a:rPr lang="en-US" sz="600" dirty="0" smtClean="0"/>
            </a:br>
            <a:r>
              <a:rPr lang="en-US" sz="600" dirty="0" smtClean="0"/>
              <a:t>  </a:t>
            </a:r>
            <a:r>
              <a:rPr lang="en-US" sz="600" spc="-1" dirty="0" smtClean="0">
                <a:solidFill>
                  <a:srgbClr val="ADADAD"/>
                </a:solidFill>
                <a:latin typeface="Courier New"/>
                <a:ea typeface="Courier New"/>
              </a:rPr>
              <a:t>5.662 1.51e-08 ***</a:t>
            </a:r>
            <a:r>
              <a:rPr lang="en-US" sz="600" dirty="0" smtClean="0"/>
              <a:t/>
            </a:r>
            <a:br>
              <a:rPr lang="en-US" sz="600" dirty="0" smtClean="0"/>
            </a:br>
            <a:r>
              <a:rPr lang="en-US" sz="600" spc="-1" dirty="0" smtClean="0">
                <a:solidFill>
                  <a:srgbClr val="ADADAD"/>
                </a:solidFill>
                <a:latin typeface="Courier New"/>
                <a:ea typeface="Courier New"/>
              </a:rPr>
              <a:t>-0.635 0.525162    </a:t>
            </a:r>
            <a:r>
              <a:rPr lang="en-US" sz="600" dirty="0" smtClean="0"/>
              <a:t/>
            </a:r>
            <a:br>
              <a:rPr lang="en-US" sz="600" dirty="0" smtClean="0"/>
            </a:br>
            <a:endParaRPr lang="en-US" sz="600"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dirty="0">
                <a:solidFill>
                  <a:srgbClr val="FFFFFF"/>
                </a:solidFill>
                <a:latin typeface="Arial"/>
                <a:ea typeface="Arial"/>
              </a:rPr>
              <a:t>Obstacles</a:t>
            </a:r>
            <a:endParaRPr lang="en-CA" sz="2800" b="0" strike="noStrike" spc="-1" dirty="0">
              <a:solidFill>
                <a:srgbClr val="000000"/>
              </a:solidFill>
              <a:latin typeface="Arial"/>
            </a:endParaRPr>
          </a:p>
        </p:txBody>
      </p:sp>
      <p:sp>
        <p:nvSpPr>
          <p:cNvPr id="4" name="PlaceHolder 2"/>
          <p:cNvSpPr txBox="1">
            <a:spLocks/>
          </p:cNvSpPr>
          <p:nvPr/>
        </p:nvSpPr>
        <p:spPr>
          <a:xfrm>
            <a:off x="457200" y="1062720"/>
            <a:ext cx="8229240" cy="3394080"/>
          </a:xfrm>
          <a:prstGeom prst="rect">
            <a:avLst/>
          </a:prstGeom>
          <a:noFill/>
          <a:ln w="0">
            <a:noFill/>
          </a:ln>
        </p:spPr>
        <p:txBody>
          <a:bodyPr anchor="t">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3080">
              <a:lnSpc>
                <a:spcPct val="115000"/>
              </a:lnSpc>
              <a:buClr>
                <a:srgbClr val="FFFFFF"/>
              </a:buClr>
              <a:buFont typeface="Arial"/>
              <a:buChar char="●"/>
            </a:pPr>
            <a:r>
              <a:rPr lang="en-US" sz="1700" spc="-1" dirty="0">
                <a:solidFill>
                  <a:srgbClr val="ADADAD"/>
                </a:solidFill>
                <a:latin typeface="Arial"/>
                <a:ea typeface="Arial"/>
              </a:rPr>
              <a:t>Notably missing are Brown-Forsyth and Shapiro-Wilks tests for equal and normally distributed variance due to R’s processing limitations with our large data set. This is more or less accommodated by the Residual Plots against predicted values and Normal Q-Q Plots.</a:t>
            </a:r>
          </a:p>
          <a:p>
            <a:pPr marL="457200" indent="-343080">
              <a:lnSpc>
                <a:spcPct val="115000"/>
              </a:lnSpc>
              <a:buClr>
                <a:srgbClr val="FFFFFF"/>
              </a:buClr>
              <a:buFont typeface="Arial"/>
              <a:buChar char="●"/>
            </a:pPr>
            <a:r>
              <a:rPr lang="en-US" sz="1700" spc="-1" dirty="0">
                <a:solidFill>
                  <a:srgbClr val="ADADAD"/>
                </a:solidFill>
                <a:latin typeface="Arial"/>
                <a:ea typeface="Arial"/>
              </a:rPr>
              <a:t>Additionally, the data provided better lends itself to a multivariate analysis given the large number of variable which is out of the scope of this course.</a:t>
            </a:r>
            <a:endParaRPr lang="en-CA" sz="1700" spc="-1" dirty="0">
              <a:solidFill>
                <a:srgbClr val="ADADAD"/>
              </a:solidFill>
              <a:latin typeface="Arial"/>
              <a:ea typeface="Arial"/>
            </a:endParaRPr>
          </a:p>
          <a:p>
            <a:pPr marL="457200" indent="-343080">
              <a:lnSpc>
                <a:spcPct val="115000"/>
              </a:lnSpc>
              <a:buClr>
                <a:srgbClr val="FFFFFF"/>
              </a:buClr>
              <a:buFont typeface="Arial"/>
              <a:buChar char="●"/>
            </a:pPr>
            <a:endParaRPr lang="en-CA" sz="1800" spc="-1" dirty="0">
              <a:solidFill>
                <a:srgbClr val="000000"/>
              </a:solidFill>
            </a:endParaRPr>
          </a:p>
          <a:p>
            <a:pPr marL="457200" indent="-343080">
              <a:lnSpc>
                <a:spcPct val="115000"/>
              </a:lnSpc>
              <a:buClr>
                <a:srgbClr val="FFFFFF"/>
              </a:buClr>
              <a:buFont typeface="Arial"/>
              <a:buChar char="●"/>
            </a:pPr>
            <a:endParaRPr lang="en-CA" sz="1800"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dirty="0">
                <a:solidFill>
                  <a:srgbClr val="FFFFFF"/>
                </a:solidFill>
                <a:latin typeface="Arial"/>
                <a:ea typeface="Arial"/>
              </a:rPr>
              <a:t>Next Steps</a:t>
            </a:r>
            <a:endParaRPr lang="en-CA" sz="2800" b="0" strike="noStrike" spc="-1" dirty="0">
              <a:solidFill>
                <a:srgbClr val="000000"/>
              </a:solidFill>
              <a:latin typeface="Arial"/>
            </a:endParaRPr>
          </a:p>
        </p:txBody>
      </p:sp>
      <p:pic>
        <p:nvPicPr>
          <p:cNvPr id="175" name="Google Shape;224;p31"/>
          <p:cNvPicPr/>
          <p:nvPr/>
        </p:nvPicPr>
        <p:blipFill>
          <a:blip r:embed="rId2"/>
          <a:stretch/>
        </p:blipFill>
        <p:spPr>
          <a:xfrm>
            <a:off x="2224440" y="2214360"/>
            <a:ext cx="4694760" cy="2640600"/>
          </a:xfrm>
          <a:prstGeom prst="rect">
            <a:avLst/>
          </a:prstGeom>
          <a:ln w="0">
            <a:noFill/>
          </a:ln>
        </p:spPr>
      </p:pic>
      <p:sp>
        <p:nvSpPr>
          <p:cNvPr id="5" name="PlaceHolder 2"/>
          <p:cNvSpPr txBox="1">
            <a:spLocks/>
          </p:cNvSpPr>
          <p:nvPr/>
        </p:nvSpPr>
        <p:spPr>
          <a:xfrm>
            <a:off x="457200" y="1062720"/>
            <a:ext cx="8229240" cy="3394080"/>
          </a:xfrm>
          <a:prstGeom prst="rect">
            <a:avLst/>
          </a:prstGeom>
          <a:noFill/>
          <a:ln w="0">
            <a:noFill/>
          </a:ln>
        </p:spPr>
        <p:txBody>
          <a:bodyPr anchor="t">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3080">
              <a:lnSpc>
                <a:spcPct val="115000"/>
              </a:lnSpc>
              <a:buClr>
                <a:srgbClr val="FFFFFF"/>
              </a:buClr>
              <a:buFont typeface="Arial"/>
              <a:buChar char="●"/>
            </a:pPr>
            <a:r>
              <a:rPr lang="en-US" sz="1600" spc="-1" dirty="0">
                <a:solidFill>
                  <a:srgbClr val="ADADAD"/>
                </a:solidFill>
                <a:latin typeface="Arial"/>
                <a:ea typeface="Arial"/>
              </a:rPr>
              <a:t>One might perform a multivariate analysis on the given data while using technology that is able to adequately handle the large amount of data</a:t>
            </a:r>
            <a:r>
              <a:rPr lang="en-US" sz="1600" spc="-1" dirty="0" smtClean="0">
                <a:solidFill>
                  <a:srgbClr val="ADADAD"/>
                </a:solidFill>
                <a:latin typeface="Arial"/>
                <a:ea typeface="Arial"/>
              </a:rPr>
              <a:t>.</a:t>
            </a:r>
            <a:endParaRPr lang="en-CA" sz="1600" spc="-1" dirty="0">
              <a:solidFill>
                <a:srgbClr val="ADADAD"/>
              </a:solidFill>
              <a:latin typeface="Arial"/>
              <a:ea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Background</a:t>
            </a:r>
            <a:endParaRPr lang="en-CA" sz="2800" b="0" strike="noStrike" spc="-1">
              <a:solidFill>
                <a:srgbClr val="000000"/>
              </a:solidFill>
              <a:latin typeface="Arial"/>
            </a:endParaRPr>
          </a:p>
        </p:txBody>
      </p:sp>
      <p:sp>
        <p:nvSpPr>
          <p:cNvPr id="129" name="PlaceHolder 2"/>
          <p:cNvSpPr>
            <a:spLocks noGrp="1"/>
          </p:cNvSpPr>
          <p:nvPr>
            <p:ph/>
          </p:nvPr>
        </p:nvSpPr>
        <p:spPr>
          <a:xfrm>
            <a:off x="457200" y="1200240"/>
            <a:ext cx="8229240" cy="3394080"/>
          </a:xfrm>
          <a:prstGeom prst="rect">
            <a:avLst/>
          </a:prstGeom>
          <a:noFill/>
          <a:ln w="0">
            <a:noFill/>
          </a:ln>
        </p:spPr>
        <p:txBody>
          <a:bodyPr anchor="t">
            <a:normAutofit/>
          </a:bodyPr>
          <a:lstStyle/>
          <a:p>
            <a:pPr>
              <a:lnSpc>
                <a:spcPct val="115000"/>
              </a:lnSpc>
              <a:spcAft>
                <a:spcPts val="1199"/>
              </a:spcAft>
              <a:buNone/>
              <a:tabLst>
                <a:tab pos="0" algn="l"/>
              </a:tabLst>
            </a:pPr>
            <a:r>
              <a:rPr lang="en-US" sz="1800" b="0" strike="noStrike" spc="-1">
                <a:solidFill>
                  <a:srgbClr val="ADADAD"/>
                </a:solidFill>
                <a:latin typeface="Arial"/>
                <a:ea typeface="Arial"/>
              </a:rPr>
              <a:t>The data we have analyzed and studied is taken from a multi-platform media company called Mashable. The data was taken to analyze the number of shares a new article receives in relation to various other variables. The chosen variables had some relation to the amount an article may be shared and our models show the importance of some factors vs others regarding the amount an article may be shared. There may be many other factors that cause a post to be shared, however, we can only analyse the data that has been collected.</a:t>
            </a:r>
            <a:endParaRPr lang="en-CA" sz="1800" b="0" strike="noStrike" spc="-1">
              <a:solidFill>
                <a:srgbClr val="000000"/>
              </a:solidFill>
              <a:latin typeface="Arial"/>
            </a:endParaRPr>
          </a:p>
        </p:txBody>
      </p:sp>
      <p:pic>
        <p:nvPicPr>
          <p:cNvPr id="130" name="Google Shape;83;p3"/>
          <p:cNvPicPr/>
          <p:nvPr/>
        </p:nvPicPr>
        <p:blipFill>
          <a:blip r:embed="rId2"/>
          <a:stretch/>
        </p:blipFill>
        <p:spPr>
          <a:xfrm>
            <a:off x="3073320" y="3777480"/>
            <a:ext cx="2996640" cy="999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dirty="0">
                <a:solidFill>
                  <a:srgbClr val="FFFFFF"/>
                </a:solidFill>
                <a:latin typeface="Arial"/>
                <a:ea typeface="Arial"/>
              </a:rPr>
              <a:t>Study Goal</a:t>
            </a:r>
            <a:endParaRPr lang="en-CA" sz="2800" b="0" strike="noStrike" spc="-1" dirty="0">
              <a:solidFill>
                <a:srgbClr val="000000"/>
              </a:solidFill>
              <a:latin typeface="Arial"/>
            </a:endParaRPr>
          </a:p>
        </p:txBody>
      </p:sp>
      <p:sp>
        <p:nvSpPr>
          <p:cNvPr id="6" name="PlaceHolder 2"/>
          <p:cNvSpPr txBox="1">
            <a:spLocks/>
          </p:cNvSpPr>
          <p:nvPr/>
        </p:nvSpPr>
        <p:spPr>
          <a:xfrm>
            <a:off x="457200" y="1235411"/>
            <a:ext cx="8229240" cy="3394080"/>
          </a:xfrm>
          <a:prstGeom prst="rect">
            <a:avLst/>
          </a:prstGeom>
          <a:noFill/>
          <a:ln w="0">
            <a:noFill/>
          </a:ln>
        </p:spPr>
        <p:txBody>
          <a:bodyPr anchor="t">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3080">
              <a:lnSpc>
                <a:spcPct val="115000"/>
              </a:lnSpc>
              <a:buClr>
                <a:srgbClr val="FFFFFF"/>
              </a:buClr>
              <a:buFont typeface="Arial"/>
              <a:buChar char="●"/>
            </a:pPr>
            <a:r>
              <a:rPr lang="en-US" sz="1600" spc="-1" dirty="0">
                <a:solidFill>
                  <a:srgbClr val="ADADAD"/>
                </a:solidFill>
                <a:ea typeface="Arial"/>
              </a:rPr>
              <a:t>We will analyze what variables cause an increase or decrease in the number of shares to learn more about what future articles require in order to be shared more by Mashable users.</a:t>
            </a:r>
            <a:endParaRPr lang="en-CA" sz="1600" spc="-1" dirty="0">
              <a:solidFill>
                <a:srgbClr val="ADADAD"/>
              </a:solidFill>
              <a:ea typeface="Arial"/>
            </a:endParaRPr>
          </a:p>
          <a:p>
            <a:pPr marL="457200" indent="-343080">
              <a:lnSpc>
                <a:spcPct val="115000"/>
              </a:lnSpc>
              <a:buClr>
                <a:srgbClr val="FFFFFF"/>
              </a:buClr>
              <a:buFont typeface="Arial"/>
              <a:buChar char="●"/>
            </a:pPr>
            <a:endParaRPr lang="en-CA" sz="1600"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dirty="0">
                <a:solidFill>
                  <a:srgbClr val="FFFFFF"/>
                </a:solidFill>
                <a:latin typeface="Arial"/>
                <a:ea typeface="Arial"/>
              </a:rPr>
              <a:t>Description of Dataset</a:t>
            </a:r>
            <a:endParaRPr lang="en-CA" sz="2800" b="0" strike="noStrike" spc="-1" dirty="0">
              <a:solidFill>
                <a:srgbClr val="000000"/>
              </a:solidFill>
              <a:latin typeface="Arial"/>
            </a:endParaRPr>
          </a:p>
        </p:txBody>
      </p:sp>
      <p:sp>
        <p:nvSpPr>
          <p:cNvPr id="135" name="PlaceHolder 2"/>
          <p:cNvSpPr>
            <a:spLocks noGrp="1"/>
          </p:cNvSpPr>
          <p:nvPr>
            <p:ph/>
          </p:nvPr>
        </p:nvSpPr>
        <p:spPr>
          <a:xfrm>
            <a:off x="457200" y="1200240"/>
            <a:ext cx="8229240" cy="3394080"/>
          </a:xfrm>
          <a:prstGeom prst="rect">
            <a:avLst/>
          </a:prstGeom>
          <a:noFill/>
          <a:ln w="0">
            <a:noFill/>
          </a:ln>
        </p:spPr>
        <p:txBody>
          <a:bodyPr anchor="t">
            <a:normAutofit fontScale="87500" lnSpcReduction="10000"/>
          </a:bodyPr>
          <a:lstStyle/>
          <a:p>
            <a:pPr marL="457200" indent="-343080">
              <a:lnSpc>
                <a:spcPct val="115000"/>
              </a:lnSpc>
              <a:buClr>
                <a:srgbClr val="FFFFFF"/>
              </a:buClr>
              <a:buFont typeface="Arial"/>
              <a:buChar char="●"/>
            </a:pPr>
            <a:r>
              <a:rPr lang="en-US" sz="1800" b="0" strike="noStrike" spc="-1" dirty="0">
                <a:solidFill>
                  <a:srgbClr val="ADADAD"/>
                </a:solidFill>
                <a:latin typeface="Arial"/>
                <a:ea typeface="Arial"/>
              </a:rPr>
              <a:t>The data was cleaned mainly be eliminating variables that were either redundant to the number of shares or if similar variables were used. </a:t>
            </a:r>
            <a:endParaRPr lang="en-CA" sz="1800" b="0" strike="noStrike" spc="-1" dirty="0">
              <a:solidFill>
                <a:srgbClr val="000000"/>
              </a:solidFill>
              <a:latin typeface="Arial"/>
            </a:endParaRPr>
          </a:p>
          <a:p>
            <a:pPr marL="457200" indent="-343080">
              <a:lnSpc>
                <a:spcPct val="115000"/>
              </a:lnSpc>
              <a:buClr>
                <a:srgbClr val="FFFFFF"/>
              </a:buClr>
              <a:buFont typeface="Arial"/>
              <a:buChar char="●"/>
            </a:pPr>
            <a:r>
              <a:rPr lang="en-US" sz="1800" b="0" strike="noStrike" spc="-1" dirty="0">
                <a:solidFill>
                  <a:srgbClr val="ADADAD"/>
                </a:solidFill>
                <a:latin typeface="Arial"/>
                <a:ea typeface="Arial"/>
              </a:rPr>
              <a:t>For example, we removed any max and min variables and instead used the average variables. It was unnecessary to use all three, the max, min, and average, when we can just use the average variables. </a:t>
            </a:r>
            <a:endParaRPr lang="en-CA" sz="1800" b="0" strike="noStrike" spc="-1" dirty="0">
              <a:solidFill>
                <a:srgbClr val="000000"/>
              </a:solidFill>
              <a:latin typeface="Arial"/>
            </a:endParaRPr>
          </a:p>
          <a:p>
            <a:pPr marL="457200" indent="-343080">
              <a:lnSpc>
                <a:spcPct val="115000"/>
              </a:lnSpc>
              <a:buClr>
                <a:srgbClr val="FFFFFF"/>
              </a:buClr>
              <a:buFont typeface="Arial"/>
              <a:buChar char="●"/>
            </a:pPr>
            <a:r>
              <a:rPr lang="en-US" sz="1800" b="0" strike="noStrike" spc="-1" dirty="0">
                <a:solidFill>
                  <a:srgbClr val="ADADAD"/>
                </a:solidFill>
                <a:latin typeface="Arial"/>
                <a:ea typeface="Arial"/>
              </a:rPr>
              <a:t>We also removed all the LDA variables since they are irrelevant to the following analysis. </a:t>
            </a:r>
            <a:endParaRPr lang="en-CA" sz="1800" b="0" strike="noStrike" spc="-1" dirty="0">
              <a:solidFill>
                <a:srgbClr val="000000"/>
              </a:solidFill>
              <a:latin typeface="Arial"/>
            </a:endParaRPr>
          </a:p>
          <a:p>
            <a:pPr marL="457200" indent="-343080">
              <a:lnSpc>
                <a:spcPct val="115000"/>
              </a:lnSpc>
              <a:buClr>
                <a:srgbClr val="FFFFFF"/>
              </a:buClr>
              <a:buFont typeface="Arial"/>
              <a:buChar char="●"/>
            </a:pPr>
            <a:r>
              <a:rPr lang="en-US" sz="1800" b="0" strike="noStrike" spc="-1" dirty="0">
                <a:solidFill>
                  <a:srgbClr val="ADADAD"/>
                </a:solidFill>
                <a:latin typeface="Arial"/>
                <a:ea typeface="Arial"/>
              </a:rPr>
              <a:t>It was also important to remove the baseline variables for categorical variables as the data already provides factored categorical variables (Weekday and Data Channel). Also removed were variables that had perfect collegiality, e.g., </a:t>
            </a:r>
            <a:r>
              <a:rPr lang="en-US" sz="1800" b="0" strike="noStrike" spc="-1" dirty="0" err="1">
                <a:solidFill>
                  <a:srgbClr val="ADADAD"/>
                </a:solidFill>
                <a:latin typeface="Arial"/>
                <a:ea typeface="Arial"/>
              </a:rPr>
              <a:t>is_weekend</a:t>
            </a:r>
            <a:r>
              <a:rPr lang="en-US" sz="1800" b="0" strike="noStrike" spc="-1" dirty="0">
                <a:solidFill>
                  <a:srgbClr val="ADADAD"/>
                </a:solidFill>
                <a:latin typeface="Arial"/>
                <a:ea typeface="Arial"/>
              </a:rPr>
              <a:t>.</a:t>
            </a:r>
            <a:endParaRPr lang="en-CA"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05920"/>
            <a:ext cx="8229240" cy="856800"/>
          </a:xfrm>
          <a:prstGeom prst="rect">
            <a:avLst/>
          </a:prstGeom>
          <a:noFill/>
          <a:ln w="0">
            <a:noFill/>
          </a:ln>
        </p:spPr>
        <p:txBody>
          <a:bodyPr anchor="ctr">
            <a:normAutofit/>
          </a:bodyPr>
          <a:lstStyle/>
          <a:p>
            <a:pPr algn="ctr">
              <a:lnSpc>
                <a:spcPct val="100000"/>
              </a:lnSpc>
              <a:buNone/>
              <a:tabLst>
                <a:tab pos="0" algn="l"/>
              </a:tabLst>
            </a:pPr>
            <a:r>
              <a:rPr lang="en-US" sz="2800" b="0" strike="noStrike" spc="-1">
                <a:solidFill>
                  <a:srgbClr val="FFFFFF"/>
                </a:solidFill>
                <a:latin typeface="Arial"/>
                <a:ea typeface="Arial"/>
              </a:rPr>
              <a:t>Preliminary Investigation of Data</a:t>
            </a:r>
            <a:endParaRPr lang="en-CA" sz="2800" b="0" strike="noStrike" spc="-1">
              <a:solidFill>
                <a:srgbClr val="000000"/>
              </a:solidFill>
              <a:latin typeface="Arial"/>
            </a:endParaRPr>
          </a:p>
        </p:txBody>
      </p:sp>
      <p:pic>
        <p:nvPicPr>
          <p:cNvPr id="137" name="Google Shape;102;p6" descr="STAC67-Final-Project-Final-PPT_files/figure-pptx/unnamed-chunk-2-1.png"/>
          <p:cNvPicPr/>
          <p:nvPr/>
        </p:nvPicPr>
        <p:blipFill>
          <a:blip r:embed="rId2"/>
          <a:stretch/>
        </p:blipFill>
        <p:spPr>
          <a:xfrm>
            <a:off x="457200" y="1303200"/>
            <a:ext cx="3917160" cy="3131280"/>
          </a:xfrm>
          <a:prstGeom prst="rect">
            <a:avLst/>
          </a:prstGeom>
          <a:ln w="0">
            <a:noFill/>
          </a:ln>
        </p:spPr>
      </p:pic>
      <p:pic>
        <p:nvPicPr>
          <p:cNvPr id="138" name="Google Shape;103;p6" descr="STAC67-Final-Project-Final-PPT_files/figure-pptx/unnamed-chunk-2-2.png"/>
          <p:cNvPicPr/>
          <p:nvPr/>
        </p:nvPicPr>
        <p:blipFill>
          <a:blip r:embed="rId3"/>
          <a:stretch/>
        </p:blipFill>
        <p:spPr>
          <a:xfrm>
            <a:off x="4769280" y="1303200"/>
            <a:ext cx="3917160" cy="31312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Google Shape;108;p8" descr="STAC67-Final-Project-Final-PPT_files/figure-pptx/unnamed-chunk-3-1.png"/>
          <p:cNvPicPr/>
          <p:nvPr/>
        </p:nvPicPr>
        <p:blipFill>
          <a:blip r:embed="rId2"/>
          <a:stretch/>
        </p:blipFill>
        <p:spPr>
          <a:xfrm>
            <a:off x="1089360" y="415080"/>
            <a:ext cx="3101400" cy="4428360"/>
          </a:xfrm>
          <a:prstGeom prst="rect">
            <a:avLst/>
          </a:prstGeom>
          <a:ln w="0">
            <a:noFill/>
          </a:ln>
        </p:spPr>
      </p:pic>
      <p:pic>
        <p:nvPicPr>
          <p:cNvPr id="140" name="Google Shape;109;p8" descr="STAC67-Final-Project-Final-PPT_files/figure-pptx/unnamed-chunk-3-2.png"/>
          <p:cNvPicPr/>
          <p:nvPr/>
        </p:nvPicPr>
        <p:blipFill>
          <a:blip r:embed="rId3"/>
          <a:stretch/>
        </p:blipFill>
        <p:spPr>
          <a:xfrm>
            <a:off x="4952880" y="415080"/>
            <a:ext cx="3101400" cy="4428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114;p10" descr="STAC67-Final-Project-Final-PPT_files/figure-pptx/unnamed-chunk-3-3.png"/>
          <p:cNvPicPr/>
          <p:nvPr/>
        </p:nvPicPr>
        <p:blipFill>
          <a:blip r:embed="rId2"/>
          <a:stretch/>
        </p:blipFill>
        <p:spPr>
          <a:xfrm>
            <a:off x="1192680" y="546480"/>
            <a:ext cx="2998080" cy="4280760"/>
          </a:xfrm>
          <a:prstGeom prst="rect">
            <a:avLst/>
          </a:prstGeom>
          <a:ln w="0">
            <a:noFill/>
          </a:ln>
        </p:spPr>
      </p:pic>
      <p:pic>
        <p:nvPicPr>
          <p:cNvPr id="142" name="Google Shape;115;p10" descr="STAC67-Final-Project-Final-PPT_files/figure-pptx/unnamed-chunk-3-4.png"/>
          <p:cNvPicPr/>
          <p:nvPr/>
        </p:nvPicPr>
        <p:blipFill>
          <a:blip r:embed="rId3"/>
          <a:stretch/>
        </p:blipFill>
        <p:spPr>
          <a:xfrm>
            <a:off x="4952880" y="546480"/>
            <a:ext cx="2998080" cy="4280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Google Shape;120;p12" descr="STAC67-Final-Project-Final-PPT_files/figure-pptx/unnamed-chunk-4-1.png"/>
          <p:cNvPicPr/>
          <p:nvPr/>
        </p:nvPicPr>
        <p:blipFill>
          <a:blip r:embed="rId2"/>
          <a:stretch/>
        </p:blipFill>
        <p:spPr>
          <a:xfrm>
            <a:off x="1877040" y="417600"/>
            <a:ext cx="5389200" cy="4308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661</Words>
  <Application>Microsoft Office PowerPoint</Application>
  <PresentationFormat>On-screen Show (16:9)</PresentationFormat>
  <Paragraphs>60</Paragraphs>
  <Slides>27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Arial</vt:lpstr>
      <vt:lpstr>Courier New</vt:lpstr>
      <vt:lpstr>DejaVu Sans</vt:lpstr>
      <vt:lpstr>Symbol</vt:lpstr>
      <vt:lpstr>Times New Roman</vt:lpstr>
      <vt:lpstr>Wingdings</vt:lpstr>
      <vt:lpstr>Office Theme</vt:lpstr>
      <vt:lpstr>Office Theme</vt:lpstr>
      <vt:lpstr>Office Theme</vt:lpstr>
      <vt:lpstr>STAC67 Final Project</vt:lpstr>
      <vt:lpstr>Introduction</vt:lpstr>
      <vt:lpstr>Background</vt:lpstr>
      <vt:lpstr>Study Goal</vt:lpstr>
      <vt:lpstr>Description of Dataset</vt:lpstr>
      <vt:lpstr>Preliminary Investigation of Data</vt:lpstr>
      <vt:lpstr>PowerPoint Presentation</vt:lpstr>
      <vt:lpstr>PowerPoint Presentation</vt:lpstr>
      <vt:lpstr>PowerPoint Presentation</vt:lpstr>
      <vt:lpstr>Model Building</vt:lpstr>
      <vt:lpstr>Full Model With Interactions</vt:lpstr>
      <vt:lpstr>Model 1 - Stepwise Regression of Full Model</vt:lpstr>
      <vt:lpstr>Model 2 - Subset Regression on Model 1</vt:lpstr>
      <vt:lpstr>Model Diagnostics</vt:lpstr>
      <vt:lpstr>Model 3 - Full Model Before and After log Transformation</vt:lpstr>
      <vt:lpstr>PowerPoint Presentation</vt:lpstr>
      <vt:lpstr>Model 4 - Model 1 Before and After log Transformation</vt:lpstr>
      <vt:lpstr>PowerPoint Presentation</vt:lpstr>
      <vt:lpstr>Model 5 - Model 2 Before and After log Transformation</vt:lpstr>
      <vt:lpstr>PowerPoint Presentation</vt:lpstr>
      <vt:lpstr>PowerPoint Presentation</vt:lpstr>
      <vt:lpstr>Model 6 - Model 5 After removing Variables with High VIF</vt:lpstr>
      <vt:lpstr>Model Validation</vt:lpstr>
      <vt:lpstr>Conclusion</vt:lpstr>
      <vt:lpstr>Final Model</vt:lpstr>
      <vt:lpstr>Obstacles</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STAC67 Final Project</dc:title>
  <dc:subject/>
  <dc:creator>Alex Cheng, Zaamin Rattansi, Jacob Temple, Jeffrey Wong</dc:creator>
  <dc:description/>
  <cp:lastModifiedBy>Jacob Temple</cp:lastModifiedBy>
  <cp:revision>6</cp:revision>
  <dcterms:created xsi:type="dcterms:W3CDTF">2022-12-02T04:13:56Z</dcterms:created>
  <dcterms:modified xsi:type="dcterms:W3CDTF">2022-12-02T16:55:32Z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12/05/2022</vt:lpwstr>
  </property>
  <property fmtid="{D5CDD505-2E9C-101B-9397-08002B2CF9AE}" pid="3" name="output">
    <vt:lpwstr>powerpoint_presentation</vt:lpwstr>
  </property>
</Properties>
</file>