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6" r:id="rId5"/>
    <p:sldId id="270" r:id="rId6"/>
    <p:sldId id="263" r:id="rId7"/>
    <p:sldId id="269" r:id="rId8"/>
    <p:sldId id="265" r:id="rId9"/>
    <p:sldId id="272" r:id="rId10"/>
    <p:sldId id="27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3D028-DD54-AD05-CDBD-66F608DA880A}" v="803" dt="2023-01-26T08:27:40.003"/>
    <p1510:client id="{1228B147-0563-4406-B725-78F650E82C97}" v="1082" dt="2022-04-22T13:00:12.986"/>
    <p1510:client id="{B9A6B75E-BE18-E396-A30F-C5D3D25932A7}" v="588" dt="2023-01-25T07:53:27.374"/>
    <p1510:client id="{BB6E03F5-BAC3-7B83-94F2-8E9D995A0487}" v="111" dt="2023-01-25T08:05:21.715"/>
    <p1510:client id="{F36AF5F9-DA22-4CB6-9A16-57C8B45F2D6B}" v="28" dt="2022-07-26T09:40:41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0:08:44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39846 21897 16383 0 0,'2'0'0'0'0,"6"3"0"0"0,4 2 0 0 0,3 1 0 0 0,6 2 0 0 0,2 2 0 0 0,3 4 0 0 0,-1 1 0 0 0,2-1 0 0 0,0 2 0 0 0,-2-1 0 0 0,0-1 0 0 0,-2-3 0 0 0,-3-1 0 0 0,-1 0 0 0 0,-2 1 0 0 0,1 1 0 0 0,-1-1 0 0 0,5 2 0 0 0,-1 0 0 0 0,2-1 0 0 0,0 1 0 0 0,0-3 0 0 0,-2-2 0 0 0,-5 1 0 0 0,-5-1 0 0 0,-4 1 0 0 0,-6 1 0 0 0,-4 0 0 0 0,-3 0 0 0 0,-3 0 0 0 0,-2 0 0 0 0,0-1 0 0 0,0-1 0 0 0,-4 2 0 0 0,-1 1 0 0 0,1-2 0 0 0,-1 0 0 0 0,1 0 0 0 0,1 1 0 0 0,1-1 0 0 0,1 1 0 0 0,-1 0 0 0 0,0 0 0 0 0,0 0 0 0 0,2 1 0 0 0,-3-1 0 0 0,1 0 0 0 0,0 1 0 0 0,1-1 0 0 0,1 0 0 0 0,0 1 0 0 0,0-3 0 0 0,1 0 0 0 0,-2 0 0 0 0,-3 1 0 0 0,1 0 0 0 0,-1 1 0 0 0,0 0 0 0 0,1 0 0 0 0,0 0 0 0 0,1 0 0 0 0,3-1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07:50:25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39846 21897 16383 0 0,'2'0'0'0'0,"6"3"0"0"0,4 2 0 0 0,3 1 0 0 0,6 2 0 0 0,2 2 0 0 0,3 4 0 0 0,-1 1 0 0 0,2-1 0 0 0,0 2 0 0 0,-2-1 0 0 0,0-1 0 0 0,-2-3 0 0 0,-3-1 0 0 0,-1 0 0 0 0,-2 1 0 0 0,1 1 0 0 0,-1-1 0 0 0,5 2 0 0 0,-1 0 0 0 0,2-1 0 0 0,0 1 0 0 0,0-3 0 0 0,-2-2 0 0 0,-5 1 0 0 0,-5-1 0 0 0,-4 1 0 0 0,-6 1 0 0 0,-4 0 0 0 0,-3 0 0 0 0,-3 0 0 0 0,-2 0 0 0 0,0-1 0 0 0,0-1 0 0 0,-4 2 0 0 0,-1 1 0 0 0,1-2 0 0 0,-1 0 0 0 0,1 0 0 0 0,1 1 0 0 0,1-1 0 0 0,1 1 0 0 0,-1 0 0 0 0,0 0 0 0 0,0 0 0 0 0,2 1 0 0 0,-3-1 0 0 0,1 0 0 0 0,0 1 0 0 0,1-1 0 0 0,1 0 0 0 0,0 1 0 0 0,0-3 0 0 0,1 0 0 0 0,-2 0 0 0 0,-3 1 0 0 0,1 0 0 0 0,-1 1 0 0 0,0 0 0 0 0,1 0 0 0 0,0 0 0 0 0,1 0 0 0 0,3-1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0:48:01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39846 21897 16383 0 0,'2'0'0'0'0,"6"3"0"0"0,4 2 0 0 0,3 1 0 0 0,6 2 0 0 0,2 2 0 0 0,3 4 0 0 0,-1 1 0 0 0,2-1 0 0 0,0 2 0 0 0,-2-1 0 0 0,0-1 0 0 0,-2-3 0 0 0,-3-1 0 0 0,-1 0 0 0 0,-2 1 0 0 0,1 1 0 0 0,-1-1 0 0 0,5 2 0 0 0,-1 0 0 0 0,2-1 0 0 0,0 1 0 0 0,0-3 0 0 0,-2-2 0 0 0,-5 1 0 0 0,-5-1 0 0 0,-4 1 0 0 0,-6 1 0 0 0,-4 0 0 0 0,-3 0 0 0 0,-3 0 0 0 0,-2 0 0 0 0,0-1 0 0 0,0-1 0 0 0,-4 2 0 0 0,-1 1 0 0 0,1-2 0 0 0,-1 0 0 0 0,1 0 0 0 0,1 1 0 0 0,1-1 0 0 0,1 1 0 0 0,-1 0 0 0 0,0 0 0 0 0,0 0 0 0 0,2 1 0 0 0,-3-1 0 0 0,1 0 0 0 0,0 1 0 0 0,1-1 0 0 0,1 0 0 0 0,0 1 0 0 0,0-3 0 0 0,1 0 0 0 0,-2 0 0 0 0,-3 1 0 0 0,1 0 0 0 0,-1 1 0 0 0,0 0 0 0 0,1 0 0 0 0,0 0 0 0 0,1 0 0 0 0,3-1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1:45:03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13785 13626 16383 0 0,'6'12'0'0'0,"10"24"0"0"0,4 15 0 0 0,0 11 0 0 0,0 4 0 0 0,0-1 0 0 0,2-6 0 0 0,0 3 0 0 0,0 2 0 0 0,1 2 0 0 0,4 4 0 0 0,-1-3 0 0 0,-1-5 0 0 0,-3-4 0 0 0,-4-8 0 0 0,-5-11 0 0 0,-6-8 0 0 0,-3-7 0 0 0,0-4 0 0 0,15 12 0 0 0,9 9 0 0 0,6 4 0 0 0,4 0 0 0 0,0-2 0 0 0,1 1 0 0 0,-4-1 0 0 0,-2-2 0 0 0,-1-3 0 0 0,-3-1 0 0 0,-3-4 0 0 0,-3-2 0 0 0,0 0 0 0 0,3 0 0 0 0,2-2 0 0 0,-1 0 0 0 0,2 1 0 0 0,1 2 0 0 0,1-3 0 0 0,2 4 0 0 0,1 1 0 0 0,4 1 0 0 0,-3-2 0 0 0,0-1 0 0 0,3-3 0 0 0,0-1 0 0 0,-4-2 0 0 0,0-5 0 0 0,-4-3 0 0 0,-2-3 0 0 0,-1 0 0 0 0,-1 1 0 0 0,6 2 0 0 0,1 2 0 0 0,3-2 0 0 0,3-2 0 0 0,-2-1 0 0 0,-4 1 0 0 0,-5-3 0 0 0,-4-3 0 0 0,-4-4 0 0 0,-4-3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1:45:03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12118 18965 16383 0 0,'12'-6'0'0'0,"15"-8"0"0"0,22-7 0 0 0,13-6 0 0 0,9-5 0 0 0,0-2 0 0 0,-2 1 0 0 0,-8 1 0 0 0,-7-1 0 0 0,-5-2 0 0 0,-5 0 0 0 0,-3 4 0 0 0,2 2 0 0 0,0-1 0 0 0,2 2 0 0 0,5 0 0 0 0,0 1 0 0 0,3 0 0 0 0,-2 2 0 0 0,6 1 0 0 0,-1 3 0 0 0,-2 1 0 0 0,-3 5 0 0 0,-6 1 0 0 0,-3 4 0 0 0,-4 0 0 0 0,-4-1 0 0 0,-4-2 0 0 0,1 2 0 0 0,-1-1 0 0 0,2 2 0 0 0,4 0 0 0 0,7 1 0 0 0,6 0 0 0 0,3-2 0 0 0,1 1 0 0 0,4-1 0 0 0,1 2 0 0 0,0 2 0 0 0,-5 2 0 0 0,-8 2 0 0 0,-9 2 0 0 0,-4 1 0 0 0,-5 0 0 0 0,-4-2 0 0 0,-3-2 0 0 0,-2 1 0 0 0,-1 0 0 0 0,-4-2 0 0 0,0 0 0 0 0,-1 1 0 0 0,2-3 0 0 0,1 1 0 0 0,1 1 0 0 0,0 2 0 0 0,1 1 0 0 0,0 0 0 0 0,4-1 0 0 0,3-4 0 0 0,5-1 0 0 0,-1 2 0 0 0,-2 1 0 0 0,-2 2 0 0 0,-5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1:45:03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28734 18013 16383 0 0,'3'0'0'0'0,"7"-3"0"0"0,10-4 0 0 0,11-6 0 0 0,6-2 0 0 0,12-3 0 0 0,8-6 0 0 0,11-3 0 0 0,13-1 0 0 0,5 2 0 0 0,3 1 0 0 0,-2 7 0 0 0,-10 2 0 0 0,-9 4 0 0 0,-8 1 0 0 0,-10 3 0 0 0,-9 2 0 0 0,-1 0 0 0 0,-3-3 0 0 0,-1 1 0 0 0,-1 2 0 0 0,0 1 0 0 0,-4 2 0 0 0,-4-2 0 0 0,-3 1 0 0 0,-3 0 0 0 0,-8 1 0 0 0,-7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1:45:0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43259 16978 16383 0 0,'6'0'0'0'0,"14"0"0"0"0,12-3 0 0 0,13-4 0 0 0,7-4 0 0 0,1-2 0 0 0,-3-3 0 0 0,-4-4 0 0 0,-4 1 0 0 0,-3 1 0 0 0,-5 1 0 0 0,-6 0 0 0 0,-7 0 0 0 0,-5 0 0 0 0,-1 0 0 0 0,-1 0 0 0 0,6-7 0 0 0,14-10 0 0 0,17-11 0 0 0,17-10 0 0 0,11-8 0 0 0,2-1 0 0 0,-4 4 0 0 0,-7 3 0 0 0,-15 5 0 0 0,-14 12 0 0 0,-11 10 0 0 0,-7 7 0 0 0,-8 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2T11:45:03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44847 15769 16383 0 0,'3'0'0'0'0,"7"0"0"0"0,7 0 0 0 0,4 0 0 0 0,5 0 0 0 0,0 0 0 0 0,5 0 0 0 0,0 0 0 0 0,-2 0 0 0 0,-4 0 0 0 0,-2 0 0 0 0,-3 0 0 0 0,-1 0 0 0 0,-1 0 0 0 0,-1 0 0 0 0,-1 0 0 0 0,1 3 0 0 0,0 1 0 0 0,-3 3 0 0 0,-4 3 0 0 0,-3 2 0 0 0,-4 3 0 0 0,-1 2 0 0 0,-2 0 0 0 0,0 1 0 0 0,-1 0 0 0 0,0 0 0 0 0,1 0 0 0 0,-1-1 0 0 0,1 1 0 0 0,0-1 0 0 0,0 1 0 0 0,0-1 0 0 0,0 1 0 0 0,0-1 0 0 0,0 0 0 0 0,0 1 0 0 0,0-1 0 0 0,0 0 0 0 0,0 1 0 0 0,0-1 0 0 0,0 0 0 0 0,0 1 0 0 0,0-1 0 0 0,0 0 0 0 0,0-2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netHealthReport" TargetMode="External"/><Relationship Id="rId2" Type="http://schemas.openxmlformats.org/officeDocument/2006/relationships/hyperlink" Target="http://ihr.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omain@iij.ad.jp" TargetMode="External"/><Relationship Id="rId5" Type="http://schemas.openxmlformats.org/officeDocument/2006/relationships/hyperlink" Target="https://github.com/InternetHealthReport/internet-yellow-pages/" TargetMode="External"/><Relationship Id="rId4" Type="http://schemas.openxmlformats.org/officeDocument/2006/relationships/hyperlink" Target="https://ihr-archive.iijlab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7.png"/><Relationship Id="rId18" Type="http://schemas.openxmlformats.org/officeDocument/2006/relationships/customXml" Target="../ink/ink3.xml"/><Relationship Id="rId26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customXml" Target="../ink/ink5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1.png"/><Relationship Id="rId25" Type="http://schemas.openxmlformats.org/officeDocument/2006/relationships/customXml" Target="../ink/ink7.xml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customXml" Target="../ink/ink6.xml"/><Relationship Id="rId28" Type="http://schemas.openxmlformats.org/officeDocument/2006/relationships/image" Target="../media/image25.png"/><Relationship Id="rId10" Type="http://schemas.openxmlformats.org/officeDocument/2006/relationships/customXml" Target="../ink/ink2.xml"/><Relationship Id="rId19" Type="http://schemas.openxmlformats.org/officeDocument/2006/relationships/customXml" Target="../ink/ink4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hr.iijlab.net/ihr/en-us/networks/AS250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hr.iijlab.net/ihr/en-us/countries/JP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ihr_alerts/status/154578998160382361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hr.iijlab.net/ihr/en-us/rov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hr.iijlab.net/ihr/en-us/networks/AS22822" TargetMode="External"/><Relationship Id="rId4" Type="http://schemas.openxmlformats.org/officeDocument/2006/relationships/hyperlink" Target="https://ihr.iijlab.net/ihr/en-us/countries/J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hr.iijlab.net/ihr/en-us/covid19?country=France" TargetMode="External"/><Relationship Id="rId2" Type="http://schemas.openxmlformats.org/officeDocument/2006/relationships/hyperlink" Target="https://twitter.com/DougMadory/status/144765955097540609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twitter.com/ihr_alerts/status/150144674049884160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hr.iijlab.net/ihr/en-us/global_report" TargetMode="External"/><Relationship Id="rId2" Type="http://schemas.openxmlformats.org/officeDocument/2006/relationships/hyperlink" Target="https://ihr.iijlab.net/ihr/en-us/networks/AS5089?af=4&amp;last=3&amp;date=2020-04-28rov_tb=rout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latin typeface="calibri light"/>
                <a:cs typeface="Calibri Light"/>
              </a:rPr>
              <a:t>Internet Health Report</a:t>
            </a:r>
            <a:endParaRPr lang="en-US">
              <a:latin typeface="calibri light"/>
              <a:cs typeface="Dreaming Outloud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4544575"/>
            <a:ext cx="11043550" cy="22054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dirty="0">
                <a:latin typeface="calibri light"/>
                <a:cs typeface="Calibri"/>
              </a:rPr>
              <a:t>Romain </a:t>
            </a:r>
            <a:r>
              <a:rPr lang="en-US" dirty="0" err="1">
                <a:latin typeface="calibri light"/>
                <a:cs typeface="Calibri"/>
              </a:rPr>
              <a:t>Fontugne</a:t>
            </a:r>
            <a:endParaRPr lang="en-US" altLang="ja-JP" dirty="0">
              <a:latin typeface="calibri light"/>
              <a:ea typeface="ＭＳ Ｐゴシック"/>
              <a:cs typeface="Dreaming Outloud Pro"/>
            </a:endParaRPr>
          </a:p>
          <a:p>
            <a:pPr algn="l"/>
            <a:r>
              <a:rPr lang="en-US" altLang="ja-JP" dirty="0">
                <a:latin typeface="calibri light"/>
                <a:ea typeface="ＭＳ Ｐゴシック"/>
                <a:cs typeface="Calibri"/>
              </a:rPr>
              <a:t>I</a:t>
            </a:r>
            <a:r>
              <a:rPr lang="ja-JP">
                <a:latin typeface="calibri light"/>
                <a:ea typeface="ＭＳ Ｐゴシック"/>
                <a:cs typeface="Calibri"/>
              </a:rPr>
              <a:t>I</a:t>
            </a:r>
            <a:r>
              <a:rPr lang="en-US" altLang="ja-JP" dirty="0">
                <a:latin typeface="calibri light"/>
                <a:ea typeface="ＭＳ Ｐゴシック"/>
                <a:cs typeface="Calibri"/>
              </a:rPr>
              <a:t>J</a:t>
            </a:r>
            <a:r>
              <a:rPr lang="ja-JP" altLang="en-US">
                <a:latin typeface="calibri light"/>
                <a:ea typeface="ＭＳ Ｐゴシック"/>
                <a:cs typeface="Calibri"/>
              </a:rPr>
              <a:t> Research Lab</a:t>
            </a:r>
          </a:p>
          <a:p>
            <a:pPr algn="l"/>
            <a:endParaRPr lang="ja-JP" altLang="en-US" dirty="0">
              <a:latin typeface="calibri light"/>
              <a:ea typeface="ＭＳ Ｐゴシック"/>
              <a:cs typeface="Calibri"/>
            </a:endParaRPr>
          </a:p>
          <a:p>
            <a:pPr algn="l"/>
            <a:endParaRPr lang="ja-JP" altLang="en-US" dirty="0">
              <a:latin typeface="calibri light"/>
              <a:ea typeface="ＭＳ Ｐゴシック"/>
              <a:cs typeface="Calibri"/>
            </a:endParaRPr>
          </a:p>
          <a:p>
            <a:pPr algn="l"/>
            <a:endParaRPr lang="ja-JP" altLang="en-US" dirty="0">
              <a:latin typeface="calibri light"/>
              <a:ea typeface="ＭＳ Ｐゴシック"/>
              <a:cs typeface="Calibri"/>
            </a:endParaRPr>
          </a:p>
          <a:p>
            <a:pPr algn="r"/>
            <a:r>
              <a:rPr lang="ja-JP" altLang="en-US" dirty="0">
                <a:latin typeface="calibri light"/>
                <a:ea typeface="ＭＳ Ｐゴシック"/>
                <a:cs typeface="Calibri"/>
              </a:rPr>
              <a:t>2023-01-26</a:t>
            </a:r>
          </a:p>
          <a:p>
            <a:pPr algn="l"/>
            <a:endParaRPr lang="en-US">
              <a:latin typeface="calibri light"/>
              <a:cs typeface="Calibri"/>
            </a:endParaRPr>
          </a:p>
        </p:txBody>
      </p:sp>
      <p:sp>
        <p:nvSpPr>
          <p:cNvPr id="29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751E67B9-9B55-F854-17F5-8F96CA59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948E-04FF-F8ED-A502-829AE4A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Internet Yellow Pages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0667-3B69-8835-19CB-758E0782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Knowledge graph for networking data</a:t>
            </a:r>
          </a:p>
          <a:p>
            <a:r>
              <a:rPr lang="en-US" dirty="0">
                <a:ea typeface="+mn-lt"/>
                <a:cs typeface="+mn-lt"/>
              </a:rPr>
              <a:t>12 data sources: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APNIC, BGPKIT, </a:t>
            </a:r>
            <a:r>
              <a:rPr lang="en-US" dirty="0" err="1">
                <a:ea typeface="+mn-lt"/>
                <a:cs typeface="+mn-lt"/>
              </a:rPr>
              <a:t>Bgp.tools</a:t>
            </a:r>
            <a:r>
              <a:rPr lang="en-US" dirty="0">
                <a:ea typeface="+mn-lt"/>
                <a:cs typeface="+mn-lt"/>
              </a:rPr>
              <a:t>, CAIDA, Cloudflare, IHR, MANRS, </a:t>
            </a:r>
            <a:r>
              <a:rPr lang="en-US" dirty="0" err="1">
                <a:ea typeface="+mn-lt"/>
                <a:cs typeface="+mn-lt"/>
              </a:rPr>
              <a:t>OpenINTEL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PeeringDB</a:t>
            </a:r>
            <a:r>
              <a:rPr lang="en-US" dirty="0">
                <a:ea typeface="+mn-lt"/>
                <a:cs typeface="+mn-lt"/>
              </a:rPr>
              <a:t>, RIPE NCC, NRO, </a:t>
            </a:r>
            <a:r>
              <a:rPr lang="en-US" dirty="0" err="1">
                <a:ea typeface="+mn-lt"/>
                <a:cs typeface="+mn-lt"/>
              </a:rPr>
              <a:t>Tranco</a:t>
            </a:r>
            <a:endParaRPr lang="en-US" dirty="0" err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Semantic: 17 node types, 21 link types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About 4M nodes, 15M links</a:t>
            </a:r>
          </a:p>
        </p:txBody>
      </p:sp>
    </p:spTree>
    <p:extLst>
      <p:ext uri="{BB962C8B-B14F-4D97-AF65-F5344CB8AC3E}">
        <p14:creationId xmlns:p14="http://schemas.microsoft.com/office/powerpoint/2010/main" val="320282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7BDD-1817-6EBB-0DB1-AF129ADD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C6D6-67F7-61E5-458B-6DE2F15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IHR: </a:t>
            </a:r>
            <a:r>
              <a:rPr lang="en-US" dirty="0">
                <a:cs typeface="Calibri"/>
                <a:hlinkClick r:id="rId2"/>
              </a:rPr>
              <a:t>http://ihr.live</a:t>
            </a:r>
            <a:endParaRPr lang="en-US"/>
          </a:p>
          <a:p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https://github.com/InternetHealthReport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IHR daily dumps: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https://ihr-archive.iijlab.net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cs typeface="Calibri"/>
              </a:rPr>
              <a:t>Yellow Pages: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https://github.com/InternetHealthReport/internet-yellow-pages/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  <a:hlinkClick r:id="rId6"/>
              </a:rPr>
              <a:t>romain@iij.ad.jp</a:t>
            </a:r>
            <a:r>
              <a:rPr lang="en-US" dirty="0">
                <a:cs typeface="Calibri"/>
              </a:rPr>
              <a:t>    </a:t>
            </a:r>
            <a:r>
              <a:rPr lang="en-US" dirty="0">
                <a:ea typeface="+mn-lt"/>
                <a:cs typeface="+mn-lt"/>
              </a:rPr>
              <a:t>@ihr_alerts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7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776A-01D3-068D-FC33-7A60064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IHR vision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7616-7F5E-47EA-D313-044707C0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90" y="2088861"/>
            <a:ext cx="9310255" cy="43929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 observatory for the Internet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Monitor &amp; document Internet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topology, evolution, and sudden changes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Open data / open source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</p:txBody>
      </p:sp>
      <p:pic>
        <p:nvPicPr>
          <p:cNvPr id="4" name="Graphic 4" descr="Telescope outline">
            <a:extLst>
              <a:ext uri="{FF2B5EF4-FFF2-40B4-BE49-F238E27FC236}">
                <a16:creationId xmlns:a16="http://schemas.microsoft.com/office/drawing/2014/main" id="{F7424948-0611-8960-8DA5-FFD8CC5B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1818" y="1877291"/>
            <a:ext cx="914400" cy="914400"/>
          </a:xfrm>
          <a:prstGeom prst="rect">
            <a:avLst/>
          </a:prstGeom>
        </p:spPr>
      </p:pic>
      <p:pic>
        <p:nvPicPr>
          <p:cNvPr id="5" name="Graphic 5" descr="Heart outline">
            <a:extLst>
              <a:ext uri="{FF2B5EF4-FFF2-40B4-BE49-F238E27FC236}">
                <a16:creationId xmlns:a16="http://schemas.microsoft.com/office/drawing/2014/main" id="{33AB8A07-E7D3-2B23-06A0-7A2B2409A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1817" y="5119256"/>
            <a:ext cx="914400" cy="914400"/>
          </a:xfrm>
          <a:prstGeom prst="rect">
            <a:avLst/>
          </a:prstGeom>
        </p:spPr>
      </p:pic>
      <p:pic>
        <p:nvPicPr>
          <p:cNvPr id="6" name="Graphic 6" descr="Clipboard outline">
            <a:extLst>
              <a:ext uri="{FF2B5EF4-FFF2-40B4-BE49-F238E27FC236}">
                <a16:creationId xmlns:a16="http://schemas.microsoft.com/office/drawing/2014/main" id="{DDF91F41-43E0-2C4F-0B6B-7AF77A4DD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1818" y="3456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7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7" descr="Factory outline">
            <a:extLst>
              <a:ext uri="{FF2B5EF4-FFF2-40B4-BE49-F238E27FC236}">
                <a16:creationId xmlns:a16="http://schemas.microsoft.com/office/drawing/2014/main" id="{1404989D-CD28-35EF-00AC-685EB7E0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177" y="1335374"/>
            <a:ext cx="3575154" cy="3575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A2D56-66B1-9D3F-356F-5807AC0535E1}"/>
              </a:ext>
            </a:extLst>
          </p:cNvPr>
          <p:cNvSpPr txBox="1"/>
          <p:nvPr/>
        </p:nvSpPr>
        <p:spPr>
          <a:xfrm>
            <a:off x="1020254" y="5096327"/>
            <a:ext cx="16487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Calibri"/>
              </a:rPr>
              <a:t>Open data</a:t>
            </a:r>
          </a:p>
          <a:p>
            <a:r>
              <a:rPr lang="en-US">
                <a:latin typeface="calibri light"/>
                <a:cs typeface="Calibri"/>
              </a:rPr>
              <a:t>   - BGP</a:t>
            </a:r>
            <a:br>
              <a:rPr lang="en-US">
                <a:latin typeface="calibri light"/>
                <a:cs typeface="Calibri"/>
              </a:rPr>
            </a:br>
            <a:r>
              <a:rPr lang="en-US">
                <a:latin typeface="calibri light"/>
                <a:cs typeface="Calibri"/>
              </a:rPr>
              <a:t>   - traceroute</a:t>
            </a:r>
            <a:br>
              <a:rPr lang="en-US">
                <a:latin typeface="calibri light"/>
                <a:cs typeface="Calibri"/>
              </a:rPr>
            </a:br>
            <a:r>
              <a:rPr lang="en-US">
                <a:latin typeface="calibri light"/>
                <a:cs typeface="Calibri"/>
              </a:rPr>
              <a:t>   - RPKI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728C25B-B501-97EA-CDA4-69434AB90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07" y="1452211"/>
            <a:ext cx="801566" cy="801566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2ED08D21-3A47-DD7C-2B97-16DF704DF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054" y="3532759"/>
            <a:ext cx="1072662" cy="1172727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61C6F825-B937-9D81-B161-05FD96177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50" y="2284200"/>
            <a:ext cx="2297152" cy="52113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FFEB65B-AB93-56D0-384E-DECB42D94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279" y="461434"/>
            <a:ext cx="3111708" cy="46420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80FCA2-3714-DF43-DF71-AB51577E39BE}"/>
              </a:ext>
            </a:extLst>
          </p:cNvPr>
          <p:cNvSpPr txBox="1"/>
          <p:nvPr/>
        </p:nvSpPr>
        <p:spPr>
          <a:xfrm>
            <a:off x="3888849" y="5068083"/>
            <a:ext cx="28382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cs typeface="Calibri"/>
              </a:rPr>
              <a:t>Analysis modules</a:t>
            </a:r>
          </a:p>
          <a:p>
            <a:r>
              <a:rPr lang="en-US">
                <a:latin typeface="calibri light"/>
                <a:cs typeface="Calibri"/>
              </a:rPr>
              <a:t>   - Network dependency</a:t>
            </a:r>
          </a:p>
          <a:p>
            <a:r>
              <a:rPr lang="en-US">
                <a:latin typeface="calibri light"/>
                <a:cs typeface="Calibri"/>
              </a:rPr>
              <a:t>   - Network latency</a:t>
            </a:r>
            <a:br>
              <a:rPr lang="en-US">
                <a:latin typeface="calibri light"/>
                <a:cs typeface="Calibri"/>
              </a:rPr>
            </a:br>
            <a:r>
              <a:rPr lang="en-US">
                <a:latin typeface="calibri light"/>
                <a:cs typeface="Calibri"/>
              </a:rPr>
              <a:t>   - Disconnections</a:t>
            </a:r>
            <a:br>
              <a:rPr lang="en-US">
                <a:latin typeface="calibri light"/>
                <a:cs typeface="Calibri"/>
              </a:rPr>
            </a:br>
            <a:r>
              <a:rPr lang="en-US">
                <a:latin typeface="calibri light"/>
                <a:cs typeface="Calibri"/>
              </a:rPr>
              <a:t>   - Anomaly detection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BC03DEC-C237-499C-1058-EE18C09B3F1D}"/>
                  </a:ext>
                </a:extLst>
              </p14:cNvPr>
              <p14:cNvContentPartPr/>
              <p14:nvPr/>
            </p14:nvContentPartPr>
            <p14:xfrm>
              <a:off x="7134001" y="3705456"/>
              <a:ext cx="190500" cy="22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BC03DEC-C237-499C-1058-EE18C09B3F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5648" y="3687284"/>
                <a:ext cx="226838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CDC94B-1228-7F93-E289-7B80F4F18473}"/>
                  </a:ext>
                </a:extLst>
              </p14:cNvPr>
              <p14:cNvContentPartPr/>
              <p14:nvPr/>
            </p14:nvContentPartPr>
            <p14:xfrm rot="300000">
              <a:off x="3638586" y="3541821"/>
              <a:ext cx="19050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CDC94B-1228-7F93-E289-7B80F4F184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300000">
                <a:off x="3620233" y="3523649"/>
                <a:ext cx="226838" cy="2645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D8D990-D156-7EB0-6C43-2DAF3D22ADE8}"/>
              </a:ext>
            </a:extLst>
          </p:cNvPr>
          <p:cNvSpPr txBox="1"/>
          <p:nvPr/>
        </p:nvSpPr>
        <p:spPr>
          <a:xfrm>
            <a:off x="7466651" y="5099311"/>
            <a:ext cx="40124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 light"/>
                <a:ea typeface="+mn-lt"/>
                <a:cs typeface="+mn-lt"/>
              </a:rPr>
              <a:t>Outcomes</a:t>
            </a:r>
            <a:br>
              <a:rPr lang="en-US" b="1">
                <a:latin typeface="calibri light"/>
                <a:ea typeface="+mn-lt"/>
                <a:cs typeface="+mn-lt"/>
              </a:rPr>
            </a:br>
            <a:r>
              <a:rPr lang="en-US" b="1">
                <a:latin typeface="calibri light"/>
                <a:ea typeface="+mn-lt"/>
                <a:cs typeface="+mn-lt"/>
              </a:rPr>
              <a:t>   - https://ihr.iijlab.net</a:t>
            </a:r>
            <a:endParaRPr lang="en-US" b="1">
              <a:latin typeface="calibri light"/>
              <a:cs typeface="calibri light"/>
            </a:endParaRPr>
          </a:p>
          <a:p>
            <a:r>
              <a:rPr lang="en-US">
                <a:latin typeface="calibri light"/>
                <a:cs typeface="Calibri"/>
              </a:rPr>
              <a:t>      - Visualization</a:t>
            </a:r>
          </a:p>
          <a:p>
            <a:r>
              <a:rPr lang="en-US">
                <a:latin typeface="calibri light"/>
                <a:cs typeface="Calibri"/>
              </a:rPr>
              <a:t>      - API</a:t>
            </a:r>
          </a:p>
          <a:p>
            <a:r>
              <a:rPr lang="en-US">
                <a:latin typeface="calibri light"/>
                <a:cs typeface="Calibri"/>
              </a:rPr>
              <a:t>      - Daily dumps</a:t>
            </a:r>
          </a:p>
          <a:p>
            <a:r>
              <a:rPr lang="en-US">
                <a:latin typeface="calibri light"/>
                <a:cs typeface="Calibri"/>
              </a:rPr>
              <a:t>   - External collaborations / tools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F18A20-8E23-EF8B-BCEB-E6C7BC2A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152764"/>
            <a:ext cx="10515600" cy="1325563"/>
          </a:xfrm>
        </p:spPr>
        <p:txBody>
          <a:bodyPr/>
          <a:lstStyle/>
          <a:p>
            <a:r>
              <a:rPr lang="en-US">
                <a:latin typeface="calibri light"/>
                <a:cs typeface="Calibri Light"/>
              </a:rPr>
              <a:t>Monitoring the Internet</a:t>
            </a:r>
            <a:endParaRPr lang="en-US">
              <a:latin typeface="calibri light"/>
              <a:cs typeface="Dreaming Outloud Pro"/>
            </a:endParaRPr>
          </a:p>
        </p:txBody>
      </p:sp>
      <p:pic>
        <p:nvPicPr>
          <p:cNvPr id="11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4E6D106E-81F5-5298-1A35-9CED56374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784" y="2895730"/>
            <a:ext cx="1712627" cy="460686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DA18586F-891C-3DFD-4C76-EFA71813C4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08039" y="1753789"/>
            <a:ext cx="1481529" cy="414849"/>
          </a:xfrm>
          <a:prstGeom prst="rect">
            <a:avLst/>
          </a:prstGeom>
        </p:spPr>
      </p:pic>
      <p:pic>
        <p:nvPicPr>
          <p:cNvPr id="17" name="Picture 18" descr="Logo&#10;&#10;Description automatically generated">
            <a:extLst>
              <a:ext uri="{FF2B5EF4-FFF2-40B4-BE49-F238E27FC236}">
                <a16:creationId xmlns:a16="http://schemas.microsoft.com/office/drawing/2014/main" id="{DF9E0F2E-3E83-0249-9A7D-14078F0B84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9626" y="894568"/>
            <a:ext cx="725930" cy="702977"/>
          </a:xfrm>
          <a:prstGeom prst="rect">
            <a:avLst/>
          </a:prstGeom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A7716F3B-ED95-D33D-4922-931512AF6F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76744" y="3244214"/>
            <a:ext cx="1444053" cy="675622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FC2C3E70-A550-707C-F744-272172C8A9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01727" y="2341312"/>
            <a:ext cx="825710" cy="807525"/>
          </a:xfrm>
          <a:prstGeom prst="rect">
            <a:avLst/>
          </a:prstGeom>
        </p:spPr>
      </p:pic>
      <p:pic>
        <p:nvPicPr>
          <p:cNvPr id="22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4C7A2301-B692-85AE-3BA8-D13F1BADB8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3959" y="3949137"/>
            <a:ext cx="1542114" cy="514039"/>
          </a:xfrm>
          <a:prstGeom prst="rect">
            <a:avLst/>
          </a:prstGeom>
        </p:spPr>
      </p:pic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423022A0-C298-6463-7F58-CA0827FED0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8316" y="3187036"/>
            <a:ext cx="363469" cy="358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6751E5-7D9B-168C-2E91-DF08246571C7}"/>
                  </a:ext>
                </a:extLst>
              </p14:cNvPr>
              <p14:cNvContentPartPr/>
              <p14:nvPr/>
            </p14:nvContentPartPr>
            <p14:xfrm rot="21180000">
              <a:off x="3635534" y="3813493"/>
              <a:ext cx="190500" cy="228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6751E5-7D9B-168C-2E91-DF08246571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180000">
                <a:off x="3617181" y="3795321"/>
                <a:ext cx="226838" cy="26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26AE3D-CB37-0719-D53A-A1A9A4EBB7C3}"/>
                  </a:ext>
                </a:extLst>
              </p14:cNvPr>
              <p14:cNvContentPartPr/>
              <p14:nvPr/>
            </p14:nvContentPartPr>
            <p14:xfrm rot="-420000">
              <a:off x="2989063" y="2912186"/>
              <a:ext cx="590550" cy="762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26AE3D-CB37-0719-D53A-A1A9A4EBB7C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-420000">
                <a:off x="2970992" y="2894206"/>
                <a:ext cx="626330" cy="797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24805B-C9D9-C6C3-D279-A004C5CC7B24}"/>
                  </a:ext>
                </a:extLst>
              </p14:cNvPr>
              <p14:cNvContentPartPr/>
              <p14:nvPr/>
            </p14:nvContentPartPr>
            <p14:xfrm>
              <a:off x="2773180" y="3916050"/>
              <a:ext cx="876300" cy="31432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24805B-C9D9-C6C3-D279-A004C5CC7B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5127" y="3897965"/>
                <a:ext cx="912045" cy="35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256016-E087-1FDB-9781-56CF6CF477DB}"/>
                  </a:ext>
                </a:extLst>
              </p14:cNvPr>
              <p14:cNvContentPartPr/>
              <p14:nvPr/>
            </p14:nvContentPartPr>
            <p14:xfrm>
              <a:off x="6695606" y="3822691"/>
              <a:ext cx="438150" cy="114299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256016-E087-1FDB-9781-56CF6CF477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7649" y="3804432"/>
                <a:ext cx="473705" cy="150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0BDD4CC-5C28-E593-04C7-2E7C52FBCA8B}"/>
                  </a:ext>
                </a:extLst>
              </p14:cNvPr>
              <p14:cNvContentPartPr/>
              <p14:nvPr/>
            </p14:nvContentPartPr>
            <p14:xfrm>
              <a:off x="10124606" y="3469664"/>
              <a:ext cx="419100" cy="2762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0BDD4CC-5C28-E593-04C7-2E7C52FBCA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06510" y="3451797"/>
                <a:ext cx="454930" cy="311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62BA1EC-42D5-21E0-86B9-0B9BB3B5E744}"/>
                  </a:ext>
                </a:extLst>
              </p14:cNvPr>
              <p14:cNvContentPartPr/>
              <p14:nvPr/>
            </p14:nvContentPartPr>
            <p14:xfrm>
              <a:off x="10499360" y="3366540"/>
              <a:ext cx="142875" cy="17145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62BA1EC-42D5-21E0-86B9-0B9BB3B5E74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81634" y="3348223"/>
                <a:ext cx="177973" cy="207718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5" descr="Logo&#10;&#10;Description automatically generated">
            <a:extLst>
              <a:ext uri="{FF2B5EF4-FFF2-40B4-BE49-F238E27FC236}">
                <a16:creationId xmlns:a16="http://schemas.microsoft.com/office/drawing/2014/main" id="{5FEFED4E-5DB9-F3ED-176C-6616AF717F4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607040" y="4619017"/>
            <a:ext cx="1564640" cy="5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474DA-44CF-C361-F52A-6E8E6BC95B0A}"/>
              </a:ext>
            </a:extLst>
          </p:cNvPr>
          <p:cNvCxnSpPr/>
          <p:nvPr/>
        </p:nvCxnSpPr>
        <p:spPr>
          <a:xfrm>
            <a:off x="10196945" y="3207327"/>
            <a:ext cx="762000" cy="17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E5615E-6242-ED94-64EB-B243FD39C483}"/>
              </a:ext>
            </a:extLst>
          </p:cNvPr>
          <p:cNvCxnSpPr>
            <a:cxnSpLocks/>
          </p:cNvCxnSpPr>
          <p:nvPr/>
        </p:nvCxnSpPr>
        <p:spPr>
          <a:xfrm flipH="1">
            <a:off x="11069781" y="3138054"/>
            <a:ext cx="401780" cy="198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F2733-63ED-FF7E-B72D-4C99EEAE5247}"/>
              </a:ext>
            </a:extLst>
          </p:cNvPr>
          <p:cNvCxnSpPr>
            <a:cxnSpLocks/>
          </p:cNvCxnSpPr>
          <p:nvPr/>
        </p:nvCxnSpPr>
        <p:spPr>
          <a:xfrm>
            <a:off x="9310253" y="1170708"/>
            <a:ext cx="762000" cy="174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ABCBB-78F5-7282-7DC6-DA4327562FD5}"/>
              </a:ext>
            </a:extLst>
          </p:cNvPr>
          <p:cNvCxnSpPr>
            <a:cxnSpLocks/>
          </p:cNvCxnSpPr>
          <p:nvPr/>
        </p:nvCxnSpPr>
        <p:spPr>
          <a:xfrm flipH="1">
            <a:off x="11471563" y="824346"/>
            <a:ext cx="304799" cy="21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6">
            <a:extLst>
              <a:ext uri="{FF2B5EF4-FFF2-40B4-BE49-F238E27FC236}">
                <a16:creationId xmlns:a16="http://schemas.microsoft.com/office/drawing/2014/main" id="{8AE66292-C8B6-0FAB-4916-0A7A4A3F9E38}"/>
              </a:ext>
            </a:extLst>
          </p:cNvPr>
          <p:cNvSpPr/>
          <p:nvPr/>
        </p:nvSpPr>
        <p:spPr>
          <a:xfrm>
            <a:off x="8243454" y="-720437"/>
            <a:ext cx="4516581" cy="288174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0C61C-D893-9FA5-AF9D-5D02775A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Network dependency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(AS Hegemony)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A1B-3908-8F0C-C083-232CE12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497"/>
            <a:ext cx="10557163" cy="3672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Measure AS inter-dependencies</a:t>
            </a:r>
          </a:p>
          <a:p>
            <a:r>
              <a:rPr lang="en-US" dirty="0">
                <a:cs typeface="Calibri"/>
              </a:rPr>
              <a:t>Using BGP data</a:t>
            </a:r>
          </a:p>
          <a:p>
            <a:r>
              <a:rPr lang="en-US" dirty="0">
                <a:cs typeface="Calibri"/>
              </a:rPr>
              <a:t>Give a good idea of the 'topological location' of </a:t>
            </a:r>
            <a:r>
              <a:rPr lang="en-US" dirty="0" err="1">
                <a:cs typeface="Calibri"/>
              </a:rPr>
              <a:t>ASes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Customers of an AS</a:t>
            </a:r>
          </a:p>
          <a:p>
            <a:r>
              <a:rPr lang="en-US" dirty="0">
                <a:cs typeface="Calibri"/>
              </a:rPr>
              <a:t>Example: </a:t>
            </a:r>
            <a:r>
              <a:rPr lang="en-US" dirty="0">
                <a:ea typeface="+mn-lt"/>
                <a:cs typeface="+mn-lt"/>
                <a:hlinkClick r:id="rId2"/>
              </a:rPr>
              <a:t>https://ihr.iijlab.net/ihr/en-us/networks/AS2501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A9858-6810-3276-C72B-C3A61656E167}"/>
              </a:ext>
            </a:extLst>
          </p:cNvPr>
          <p:cNvSpPr/>
          <p:nvPr/>
        </p:nvSpPr>
        <p:spPr>
          <a:xfrm>
            <a:off x="10598727" y="4807527"/>
            <a:ext cx="928254" cy="98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8794C3-CE63-CA3F-D199-2FEC95CDEE00}"/>
              </a:ext>
            </a:extLst>
          </p:cNvPr>
          <p:cNvSpPr/>
          <p:nvPr/>
        </p:nvSpPr>
        <p:spPr>
          <a:xfrm>
            <a:off x="10044544" y="3394363"/>
            <a:ext cx="928254" cy="98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AS2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2F4223-76EB-2967-A404-8415317F0296}"/>
              </a:ext>
            </a:extLst>
          </p:cNvPr>
          <p:cNvSpPr/>
          <p:nvPr/>
        </p:nvSpPr>
        <p:spPr>
          <a:xfrm>
            <a:off x="10972798" y="2452253"/>
            <a:ext cx="928254" cy="98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AS3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DBEBD5-C934-4A8B-F741-1D3A17F36219}"/>
              </a:ext>
            </a:extLst>
          </p:cNvPr>
          <p:cNvSpPr/>
          <p:nvPr/>
        </p:nvSpPr>
        <p:spPr>
          <a:xfrm>
            <a:off x="9490362" y="2299853"/>
            <a:ext cx="928254" cy="983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AS4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15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0EF1BD0-5068-81B4-F38D-B68C400D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61" y="1444099"/>
            <a:ext cx="7307384" cy="2299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C77A9-6C78-B4D1-7694-8094F76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Network dependency variants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3211-5A72-FC75-F965-9AD18655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Regional bottleneck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(e.g. Crimea)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Countries' AS dependency: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https://ihr.iijlab.net/ihr/en-us/countries/JP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BGP leak/hijacks, routing anomalies, AS ranking, consolidation, bottlenecks, peering</a:t>
            </a:r>
          </a:p>
          <a:p>
            <a:pPr lvl="1"/>
            <a:r>
              <a:rPr lang="en-US" dirty="0">
                <a:cs typeface="Calibri"/>
              </a:rPr>
              <a:t>Rogers outage: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https://twitter.com/ihr_alerts/status/1545789981603823616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70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AFFD-0A19-1EDE-21B8-9EF4205D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RPKI</a:t>
            </a:r>
            <a:endParaRPr lang="en-US"/>
          </a:p>
        </p:txBody>
      </p:sp>
      <p:pic>
        <p:nvPicPr>
          <p:cNvPr id="7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BC503FE-4EB8-F71C-6C02-CF112DA8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92" y="185613"/>
            <a:ext cx="6182521" cy="42098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716139-9D40-D581-C3F5-3ECD805F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132" cy="49105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Convey operators' intent</a:t>
            </a:r>
          </a:p>
          <a:p>
            <a:r>
              <a:rPr lang="en-US" dirty="0">
                <a:cs typeface="Calibri"/>
              </a:rPr>
              <a:t>Trust (Public Key Infra.)</a:t>
            </a:r>
          </a:p>
          <a:p>
            <a:r>
              <a:rPr lang="en-US" dirty="0">
                <a:cs typeface="Calibri"/>
              </a:rPr>
              <a:t>Route Origin Authorization (ROA)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AS15169 is authorized to announce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8.8.8.0/24</a:t>
            </a:r>
          </a:p>
          <a:p>
            <a:pPr marL="457200" lvl="1" indent="0">
              <a:buNone/>
            </a:pP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IHR monitors operators' intentions (RPKI) and actions (BGP)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Global view: </a:t>
            </a:r>
            <a:r>
              <a:rPr lang="en-US" dirty="0">
                <a:ea typeface="+mn-lt"/>
                <a:cs typeface="+mn-lt"/>
                <a:hlinkClick r:id="rId3"/>
              </a:rPr>
              <a:t>https://ihr.iijlab.net/ihr/en-us/rov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Country-wide view: </a:t>
            </a:r>
            <a:r>
              <a:rPr lang="en-US" dirty="0">
                <a:ea typeface="+mn-lt"/>
                <a:cs typeface="+mn-lt"/>
                <a:hlinkClick r:id="rId4"/>
              </a:rPr>
              <a:t>https://ihr.iijlab.net/ihr/en-us/countries/JP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Per AS: </a:t>
            </a:r>
            <a:r>
              <a:rPr lang="en-US" dirty="0">
                <a:ea typeface="+mn-lt"/>
                <a:cs typeface="+mn-lt"/>
                <a:hlinkClick r:id="rId5"/>
              </a:rPr>
              <a:t>https://ihr.iijlab.net/ihr/en-us/networks/AS22822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07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948E-04FF-F8ED-A502-829AE4A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Network delays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0667-3B69-8835-19CB-758E0782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080"/>
            <a:ext cx="10515600" cy="5307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RIPE Atlas (12k probes)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Tons of traceroutes to several destinations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IHR monitors latency between Atlas probes and 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ASes</a:t>
            </a:r>
            <a:r>
              <a:rPr lang="en-US" dirty="0">
                <a:cs typeface="Calibri"/>
              </a:rPr>
              <a:t>/IXPs/cities/countries found in traceroutes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Examples:</a:t>
            </a:r>
          </a:p>
          <a:p>
            <a:pPr lvl="1"/>
            <a:r>
              <a:rPr lang="en-US" dirty="0">
                <a:cs typeface="Calibri"/>
              </a:rPr>
              <a:t>Impact of subsea cable cut: </a:t>
            </a:r>
            <a:r>
              <a:rPr lang="en-US" dirty="0">
                <a:ea typeface="+mn-lt"/>
                <a:cs typeface="+mn-lt"/>
                <a:hlinkClick r:id="rId2"/>
              </a:rPr>
              <a:t>https://twitter.com/DougMadory/status/1447659550975406094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Impact of COVID lockdowns: </a:t>
            </a:r>
            <a:r>
              <a:rPr lang="en-US" dirty="0">
                <a:ea typeface="+mn-lt"/>
                <a:cs typeface="+mn-lt"/>
                <a:hlinkClick r:id="rId3"/>
              </a:rPr>
              <a:t>https://ihr.iijlab.net/ihr/en-us/covid19?country=France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1"/>
            <a:r>
              <a:rPr lang="en-US" dirty="0">
                <a:ea typeface="+mn-lt"/>
                <a:cs typeface="+mn-lt"/>
              </a:rPr>
              <a:t>War in Ukraine: </a:t>
            </a:r>
            <a:r>
              <a:rPr lang="en-US" dirty="0">
                <a:ea typeface="+mn-lt"/>
                <a:cs typeface="+mn-lt"/>
                <a:hlinkClick r:id="rId4"/>
              </a:rPr>
              <a:t>https://twitter.com/ihr_alerts/status/1501446740498841604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6A1931B3-0924-0EDB-56E0-546EB7905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244" y="2128"/>
            <a:ext cx="4779818" cy="27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6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E10C-A1C0-A1AD-FB02-1213BE2B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congestion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4B8071F-C96D-6DE5-4098-4AF1E365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" y="1863118"/>
            <a:ext cx="11762508" cy="44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119B-AD15-258F-5C8B-8514939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IHR Anomaly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8F83-7199-A41A-3047-682FB5DE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35" y="1825625"/>
            <a:ext cx="49610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Disco</a:t>
            </a:r>
          </a:p>
          <a:p>
            <a:pPr lvl="1"/>
            <a:r>
              <a:rPr lang="en-US" dirty="0">
                <a:cs typeface="Calibri"/>
              </a:rPr>
              <a:t>Outage detection</a:t>
            </a:r>
          </a:p>
          <a:p>
            <a:pPr lvl="1"/>
            <a:r>
              <a:rPr lang="en-US" dirty="0">
                <a:cs typeface="Calibri"/>
              </a:rPr>
              <a:t>Based on RIPE Atlas</a:t>
            </a:r>
            <a:endParaRPr lang="en-US" dirty="0"/>
          </a:p>
          <a:p>
            <a:pPr lvl="1"/>
            <a:r>
              <a:rPr lang="en-US" dirty="0">
                <a:cs typeface="Calibri"/>
                <a:hlinkClick r:id="rId2"/>
              </a:rPr>
              <a:t>Virgin Media outage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B632A5-BB97-ECCC-3F53-1E0077221750}"/>
              </a:ext>
            </a:extLst>
          </p:cNvPr>
          <p:cNvSpPr txBox="1">
            <a:spLocks/>
          </p:cNvSpPr>
          <p:nvPr/>
        </p:nvSpPr>
        <p:spPr>
          <a:xfrm>
            <a:off x="6158345" y="1784061"/>
            <a:ext cx="530629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Route, delay changes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Global report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F946829A-DBF2-CC25-2AB6-F7F78CE5E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06" y="3781614"/>
            <a:ext cx="4493536" cy="2704911"/>
          </a:xfrm>
          <a:prstGeom prst="rect">
            <a:avLst/>
          </a:prstGeom>
        </p:spPr>
      </p:pic>
      <p:pic>
        <p:nvPicPr>
          <p:cNvPr id="7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82FC80E-924C-41E3-70D7-3FE80D7B3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410" y="2617411"/>
            <a:ext cx="3942784" cy="42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Internet Health Report</vt:lpstr>
      <vt:lpstr>IHR vision</vt:lpstr>
      <vt:lpstr>Monitoring the Internet</vt:lpstr>
      <vt:lpstr>Network dependency  (AS Hegemony)</vt:lpstr>
      <vt:lpstr>Network dependency variants</vt:lpstr>
      <vt:lpstr>RPKI</vt:lpstr>
      <vt:lpstr>Network delays</vt:lpstr>
      <vt:lpstr>Network congestion</vt:lpstr>
      <vt:lpstr>IHR Anomaly detectors</vt:lpstr>
      <vt:lpstr>Internet Yellow Pages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255</cp:revision>
  <dcterms:created xsi:type="dcterms:W3CDTF">2022-04-22T06:53:52Z</dcterms:created>
  <dcterms:modified xsi:type="dcterms:W3CDTF">2023-01-26T11:22:18Z</dcterms:modified>
</cp:coreProperties>
</file>