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08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5378932-92A5-43C0-ACD6-86B63FF4085B}" type="datetimeFigureOut">
              <a:rPr lang="en-US" smtClean="0"/>
              <a:t>1/17/2017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486D70-4081-4E30-B3E9-7C2115329C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5/04/super-key-in-dbms/" TargetMode="External"/><Relationship Id="rId7" Type="http://schemas.openxmlformats.org/officeDocument/2006/relationships/hyperlink" Target="http://beginnersbook.com/2015/04/foreign-key-in-dbms/" TargetMode="External"/><Relationship Id="rId2" Type="http://schemas.openxmlformats.org/officeDocument/2006/relationships/hyperlink" Target="http://beginnersbook.com/2015/04/primary-key-in-db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eginnersbook.com/2015/04/composite-key-in-dbms/" TargetMode="External"/><Relationship Id="rId5" Type="http://schemas.openxmlformats.org/officeDocument/2006/relationships/hyperlink" Target="http://beginnersbook.com/2015/04/alternate-key-in-dbms/" TargetMode="External"/><Relationship Id="rId4" Type="http://schemas.openxmlformats.org/officeDocument/2006/relationships/hyperlink" Target="http://beginnersbook.com/2015/04/candidate-key-in-dbm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DATABASE MANAGEMENT SYSTEM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By:</a:t>
            </a:r>
          </a:p>
          <a:p>
            <a:pPr algn="r"/>
            <a:r>
              <a:rPr lang="en-IN" dirty="0" smtClean="0"/>
              <a:t>KEERTHANA.A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Types of </a:t>
            </a:r>
            <a:r>
              <a:rPr lang="en-IN" dirty="0" smtClean="0">
                <a:solidFill>
                  <a:schemeClr val="bg1"/>
                </a:solidFill>
              </a:rPr>
              <a:t>Attributes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smtClean="0"/>
              <a:t>Simple attribute</a:t>
            </a:r>
            <a:endParaRPr lang="en-IN" sz="2800" dirty="0" smtClean="0"/>
          </a:p>
          <a:p>
            <a:r>
              <a:rPr lang="en-IN" sz="2800" b="1" dirty="0" smtClean="0"/>
              <a:t>Composite </a:t>
            </a:r>
            <a:r>
              <a:rPr lang="en-IN" sz="2800" b="1" dirty="0" smtClean="0"/>
              <a:t>attribute</a:t>
            </a:r>
            <a:endParaRPr lang="en-IN" sz="2800" dirty="0" smtClean="0"/>
          </a:p>
          <a:p>
            <a:r>
              <a:rPr lang="en-IN" sz="2800" b="1" dirty="0" smtClean="0"/>
              <a:t>Derived attribute</a:t>
            </a:r>
            <a:r>
              <a:rPr lang="en-IN" sz="2800" dirty="0" smtClean="0"/>
              <a:t> </a:t>
            </a:r>
          </a:p>
          <a:p>
            <a:r>
              <a:rPr lang="en-IN" sz="2800" b="1" dirty="0" smtClean="0"/>
              <a:t>Single-value attribute</a:t>
            </a:r>
            <a:r>
              <a:rPr lang="en-IN" sz="2800" dirty="0" smtClean="0"/>
              <a:t> </a:t>
            </a:r>
          </a:p>
          <a:p>
            <a:r>
              <a:rPr lang="en-IN" sz="2800" b="1" dirty="0" smtClean="0"/>
              <a:t>Multi-value </a:t>
            </a:r>
            <a:r>
              <a:rPr lang="en-IN" sz="2800" b="1" dirty="0" smtClean="0"/>
              <a:t>attribute</a:t>
            </a:r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3"/>
                </a:solidFill>
              </a:rPr>
              <a:t>Symbols and </a:t>
            </a:r>
            <a:r>
              <a:rPr lang="en-IN" b="1" dirty="0" smtClean="0">
                <a:solidFill>
                  <a:schemeClr val="accent3"/>
                </a:solidFill>
              </a:rPr>
              <a:t>Notations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489585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071546"/>
            <a:ext cx="5267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Participation </a:t>
            </a:r>
            <a:r>
              <a:rPr lang="en-IN" dirty="0" smtClean="0">
                <a:solidFill>
                  <a:schemeClr val="accent3"/>
                </a:solidFill>
              </a:rPr>
              <a:t>Constraints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IN" sz="2800" b="1" dirty="0" smtClean="0"/>
              <a:t>Total </a:t>
            </a:r>
            <a:r>
              <a:rPr lang="en-IN" sz="2800" b="1" dirty="0" smtClean="0"/>
              <a:t>Participation</a:t>
            </a:r>
            <a:r>
              <a:rPr lang="en-IN" sz="2800" dirty="0" smtClean="0"/>
              <a:t> − Each entity is involved in the relationship. Total participation is represented by double lines.</a:t>
            </a:r>
          </a:p>
          <a:p>
            <a:r>
              <a:rPr lang="en-IN" sz="2800" b="1" dirty="0" smtClean="0"/>
              <a:t>Partial participation</a:t>
            </a:r>
            <a:r>
              <a:rPr lang="en-IN" sz="2800" dirty="0" smtClean="0"/>
              <a:t> − Not all entities are involved in the relationship. Partial participation is represented by single lines.</a:t>
            </a:r>
          </a:p>
          <a:p>
            <a:endParaRPr lang="en-IN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929066"/>
            <a:ext cx="771530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Generalization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IN" sz="2400" dirty="0" smtClean="0"/>
              <a:t>As </a:t>
            </a:r>
            <a:r>
              <a:rPr lang="en-IN" sz="2400" dirty="0" smtClean="0"/>
              <a:t>mentioned above, the process of generalizing entities, where the generalized entities contain the properties of all the generalized entities, is called generalization. In generalization, a number of entities are brought together into one generalized entity based on their similar characteristics. For example, pigeon, house sparrow, crow and dove can all be generalized as Birds.</a:t>
            </a:r>
          </a:p>
          <a:p>
            <a:endParaRPr lang="en-IN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857628"/>
            <a:ext cx="750099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Specialization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IN" sz="2400" dirty="0" smtClean="0"/>
              <a:t>Specialization is the opposite of generalization. In specialization, a group of entities is divided into sub-groups based on their characteristics. Take a group ‘Person’ for example. A person has name, date of birth, gender, etc. These properties are common in all persons, human beings. But in a company, persons can be identified as employee, employer, customer, or vendor, based on what role they play in the company.</a:t>
            </a:r>
            <a:endParaRPr lang="en-IN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071942"/>
            <a:ext cx="34194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Inheritance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en-IN" sz="2400" dirty="0" smtClean="0"/>
              <a:t>We </a:t>
            </a:r>
            <a:r>
              <a:rPr lang="en-IN" sz="2400" dirty="0" smtClean="0"/>
              <a:t>use all the above features of ER-Model in order to create classes of objects in object-oriented programming. The details of entities are generally hidden from the user; this process known as </a:t>
            </a:r>
            <a:r>
              <a:rPr lang="en-IN" sz="2400" b="1" dirty="0" smtClean="0"/>
              <a:t>abstraction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Inheritance is an important feature of Generalization and Specialization. It allows lower-level entities to inherit the attributes of higher-level entities.</a:t>
            </a:r>
          </a:p>
          <a:p>
            <a:endParaRPr lang="en-IN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357562"/>
            <a:ext cx="3655617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Entity-Set and </a:t>
            </a:r>
            <a:r>
              <a:rPr lang="en-IN" dirty="0" smtClean="0">
                <a:solidFill>
                  <a:schemeClr val="bg1"/>
                </a:solidFill>
              </a:rPr>
              <a:t>Keys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IN" sz="2000" b="1" dirty="0" smtClean="0">
                <a:hlinkClick r:id="rId2" tooltip="Primary key in DBMS"/>
              </a:rPr>
              <a:t>Primary Key</a:t>
            </a:r>
            <a:r>
              <a:rPr lang="en-IN" sz="2000" dirty="0" smtClean="0"/>
              <a:t> – A primary is a column or set of columns in a table that uniquely identifies </a:t>
            </a:r>
            <a:r>
              <a:rPr lang="en-IN" sz="2000" dirty="0" err="1" smtClean="0"/>
              <a:t>tuples</a:t>
            </a:r>
            <a:r>
              <a:rPr lang="en-IN" sz="2000" dirty="0" smtClean="0"/>
              <a:t> (rows) in that table.</a:t>
            </a:r>
          </a:p>
          <a:p>
            <a:r>
              <a:rPr lang="en-IN" sz="2000" b="1" dirty="0" smtClean="0">
                <a:hlinkClick r:id="rId3" tooltip="Super key in DBMS"/>
              </a:rPr>
              <a:t>Super Key</a:t>
            </a:r>
            <a:r>
              <a:rPr lang="en-IN" sz="2000" dirty="0" smtClean="0"/>
              <a:t> – A super key is a set of one of more columns (attributes) to uniquely identify rows in a table.</a:t>
            </a:r>
          </a:p>
          <a:p>
            <a:r>
              <a:rPr lang="en-IN" sz="2000" b="1" dirty="0" smtClean="0">
                <a:hlinkClick r:id="rId4" tooltip="Candidate Key in DBMS"/>
              </a:rPr>
              <a:t>Candidate Key</a:t>
            </a:r>
            <a:r>
              <a:rPr lang="en-IN" sz="2000" dirty="0" smtClean="0"/>
              <a:t> – A super key with no redundant attribute is known as candidate key</a:t>
            </a:r>
          </a:p>
          <a:p>
            <a:r>
              <a:rPr lang="en-IN" sz="2000" b="1" dirty="0" smtClean="0">
                <a:hlinkClick r:id="rId5" tooltip="Alternate key in DBMS"/>
              </a:rPr>
              <a:t>Alternate Key</a:t>
            </a:r>
            <a:r>
              <a:rPr lang="en-IN" sz="2000" dirty="0" smtClean="0"/>
              <a:t> – Out of all candidate keys, only one gets selected as primary key, remaining keys are known as alternate or secondary keys.</a:t>
            </a:r>
          </a:p>
          <a:p>
            <a:r>
              <a:rPr lang="en-IN" sz="2000" b="1" dirty="0" smtClean="0">
                <a:hlinkClick r:id="rId6" tooltip="Composite key in DBMS"/>
              </a:rPr>
              <a:t>Composite Key</a:t>
            </a:r>
            <a:r>
              <a:rPr lang="en-IN" sz="2000" dirty="0" smtClean="0"/>
              <a:t> – A key that consists of more than one attribute to uniquely identify rows (also known as records &amp; </a:t>
            </a:r>
            <a:r>
              <a:rPr lang="en-IN" sz="2000" dirty="0" err="1" smtClean="0"/>
              <a:t>tuples</a:t>
            </a:r>
            <a:r>
              <a:rPr lang="en-IN" sz="2000" dirty="0" smtClean="0"/>
              <a:t>) in a table is called composite key.</a:t>
            </a:r>
          </a:p>
          <a:p>
            <a:r>
              <a:rPr lang="en-IN" sz="2000" b="1" dirty="0" smtClean="0">
                <a:hlinkClick r:id="rId7" tooltip="Foreign key in DBMS"/>
              </a:rPr>
              <a:t>Foreign Key</a:t>
            </a:r>
            <a:r>
              <a:rPr lang="en-IN" sz="2000" dirty="0" smtClean="0"/>
              <a:t> – Foreign keys are the columns of a table that points to the primary key of another table. They act as a cross-reference between tables.</a:t>
            </a:r>
            <a:endParaRPr lang="en-I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SQL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IN" sz="2400" dirty="0" smtClean="0"/>
              <a:t>The language which is used to access DBMS is SQL  (Structured Query Language)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785786" y="20002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four main categories of SQL statements are as follows:</a:t>
            </a:r>
          </a:p>
          <a:p>
            <a:r>
              <a:rPr lang="en-IN" dirty="0"/>
              <a:t>1. </a:t>
            </a:r>
            <a:r>
              <a:rPr lang="en-IN" b="1" dirty="0"/>
              <a:t>DML (Data Manipulation Language)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2. </a:t>
            </a:r>
            <a:r>
              <a:rPr lang="en-IN" b="1" dirty="0"/>
              <a:t>DDL (Data Definition Language)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3. </a:t>
            </a:r>
            <a:r>
              <a:rPr lang="en-IN" b="1" dirty="0"/>
              <a:t>DCL (Data Control Language)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4. </a:t>
            </a:r>
            <a:r>
              <a:rPr lang="en-IN" b="1" dirty="0"/>
              <a:t>TCL (Transaction Control Language)</a:t>
            </a:r>
            <a:endParaRPr lang="en-I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819525"/>
            <a:ext cx="57245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/>
              <a:t>DML (Data Manipulation Language)</a:t>
            </a:r>
          </a:p>
          <a:p>
            <a:pPr>
              <a:buNone/>
            </a:pPr>
            <a:r>
              <a:rPr lang="en-IN" sz="1800" dirty="0" smtClean="0"/>
              <a:t>		DML </a:t>
            </a:r>
            <a:r>
              <a:rPr lang="en-IN" sz="1800" dirty="0" smtClean="0"/>
              <a:t>statements affect records in a table. These are basic operations we perform on data such as selecting a few records from a table, inserting new records, deleting unnecessary records, and updating/modifying existing records.</a:t>
            </a:r>
          </a:p>
          <a:p>
            <a:pPr>
              <a:buNone/>
            </a:pPr>
            <a:r>
              <a:rPr lang="en-IN" sz="1800" dirty="0" smtClean="0"/>
              <a:t>DML statements include the following:</a:t>
            </a:r>
          </a:p>
          <a:p>
            <a:r>
              <a:rPr lang="en-IN" sz="1800" b="1" dirty="0" smtClean="0"/>
              <a:t>SELECT</a:t>
            </a:r>
            <a:r>
              <a:rPr lang="en-IN" sz="1800" dirty="0" smtClean="0"/>
              <a:t> – select records from a </a:t>
            </a:r>
            <a:r>
              <a:rPr lang="en-IN" sz="1800" dirty="0" smtClean="0"/>
              <a:t>table</a:t>
            </a:r>
          </a:p>
          <a:p>
            <a:r>
              <a:rPr lang="en-IN" sz="1800" b="1" dirty="0" smtClean="0"/>
              <a:t>INSERT</a:t>
            </a:r>
            <a:r>
              <a:rPr lang="en-IN" sz="1800" dirty="0" smtClean="0"/>
              <a:t> – insert new </a:t>
            </a:r>
            <a:r>
              <a:rPr lang="en-IN" sz="1800" dirty="0" smtClean="0"/>
              <a:t>records</a:t>
            </a:r>
          </a:p>
          <a:p>
            <a:r>
              <a:rPr lang="en-IN" sz="1800" b="1" dirty="0" smtClean="0"/>
              <a:t>UPDATE</a:t>
            </a:r>
            <a:r>
              <a:rPr lang="en-IN" sz="1800" dirty="0" smtClean="0"/>
              <a:t> – update/Modify existing </a:t>
            </a:r>
            <a:r>
              <a:rPr lang="en-IN" sz="1800" dirty="0" smtClean="0"/>
              <a:t>records</a:t>
            </a:r>
          </a:p>
          <a:p>
            <a:r>
              <a:rPr lang="en-IN" sz="1800" b="1" dirty="0" smtClean="0"/>
              <a:t>DELETE</a:t>
            </a:r>
            <a:r>
              <a:rPr lang="en-IN" sz="1800" dirty="0" smtClean="0"/>
              <a:t> – delete existing records</a:t>
            </a:r>
          </a:p>
          <a:p>
            <a:pPr>
              <a:buNone/>
            </a:pPr>
            <a:r>
              <a:rPr lang="en-IN" sz="2400" b="1" dirty="0" smtClean="0"/>
              <a:t>DDL (Data Definition Language)</a:t>
            </a:r>
          </a:p>
          <a:p>
            <a:pPr>
              <a:buNone/>
            </a:pPr>
            <a:r>
              <a:rPr lang="en-IN" sz="1800" dirty="0" smtClean="0"/>
              <a:t>		DDL </a:t>
            </a:r>
            <a:r>
              <a:rPr lang="en-IN" sz="1800" dirty="0" smtClean="0"/>
              <a:t>statements are used to alter/modify a database or table structure and schema. These statements handle the design and storage of database objects.</a:t>
            </a:r>
          </a:p>
          <a:p>
            <a:r>
              <a:rPr lang="en-IN" sz="1800" b="1" dirty="0" smtClean="0"/>
              <a:t>CREATE</a:t>
            </a:r>
            <a:r>
              <a:rPr lang="en-IN" sz="1800" dirty="0" smtClean="0"/>
              <a:t> – create a new Table, database, </a:t>
            </a:r>
            <a:r>
              <a:rPr lang="en-IN" sz="1800" dirty="0" smtClean="0"/>
              <a:t>schema</a:t>
            </a:r>
          </a:p>
          <a:p>
            <a:r>
              <a:rPr lang="en-IN" sz="1800" b="1" dirty="0" smtClean="0"/>
              <a:t>ALTER</a:t>
            </a:r>
            <a:r>
              <a:rPr lang="en-IN" sz="1800" dirty="0" smtClean="0"/>
              <a:t> – alter existing table, column </a:t>
            </a:r>
            <a:r>
              <a:rPr lang="en-IN" sz="1800" dirty="0" smtClean="0"/>
              <a:t>description</a:t>
            </a:r>
          </a:p>
          <a:p>
            <a:r>
              <a:rPr lang="en-IN" sz="1800" b="1" dirty="0" smtClean="0"/>
              <a:t>DROP</a:t>
            </a:r>
            <a:r>
              <a:rPr lang="en-IN" sz="1800" dirty="0" smtClean="0"/>
              <a:t> – delete existing objects from database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sz="2800" b="1" dirty="0" smtClean="0"/>
              <a:t>DCL (Data Control Language)</a:t>
            </a:r>
          </a:p>
          <a:p>
            <a:pPr>
              <a:buNone/>
            </a:pPr>
            <a:r>
              <a:rPr lang="en-IN" sz="2400" dirty="0" smtClean="0"/>
              <a:t>		DCL </a:t>
            </a:r>
            <a:r>
              <a:rPr lang="en-IN" sz="2400" dirty="0" smtClean="0"/>
              <a:t>statements control the level of access that users have on database objects.</a:t>
            </a:r>
          </a:p>
          <a:p>
            <a:r>
              <a:rPr lang="en-IN" sz="2000" b="1" dirty="0" smtClean="0"/>
              <a:t>GRANT</a:t>
            </a:r>
            <a:r>
              <a:rPr lang="en-IN" sz="2000" dirty="0" smtClean="0"/>
              <a:t> – allows users to read/write on certain database </a:t>
            </a:r>
            <a:r>
              <a:rPr lang="en-IN" sz="2000" dirty="0" smtClean="0"/>
              <a:t>objects</a:t>
            </a:r>
          </a:p>
          <a:p>
            <a:r>
              <a:rPr lang="en-IN" sz="2000" b="1" dirty="0" smtClean="0"/>
              <a:t>REVOKE</a:t>
            </a:r>
            <a:r>
              <a:rPr lang="en-IN" sz="2000" dirty="0" smtClean="0"/>
              <a:t> – keeps users from read/write permission on database objects</a:t>
            </a:r>
          </a:p>
          <a:p>
            <a:pPr>
              <a:buNone/>
            </a:pPr>
            <a:r>
              <a:rPr lang="en-IN" sz="2400" b="1" dirty="0" smtClean="0"/>
              <a:t>TCL (Transaction Control Language)</a:t>
            </a:r>
          </a:p>
          <a:p>
            <a:pPr>
              <a:buNone/>
            </a:pPr>
            <a:r>
              <a:rPr lang="en-IN" sz="2400" dirty="0" smtClean="0"/>
              <a:t>		TCL </a:t>
            </a:r>
            <a:r>
              <a:rPr lang="en-IN" sz="2400" dirty="0" smtClean="0"/>
              <a:t>statements allow you to control and manage transactions to maintain the integrity of data within SQL statements.</a:t>
            </a:r>
          </a:p>
          <a:p>
            <a:r>
              <a:rPr lang="en-IN" sz="2000" b="1" dirty="0" smtClean="0"/>
              <a:t>BEGIN Transaction</a:t>
            </a:r>
            <a:r>
              <a:rPr lang="en-IN" sz="2000" dirty="0" smtClean="0"/>
              <a:t> – opens a </a:t>
            </a:r>
            <a:r>
              <a:rPr lang="en-IN" sz="2000" dirty="0" smtClean="0"/>
              <a:t>transaction</a:t>
            </a:r>
          </a:p>
          <a:p>
            <a:r>
              <a:rPr lang="en-IN" sz="2000" b="1" dirty="0" smtClean="0"/>
              <a:t>COMMIT </a:t>
            </a:r>
            <a:r>
              <a:rPr lang="en-IN" sz="2000" b="1" dirty="0" smtClean="0"/>
              <a:t>Transaction</a:t>
            </a:r>
            <a:r>
              <a:rPr lang="en-IN" sz="2000" dirty="0" smtClean="0"/>
              <a:t> – commits a </a:t>
            </a:r>
            <a:r>
              <a:rPr lang="en-IN" sz="2000" dirty="0" smtClean="0"/>
              <a:t>transaction</a:t>
            </a:r>
          </a:p>
          <a:p>
            <a:r>
              <a:rPr lang="en-IN" sz="2000" b="1" dirty="0" smtClean="0"/>
              <a:t>ROLLBACK </a:t>
            </a:r>
            <a:r>
              <a:rPr lang="en-IN" sz="2000" b="1" dirty="0" smtClean="0"/>
              <a:t>Transaction</a:t>
            </a:r>
            <a:r>
              <a:rPr lang="en-IN" sz="2000" dirty="0" smtClean="0"/>
              <a:t> – ROLLBACK a transaction in case of any error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WHAT IS DATABASE?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Database</a:t>
            </a:r>
            <a:r>
              <a:rPr lang="en-IN" dirty="0" smtClean="0"/>
              <a:t> is a collection of related data and data is a collection of facts and figures that can be processed to produce information.</a:t>
            </a:r>
          </a:p>
          <a:p>
            <a:r>
              <a:rPr lang="en-IN" dirty="0" smtClean="0"/>
              <a:t>A</a:t>
            </a:r>
            <a:r>
              <a:rPr lang="en-IN" dirty="0" smtClean="0"/>
              <a:t> </a:t>
            </a:r>
            <a:r>
              <a:rPr lang="en-IN" b="1" dirty="0" smtClean="0"/>
              <a:t>database management system</a:t>
            </a:r>
            <a:r>
              <a:rPr lang="en-IN" dirty="0" smtClean="0"/>
              <a:t> stores data in such a way that it becomes easier to retrieve, manipulate, and produce information.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Basic syntax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IN" sz="1600" b="1" dirty="0" smtClean="0"/>
              <a:t>SQL SELECT Statement: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column1, column2....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DISTINCT Clause: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DISTINCT column1, column2....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WHERE Clause: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column1, column2....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WHERE CONDITION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AND/OR Clause: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column1, column2....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WHERE CONDITION-1 {AND|OR} CONDITION-2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IN Clause: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column1, column2....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WHERE </a:t>
            </a:r>
            <a:r>
              <a:rPr lang="en-IN" sz="1600" dirty="0" err="1" smtClean="0"/>
              <a:t>column_name</a:t>
            </a:r>
            <a:r>
              <a:rPr lang="en-IN" sz="1600" dirty="0" smtClean="0"/>
              <a:t> IN (val-1, val-2,...</a:t>
            </a:r>
            <a:r>
              <a:rPr lang="en-IN" sz="1600" dirty="0" err="1" smtClean="0"/>
              <a:t>val</a:t>
            </a:r>
            <a:r>
              <a:rPr lang="en-IN" sz="1600" dirty="0" smtClean="0"/>
              <a:t>-N</a:t>
            </a:r>
            <a:r>
              <a:rPr lang="en-IN" sz="1600" dirty="0" smtClean="0"/>
              <a:t>);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BETWEEN Clause: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column1, column2....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WHERE </a:t>
            </a:r>
            <a:r>
              <a:rPr lang="en-IN" sz="1600" dirty="0" err="1" smtClean="0"/>
              <a:t>column_name</a:t>
            </a:r>
            <a:r>
              <a:rPr lang="en-IN" sz="1600" dirty="0" smtClean="0"/>
              <a:t> BETWEEN val-1 AND val-2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LIKE Clause: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column1, column2....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WHERE </a:t>
            </a:r>
            <a:r>
              <a:rPr lang="en-IN" sz="1600" dirty="0" err="1" smtClean="0"/>
              <a:t>column_name</a:t>
            </a:r>
            <a:r>
              <a:rPr lang="en-IN" sz="1600" dirty="0" smtClean="0"/>
              <a:t> LIKE { PATTERN </a:t>
            </a:r>
            <a:r>
              <a:rPr lang="en-IN" sz="1600" dirty="0" smtClean="0"/>
              <a:t>};</a:t>
            </a:r>
            <a:endParaRPr lang="en-IN" sz="16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Basic syntax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en-IN" sz="1600" b="1" dirty="0" smtClean="0"/>
              <a:t>SQL ORDER BY Clause</a:t>
            </a:r>
            <a:r>
              <a:rPr lang="en-IN" sz="1600" b="1" dirty="0" smtClean="0"/>
              <a:t>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column1, column2....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WHERE CONDITION ORDER BY </a:t>
            </a:r>
            <a:r>
              <a:rPr lang="en-IN" sz="1600" dirty="0" err="1" smtClean="0"/>
              <a:t>column_name</a:t>
            </a:r>
            <a:r>
              <a:rPr lang="en-IN" sz="1600" dirty="0" smtClean="0"/>
              <a:t> {ASC|DESC</a:t>
            </a:r>
            <a:r>
              <a:rPr lang="en-IN" sz="1600" dirty="0" smtClean="0"/>
              <a:t>};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GROUP BY Clause: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SUM(</a:t>
            </a:r>
            <a:r>
              <a:rPr lang="en-IN" sz="1600" dirty="0" err="1" smtClean="0"/>
              <a:t>column_name</a:t>
            </a:r>
            <a:r>
              <a:rPr lang="en-IN" sz="1600" dirty="0" smtClean="0"/>
              <a:t>)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WHERE CONDITION GROUP BY </a:t>
            </a:r>
            <a:r>
              <a:rPr lang="en-IN" sz="1600" dirty="0" err="1" smtClean="0"/>
              <a:t>column_name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COUNT Clause: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COUNT(</a:t>
            </a:r>
            <a:r>
              <a:rPr lang="en-IN" sz="1600" dirty="0" err="1" smtClean="0"/>
              <a:t>column_name</a:t>
            </a:r>
            <a:r>
              <a:rPr lang="en-IN" sz="1600" dirty="0" smtClean="0"/>
              <a:t>)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WHERE CONDITION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HAVING Clause:</a:t>
            </a:r>
          </a:p>
          <a:p>
            <a:pPr>
              <a:buNone/>
            </a:pPr>
            <a:r>
              <a:rPr lang="en-IN" sz="1600" dirty="0" smtClean="0"/>
              <a:t>	SELECT </a:t>
            </a:r>
            <a:r>
              <a:rPr lang="en-IN" sz="1600" dirty="0" smtClean="0"/>
              <a:t>SUM(</a:t>
            </a:r>
            <a:r>
              <a:rPr lang="en-IN" sz="1600" dirty="0" err="1" smtClean="0"/>
              <a:t>column_name</a:t>
            </a:r>
            <a:r>
              <a:rPr lang="en-IN" sz="1600" dirty="0" smtClean="0"/>
              <a:t>) FROM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WHERE CONDITION GROUP BY </a:t>
            </a:r>
            <a:r>
              <a:rPr lang="en-IN" sz="1600" dirty="0" err="1" smtClean="0"/>
              <a:t>column_name</a:t>
            </a:r>
            <a:r>
              <a:rPr lang="en-IN" sz="1600" dirty="0" smtClean="0"/>
              <a:t> HAVING (</a:t>
            </a:r>
            <a:r>
              <a:rPr lang="en-IN" sz="1600" dirty="0" err="1" smtClean="0"/>
              <a:t>arithematic</a:t>
            </a:r>
            <a:r>
              <a:rPr lang="en-IN" sz="1600" dirty="0" smtClean="0"/>
              <a:t> function condition</a:t>
            </a:r>
            <a:r>
              <a:rPr lang="en-IN" sz="1600" dirty="0" smtClean="0"/>
              <a:t>);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CREATE TABLE Statement:</a:t>
            </a:r>
          </a:p>
          <a:p>
            <a:pPr>
              <a:buNone/>
            </a:pPr>
            <a:r>
              <a:rPr lang="en-IN" sz="1600" dirty="0" smtClean="0"/>
              <a:t>	CREATE </a:t>
            </a:r>
            <a:r>
              <a:rPr lang="en-IN" sz="1600" dirty="0" smtClean="0"/>
              <a:t>TABLE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( column1 </a:t>
            </a:r>
            <a:r>
              <a:rPr lang="en-IN" sz="1600" dirty="0" err="1" smtClean="0"/>
              <a:t>datatype</a:t>
            </a:r>
            <a:r>
              <a:rPr lang="en-IN" sz="1600" dirty="0" smtClean="0"/>
              <a:t>, column2 </a:t>
            </a:r>
            <a:r>
              <a:rPr lang="en-IN" sz="1600" dirty="0" err="1" smtClean="0"/>
              <a:t>datatype</a:t>
            </a:r>
            <a:r>
              <a:rPr lang="en-IN" sz="1600" dirty="0" smtClean="0"/>
              <a:t>, column3 </a:t>
            </a:r>
            <a:r>
              <a:rPr lang="en-IN" sz="1600" dirty="0" err="1" smtClean="0"/>
              <a:t>datatype</a:t>
            </a:r>
            <a:r>
              <a:rPr lang="en-IN" sz="1600" dirty="0" smtClean="0"/>
              <a:t>, ..... </a:t>
            </a:r>
            <a:r>
              <a:rPr lang="en-IN" sz="1600" dirty="0" err="1" smtClean="0"/>
              <a:t>columnN</a:t>
            </a:r>
            <a:r>
              <a:rPr lang="en-IN" sz="1600" dirty="0" smtClean="0"/>
              <a:t> </a:t>
            </a:r>
            <a:r>
              <a:rPr lang="en-IN" sz="1600" dirty="0" err="1" smtClean="0"/>
              <a:t>datatype</a:t>
            </a:r>
            <a:r>
              <a:rPr lang="en-IN" sz="1600" dirty="0" smtClean="0"/>
              <a:t>, PRIMARY KEY( one or more columns ) </a:t>
            </a:r>
            <a:r>
              <a:rPr lang="en-IN" sz="1600" dirty="0" smtClean="0"/>
              <a:t>);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DROP TABLE Statement:</a:t>
            </a:r>
          </a:p>
          <a:p>
            <a:pPr>
              <a:buNone/>
            </a:pPr>
            <a:r>
              <a:rPr lang="en-IN" sz="1600" dirty="0" smtClean="0"/>
              <a:t>	DROP </a:t>
            </a:r>
            <a:r>
              <a:rPr lang="en-IN" sz="1600" dirty="0" smtClean="0"/>
              <a:t>TABLE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CREATE INDEX Statement :</a:t>
            </a:r>
          </a:p>
          <a:p>
            <a:pPr>
              <a:buNone/>
            </a:pPr>
            <a:r>
              <a:rPr lang="en-IN" sz="1600" dirty="0" smtClean="0"/>
              <a:t>	CREATE </a:t>
            </a:r>
            <a:r>
              <a:rPr lang="en-IN" sz="1600" dirty="0" smtClean="0"/>
              <a:t>UNIQUE INDEX </a:t>
            </a:r>
            <a:r>
              <a:rPr lang="en-IN" sz="1600" dirty="0" err="1" smtClean="0"/>
              <a:t>index_name</a:t>
            </a:r>
            <a:r>
              <a:rPr lang="en-IN" sz="1600" dirty="0" smtClean="0"/>
              <a:t> ON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( column1, column2,...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);</a:t>
            </a:r>
            <a:endParaRPr lang="en-IN" sz="16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Basic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b="1" dirty="0" smtClean="0"/>
              <a:t>SQL DROP INDEX Statement :</a:t>
            </a:r>
            <a:endParaRPr lang="en-IN" sz="1600" b="1" dirty="0" smtClean="0"/>
          </a:p>
          <a:p>
            <a:pPr>
              <a:buNone/>
            </a:pPr>
            <a:r>
              <a:rPr lang="en-IN" sz="1600" dirty="0" smtClean="0"/>
              <a:t>	ALTER </a:t>
            </a:r>
            <a:r>
              <a:rPr lang="en-IN" sz="1600" dirty="0" smtClean="0"/>
              <a:t>TABLE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DROP INDEX </a:t>
            </a:r>
            <a:r>
              <a:rPr lang="en-IN" sz="1600" dirty="0" err="1" smtClean="0"/>
              <a:t>index_name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DESC Statement :</a:t>
            </a:r>
          </a:p>
          <a:p>
            <a:pPr>
              <a:buNone/>
            </a:pPr>
            <a:r>
              <a:rPr lang="en-IN" sz="1600" dirty="0" smtClean="0"/>
              <a:t>	DESC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TRUNCATE TABLE Statement:</a:t>
            </a:r>
          </a:p>
          <a:p>
            <a:pPr>
              <a:buNone/>
            </a:pPr>
            <a:r>
              <a:rPr lang="en-IN" sz="1600" dirty="0" smtClean="0"/>
              <a:t>	TRUNCATE </a:t>
            </a:r>
            <a:r>
              <a:rPr lang="en-IN" sz="1600" dirty="0" smtClean="0"/>
              <a:t>TABLE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ALTER TABLE Statement</a:t>
            </a:r>
            <a:r>
              <a:rPr lang="en-IN" sz="1600" dirty="0" smtClean="0"/>
              <a:t>:</a:t>
            </a:r>
          </a:p>
          <a:p>
            <a:pPr>
              <a:buNone/>
            </a:pPr>
            <a:r>
              <a:rPr lang="en-IN" sz="1600" dirty="0" smtClean="0"/>
              <a:t>	ALTER </a:t>
            </a:r>
            <a:r>
              <a:rPr lang="en-IN" sz="1600" dirty="0" smtClean="0"/>
              <a:t>TABLE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{ADD|DROP|MODIFY} </a:t>
            </a:r>
            <a:r>
              <a:rPr lang="en-IN" sz="1600" dirty="0" err="1" smtClean="0"/>
              <a:t>column_name</a:t>
            </a:r>
            <a:r>
              <a:rPr lang="en-IN" sz="1600" dirty="0" smtClean="0"/>
              <a:t> {</a:t>
            </a:r>
            <a:r>
              <a:rPr lang="en-IN" sz="1600" dirty="0" err="1" smtClean="0"/>
              <a:t>data_ype</a:t>
            </a:r>
            <a:r>
              <a:rPr lang="en-IN" sz="1600" dirty="0" smtClean="0"/>
              <a:t>};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ALTER TABLE Statement (Rename) :</a:t>
            </a:r>
          </a:p>
          <a:p>
            <a:pPr>
              <a:buNone/>
            </a:pPr>
            <a:r>
              <a:rPr lang="en-IN" sz="1600" dirty="0" smtClean="0"/>
              <a:t>	ALTER </a:t>
            </a:r>
            <a:r>
              <a:rPr lang="en-IN" sz="1600" dirty="0" smtClean="0"/>
              <a:t>TABLE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RENAME TO </a:t>
            </a:r>
            <a:r>
              <a:rPr lang="en-IN" sz="1600" dirty="0" err="1" smtClean="0"/>
              <a:t>new_table_name</a:t>
            </a:r>
            <a:r>
              <a:rPr lang="en-IN" sz="1600" dirty="0" smtClean="0"/>
              <a:t>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INSERT INTO Statement:</a:t>
            </a:r>
          </a:p>
          <a:p>
            <a:pPr>
              <a:buNone/>
            </a:pPr>
            <a:r>
              <a:rPr lang="en-IN" sz="1600" dirty="0" smtClean="0"/>
              <a:t>	INSERT </a:t>
            </a:r>
            <a:r>
              <a:rPr lang="en-IN" sz="1600" dirty="0" smtClean="0"/>
              <a:t>INTO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( column1, column2....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) VALUES ( value1, value2....</a:t>
            </a:r>
            <a:r>
              <a:rPr lang="en-IN" sz="1600" dirty="0" err="1" smtClean="0"/>
              <a:t>valueN</a:t>
            </a:r>
            <a:r>
              <a:rPr lang="en-IN" sz="1600" dirty="0" smtClean="0"/>
              <a:t>);</a:t>
            </a:r>
          </a:p>
          <a:p>
            <a:r>
              <a:rPr lang="en-IN" sz="1600" b="1" dirty="0" smtClean="0"/>
              <a:t>SQL </a:t>
            </a:r>
            <a:r>
              <a:rPr lang="en-IN" sz="1600" b="1" dirty="0" smtClean="0"/>
              <a:t>UPDATE Statement:</a:t>
            </a:r>
          </a:p>
          <a:p>
            <a:pPr>
              <a:buNone/>
            </a:pPr>
            <a:r>
              <a:rPr lang="en-IN" sz="1600" dirty="0" smtClean="0"/>
              <a:t>	UPDATE </a:t>
            </a:r>
            <a:r>
              <a:rPr lang="en-IN" sz="1600" dirty="0" err="1" smtClean="0"/>
              <a:t>table_name</a:t>
            </a:r>
            <a:r>
              <a:rPr lang="en-IN" sz="1600" dirty="0" smtClean="0"/>
              <a:t> SET column1 = value1, column2 = value2....</a:t>
            </a:r>
            <a:r>
              <a:rPr lang="en-IN" sz="1600" dirty="0" err="1" smtClean="0"/>
              <a:t>columnN</a:t>
            </a:r>
            <a:r>
              <a:rPr lang="en-IN" sz="1600" dirty="0" smtClean="0"/>
              <a:t>=</a:t>
            </a:r>
            <a:r>
              <a:rPr lang="en-IN" sz="1600" dirty="0" err="1" smtClean="0"/>
              <a:t>valueN</a:t>
            </a:r>
            <a:r>
              <a:rPr lang="en-IN" sz="1600" dirty="0" smtClean="0"/>
              <a:t> [ WHERE CONDITION </a:t>
            </a:r>
            <a:r>
              <a:rPr lang="en-IN" sz="1600" dirty="0" smtClean="0"/>
              <a:t>];</a:t>
            </a:r>
          </a:p>
          <a:p>
            <a:pPr>
              <a:buNone/>
            </a:pPr>
            <a:r>
              <a:rPr lang="en-IN" sz="1600" dirty="0" smtClean="0"/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Basic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smtClean="0"/>
              <a:t>SQL DELETE Statement:</a:t>
            </a:r>
            <a:endParaRPr lang="en-IN" sz="2000" b="1" dirty="0" smtClean="0"/>
          </a:p>
          <a:p>
            <a:pPr>
              <a:buNone/>
            </a:pPr>
            <a:r>
              <a:rPr lang="en-IN" sz="2000" dirty="0" smtClean="0"/>
              <a:t>	DELETE </a:t>
            </a:r>
            <a:r>
              <a:rPr lang="en-IN" sz="2000" dirty="0" smtClean="0"/>
              <a:t>FROM </a:t>
            </a:r>
            <a:r>
              <a:rPr lang="en-IN" sz="2000" dirty="0" err="1" smtClean="0"/>
              <a:t>table_name</a:t>
            </a:r>
            <a:r>
              <a:rPr lang="en-IN" sz="2000" dirty="0" smtClean="0"/>
              <a:t> WHERE {CONDITION</a:t>
            </a:r>
            <a:r>
              <a:rPr lang="en-IN" sz="2000" dirty="0" smtClean="0"/>
              <a:t>};</a:t>
            </a:r>
          </a:p>
          <a:p>
            <a:r>
              <a:rPr lang="en-IN" sz="2000" b="1" dirty="0" smtClean="0"/>
              <a:t>SQL </a:t>
            </a:r>
            <a:r>
              <a:rPr lang="en-IN" sz="2000" b="1" dirty="0" smtClean="0"/>
              <a:t>CREATE DATABASE Statement:</a:t>
            </a:r>
          </a:p>
          <a:p>
            <a:pPr>
              <a:buNone/>
            </a:pPr>
            <a:r>
              <a:rPr lang="en-IN" sz="2000" dirty="0" smtClean="0"/>
              <a:t>	CREATE </a:t>
            </a:r>
            <a:r>
              <a:rPr lang="en-IN" sz="2000" dirty="0" smtClean="0"/>
              <a:t>DATABASE </a:t>
            </a:r>
            <a:r>
              <a:rPr lang="en-IN" sz="2000" dirty="0" err="1" smtClean="0"/>
              <a:t>database_name</a:t>
            </a:r>
            <a:r>
              <a:rPr lang="en-IN" sz="2000" dirty="0" smtClean="0"/>
              <a:t>;</a:t>
            </a:r>
          </a:p>
          <a:p>
            <a:r>
              <a:rPr lang="en-IN" sz="2000" b="1" dirty="0" smtClean="0"/>
              <a:t>SQL </a:t>
            </a:r>
            <a:r>
              <a:rPr lang="en-IN" sz="2000" b="1" dirty="0" smtClean="0"/>
              <a:t>DROP DATABASE Statement:</a:t>
            </a:r>
          </a:p>
          <a:p>
            <a:pPr>
              <a:buNone/>
            </a:pPr>
            <a:r>
              <a:rPr lang="en-IN" sz="2000" dirty="0" smtClean="0"/>
              <a:t>	DROP </a:t>
            </a:r>
            <a:r>
              <a:rPr lang="en-IN" sz="2000" dirty="0" smtClean="0"/>
              <a:t>DATABASE </a:t>
            </a:r>
            <a:r>
              <a:rPr lang="en-IN" sz="2000" dirty="0" err="1" smtClean="0"/>
              <a:t>database_name</a:t>
            </a:r>
            <a:r>
              <a:rPr lang="en-IN" sz="2000" dirty="0" smtClean="0"/>
              <a:t>;</a:t>
            </a:r>
          </a:p>
          <a:p>
            <a:r>
              <a:rPr lang="en-IN" sz="2000" b="1" dirty="0" smtClean="0"/>
              <a:t>SQL </a:t>
            </a:r>
            <a:r>
              <a:rPr lang="en-IN" sz="2000" b="1" dirty="0" smtClean="0"/>
              <a:t>USE Statement:</a:t>
            </a:r>
          </a:p>
          <a:p>
            <a:pPr>
              <a:buNone/>
            </a:pPr>
            <a:r>
              <a:rPr lang="en-IN" sz="2000" dirty="0" smtClean="0"/>
              <a:t>	USE </a:t>
            </a:r>
            <a:r>
              <a:rPr lang="en-IN" sz="2000" dirty="0" err="1" smtClean="0"/>
              <a:t>database_name</a:t>
            </a:r>
            <a:r>
              <a:rPr lang="en-IN" sz="2000" dirty="0" smtClean="0"/>
              <a:t>;</a:t>
            </a:r>
          </a:p>
          <a:p>
            <a:r>
              <a:rPr lang="en-IN" sz="2000" b="1" dirty="0" smtClean="0"/>
              <a:t>SQL </a:t>
            </a:r>
            <a:r>
              <a:rPr lang="en-IN" sz="2000" b="1" dirty="0" smtClean="0"/>
              <a:t>COMMIT Statement:</a:t>
            </a:r>
          </a:p>
          <a:p>
            <a:pPr>
              <a:buNone/>
            </a:pPr>
            <a:r>
              <a:rPr lang="en-IN" sz="2000" dirty="0" smtClean="0"/>
              <a:t>	COMMIT;</a:t>
            </a:r>
          </a:p>
          <a:p>
            <a:r>
              <a:rPr lang="en-IN" sz="2000" b="1" dirty="0" smtClean="0"/>
              <a:t>SQL </a:t>
            </a:r>
            <a:r>
              <a:rPr lang="en-IN" sz="2000" b="1" dirty="0" smtClean="0"/>
              <a:t>ROLLBACK Statement:</a:t>
            </a:r>
          </a:p>
          <a:p>
            <a:pPr>
              <a:buNone/>
            </a:pPr>
            <a:r>
              <a:rPr lang="en-IN" sz="2000" dirty="0" smtClean="0"/>
              <a:t>	ROLLBACK</a:t>
            </a:r>
            <a:r>
              <a:rPr lang="en-IN" sz="2000" dirty="0" smtClean="0"/>
              <a:t>;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Characteristics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en-IN" sz="2400" b="1" dirty="0" smtClean="0"/>
              <a:t>Real-world </a:t>
            </a:r>
            <a:r>
              <a:rPr lang="en-IN" sz="2400" b="1" dirty="0" smtClean="0"/>
              <a:t>entity</a:t>
            </a:r>
            <a:endParaRPr lang="en-IN" sz="2400" dirty="0" smtClean="0"/>
          </a:p>
          <a:p>
            <a:r>
              <a:rPr lang="en-IN" sz="2400" b="1" dirty="0" smtClean="0"/>
              <a:t>Relation-based </a:t>
            </a:r>
            <a:r>
              <a:rPr lang="en-IN" sz="2400" b="1" dirty="0" smtClean="0"/>
              <a:t>tables</a:t>
            </a:r>
            <a:endParaRPr lang="en-IN" sz="2400" dirty="0" smtClean="0"/>
          </a:p>
          <a:p>
            <a:r>
              <a:rPr lang="en-IN" sz="2400" b="1" dirty="0" smtClean="0"/>
              <a:t>Isolation of data and </a:t>
            </a:r>
            <a:r>
              <a:rPr lang="en-IN" sz="2400" b="1" dirty="0" smtClean="0"/>
              <a:t>application</a:t>
            </a:r>
            <a:endParaRPr lang="en-IN" sz="2400" dirty="0" smtClean="0"/>
          </a:p>
          <a:p>
            <a:r>
              <a:rPr lang="en-IN" sz="2400" b="1" dirty="0" smtClean="0"/>
              <a:t>Less </a:t>
            </a:r>
            <a:r>
              <a:rPr lang="en-IN" sz="2400" b="1" dirty="0" smtClean="0"/>
              <a:t>redundancy</a:t>
            </a:r>
            <a:endParaRPr lang="en-IN" sz="2400" dirty="0" smtClean="0"/>
          </a:p>
          <a:p>
            <a:r>
              <a:rPr lang="en-IN" sz="2400" b="1" dirty="0" smtClean="0"/>
              <a:t>Consistency</a:t>
            </a:r>
            <a:endParaRPr lang="en-IN" sz="2400" dirty="0" smtClean="0"/>
          </a:p>
          <a:p>
            <a:r>
              <a:rPr lang="en-IN" sz="2400" b="1" dirty="0" smtClean="0"/>
              <a:t>Query </a:t>
            </a:r>
            <a:r>
              <a:rPr lang="en-IN" sz="2400" b="1" dirty="0" smtClean="0"/>
              <a:t>Language</a:t>
            </a:r>
            <a:endParaRPr lang="en-IN" sz="2400" dirty="0" smtClean="0"/>
          </a:p>
          <a:p>
            <a:r>
              <a:rPr lang="en-IN" sz="2400" b="1" dirty="0" smtClean="0"/>
              <a:t>ACID Properties</a:t>
            </a:r>
            <a:r>
              <a:rPr lang="en-IN" sz="2400" dirty="0" smtClean="0"/>
              <a:t> − </a:t>
            </a:r>
            <a:r>
              <a:rPr lang="en-IN" sz="2400" dirty="0" smtClean="0"/>
              <a:t>DBMS </a:t>
            </a:r>
            <a:r>
              <a:rPr lang="en-IN" sz="2400" dirty="0" smtClean="0"/>
              <a:t>follows the </a:t>
            </a:r>
            <a:r>
              <a:rPr lang="en-IN" sz="2400" dirty="0" smtClean="0"/>
              <a:t>concepts of</a:t>
            </a:r>
            <a:r>
              <a:rPr lang="en-IN" sz="2400" dirty="0" smtClean="0"/>
              <a:t> </a:t>
            </a:r>
            <a:r>
              <a:rPr lang="en-IN" sz="2400" b="1" dirty="0" smtClean="0"/>
              <a:t>A</a:t>
            </a:r>
            <a:r>
              <a:rPr lang="en-IN" sz="2400" dirty="0" smtClean="0"/>
              <a:t>tomicity, </a:t>
            </a:r>
            <a:r>
              <a:rPr lang="en-IN" sz="2400" b="1" dirty="0" smtClean="0"/>
              <a:t>C</a:t>
            </a:r>
            <a:r>
              <a:rPr lang="en-IN" sz="2400" dirty="0" smtClean="0"/>
              <a:t>onsistency, </a:t>
            </a:r>
            <a:r>
              <a:rPr lang="en-IN" sz="2400" b="1" dirty="0" smtClean="0"/>
              <a:t>I</a:t>
            </a:r>
            <a:r>
              <a:rPr lang="en-IN" sz="2400" dirty="0" smtClean="0"/>
              <a:t>solation, and </a:t>
            </a:r>
            <a:r>
              <a:rPr lang="en-IN" sz="2400" b="1" dirty="0" smtClean="0"/>
              <a:t>D</a:t>
            </a:r>
            <a:r>
              <a:rPr lang="en-IN" sz="2400" dirty="0" smtClean="0"/>
              <a:t>urability.</a:t>
            </a:r>
            <a:endParaRPr lang="en-IN" sz="2400" dirty="0" smtClean="0"/>
          </a:p>
          <a:p>
            <a:r>
              <a:rPr lang="en-IN" sz="2400" b="1" dirty="0" smtClean="0"/>
              <a:t>Multiuser and Concurrent </a:t>
            </a:r>
            <a:r>
              <a:rPr lang="en-IN" sz="2400" b="1" dirty="0" smtClean="0"/>
              <a:t>Access</a:t>
            </a:r>
            <a:endParaRPr lang="en-IN" sz="2400" dirty="0" smtClean="0"/>
          </a:p>
          <a:p>
            <a:r>
              <a:rPr lang="en-IN" sz="2400" b="1" dirty="0" smtClean="0"/>
              <a:t>Multiple </a:t>
            </a:r>
            <a:r>
              <a:rPr lang="en-IN" sz="2400" b="1" dirty="0" smtClean="0"/>
              <a:t>views</a:t>
            </a:r>
            <a:endParaRPr lang="en-IN" sz="2400" dirty="0" smtClean="0"/>
          </a:p>
          <a:p>
            <a:r>
              <a:rPr lang="en-IN" sz="2400" b="1" dirty="0" smtClean="0"/>
              <a:t>Security</a:t>
            </a:r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Users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  <a:latin typeface="Verdana"/>
              </a:rPr>
              <a:t>		A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typical DBMS has users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with different </a:t>
            </a:r>
            <a:r>
              <a:rPr lang="en-IN" dirty="0" smtClean="0">
                <a:solidFill>
                  <a:srgbClr val="000000"/>
                </a:solidFill>
                <a:latin typeface="Verdana"/>
              </a:rPr>
              <a:t>rights and permissions who use it for different purposes. Some users retrieve data and some back it up.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714752"/>
            <a:ext cx="557216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Entity-Relationship </a:t>
            </a:r>
            <a:r>
              <a:rPr lang="en-IN" dirty="0" smtClean="0">
                <a:solidFill>
                  <a:schemeClr val="bg1"/>
                </a:solidFill>
              </a:rPr>
              <a:t>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en-IN" sz="2800" dirty="0" smtClean="0"/>
              <a:t>Entity-Relationship (ER) Model is based on the notion of real-world entities and relationships among them. While formulating real-world scenario into the database model, the ER Model creates entity set, relationship set, general attributes and constraints.</a:t>
            </a:r>
          </a:p>
          <a:p>
            <a:r>
              <a:rPr lang="en-IN" sz="2800" dirty="0" smtClean="0"/>
              <a:t>ER Model is best used for the conceptual design of a database.</a:t>
            </a:r>
          </a:p>
          <a:p>
            <a:r>
              <a:rPr lang="en-IN" sz="2800" dirty="0" smtClean="0"/>
              <a:t>ER Model is based on −</a:t>
            </a:r>
          </a:p>
          <a:p>
            <a:r>
              <a:rPr lang="en-IN" sz="2800" b="1" dirty="0" smtClean="0"/>
              <a:t>Entities</a:t>
            </a:r>
            <a:r>
              <a:rPr lang="en-IN" sz="2800" dirty="0" smtClean="0"/>
              <a:t> and their </a:t>
            </a:r>
            <a:r>
              <a:rPr lang="en-IN" sz="2800" i="1" dirty="0" smtClean="0"/>
              <a:t>attributes.</a:t>
            </a:r>
            <a:endParaRPr lang="en-IN" sz="2800" dirty="0" smtClean="0"/>
          </a:p>
          <a:p>
            <a:r>
              <a:rPr lang="en-IN" sz="2800" b="1" dirty="0" smtClean="0"/>
              <a:t>Relationships</a:t>
            </a:r>
            <a:r>
              <a:rPr lang="en-IN" sz="2800" dirty="0" smtClean="0"/>
              <a:t> among entities.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525963"/>
          </a:xfrm>
        </p:spPr>
        <p:txBody>
          <a:bodyPr/>
          <a:lstStyle/>
          <a:p>
            <a:r>
              <a:rPr lang="en-IN" sz="2400" dirty="0" smtClean="0">
                <a:solidFill>
                  <a:schemeClr val="bg1"/>
                </a:solidFill>
              </a:rPr>
              <a:t>These concepts are explained below.</a:t>
            </a:r>
          </a:p>
          <a:p>
            <a:r>
              <a:rPr lang="en-IN" sz="2400" b="1" dirty="0" smtClean="0"/>
              <a:t>Entity</a:t>
            </a:r>
            <a:r>
              <a:rPr lang="en-IN" sz="2400" dirty="0" smtClean="0"/>
              <a:t> − An entity in an ER Model is a real-world entity having properties called </a:t>
            </a:r>
            <a:r>
              <a:rPr lang="en-IN" sz="2400" b="1" dirty="0" smtClean="0"/>
              <a:t>attributes</a:t>
            </a:r>
            <a:r>
              <a:rPr lang="en-IN" sz="2400" dirty="0" smtClean="0"/>
              <a:t>. Every </a:t>
            </a:r>
            <a:r>
              <a:rPr lang="en-IN" sz="2400" b="1" dirty="0" smtClean="0"/>
              <a:t>attribute</a:t>
            </a:r>
            <a:r>
              <a:rPr lang="en-IN" sz="2400" dirty="0" smtClean="0"/>
              <a:t> is defined by its set of values called </a:t>
            </a:r>
            <a:r>
              <a:rPr lang="en-IN" sz="2400" b="1" dirty="0" smtClean="0"/>
              <a:t>domain</a:t>
            </a:r>
            <a:r>
              <a:rPr lang="en-IN" sz="2400" dirty="0" smtClean="0"/>
              <a:t>. For example, in a school database, a student is considered as an entity. Student has various attributes like name, age, class, etc.</a:t>
            </a:r>
          </a:p>
          <a:p>
            <a:r>
              <a:rPr lang="en-IN" sz="2400" b="1" dirty="0" smtClean="0"/>
              <a:t>Relationship</a:t>
            </a:r>
            <a:r>
              <a:rPr lang="en-IN" sz="2400" dirty="0" smtClean="0"/>
              <a:t> − The logical association among entities is called </a:t>
            </a:r>
            <a:r>
              <a:rPr lang="en-IN" sz="2400" b="1" i="1" dirty="0" smtClean="0"/>
              <a:t>relationship</a:t>
            </a:r>
            <a:r>
              <a:rPr lang="en-IN" sz="2400" dirty="0" smtClean="0"/>
              <a:t>. Relationships are mapped with entities in various ways. Mapping cardinalities define the number of association between two entities.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 descr="https://www.tutorialspoint.com/dbms/images/er_model_int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612"/>
            <a:ext cx="8215370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Mapping cardinalities −</a:t>
            </a:r>
          </a:p>
          <a:p>
            <a:pPr lvl="1"/>
            <a:r>
              <a:rPr lang="en-IN" dirty="0" smtClean="0"/>
              <a:t>one to one</a:t>
            </a:r>
          </a:p>
          <a:p>
            <a:pPr lvl="1"/>
            <a:r>
              <a:rPr lang="en-IN" dirty="0" smtClean="0"/>
              <a:t>one to many</a:t>
            </a:r>
          </a:p>
          <a:p>
            <a:pPr lvl="1"/>
            <a:r>
              <a:rPr lang="en-IN" dirty="0" smtClean="0"/>
              <a:t>many to one</a:t>
            </a:r>
          </a:p>
          <a:p>
            <a:pPr lvl="1"/>
            <a:r>
              <a:rPr lang="en-IN" dirty="0" smtClean="0"/>
              <a:t>many to many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Relational Model</a:t>
            </a:r>
          </a:p>
          <a:p>
            <a:r>
              <a:rPr lang="en-IN" dirty="0" smtClean="0"/>
              <a:t>The most popular data model in DBMS is the Relational Model. It is more scientific a model than others. This model is based on first-order predicate logic and defines a table as an </a:t>
            </a:r>
            <a:r>
              <a:rPr lang="en-IN" b="1" dirty="0" smtClean="0"/>
              <a:t>n-</a:t>
            </a:r>
            <a:r>
              <a:rPr lang="en-IN" b="1" dirty="0" err="1" smtClean="0"/>
              <a:t>ary</a:t>
            </a:r>
            <a:r>
              <a:rPr lang="en-IN" b="1" dirty="0" smtClean="0"/>
              <a:t> relation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19459" name="Picture 3" descr="C:\Users\suriya\Downloads\relational_model_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24250"/>
            <a:ext cx="7429552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highlights of this model are −</a:t>
            </a:r>
          </a:p>
          <a:p>
            <a:r>
              <a:rPr lang="en-IN" dirty="0" smtClean="0"/>
              <a:t>Data is stored in tables called </a:t>
            </a:r>
            <a:r>
              <a:rPr lang="en-IN" b="1" dirty="0" smtClean="0"/>
              <a:t>relations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Relations can be normalized.</a:t>
            </a:r>
          </a:p>
          <a:p>
            <a:r>
              <a:rPr lang="en-IN" dirty="0" smtClean="0"/>
              <a:t>In normalized relations, values saved are atomic values.</a:t>
            </a:r>
          </a:p>
          <a:p>
            <a:r>
              <a:rPr lang="en-IN" dirty="0" smtClean="0"/>
              <a:t>Each row in a relation contains a unique value.</a:t>
            </a:r>
          </a:p>
          <a:p>
            <a:r>
              <a:rPr lang="en-IN" dirty="0" smtClean="0"/>
              <a:t>Each column in a relation contains values from a same domain.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70</TotalTime>
  <Words>442</Words>
  <Application>Microsoft Office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Theme1</vt:lpstr>
      <vt:lpstr>DATABASE MANAGEMENT SYSTEM </vt:lpstr>
      <vt:lpstr>WHAT IS DATABASE?</vt:lpstr>
      <vt:lpstr>Characteristics</vt:lpstr>
      <vt:lpstr>Users</vt:lpstr>
      <vt:lpstr>Entity-Relationship Model</vt:lpstr>
      <vt:lpstr>Slide 6</vt:lpstr>
      <vt:lpstr>Slide 7</vt:lpstr>
      <vt:lpstr>Slide 8</vt:lpstr>
      <vt:lpstr>Slide 9</vt:lpstr>
      <vt:lpstr>Types of Attributes</vt:lpstr>
      <vt:lpstr>Symbols and Notations</vt:lpstr>
      <vt:lpstr>Participation Constraints</vt:lpstr>
      <vt:lpstr>Generalization</vt:lpstr>
      <vt:lpstr>Specialization</vt:lpstr>
      <vt:lpstr>Inheritance</vt:lpstr>
      <vt:lpstr>Entity-Set and Keys</vt:lpstr>
      <vt:lpstr>SQL</vt:lpstr>
      <vt:lpstr>Slide 18</vt:lpstr>
      <vt:lpstr>Slide 19</vt:lpstr>
      <vt:lpstr>Basic syntax</vt:lpstr>
      <vt:lpstr>Basic syntax</vt:lpstr>
      <vt:lpstr>Basic syntax</vt:lpstr>
      <vt:lpstr>Basic syntax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</dc:title>
  <dc:creator>suriya</dc:creator>
  <cp:lastModifiedBy>suriya</cp:lastModifiedBy>
  <cp:revision>10</cp:revision>
  <dcterms:created xsi:type="dcterms:W3CDTF">2017-01-17T15:36:59Z</dcterms:created>
  <dcterms:modified xsi:type="dcterms:W3CDTF">2017-01-17T16:47:20Z</dcterms:modified>
</cp:coreProperties>
</file>