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6858000" cx="12192000"/>
  <p:notesSz cx="6858000" cy="9144000"/>
  <p:embeddedFontLst>
    <p:embeddedFont>
      <p:font typeface="Century Gothic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7" roundtripDataSignature="AMtx7mivDlDPObY+NXTSAJbQbnnyiVUiz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CenturyGothic-bold.fntdata"/><Relationship Id="rId23" Type="http://schemas.openxmlformats.org/officeDocument/2006/relationships/font" Target="fonts/CenturyGothic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CenturyGothic-boldItalic.fntdata"/><Relationship Id="rId25" Type="http://schemas.openxmlformats.org/officeDocument/2006/relationships/font" Target="fonts/CenturyGothic-italic.fntdata"/><Relationship Id="rId27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741c06bb81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g741c06bb81_1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741c06bb81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g741c06bb81_1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741c06bb81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g741c06bb81_1_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741c06bb81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g741c06bb81_1_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741c06bb81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g741c06bb81_2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741c06bb81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g741c06bb81_2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741c06bb81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g741c06bb81_1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741c06bb81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741c06bb81_1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741c06bb81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g741c06bb81_1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741c06bb81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g741c06bb81_1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2"/>
          <p:cNvSpPr txBox="1"/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2"/>
          <p:cNvSpPr txBox="1"/>
          <p:nvPr>
            <p:ph idx="1" type="subTitle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1" name="Google Shape;41;p12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2"/>
          <p:cNvSpPr/>
          <p:nvPr/>
        </p:nvSpPr>
        <p:spPr>
          <a:xfrm>
            <a:off x="0" y="4323810"/>
            <a:ext cx="1744652" cy="778589"/>
          </a:xfrm>
          <a:custGeom>
            <a:rect b="b" l="l" r="r" t="t"/>
            <a:pathLst>
              <a:path extrusionOk="0" h="166" w="372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12"/>
          <p:cNvSpPr txBox="1"/>
          <p:nvPr>
            <p:ph idx="12" type="sldNum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aption">
  <p:cSld name="Title and Caption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2589212" y="609600"/>
            <a:ext cx="8915399" cy="3117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7" name="Google Shape;107;p21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1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1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1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>
  <p:cSld name="Quote with Captio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275012" y="3505200"/>
            <a:ext cx="753655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14" name="Google Shape;114;p22"/>
          <p:cNvSpPr txBox="1"/>
          <p:nvPr>
            <p:ph idx="2" type="body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22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2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2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2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9" name="Google Shape;119;p22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0" name="Google Shape;120;p22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>
  <p:cSld name="Name Card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2589213" y="2438400"/>
            <a:ext cx="8915400" cy="272484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24" name="Google Shape;124;p23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3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3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3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Name Card">
  <p:cSld name="Quote Name Card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31" name="Google Shape;131;p24"/>
          <p:cNvSpPr txBox="1"/>
          <p:nvPr>
            <p:ph idx="2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32" name="Google Shape;132;p24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4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4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4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6" name="Google Shape;136;p24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37" name="Google Shape;137;p2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rue or False">
  <p:cSld name="True or False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2589212" y="627407"/>
            <a:ext cx="8915399" cy="28800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5"/>
          <p:cNvSpPr txBox="1"/>
          <p:nvPr>
            <p:ph idx="1" type="body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41" name="Google Shape;141;p25"/>
          <p:cNvSpPr txBox="1"/>
          <p:nvPr>
            <p:ph idx="2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42" name="Google Shape;142;p25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5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5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5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6"/>
          <p:cNvSpPr txBox="1"/>
          <p:nvPr>
            <p:ph idx="1" type="body"/>
          </p:nvPr>
        </p:nvSpPr>
        <p:spPr>
          <a:xfrm rot="5400000">
            <a:off x="5103812" y="-381000"/>
            <a:ext cx="3886200" cy="89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49" name="Google Shape;149;p26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6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6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6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title"/>
          </p:nvPr>
        </p:nvSpPr>
        <p:spPr>
          <a:xfrm rot="5400000">
            <a:off x="7756704" y="2165513"/>
            <a:ext cx="5283817" cy="2207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7"/>
          <p:cNvSpPr txBox="1"/>
          <p:nvPr>
            <p:ph idx="1" type="body"/>
          </p:nvPr>
        </p:nvSpPr>
        <p:spPr>
          <a:xfrm rot="5400000">
            <a:off x="3185803" y="30814"/>
            <a:ext cx="5283817" cy="6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56" name="Google Shape;156;p27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7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7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7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3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3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13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 txBox="1"/>
          <p:nvPr>
            <p:ph type="title"/>
          </p:nvPr>
        </p:nvSpPr>
        <p:spPr>
          <a:xfrm>
            <a:off x="2589212" y="2058750"/>
            <a:ext cx="8915399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4"/>
          <p:cNvSpPr txBox="1"/>
          <p:nvPr>
            <p:ph idx="1" type="body"/>
          </p:nvPr>
        </p:nvSpPr>
        <p:spPr>
          <a:xfrm>
            <a:off x="2589212" y="3530129"/>
            <a:ext cx="8915399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5" name="Google Shape;55;p14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4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" type="body"/>
          </p:nvPr>
        </p:nvSpPr>
        <p:spPr>
          <a:xfrm>
            <a:off x="2589212" y="2133600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2" type="body"/>
          </p:nvPr>
        </p:nvSpPr>
        <p:spPr>
          <a:xfrm>
            <a:off x="7190747" y="2126222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5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5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" type="body"/>
          </p:nvPr>
        </p:nvSpPr>
        <p:spPr>
          <a:xfrm>
            <a:off x="2939373" y="1972703"/>
            <a:ext cx="399273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0" name="Google Shape;70;p16"/>
          <p:cNvSpPr txBox="1"/>
          <p:nvPr>
            <p:ph idx="2" type="body"/>
          </p:nvPr>
        </p:nvSpPr>
        <p:spPr>
          <a:xfrm>
            <a:off x="2589212" y="2548966"/>
            <a:ext cx="4342893" cy="3354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3" type="body"/>
          </p:nvPr>
        </p:nvSpPr>
        <p:spPr>
          <a:xfrm>
            <a:off x="7506629" y="1969475"/>
            <a:ext cx="399900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2" name="Google Shape;72;p16"/>
          <p:cNvSpPr txBox="1"/>
          <p:nvPr>
            <p:ph idx="4" type="body"/>
          </p:nvPr>
        </p:nvSpPr>
        <p:spPr>
          <a:xfrm>
            <a:off x="7166957" y="2545738"/>
            <a:ext cx="4338674" cy="3354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6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7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7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8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8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2589212" y="446088"/>
            <a:ext cx="3505199" cy="976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Century Gothic"/>
              <a:buNone/>
              <a:defRPr b="0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6323012" y="446088"/>
            <a:ext cx="5181600" cy="5414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91" name="Google Shape;91;p19"/>
          <p:cNvSpPr txBox="1"/>
          <p:nvPr>
            <p:ph idx="2" type="body"/>
          </p:nvPr>
        </p:nvSpPr>
        <p:spPr>
          <a:xfrm>
            <a:off x="2589212" y="1598613"/>
            <a:ext cx="3505199" cy="4262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92" name="Google Shape;92;p19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9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9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2589213" y="4800600"/>
            <a:ext cx="8915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0"/>
          <p:cNvSpPr/>
          <p:nvPr>
            <p:ph idx="2" type="pic"/>
          </p:nvPr>
        </p:nvSpPr>
        <p:spPr>
          <a:xfrm>
            <a:off x="2589212" y="634965"/>
            <a:ext cx="8915400" cy="38549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2589213" y="5367338"/>
            <a:ext cx="8915400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00" name="Google Shape;100;p20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0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0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0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FFFF"/>
            </a:gs>
            <a:gs pos="100000">
              <a:srgbClr val="DDE6C3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1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7" name="Google Shape;7;p11"/>
            <p:cNvSpPr/>
            <p:nvPr/>
          </p:nvSpPr>
          <p:spPr>
            <a:xfrm>
              <a:off x="2487613" y="2284413"/>
              <a:ext cx="85725" cy="533400"/>
            </a:xfrm>
            <a:custGeom>
              <a:rect b="b" l="l" r="r" t="t"/>
              <a:pathLst>
                <a:path extrusionOk="0" h="136" w="22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" name="Google Shape;8;p11"/>
            <p:cNvSpPr/>
            <p:nvPr/>
          </p:nvSpPr>
          <p:spPr>
            <a:xfrm>
              <a:off x="2597151" y="2779713"/>
              <a:ext cx="550863" cy="1978025"/>
            </a:xfrm>
            <a:custGeom>
              <a:rect b="b" l="l" r="r" t="t"/>
              <a:pathLst>
                <a:path extrusionOk="0" h="504" w="14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" name="Google Shape;9;p11"/>
            <p:cNvSpPr/>
            <p:nvPr/>
          </p:nvSpPr>
          <p:spPr>
            <a:xfrm>
              <a:off x="3175001" y="4730750"/>
              <a:ext cx="519113" cy="1209675"/>
            </a:xfrm>
            <a:custGeom>
              <a:rect b="b" l="l" r="r" t="t"/>
              <a:pathLst>
                <a:path extrusionOk="0" h="308" w="132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" name="Google Shape;10;p11"/>
            <p:cNvSpPr/>
            <p:nvPr/>
          </p:nvSpPr>
          <p:spPr>
            <a:xfrm>
              <a:off x="3305176" y="5630863"/>
              <a:ext cx="146050" cy="309563"/>
            </a:xfrm>
            <a:custGeom>
              <a:rect b="b" l="l" r="r" t="t"/>
              <a:pathLst>
                <a:path extrusionOk="0" h="79" w="37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11"/>
            <p:cNvSpPr/>
            <p:nvPr/>
          </p:nvSpPr>
          <p:spPr>
            <a:xfrm>
              <a:off x="2573338" y="2817813"/>
              <a:ext cx="700088" cy="2835275"/>
            </a:xfrm>
            <a:custGeom>
              <a:rect b="b" l="l" r="r" t="t"/>
              <a:pathLst>
                <a:path extrusionOk="0" h="722" w="178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11"/>
            <p:cNvSpPr/>
            <p:nvPr/>
          </p:nvSpPr>
          <p:spPr>
            <a:xfrm>
              <a:off x="2506663" y="285750"/>
              <a:ext cx="90488" cy="2493963"/>
            </a:xfrm>
            <a:custGeom>
              <a:rect b="b" l="l" r="r" t="t"/>
              <a:pathLst>
                <a:path extrusionOk="0" h="635" w="23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11"/>
            <p:cNvSpPr/>
            <p:nvPr/>
          </p:nvSpPr>
          <p:spPr>
            <a:xfrm>
              <a:off x="2554288" y="2598738"/>
              <a:ext cx="66675" cy="420688"/>
            </a:xfrm>
            <a:custGeom>
              <a:rect b="b" l="l" r="r" t="t"/>
              <a:pathLst>
                <a:path extrusionOk="0" h="107" w="1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11"/>
            <p:cNvSpPr/>
            <p:nvPr/>
          </p:nvSpPr>
          <p:spPr>
            <a:xfrm>
              <a:off x="3143251" y="4757738"/>
              <a:ext cx="161925" cy="873125"/>
            </a:xfrm>
            <a:custGeom>
              <a:rect b="b" l="l" r="r" t="t"/>
              <a:pathLst>
                <a:path extrusionOk="0" h="222" w="4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11"/>
            <p:cNvSpPr/>
            <p:nvPr/>
          </p:nvSpPr>
          <p:spPr>
            <a:xfrm>
              <a:off x="3148013" y="1282700"/>
              <a:ext cx="1768475" cy="3448050"/>
            </a:xfrm>
            <a:custGeom>
              <a:rect b="b" l="l" r="r" t="t"/>
              <a:pathLst>
                <a:path extrusionOk="0" h="878" w="45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11"/>
            <p:cNvSpPr/>
            <p:nvPr/>
          </p:nvSpPr>
          <p:spPr>
            <a:xfrm>
              <a:off x="3273426" y="5653088"/>
              <a:ext cx="138113" cy="287338"/>
            </a:xfrm>
            <a:custGeom>
              <a:rect b="b" l="l" r="r" t="t"/>
              <a:pathLst>
                <a:path extrusionOk="0" h="73" w="35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11"/>
            <p:cNvSpPr/>
            <p:nvPr/>
          </p:nvSpPr>
          <p:spPr>
            <a:xfrm>
              <a:off x="3143251" y="4656138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11"/>
            <p:cNvSpPr/>
            <p:nvPr/>
          </p:nvSpPr>
          <p:spPr>
            <a:xfrm>
              <a:off x="3211513" y="5410200"/>
              <a:ext cx="203200" cy="530225"/>
            </a:xfrm>
            <a:custGeom>
              <a:rect b="b" l="l" r="r" t="t"/>
              <a:pathLst>
                <a:path extrusionOk="0" h="135" w="52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" name="Google Shape;19;p11"/>
          <p:cNvGrpSpPr/>
          <p:nvPr/>
        </p:nvGrpSpPr>
        <p:grpSpPr>
          <a:xfrm>
            <a:off x="27222" y="-786"/>
            <a:ext cx="2356674" cy="6854039"/>
            <a:chOff x="6627813" y="194833"/>
            <a:chExt cx="1952625" cy="5678918"/>
          </a:xfrm>
        </p:grpSpPr>
        <p:sp>
          <p:nvSpPr>
            <p:cNvPr id="20" name="Google Shape;20;p11"/>
            <p:cNvSpPr/>
            <p:nvPr/>
          </p:nvSpPr>
          <p:spPr>
            <a:xfrm>
              <a:off x="6627813" y="194833"/>
              <a:ext cx="409575" cy="3646488"/>
            </a:xfrm>
            <a:custGeom>
              <a:rect b="b" l="l" r="r" t="t"/>
              <a:pathLst>
                <a:path extrusionOk="0" h="920" w="103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11"/>
            <p:cNvSpPr/>
            <p:nvPr/>
          </p:nvSpPr>
          <p:spPr>
            <a:xfrm>
              <a:off x="7061201" y="3771900"/>
              <a:ext cx="350838" cy="1309688"/>
            </a:xfrm>
            <a:custGeom>
              <a:rect b="b" l="l" r="r" t="t"/>
              <a:pathLst>
                <a:path extrusionOk="0" h="330" w="88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11"/>
            <p:cNvSpPr/>
            <p:nvPr/>
          </p:nvSpPr>
          <p:spPr>
            <a:xfrm>
              <a:off x="7439026" y="5053013"/>
              <a:ext cx="357188" cy="820738"/>
            </a:xfrm>
            <a:custGeom>
              <a:rect b="b" l="l" r="r" t="t"/>
              <a:pathLst>
                <a:path extrusionOk="0" h="207" w="9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11"/>
            <p:cNvSpPr/>
            <p:nvPr/>
          </p:nvSpPr>
          <p:spPr>
            <a:xfrm>
              <a:off x="7037388" y="3811588"/>
              <a:ext cx="457200" cy="1852613"/>
            </a:xfrm>
            <a:custGeom>
              <a:rect b="b" l="l" r="r" t="t"/>
              <a:pathLst>
                <a:path extrusionOk="0" h="467" w="115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11"/>
            <p:cNvSpPr/>
            <p:nvPr/>
          </p:nvSpPr>
          <p:spPr>
            <a:xfrm>
              <a:off x="6992938" y="1263650"/>
              <a:ext cx="144463" cy="2508250"/>
            </a:xfrm>
            <a:custGeom>
              <a:rect b="b" l="l" r="r" t="t"/>
              <a:pathLst>
                <a:path extrusionOk="0" h="633" w="36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11"/>
            <p:cNvSpPr/>
            <p:nvPr/>
          </p:nvSpPr>
          <p:spPr>
            <a:xfrm>
              <a:off x="7526338" y="5640388"/>
              <a:ext cx="111125" cy="233363"/>
            </a:xfrm>
            <a:custGeom>
              <a:rect b="b" l="l" r="r" t="t"/>
              <a:pathLst>
                <a:path extrusionOk="0" h="59" w="28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11"/>
            <p:cNvSpPr/>
            <p:nvPr/>
          </p:nvSpPr>
          <p:spPr>
            <a:xfrm>
              <a:off x="7021513" y="3598863"/>
              <a:ext cx="68263" cy="423863"/>
            </a:xfrm>
            <a:custGeom>
              <a:rect b="b" l="l" r="r" t="t"/>
              <a:pathLst>
                <a:path extrusionOk="0" h="107" w="1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11"/>
            <p:cNvSpPr/>
            <p:nvPr/>
          </p:nvSpPr>
          <p:spPr>
            <a:xfrm>
              <a:off x="7412038" y="2801938"/>
              <a:ext cx="1168400" cy="2251075"/>
            </a:xfrm>
            <a:custGeom>
              <a:rect b="b" l="l" r="r" t="t"/>
              <a:pathLst>
                <a:path extrusionOk="0" h="568" w="294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11"/>
            <p:cNvSpPr/>
            <p:nvPr/>
          </p:nvSpPr>
          <p:spPr>
            <a:xfrm>
              <a:off x="7494588" y="5664200"/>
              <a:ext cx="100013" cy="209550"/>
            </a:xfrm>
            <a:custGeom>
              <a:rect b="b" l="l" r="r" t="t"/>
              <a:pathLst>
                <a:path extrusionOk="0" h="53" w="25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11"/>
            <p:cNvSpPr/>
            <p:nvPr/>
          </p:nvSpPr>
          <p:spPr>
            <a:xfrm>
              <a:off x="7412038" y="5081588"/>
              <a:ext cx="114300" cy="558800"/>
            </a:xfrm>
            <a:custGeom>
              <a:rect b="b" l="l" r="r" t="t"/>
              <a:pathLst>
                <a:path extrusionOk="0" h="141" w="29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11"/>
            <p:cNvSpPr/>
            <p:nvPr/>
          </p:nvSpPr>
          <p:spPr>
            <a:xfrm>
              <a:off x="7412038" y="4978400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11"/>
            <p:cNvSpPr/>
            <p:nvPr/>
          </p:nvSpPr>
          <p:spPr>
            <a:xfrm>
              <a:off x="7439026" y="5434013"/>
              <a:ext cx="174625" cy="439738"/>
            </a:xfrm>
            <a:custGeom>
              <a:rect b="b" l="l" r="r" t="t"/>
              <a:pathLst>
                <a:path extrusionOk="0" h="111" w="44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" name="Google Shape;32;p1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11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4" name="Google Shape;34;p11"/>
          <p:cNvSpPr txBox="1"/>
          <p:nvPr>
            <p:ph idx="1" type="body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5" name="Google Shape;35;p11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6" name="Google Shape;36;p11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7" name="Google Shape;37;p11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drive.google.com/file/d/1BRwrw8fVtcjHROvlz7Ix-XTjH2UqGdGf/view" TargetMode="External"/><Relationship Id="rId4" Type="http://schemas.openxmlformats.org/officeDocument/2006/relationships/image" Target="../media/image7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drive.google.com/file/d/10wdaOq2q_Ggg-j1iFnKTCQzqOMI8FmDf/view" TargetMode="External"/><Relationship Id="rId4" Type="http://schemas.openxmlformats.org/officeDocument/2006/relationships/image" Target="../media/image8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drive.google.com/file/d/1jSqSOhlJdrgZ3ucM4XfKdemWzgv086BI/view" TargetMode="External"/><Relationship Id="rId4" Type="http://schemas.openxmlformats.org/officeDocument/2006/relationships/image" Target="../media/image1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jpg"/><Relationship Id="rId4" Type="http://schemas.openxmlformats.org/officeDocument/2006/relationships/image" Target="../media/image10.jpg"/><Relationship Id="rId5" Type="http://schemas.openxmlformats.org/officeDocument/2006/relationships/image" Target="../media/image9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drive.google.com/file/d/1gbnr9DDpgvdfk3qXMca_O9mNHSu5NJKf/view" TargetMode="External"/><Relationship Id="rId4" Type="http://schemas.openxmlformats.org/officeDocument/2006/relationships/image" Target="../media/image1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drive.google.com/file/d/1PEhVf-Whdwx46Vc3PDpnEM7mHM-zoqGd/view" TargetMode="External"/><Relationship Id="rId4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drive.google.com/file/d/1T044tnWZmo6F3ovR-kNu5ORc39Q6AW8n/view" TargetMode="External"/><Relationship Id="rId4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drive.google.com/file/d/1bMeOdlLHxE2J5Ag-h76lq7TU9DNvrXBk/view" TargetMode="External"/><Relationship Id="rId4" Type="http://schemas.openxmlformats.org/officeDocument/2006/relationships/image" Target="../media/image1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drive.google.com/file/d/1om-jRaIX9rFcAZbSFjppdE-6Oft3NJWj/view" TargetMode="Externa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"/>
          <p:cNvSpPr txBox="1"/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</a:pPr>
            <a:r>
              <a:rPr lang="en-US"/>
              <a:t>We Care</a:t>
            </a:r>
            <a:endParaRPr/>
          </a:p>
        </p:txBody>
      </p:sp>
      <p:sp>
        <p:nvSpPr>
          <p:cNvPr id="165" name="Google Shape;165;p1"/>
          <p:cNvSpPr txBox="1"/>
          <p:nvPr>
            <p:ph idx="1" type="subTitle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/>
              <a:t>A complete Mental HealthCare solution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741c06bb81_1_26"/>
          <p:cNvSpPr txBox="1"/>
          <p:nvPr/>
        </p:nvSpPr>
        <p:spPr>
          <a:xfrm>
            <a:off x="1557450" y="325175"/>
            <a:ext cx="4524300" cy="6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latin typeface="Century Gothic"/>
                <a:ea typeface="Century Gothic"/>
                <a:cs typeface="Century Gothic"/>
                <a:sym typeface="Century Gothic"/>
              </a:rPr>
              <a:t>Anger Management</a:t>
            </a:r>
            <a:endParaRPr b="1" sz="26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2" name="Google Shape;222;g741c06bb81_1_26" title="WhatsApp Video 2019-11-10 at 7.28.38 AM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103375"/>
            <a:ext cx="11887200" cy="54659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741c06bb81_1_31"/>
          <p:cNvSpPr txBox="1"/>
          <p:nvPr/>
        </p:nvSpPr>
        <p:spPr>
          <a:xfrm>
            <a:off x="1557450" y="325175"/>
            <a:ext cx="3296100" cy="6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latin typeface="Century Gothic"/>
                <a:ea typeface="Century Gothic"/>
                <a:cs typeface="Century Gothic"/>
                <a:sym typeface="Century Gothic"/>
              </a:rPr>
              <a:t>STRESS BUSTER</a:t>
            </a:r>
            <a:endParaRPr b="1" sz="26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8" name="Google Shape;228;g741c06bb81_1_31" title="WhatsApp Video 2019-11-10 at 6.26.10 AM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51650" y="950975"/>
            <a:ext cx="9959510" cy="560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741c06bb81_1_36"/>
          <p:cNvSpPr txBox="1"/>
          <p:nvPr/>
        </p:nvSpPr>
        <p:spPr>
          <a:xfrm>
            <a:off x="1557450" y="325175"/>
            <a:ext cx="3296100" cy="6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latin typeface="Century Gothic"/>
                <a:ea typeface="Century Gothic"/>
                <a:cs typeface="Century Gothic"/>
                <a:sym typeface="Century Gothic"/>
              </a:rPr>
              <a:t>PERSONALITY QUIZ</a:t>
            </a:r>
            <a:endParaRPr b="1" sz="26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34" name="Google Shape;234;g741c06bb81_1_36" title="WhatsApp Video 2019-11-10 at 5.56.02 AM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5950" y="152400"/>
            <a:ext cx="3686175" cy="655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741c06bb81_1_43"/>
          <p:cNvSpPr txBox="1"/>
          <p:nvPr/>
        </p:nvSpPr>
        <p:spPr>
          <a:xfrm>
            <a:off x="1557450" y="325175"/>
            <a:ext cx="5313900" cy="7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latin typeface="Century Gothic"/>
                <a:ea typeface="Century Gothic"/>
                <a:cs typeface="Century Gothic"/>
                <a:sym typeface="Century Gothic"/>
              </a:rPr>
              <a:t>DATABASE</a:t>
            </a:r>
            <a:endParaRPr b="1" sz="26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40" name="Google Shape;240;g741c06bb81_1_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06350" y="0"/>
            <a:ext cx="12398349" cy="7003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741c06bb81_2_3"/>
          <p:cNvSpPr txBox="1"/>
          <p:nvPr/>
        </p:nvSpPr>
        <p:spPr>
          <a:xfrm>
            <a:off x="1557450" y="325175"/>
            <a:ext cx="5313900" cy="7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latin typeface="Century Gothic"/>
                <a:ea typeface="Century Gothic"/>
                <a:cs typeface="Century Gothic"/>
                <a:sym typeface="Century Gothic"/>
              </a:rPr>
              <a:t>MEETUPS AND TARGET AUDIENCE</a:t>
            </a:r>
            <a:endParaRPr b="1" sz="26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46" name="Google Shape;246;g741c06bb81_2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874" y="1826063"/>
            <a:ext cx="4451690" cy="48545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g741c06bb81_2_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64125" y="0"/>
            <a:ext cx="6187475" cy="6837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g741c06bb81_2_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23350" y="20925"/>
            <a:ext cx="6187475" cy="6837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8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Business Model:</a:t>
            </a:r>
            <a:endParaRPr/>
          </a:p>
        </p:txBody>
      </p:sp>
      <p:sp>
        <p:nvSpPr>
          <p:cNvPr id="254" name="Google Shape;254;p8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Psychiatric Subscription	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Freemium Features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Cooperate angle (HR activities)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Meetups organisation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Paid Psych recommendations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9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Competition:</a:t>
            </a:r>
            <a:endParaRPr/>
          </a:p>
        </p:txBody>
      </p:sp>
      <p:sp>
        <p:nvSpPr>
          <p:cNvPr id="260" name="Google Shape;260;p9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Only provide Audio experience: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Calm!!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HeadSpace</a:t>
            </a:r>
            <a:endParaRPr/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Provide with a social angle and Audio experience: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Sanvello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Youper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0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Competitive Advantage:</a:t>
            </a:r>
            <a:endParaRPr/>
          </a:p>
        </p:txBody>
      </p:sp>
      <p:sp>
        <p:nvSpPr>
          <p:cNvPr id="266" name="Google Shape;266;p10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All in One solution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Immersive audio and visual experience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Customer Engagement is high.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Will be first to market with an AR/VR solution to mental health problem.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VR headsets work on the most basic smartphones and start from 150-/- hence a very cheap solution.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741c06bb81_2_11"/>
          <p:cNvSpPr txBox="1"/>
          <p:nvPr>
            <p:ph type="title"/>
          </p:nvPr>
        </p:nvSpPr>
        <p:spPr>
          <a:xfrm>
            <a:off x="2592925" y="624101"/>
            <a:ext cx="8911800" cy="11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FUTURE WORK</a:t>
            </a:r>
            <a:r>
              <a:rPr lang="en-US"/>
              <a:t>:</a:t>
            </a:r>
            <a:endParaRPr/>
          </a:p>
        </p:txBody>
      </p:sp>
      <p:sp>
        <p:nvSpPr>
          <p:cNvPr id="272" name="Google Shape;272;g741c06bb81_2_11"/>
          <p:cNvSpPr txBox="1"/>
          <p:nvPr>
            <p:ph idx="1" type="body"/>
          </p:nvPr>
        </p:nvSpPr>
        <p:spPr>
          <a:xfrm>
            <a:off x="2591137" y="1879125"/>
            <a:ext cx="8915400" cy="37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UI and UX improvements.</a:t>
            </a:r>
            <a:endParaRPr/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Better high quality models.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Partnership with doctors and therapists.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Personalized experience based on time spent and personality.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Payment Setup for premium services.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Partnership with NGOs to organize targeted workshop.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More mental health problem coverage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Problems:</a:t>
            </a:r>
            <a:endParaRPr/>
          </a:p>
        </p:txBody>
      </p:sp>
      <p:sp>
        <p:nvSpPr>
          <p:cNvPr id="171" name="Google Shape;171;p2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b="1" lang="en-US"/>
              <a:t>Awareness </a:t>
            </a:r>
            <a:r>
              <a:rPr lang="en-US"/>
              <a:t>about mental health disorders is very low often leading to it being ignored as a disease.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b="1" lang="en-US"/>
              <a:t>Lack </a:t>
            </a:r>
            <a:r>
              <a:rPr lang="en-US"/>
              <a:t>of an easy self diagnosis process.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b="1" lang="en-US"/>
              <a:t>Hard</a:t>
            </a:r>
            <a:r>
              <a:rPr lang="en-US"/>
              <a:t> to find help and knowledge about meetings of people going through same problems.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b="1" lang="en-US"/>
              <a:t>No Appealing and immersive </a:t>
            </a:r>
            <a:r>
              <a:rPr lang="en-US"/>
              <a:t>solution to take care of your mental health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Solution:</a:t>
            </a:r>
            <a:endParaRPr/>
          </a:p>
        </p:txBody>
      </p:sp>
      <p:sp>
        <p:nvSpPr>
          <p:cNvPr id="177" name="Google Shape;177;p3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An all in one platform offering immersive experience for maintaining mental health, networking with people going through similar problems, educating people about the problems.</a:t>
            </a:r>
            <a:endParaRPr/>
          </a:p>
        </p:txBody>
      </p:sp>
      <p:sp>
        <p:nvSpPr>
          <p:cNvPr id="178" name="Google Shape;178;p3"/>
          <p:cNvSpPr txBox="1"/>
          <p:nvPr/>
        </p:nvSpPr>
        <p:spPr>
          <a:xfrm>
            <a:off x="2880987" y="3653078"/>
            <a:ext cx="927000" cy="365700"/>
          </a:xfrm>
          <a:prstGeom prst="rect">
            <a:avLst/>
          </a:prstGeom>
          <a:solidFill>
            <a:schemeClr val="accent4"/>
          </a:solidFill>
          <a:ln cap="rnd" cmpd="sng" w="222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Learn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9" name="Google Shape;179;p3"/>
          <p:cNvSpPr txBox="1"/>
          <p:nvPr/>
        </p:nvSpPr>
        <p:spPr>
          <a:xfrm>
            <a:off x="9684707" y="3653078"/>
            <a:ext cx="1502079" cy="369332"/>
          </a:xfrm>
          <a:prstGeom prst="rect">
            <a:avLst/>
          </a:prstGeom>
          <a:solidFill>
            <a:schemeClr val="accent4"/>
          </a:solidFill>
          <a:ln cap="rnd" cmpd="sng" w="222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Overcome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0" name="Google Shape;180;p3"/>
          <p:cNvSpPr txBox="1"/>
          <p:nvPr/>
        </p:nvSpPr>
        <p:spPr>
          <a:xfrm>
            <a:off x="6330364" y="3653078"/>
            <a:ext cx="926925" cy="365760"/>
          </a:xfrm>
          <a:prstGeom prst="rect">
            <a:avLst/>
          </a:prstGeom>
          <a:solidFill>
            <a:schemeClr val="accent4"/>
          </a:solidFill>
          <a:ln cap="rnd" cmpd="sng" w="222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Share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73025" y="0"/>
            <a:ext cx="7602026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6"/>
          <p:cNvSpPr txBox="1"/>
          <p:nvPr>
            <p:ph type="title"/>
          </p:nvPr>
        </p:nvSpPr>
        <p:spPr>
          <a:xfrm>
            <a:off x="1257748" y="167203"/>
            <a:ext cx="89118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The Product: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7"/>
          <p:cNvSpPr txBox="1"/>
          <p:nvPr/>
        </p:nvSpPr>
        <p:spPr>
          <a:xfrm>
            <a:off x="1611050" y="325175"/>
            <a:ext cx="3296100" cy="8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latin typeface="Century Gothic"/>
                <a:ea typeface="Century Gothic"/>
                <a:cs typeface="Century Gothic"/>
                <a:sym typeface="Century Gothic"/>
              </a:rPr>
              <a:t>VIRTUAL THERAPY</a:t>
            </a:r>
            <a:endParaRPr b="1" sz="28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2" name="Google Shape;192;p7" title="WhatsApp Video 2019-11-10 at 5.56.22 AM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0275" y="1218100"/>
            <a:ext cx="11077275" cy="554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741c06bb81_1_20"/>
          <p:cNvSpPr txBox="1"/>
          <p:nvPr/>
        </p:nvSpPr>
        <p:spPr>
          <a:xfrm>
            <a:off x="1557450" y="325175"/>
            <a:ext cx="3296100" cy="6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latin typeface="Century Gothic"/>
                <a:ea typeface="Century Gothic"/>
                <a:cs typeface="Century Gothic"/>
                <a:sym typeface="Century Gothic"/>
              </a:rPr>
              <a:t>HELPLINE</a:t>
            </a:r>
            <a:endParaRPr b="1" sz="26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8" name="Google Shape;198;g741c06bb81_1_20" title="WhatsApp Video 2019-11-10 at 6.20.55 AM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4500" y="152400"/>
            <a:ext cx="4057625" cy="655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741c06bb81_1_1"/>
          <p:cNvSpPr txBox="1"/>
          <p:nvPr/>
        </p:nvSpPr>
        <p:spPr>
          <a:xfrm>
            <a:off x="1611050" y="325175"/>
            <a:ext cx="3296100" cy="6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latin typeface="Century Gothic"/>
                <a:ea typeface="Century Gothic"/>
                <a:cs typeface="Century Gothic"/>
                <a:sym typeface="Century Gothic"/>
              </a:rPr>
              <a:t>VIRTUAL AUDIENCE</a:t>
            </a:r>
            <a:endParaRPr b="1" sz="26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4" name="Google Shape;204;g741c06bb81_1_1" title="Audience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06150" y="1036400"/>
            <a:ext cx="10094426" cy="555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741c06bb81_1_14"/>
          <p:cNvSpPr txBox="1"/>
          <p:nvPr/>
        </p:nvSpPr>
        <p:spPr>
          <a:xfrm>
            <a:off x="1557450" y="325175"/>
            <a:ext cx="3296100" cy="6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latin typeface="Century Gothic"/>
                <a:ea typeface="Century Gothic"/>
                <a:cs typeface="Century Gothic"/>
                <a:sym typeface="Century Gothic"/>
              </a:rPr>
              <a:t>PHOBIA</a:t>
            </a:r>
            <a:endParaRPr b="1" sz="26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10" name="Google Shape;210;g741c06bb81_1_14" title="WhatsApp Video 2019-11-10 at 6.22.52 AM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19075" y="950975"/>
            <a:ext cx="6040949" cy="554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741c06bb81_1_7"/>
          <p:cNvSpPr txBox="1"/>
          <p:nvPr/>
        </p:nvSpPr>
        <p:spPr>
          <a:xfrm>
            <a:off x="1557450" y="325175"/>
            <a:ext cx="3296100" cy="6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latin typeface="Century Gothic"/>
                <a:ea typeface="Century Gothic"/>
                <a:cs typeface="Century Gothic"/>
                <a:sym typeface="Century Gothic"/>
              </a:rPr>
              <a:t>MEDITATION</a:t>
            </a:r>
            <a:endParaRPr b="1" sz="26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16" name="Google Shape;216;g741c06bb81_1_7" title="WhatsApp Video 2019-11-10 at 6.24.57 AM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3225" y="1049800"/>
            <a:ext cx="10402500" cy="559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isp">
  <a:themeElements>
    <a:clrScheme name="Wisp">
      <a:dk1>
        <a:srgbClr val="000000"/>
      </a:dk1>
      <a:lt1>
        <a:srgbClr val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2019-08-11T01:59:29Z</dcterms:created>
  <dc:creator>Microsoft Office User</dc:creator>
</cp:coreProperties>
</file>