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8" r:id="rId8"/>
    <p:sldId id="261" r:id="rId9"/>
    <p:sldId id="262" r:id="rId10"/>
    <p:sldId id="263" r:id="rId11"/>
    <p:sldId id="264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3C77-CA68-46B6-8AED-52E9EECDA467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B698-6DE9-4D72-8FE1-A91CCE1E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71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3C77-CA68-46B6-8AED-52E9EECDA467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B698-6DE9-4D72-8FE1-A91CCE1E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3C77-CA68-46B6-8AED-52E9EECDA467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B698-6DE9-4D72-8FE1-A91CCE1E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74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3C77-CA68-46B6-8AED-52E9EECDA467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B698-6DE9-4D72-8FE1-A91CCE1EBF6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6687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3C77-CA68-46B6-8AED-52E9EECDA467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B698-6DE9-4D72-8FE1-A91CCE1E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583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3C77-CA68-46B6-8AED-52E9EECDA467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B698-6DE9-4D72-8FE1-A91CCE1E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073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3C77-CA68-46B6-8AED-52E9EECDA467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B698-6DE9-4D72-8FE1-A91CCE1E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915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3C77-CA68-46B6-8AED-52E9EECDA467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B698-6DE9-4D72-8FE1-A91CCE1E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223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3C77-CA68-46B6-8AED-52E9EECDA467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B698-6DE9-4D72-8FE1-A91CCE1E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86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3C77-CA68-46B6-8AED-52E9EECDA467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B698-6DE9-4D72-8FE1-A91CCE1E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60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3C77-CA68-46B6-8AED-52E9EECDA467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B698-6DE9-4D72-8FE1-A91CCE1E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68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3C77-CA68-46B6-8AED-52E9EECDA467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B698-6DE9-4D72-8FE1-A91CCE1E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28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3C77-CA68-46B6-8AED-52E9EECDA467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B698-6DE9-4D72-8FE1-A91CCE1E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61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3C77-CA68-46B6-8AED-52E9EECDA467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B698-6DE9-4D72-8FE1-A91CCE1E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55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3C77-CA68-46B6-8AED-52E9EECDA467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B698-6DE9-4D72-8FE1-A91CCE1E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53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3C77-CA68-46B6-8AED-52E9EECDA467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B698-6DE9-4D72-8FE1-A91CCE1E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08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3C77-CA68-46B6-8AED-52E9EECDA467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B698-6DE9-4D72-8FE1-A91CCE1E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50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4353C77-CA68-46B6-8AED-52E9EECDA467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FDEB698-6DE9-4D72-8FE1-A91CCE1E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295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5;p13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74889" y="2092091"/>
            <a:ext cx="5441623" cy="189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045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>
                <a:solidFill>
                  <a:schemeClr val="tx1"/>
                </a:solidFill>
              </a:rPr>
              <a:t>4</a:t>
            </a:r>
            <a:r>
              <a:rPr lang="en-IN" sz="3600" dirty="0" smtClean="0">
                <a:solidFill>
                  <a:schemeClr val="tx1"/>
                </a:solidFill>
              </a:rPr>
              <a:t>. Facial Recognition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Using facial </a:t>
            </a:r>
            <a:r>
              <a:rPr lang="en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recognition software, </a:t>
            </a:r>
            <a:r>
              <a:rPr lang="en-IN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n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user can </a:t>
            </a:r>
            <a:r>
              <a:rPr lang="en-IN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upload a photo of the missing child using the camera feature of the app which will </a:t>
            </a:r>
            <a:r>
              <a:rPr lang="en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search the datab</a:t>
            </a:r>
            <a:r>
              <a:rPr lang="en-IN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 </a:t>
            </a:r>
            <a:r>
              <a:rPr lang="en-IN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containing information of </a:t>
            </a:r>
            <a:r>
              <a:rPr lang="en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missing </a:t>
            </a:r>
            <a:r>
              <a:rPr lang="en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children.</a:t>
            </a:r>
          </a:p>
          <a:p>
            <a:endParaRPr lang="en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dirty="0" smtClean="0">
                <a:solidFill>
                  <a:schemeClr val="tx1"/>
                </a:solidFill>
                <a:latin typeface="Lato"/>
                <a:sym typeface="Lato"/>
              </a:rPr>
              <a:t>If it finds a match, the near by and the concerned authorities will be alerted, and they will recieve </a:t>
            </a:r>
            <a:r>
              <a:rPr lang="en" dirty="0">
                <a:solidFill>
                  <a:schemeClr val="tx1"/>
                </a:solidFill>
                <a:latin typeface="Lato"/>
                <a:sym typeface="Lato"/>
              </a:rPr>
              <a:t>the user’s current location </a:t>
            </a:r>
            <a:r>
              <a:rPr lang="en" dirty="0" smtClean="0">
                <a:solidFill>
                  <a:schemeClr val="tx1"/>
                </a:solidFill>
                <a:latin typeface="Lato"/>
                <a:sym typeface="Lato"/>
              </a:rPr>
              <a:t>and all the necessary information, so that authorities can further contact him.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41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>
                <a:solidFill>
                  <a:schemeClr val="tx1"/>
                </a:solidFill>
                <a:latin typeface="Lato" panose="020B0604020202020204" charset="0"/>
              </a:rPr>
              <a:t>5</a:t>
            </a:r>
            <a:r>
              <a:rPr lang="en-IN" sz="3600" dirty="0" smtClean="0">
                <a:solidFill>
                  <a:schemeClr val="tx1"/>
                </a:solidFill>
                <a:latin typeface="Lato" panose="020B0604020202020204" charset="0"/>
              </a:rPr>
              <a:t>. Digitisation of records</a:t>
            </a:r>
            <a:endParaRPr lang="en-IN" sz="3600" dirty="0">
              <a:solidFill>
                <a:schemeClr val="tx1"/>
              </a:solidFill>
              <a:latin typeface="Lato" panose="020B06040202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>
              <a:solidFill>
                <a:schemeClr val="tx1"/>
              </a:solidFill>
              <a:latin typeface="Lato" panose="020B0604020202020204" charset="0"/>
            </a:endParaRPr>
          </a:p>
          <a:p>
            <a:r>
              <a:rPr lang="en-IN" dirty="0" smtClean="0">
                <a:solidFill>
                  <a:schemeClr val="tx1"/>
                </a:solidFill>
                <a:latin typeface="Lato" panose="020B0604020202020204" charset="0"/>
              </a:rPr>
              <a:t>Whenever an authority reports a missing child, that report will be added to the database and the ‘Missing Section’ of the App would be updated.</a:t>
            </a:r>
          </a:p>
          <a:p>
            <a:endParaRPr lang="en-IN" dirty="0">
              <a:solidFill>
                <a:schemeClr val="tx1"/>
              </a:solidFill>
              <a:latin typeface="Lato" panose="020B0604020202020204" charset="0"/>
            </a:endParaRPr>
          </a:p>
          <a:p>
            <a:r>
              <a:rPr lang="en-IN" dirty="0" smtClean="0">
                <a:solidFill>
                  <a:schemeClr val="tx1"/>
                </a:solidFill>
                <a:latin typeface="Lato" panose="020B0604020202020204" charset="0"/>
              </a:rPr>
              <a:t>This way, all the official records of missing children are saved online on a single platform.</a:t>
            </a:r>
          </a:p>
          <a:p>
            <a:pPr marL="36900" indent="0">
              <a:buNone/>
            </a:pPr>
            <a:endParaRPr lang="en-IN" dirty="0" smtClean="0">
              <a:solidFill>
                <a:schemeClr val="tx1"/>
              </a:solidFill>
              <a:latin typeface="Lato" panose="020B0604020202020204" charset="0"/>
            </a:endParaRPr>
          </a:p>
          <a:p>
            <a:r>
              <a:rPr lang="en-IN" dirty="0" smtClean="0">
                <a:solidFill>
                  <a:schemeClr val="tx1"/>
                </a:solidFill>
                <a:latin typeface="Lato" panose="020B0604020202020204" charset="0"/>
              </a:rPr>
              <a:t>Therefore, allowing the authorities to access, maintain</a:t>
            </a:r>
            <a:r>
              <a:rPr lang="en-IN" dirty="0">
                <a:solidFill>
                  <a:schemeClr val="tx1"/>
                </a:solidFill>
                <a:latin typeface="Lato" panose="020B0604020202020204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Lato" panose="020B0604020202020204" charset="0"/>
              </a:rPr>
              <a:t>and update the records in an efficient manner.</a:t>
            </a:r>
            <a:endParaRPr lang="en-IN" dirty="0">
              <a:solidFill>
                <a:schemeClr val="tx1"/>
              </a:solidFill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1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>
                <a:solidFill>
                  <a:schemeClr val="tx1"/>
                </a:solidFill>
                <a:latin typeface="Lato" panose="020B0604020202020204" charset="0"/>
              </a:rPr>
              <a:t>6</a:t>
            </a:r>
            <a:r>
              <a:rPr lang="en-IN" sz="3200" dirty="0" smtClean="0">
                <a:solidFill>
                  <a:schemeClr val="tx1"/>
                </a:solidFill>
                <a:latin typeface="Lato" panose="020B0604020202020204" charset="0"/>
              </a:rPr>
              <a:t>. Found Section</a:t>
            </a:r>
            <a:endParaRPr lang="en-IN" sz="3200" dirty="0">
              <a:solidFill>
                <a:schemeClr val="tx1"/>
              </a:solidFill>
              <a:latin typeface="Lato" panose="020B06040202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54331"/>
            <a:ext cx="10353762" cy="4336869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Lato" panose="020B0604020202020204" charset="0"/>
              </a:rPr>
              <a:t>This will contain the records of children which are found by the authorities, but are not yet reported.</a:t>
            </a:r>
          </a:p>
          <a:p>
            <a:endParaRPr lang="en-IN" dirty="0" smtClean="0">
              <a:solidFill>
                <a:schemeClr val="tx1"/>
              </a:solidFill>
              <a:latin typeface="Lato" panose="020B0604020202020204" charset="0"/>
            </a:endParaRPr>
          </a:p>
          <a:p>
            <a:pPr marL="36900" indent="0">
              <a:buNone/>
            </a:pPr>
            <a:endParaRPr lang="en-IN" dirty="0">
              <a:solidFill>
                <a:schemeClr val="tx1"/>
              </a:solidFill>
              <a:latin typeface="Lato" panose="020B0604020202020204" charset="0"/>
            </a:endParaRPr>
          </a:p>
          <a:p>
            <a:pPr marL="36900" indent="0">
              <a:buNone/>
            </a:pPr>
            <a:r>
              <a:rPr lang="en-IN" sz="2800" dirty="0" smtClean="0">
                <a:solidFill>
                  <a:schemeClr val="tx1"/>
                </a:solidFill>
                <a:latin typeface="Lato" panose="020B0604020202020204" charset="0"/>
              </a:rPr>
              <a:t>7. </a:t>
            </a:r>
            <a:r>
              <a:rPr lang="en-IN" sz="2800" dirty="0">
                <a:solidFill>
                  <a:schemeClr val="tx1"/>
                </a:solidFill>
                <a:latin typeface="Lato" panose="020B0604020202020204" charset="0"/>
              </a:rPr>
              <a:t>Profile </a:t>
            </a:r>
            <a:r>
              <a:rPr lang="en-IN" sz="2800" dirty="0" smtClean="0">
                <a:solidFill>
                  <a:schemeClr val="tx1"/>
                </a:solidFill>
                <a:latin typeface="Lato" panose="020B0604020202020204" charset="0"/>
              </a:rPr>
              <a:t>Section</a:t>
            </a:r>
          </a:p>
          <a:p>
            <a:r>
              <a:rPr lang="en-IN" dirty="0">
                <a:solidFill>
                  <a:schemeClr val="tx1"/>
                </a:solidFill>
                <a:latin typeface="Lato" panose="020B0604020202020204" charset="0"/>
              </a:rPr>
              <a:t>Display all the user details.</a:t>
            </a:r>
          </a:p>
          <a:p>
            <a:r>
              <a:rPr lang="en-IN" dirty="0">
                <a:solidFill>
                  <a:schemeClr val="tx1"/>
                </a:solidFill>
                <a:latin typeface="Lato" panose="020B0604020202020204" charset="0"/>
              </a:rPr>
              <a:t>Provide the user with an option to edit the details.</a:t>
            </a:r>
          </a:p>
          <a:p>
            <a:pPr marL="36900" indent="0">
              <a:buNone/>
            </a:pPr>
            <a:endParaRPr lang="en-IN" sz="2800" dirty="0" smtClean="0">
              <a:solidFill>
                <a:schemeClr val="tx1"/>
              </a:solidFill>
              <a:latin typeface="Lato" panose="020B0604020202020204" charset="0"/>
            </a:endParaRPr>
          </a:p>
          <a:p>
            <a:pPr marL="36900" indent="0">
              <a:buNone/>
            </a:pPr>
            <a:endParaRPr lang="en-IN" sz="2800" dirty="0" smtClean="0">
              <a:solidFill>
                <a:schemeClr val="tx1"/>
              </a:solidFill>
              <a:latin typeface="Lato" panose="020B0604020202020204" charset="0"/>
            </a:endParaRPr>
          </a:p>
          <a:p>
            <a:pPr marL="36900" indent="0">
              <a:buNone/>
            </a:pPr>
            <a:endParaRPr lang="en-IN" dirty="0">
              <a:solidFill>
                <a:schemeClr val="tx1"/>
              </a:solidFill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51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Future Production </a:t>
            </a:r>
            <a:r>
              <a:rPr lang="en-IN" dirty="0"/>
              <a:t>and</a:t>
            </a:r>
            <a:r>
              <a:rPr lang="en-IN" dirty="0" smtClean="0"/>
              <a:t> </a:t>
            </a:r>
            <a:r>
              <a:rPr lang="en-IN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As this project is build under the Early Harvest Programme in Digital India Initiative, it is a non-profit application.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For future production, this project has to be approved by the Indian Government and respective rights should be given in order to connect all the authorities and general public.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Develop a User-friendly Interface.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26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676" y="3997235"/>
            <a:ext cx="2787348" cy="670560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IN" sz="4000" dirty="0" smtClean="0">
                <a:solidFill>
                  <a:schemeClr val="tx1"/>
                </a:solidFill>
                <a:latin typeface="Lato" panose="020B0604020202020204" charset="0"/>
              </a:rPr>
              <a:t>Thank you</a:t>
            </a:r>
            <a:endParaRPr lang="en-IN" sz="4000" dirty="0">
              <a:solidFill>
                <a:schemeClr val="tx1"/>
              </a:solidFill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58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9;p15"/>
          <p:cNvSpPr txBox="1"/>
          <p:nvPr/>
        </p:nvSpPr>
        <p:spPr>
          <a:xfrm>
            <a:off x="1035081" y="1086345"/>
            <a:ext cx="8338800" cy="367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72;p15"/>
          <p:cNvSpPr txBox="1"/>
          <p:nvPr/>
        </p:nvSpPr>
        <p:spPr>
          <a:xfrm>
            <a:off x="1035080" y="734432"/>
            <a:ext cx="4660325" cy="70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Lato"/>
                <a:ea typeface="Lato"/>
                <a:cs typeface="Lato"/>
                <a:sym typeface="Lato"/>
              </a:rPr>
              <a:t>TEAM DETAILS</a:t>
            </a:r>
            <a:endParaRPr sz="28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Google Shape;76;p15"/>
          <p:cNvSpPr txBox="1"/>
          <p:nvPr/>
        </p:nvSpPr>
        <p:spPr>
          <a:xfrm>
            <a:off x="1035080" y="3780380"/>
            <a:ext cx="4494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" name="Google Shape;77;p15"/>
          <p:cNvCxnSpPr>
            <a:cxnSpLocks/>
          </p:cNvCxnSpPr>
          <p:nvPr/>
        </p:nvCxnSpPr>
        <p:spPr>
          <a:xfrm>
            <a:off x="1111281" y="4539411"/>
            <a:ext cx="3654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/>
          <p:cNvSpPr txBox="1"/>
          <p:nvPr/>
        </p:nvSpPr>
        <p:spPr>
          <a:xfrm>
            <a:off x="1035080" y="1779833"/>
            <a:ext cx="7987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Team Name: </a:t>
            </a:r>
            <a:r>
              <a:rPr lang="en-IN" sz="2000" dirty="0" err="1" smtClean="0"/>
              <a:t>Nazarick</a:t>
            </a:r>
            <a:endParaRPr lang="en-IN" sz="2000" dirty="0" smtClean="0"/>
          </a:p>
          <a:p>
            <a:endParaRPr lang="en-IN" sz="2000" dirty="0"/>
          </a:p>
          <a:p>
            <a:r>
              <a:rPr lang="en-IN" sz="2000" dirty="0" smtClean="0"/>
              <a:t>Member 1 : </a:t>
            </a:r>
            <a:r>
              <a:rPr lang="en-IN" sz="2000" dirty="0" smtClean="0"/>
              <a:t>Prakhar Mathur</a:t>
            </a:r>
          </a:p>
          <a:p>
            <a:r>
              <a:rPr lang="en-IN" sz="2000" dirty="0" smtClean="0"/>
              <a:t>Member 2 : </a:t>
            </a:r>
            <a:r>
              <a:rPr lang="en-IN" sz="2000" dirty="0" err="1" smtClean="0"/>
              <a:t>Shaurya</a:t>
            </a:r>
            <a:r>
              <a:rPr lang="en-IN" sz="2000" dirty="0" smtClean="0"/>
              <a:t> </a:t>
            </a:r>
            <a:r>
              <a:rPr lang="en-IN" sz="2000" dirty="0" err="1" smtClean="0"/>
              <a:t>Vardhan</a:t>
            </a:r>
            <a:r>
              <a:rPr lang="en-IN" sz="2000" dirty="0" smtClean="0"/>
              <a:t> Singh</a:t>
            </a:r>
          </a:p>
          <a:p>
            <a:r>
              <a:rPr lang="en-IN" sz="2000" dirty="0" smtClean="0"/>
              <a:t>Member </a:t>
            </a:r>
            <a:r>
              <a:rPr lang="en-IN" sz="2000" dirty="0"/>
              <a:t>3</a:t>
            </a:r>
            <a:r>
              <a:rPr lang="en-IN" sz="2000" dirty="0" smtClean="0"/>
              <a:t> : </a:t>
            </a:r>
            <a:r>
              <a:rPr lang="en-IN" sz="2000" dirty="0" err="1" smtClean="0"/>
              <a:t>Piyush</a:t>
            </a:r>
            <a:r>
              <a:rPr lang="en-IN" sz="2000" dirty="0" smtClean="0"/>
              <a:t> </a:t>
            </a:r>
            <a:r>
              <a:rPr lang="en-IN" sz="2000" dirty="0" err="1" smtClean="0"/>
              <a:t>Bhargav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28610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3349" y="2969623"/>
            <a:ext cx="6988722" cy="970450"/>
          </a:xfrm>
        </p:spPr>
        <p:txBody>
          <a:bodyPr/>
          <a:lstStyle/>
          <a:p>
            <a:pPr algn="l"/>
            <a:r>
              <a:rPr lang="en-US" sz="54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Sanidhya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5829" y="3940073"/>
            <a:ext cx="3771416" cy="609599"/>
          </a:xfrm>
        </p:spPr>
        <p:txBody>
          <a:bodyPr/>
          <a:lstStyle/>
          <a:p>
            <a:pPr marL="3690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		"</a:t>
            </a:r>
            <a:r>
              <a:rPr lang="en-US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feeling to be together"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40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937" y="1045029"/>
            <a:ext cx="10406743" cy="535021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1"/>
                </a:solidFill>
                <a:latin typeface="Lato" panose="020B0604020202020204" charset="0"/>
                <a:ea typeface="Lato"/>
                <a:cs typeface="Lato"/>
                <a:sym typeface="Lato"/>
              </a:rPr>
              <a:t/>
            </a:r>
            <a:br>
              <a:rPr lang="en-IN" dirty="0" smtClean="0">
                <a:solidFill>
                  <a:schemeClr val="tx1"/>
                </a:solidFill>
                <a:latin typeface="Lato" panose="020B0604020202020204" charset="0"/>
                <a:ea typeface="Lato"/>
                <a:cs typeface="Lato"/>
                <a:sym typeface="Lato"/>
              </a:rPr>
            </a:br>
            <a:r>
              <a:rPr lang="en-IN" dirty="0" smtClean="0">
                <a:solidFill>
                  <a:schemeClr val="tx1"/>
                </a:solidFill>
                <a:latin typeface="Lato" panose="020B0604020202020204" charset="0"/>
                <a:ea typeface="Lato"/>
                <a:cs typeface="Lato"/>
                <a:sym typeface="Lato"/>
              </a:rPr>
              <a:t>Theme Selected : </a:t>
            </a:r>
            <a:r>
              <a:rPr lang="en-IN" dirty="0" smtClean="0">
                <a:solidFill>
                  <a:schemeClr val="tx1"/>
                </a:solidFill>
                <a:latin typeface="Lato" panose="020B0604020202020204" charset="0"/>
              </a:rPr>
              <a:t>Early </a:t>
            </a:r>
            <a:r>
              <a:rPr lang="en-IN" dirty="0">
                <a:solidFill>
                  <a:schemeClr val="tx1"/>
                </a:solidFill>
                <a:latin typeface="Lato" panose="020B0604020202020204" charset="0"/>
              </a:rPr>
              <a:t>Harvest Programme - </a:t>
            </a:r>
            <a:r>
              <a:rPr lang="en-IN" dirty="0" smtClean="0">
                <a:solidFill>
                  <a:schemeClr val="tx1"/>
                </a:solidFill>
                <a:latin typeface="Lato" panose="020B0604020202020204" charset="0"/>
              </a:rPr>
              <a:t>		 	Digital </a:t>
            </a:r>
            <a:r>
              <a:rPr lang="en-IN" dirty="0">
                <a:solidFill>
                  <a:schemeClr val="tx1"/>
                </a:solidFill>
                <a:latin typeface="Lato" panose="020B0604020202020204" charset="0"/>
              </a:rPr>
              <a:t>India</a:t>
            </a:r>
            <a:br>
              <a:rPr lang="en-IN" dirty="0">
                <a:solidFill>
                  <a:schemeClr val="tx1"/>
                </a:solidFill>
                <a:latin typeface="Lato" panose="020B0604020202020204" charset="0"/>
              </a:rPr>
            </a:br>
            <a:r>
              <a:rPr lang="en-IN" dirty="0">
                <a:solidFill>
                  <a:schemeClr val="tx1"/>
                </a:solidFill>
                <a:latin typeface="Lato" panose="020B0604020202020204" charset="0"/>
                <a:ea typeface="Lato"/>
                <a:cs typeface="Lato"/>
                <a:sym typeface="Lato"/>
              </a:rPr>
              <a:t/>
            </a:r>
            <a:br>
              <a:rPr lang="en-IN" dirty="0">
                <a:solidFill>
                  <a:schemeClr val="tx1"/>
                </a:solidFill>
                <a:latin typeface="Lato" panose="020B0604020202020204" charset="0"/>
                <a:ea typeface="Lato"/>
                <a:cs typeface="Lato"/>
                <a:sym typeface="Lato"/>
              </a:rPr>
            </a:br>
            <a:endParaRPr lang="en-IN" dirty="0">
              <a:solidFill>
                <a:schemeClr val="tx1"/>
              </a:solidFill>
              <a:latin typeface="Lato" panose="020B06040202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55437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IN" sz="2400" b="1" dirty="0" smtClean="0">
                <a:solidFill>
                  <a:schemeClr val="tx1"/>
                </a:solidFill>
                <a:latin typeface="Lato" panose="020B0604020202020204" charset="0"/>
              </a:rPr>
              <a:t>Problem Statements:</a:t>
            </a:r>
          </a:p>
          <a:p>
            <a:r>
              <a:rPr lang="en-IN" sz="2400" b="1" dirty="0" smtClean="0">
                <a:solidFill>
                  <a:schemeClr val="tx1"/>
                </a:solidFill>
                <a:latin typeface="Lato" panose="020B0604020202020204" charset="0"/>
              </a:rPr>
              <a:t>Lack of an efficient platform for Lost and Found Children</a:t>
            </a:r>
          </a:p>
          <a:p>
            <a:r>
              <a:rPr lang="en-IN" sz="2400" b="1" dirty="0" smtClean="0">
                <a:solidFill>
                  <a:schemeClr val="tx1"/>
                </a:solidFill>
                <a:latin typeface="Lato" panose="020B0604020202020204" charset="0"/>
              </a:rPr>
              <a:t>Lack of connectivity between general public and authorities</a:t>
            </a:r>
          </a:p>
          <a:p>
            <a:r>
              <a:rPr lang="en-IN" sz="2400" b="1" dirty="0" smtClean="0">
                <a:solidFill>
                  <a:schemeClr val="tx1"/>
                </a:solidFill>
                <a:latin typeface="Lato" panose="020B0604020202020204" charset="0"/>
              </a:rPr>
              <a:t>Lack of digitised official documents </a:t>
            </a:r>
          </a:p>
          <a:p>
            <a:endParaRPr lang="en-IN" sz="2400" dirty="0" smtClean="0">
              <a:solidFill>
                <a:schemeClr val="tx1"/>
              </a:solidFill>
              <a:latin typeface="Lato" panose="020B0604020202020204" charset="0"/>
            </a:endParaRPr>
          </a:p>
          <a:p>
            <a:pPr marL="36900" indent="0">
              <a:buNone/>
            </a:pPr>
            <a:r>
              <a:rPr lang="en-IN" sz="2400" b="1" dirty="0" smtClean="0">
                <a:solidFill>
                  <a:schemeClr val="tx1"/>
                </a:solidFill>
                <a:latin typeface="Lato" panose="020B0604020202020204" charset="0"/>
              </a:rPr>
              <a:t>Solution:</a:t>
            </a:r>
          </a:p>
          <a:p>
            <a:pPr marL="36900" indent="0">
              <a:buNone/>
            </a:pPr>
            <a:r>
              <a:rPr lang="en-IN" sz="2800" b="1" dirty="0" err="1" smtClean="0">
                <a:solidFill>
                  <a:schemeClr val="tx1"/>
                </a:solidFill>
                <a:latin typeface="Lato" panose="020B0604020202020204" charset="0"/>
              </a:rPr>
              <a:t>Sanidhya</a:t>
            </a:r>
            <a:r>
              <a:rPr lang="en-IN" sz="2400" dirty="0" smtClean="0">
                <a:solidFill>
                  <a:schemeClr val="tx1"/>
                </a:solidFill>
                <a:latin typeface="Lato" panose="020B0604020202020204" charset="0"/>
              </a:rPr>
              <a:t>, </a:t>
            </a:r>
            <a:r>
              <a:rPr lang="en-IN" sz="2400" dirty="0">
                <a:solidFill>
                  <a:schemeClr val="tx1"/>
                </a:solidFill>
                <a:latin typeface="Lato" panose="020B0604020202020204" charset="0"/>
              </a:rPr>
              <a:t>a national portal </a:t>
            </a:r>
            <a:r>
              <a:rPr lang="en-IN" sz="2400" dirty="0" smtClean="0">
                <a:solidFill>
                  <a:schemeClr val="tx1"/>
                </a:solidFill>
                <a:latin typeface="Lato" panose="020B0604020202020204" charset="0"/>
              </a:rPr>
              <a:t>app which connects general public to authorities </a:t>
            </a:r>
            <a:r>
              <a:rPr lang="en-IN" sz="2400" dirty="0">
                <a:solidFill>
                  <a:schemeClr val="tx1"/>
                </a:solidFill>
                <a:latin typeface="Lato" panose="020B0604020202020204" charset="0"/>
              </a:rPr>
              <a:t>to help reunite missing </a:t>
            </a:r>
            <a:r>
              <a:rPr lang="en-IN" sz="2400" dirty="0" smtClean="0">
                <a:solidFill>
                  <a:schemeClr val="tx1"/>
                </a:solidFill>
                <a:latin typeface="Lato" panose="020B0604020202020204" charset="0"/>
              </a:rPr>
              <a:t>children </a:t>
            </a:r>
            <a:r>
              <a:rPr lang="en-IN" sz="2400" dirty="0">
                <a:solidFill>
                  <a:schemeClr val="tx1"/>
                </a:solidFill>
                <a:latin typeface="Lato" panose="020B0604020202020204" charset="0"/>
              </a:rPr>
              <a:t>and their families with the help of facial recognition and </a:t>
            </a:r>
            <a:r>
              <a:rPr lang="en-IN" sz="2400" dirty="0" smtClean="0">
                <a:solidFill>
                  <a:schemeClr val="tx1"/>
                </a:solidFill>
                <a:latin typeface="Lato" panose="020B0604020202020204" charset="0"/>
              </a:rPr>
              <a:t>real-time location</a:t>
            </a:r>
            <a:r>
              <a:rPr lang="en-IN" sz="2400" dirty="0">
                <a:solidFill>
                  <a:schemeClr val="tx1"/>
                </a:solidFill>
                <a:latin typeface="Lato" panose="020B0604020202020204" charset="0"/>
              </a:rPr>
              <a:t>. </a:t>
            </a:r>
          </a:p>
          <a:p>
            <a:pPr marL="36900" indent="0">
              <a:buNone/>
            </a:pPr>
            <a:endParaRPr lang="en-IN" sz="2400" dirty="0" smtClean="0">
              <a:solidFill>
                <a:schemeClr val="tx1"/>
              </a:solidFill>
              <a:latin typeface="Lato" panose="020B0604020202020204" charset="0"/>
            </a:endParaRPr>
          </a:p>
          <a:p>
            <a:pPr marL="3690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Lato" panose="020B0604020202020204" charset="0"/>
              </a:rPr>
              <a:t>	</a:t>
            </a:r>
            <a:endParaRPr lang="en-IN" sz="2400" dirty="0">
              <a:solidFill>
                <a:schemeClr val="tx1"/>
              </a:solidFill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26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49280"/>
            <a:ext cx="10353762" cy="970450"/>
          </a:xfrm>
        </p:spPr>
        <p:txBody>
          <a:bodyPr/>
          <a:lstStyle/>
          <a:p>
            <a:r>
              <a:rPr lang="en-IN" dirty="0" smtClean="0"/>
              <a:t>Why mobile app?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19731"/>
            <a:ext cx="10738274" cy="488527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b="1" dirty="0" smtClean="0"/>
              <a:t>					</a:t>
            </a:r>
          </a:p>
          <a:p>
            <a:pPr marL="36900" indent="0">
              <a:buNone/>
            </a:pPr>
            <a:endParaRPr lang="en-IN" b="1" dirty="0"/>
          </a:p>
          <a:p>
            <a:pPr marL="36900" indent="0">
              <a:buNone/>
            </a:pPr>
            <a:endParaRPr lang="en-IN" b="1" dirty="0" smtClean="0"/>
          </a:p>
          <a:p>
            <a:pPr marL="36900" indent="0">
              <a:buNone/>
            </a:pPr>
            <a:r>
              <a:rPr lang="en-IN" b="1" dirty="0" smtClean="0"/>
              <a:t>										</a:t>
            </a:r>
            <a:r>
              <a:rPr lang="en-IN" b="1" dirty="0"/>
              <a:t>-To enhance citizen participation</a:t>
            </a:r>
          </a:p>
          <a:p>
            <a:pPr marL="36900" indent="0">
              <a:buNone/>
            </a:pPr>
            <a:r>
              <a:rPr lang="en-IN" b="1" dirty="0"/>
              <a:t>										-90% of user time is spent in Apps</a:t>
            </a:r>
          </a:p>
          <a:p>
            <a:pPr marL="36900" indent="0">
              <a:buNone/>
            </a:pPr>
            <a:endParaRPr lang="en-IN" b="1" dirty="0" smtClean="0"/>
          </a:p>
          <a:p>
            <a:pPr marL="36900" indent="0">
              <a:buNone/>
            </a:pPr>
            <a:r>
              <a:rPr lang="en-IN" dirty="0" smtClean="0"/>
              <a:t>									</a:t>
            </a:r>
            <a:r>
              <a:rPr lang="en-IN" dirty="0"/>
              <a:t>	</a:t>
            </a:r>
            <a:r>
              <a:rPr lang="en-IN" dirty="0" smtClean="0"/>
              <a:t>								</a:t>
            </a:r>
            <a:endParaRPr lang="en-IN" dirty="0"/>
          </a:p>
          <a:p>
            <a:pPr marL="36900" indent="0">
              <a:buNone/>
            </a:pPr>
            <a:endParaRPr lang="en-IN" b="1" dirty="0"/>
          </a:p>
          <a:p>
            <a:pPr marL="36900" indent="0">
              <a:buNone/>
            </a:pPr>
            <a:r>
              <a:rPr lang="en-IN" dirty="0"/>
              <a:t>	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99487" y="2045958"/>
            <a:ext cx="3538571" cy="284279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0" b="-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5092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041" y="391886"/>
            <a:ext cx="10353762" cy="970450"/>
          </a:xfrm>
        </p:spPr>
        <p:txBody>
          <a:bodyPr/>
          <a:lstStyle/>
          <a:p>
            <a:r>
              <a:rPr lang="en-IN" dirty="0" smtClean="0"/>
              <a:t>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807942" cy="4650934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tx1"/>
                </a:solidFill>
              </a:rPr>
              <a:t>Let’s start by discussing the different types of users this app will have: </a:t>
            </a:r>
            <a:endParaRPr lang="en-IN" dirty="0" smtClean="0">
              <a:solidFill>
                <a:schemeClr val="tx1"/>
              </a:solidFill>
            </a:endParaRPr>
          </a:p>
          <a:p>
            <a:pPr marL="494100" indent="-4572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Authorities : Police , Child Care Services, NGOs</a:t>
            </a:r>
          </a:p>
          <a:p>
            <a:pPr marL="494100" indent="-4572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General Public</a:t>
            </a:r>
          </a:p>
          <a:p>
            <a:pPr marL="494100" indent="-457200">
              <a:buFont typeface="+mj-lt"/>
              <a:buAutoNum type="arabicPeriod"/>
            </a:pP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Also, the app contains 4 major sections:</a:t>
            </a:r>
          </a:p>
          <a:p>
            <a:pPr marL="494100" indent="-4572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Missing - Modification Access to authorities</a:t>
            </a:r>
          </a:p>
          <a:p>
            <a:pPr marL="494100" indent="-4572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Found – Modification Access </a:t>
            </a:r>
            <a:r>
              <a:rPr lang="en-IN" dirty="0">
                <a:solidFill>
                  <a:schemeClr val="tx1"/>
                </a:solidFill>
              </a:rPr>
              <a:t>to </a:t>
            </a:r>
            <a:r>
              <a:rPr lang="en-IN" dirty="0" smtClean="0">
                <a:solidFill>
                  <a:schemeClr val="tx1"/>
                </a:solidFill>
              </a:rPr>
              <a:t>authorities</a:t>
            </a:r>
          </a:p>
          <a:p>
            <a:pPr marL="494100" indent="-4572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Public – Access to all</a:t>
            </a:r>
          </a:p>
          <a:p>
            <a:pPr marL="494100" indent="-4572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Profile – Logged in user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8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Features</a:t>
            </a:r>
            <a:r>
              <a:rPr lang="en-IN" dirty="0" smtClean="0">
                <a:solidFill>
                  <a:schemeClr val="tx1"/>
                </a:solidFill>
              </a:rPr>
              <a:t>: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46431"/>
          </a:xfrm>
        </p:spPr>
        <p:txBody>
          <a:bodyPr/>
          <a:lstStyle/>
          <a:p>
            <a:pPr marL="494100" indent="-457200">
              <a:buAutoNum type="arabicPeriod"/>
            </a:pPr>
            <a:r>
              <a:rPr lang="en-IN" sz="2400" b="1" dirty="0" smtClean="0">
                <a:solidFill>
                  <a:schemeClr val="tx1"/>
                </a:solidFill>
                <a:latin typeface="Lato" panose="020B0604020202020204" charset="0"/>
              </a:rPr>
              <a:t>Authentication</a:t>
            </a:r>
          </a:p>
          <a:p>
            <a:pPr marL="36900" indent="0">
              <a:buNone/>
            </a:pPr>
            <a:endParaRPr lang="en-IN" sz="2400" dirty="0" smtClean="0">
              <a:solidFill>
                <a:schemeClr val="tx1"/>
              </a:solidFill>
              <a:latin typeface="Lato" panose="020B0604020202020204" charset="0"/>
            </a:endParaRPr>
          </a:p>
          <a:p>
            <a:r>
              <a:rPr lang="en-IN" dirty="0" smtClean="0">
                <a:solidFill>
                  <a:schemeClr val="tx1"/>
                </a:solidFill>
                <a:latin typeface="Lato" panose="020B0604020202020204" charset="0"/>
              </a:rPr>
              <a:t>Registration: The user will have to fill the necessary details, along with an option which</a:t>
            </a:r>
          </a:p>
          <a:p>
            <a:pPr marL="36900" indent="0">
              <a:buNone/>
            </a:pPr>
            <a:r>
              <a:rPr lang="en-IN" sz="1600" dirty="0">
                <a:solidFill>
                  <a:schemeClr val="tx1"/>
                </a:solidFill>
                <a:latin typeface="Lato" panose="020B0604020202020204" charset="0"/>
              </a:rPr>
              <a:t>	</a:t>
            </a:r>
            <a:r>
              <a:rPr lang="en-IN" sz="1600" dirty="0" smtClean="0">
                <a:solidFill>
                  <a:schemeClr val="tx1"/>
                </a:solidFill>
                <a:latin typeface="Lato" panose="020B0604020202020204" charset="0"/>
              </a:rPr>
              <a:t>			</a:t>
            </a:r>
            <a:r>
              <a:rPr lang="en-IN" dirty="0" smtClean="0">
                <a:solidFill>
                  <a:schemeClr val="tx1"/>
                </a:solidFill>
                <a:latin typeface="Lato" panose="020B0604020202020204" charset="0"/>
              </a:rPr>
              <a:t>which classifies the user either into authority or general public. </a:t>
            </a:r>
          </a:p>
          <a:p>
            <a:pPr marL="36900" indent="0">
              <a:buNone/>
            </a:pPr>
            <a:endParaRPr lang="en-IN" sz="1600" dirty="0">
              <a:solidFill>
                <a:schemeClr val="tx1"/>
              </a:solidFill>
              <a:latin typeface="Lato" panose="020B0604020202020204" charset="0"/>
            </a:endParaRPr>
          </a:p>
          <a:p>
            <a:r>
              <a:rPr lang="en-IN" dirty="0" smtClean="0">
                <a:solidFill>
                  <a:schemeClr val="tx1"/>
                </a:solidFill>
                <a:latin typeface="Lato" panose="020B0604020202020204" charset="0"/>
              </a:rPr>
              <a:t>Login: Registered user will have to provide their username/email with their password.</a:t>
            </a:r>
          </a:p>
          <a:p>
            <a:pPr marL="36900" indent="0">
              <a:buNone/>
            </a:pPr>
            <a:r>
              <a:rPr lang="en-IN" dirty="0">
                <a:solidFill>
                  <a:schemeClr val="tx1"/>
                </a:solidFill>
                <a:latin typeface="Lato" panose="020B0604020202020204" charset="0"/>
              </a:rPr>
              <a:t>	</a:t>
            </a:r>
            <a:r>
              <a:rPr lang="en-IN" dirty="0" smtClean="0">
                <a:solidFill>
                  <a:schemeClr val="tx1"/>
                </a:solidFill>
                <a:latin typeface="Lato" panose="020B0604020202020204" charset="0"/>
              </a:rPr>
              <a:t>	  Login is successful if the user is registered and the password is correct.</a:t>
            </a:r>
          </a:p>
          <a:p>
            <a:pPr marL="36900" indent="0">
              <a:buNone/>
            </a:pPr>
            <a:endParaRPr lang="en-IN" dirty="0" smtClean="0">
              <a:solidFill>
                <a:schemeClr val="tx1"/>
              </a:solidFill>
              <a:latin typeface="Lato" panose="020B0604020202020204" charset="0"/>
            </a:endParaRPr>
          </a:p>
          <a:p>
            <a:r>
              <a:rPr lang="en-IN" dirty="0" smtClean="0">
                <a:solidFill>
                  <a:schemeClr val="tx1"/>
                </a:solidFill>
                <a:latin typeface="Lato" panose="020B0604020202020204" charset="0"/>
              </a:rPr>
              <a:t>Field validation is applied in both registration and login.</a:t>
            </a:r>
          </a:p>
        </p:txBody>
      </p:sp>
    </p:spTree>
    <p:extLst>
      <p:ext uri="{BB962C8B-B14F-4D97-AF65-F5344CB8AC3E}">
        <p14:creationId xmlns:p14="http://schemas.microsoft.com/office/powerpoint/2010/main" val="188964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790" y="857238"/>
            <a:ext cx="10353762" cy="504717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2</a:t>
            </a:r>
            <a:r>
              <a:rPr lang="en-IN" sz="2400" b="1" dirty="0" smtClean="0">
                <a:solidFill>
                  <a:schemeClr val="tx1"/>
                </a:solidFill>
              </a:rPr>
              <a:t>. </a:t>
            </a:r>
            <a:r>
              <a:rPr lang="en-IN" sz="2800" dirty="0" smtClean="0">
                <a:solidFill>
                  <a:schemeClr val="tx1"/>
                </a:solidFill>
              </a:rPr>
              <a:t>Connect general public with authorities (Police, Child Care  	Services, NGOs ) : Public Section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Whenever </a:t>
            </a:r>
            <a:r>
              <a:rPr lang="en-IN" dirty="0" smtClean="0">
                <a:solidFill>
                  <a:schemeClr val="tx1"/>
                </a:solidFill>
              </a:rPr>
              <a:t>a User </a:t>
            </a:r>
            <a:r>
              <a:rPr lang="en-IN" dirty="0">
                <a:solidFill>
                  <a:schemeClr val="tx1"/>
                </a:solidFill>
              </a:rPr>
              <a:t>reports a missing child, that report will be added to the database and the </a:t>
            </a:r>
            <a:r>
              <a:rPr lang="en-IN" dirty="0" smtClean="0">
                <a:solidFill>
                  <a:schemeClr val="tx1"/>
                </a:solidFill>
              </a:rPr>
              <a:t>‘Public </a:t>
            </a:r>
            <a:r>
              <a:rPr lang="en-IN" dirty="0">
                <a:solidFill>
                  <a:schemeClr val="tx1"/>
                </a:solidFill>
              </a:rPr>
              <a:t>Section’ of the App would be </a:t>
            </a:r>
            <a:r>
              <a:rPr lang="en-IN" dirty="0" smtClean="0">
                <a:solidFill>
                  <a:schemeClr val="tx1"/>
                </a:solidFill>
              </a:rPr>
              <a:t>updated, and an alert would be send to the nearby </a:t>
            </a:r>
            <a:r>
              <a:rPr lang="en-IN" smtClean="0">
                <a:solidFill>
                  <a:schemeClr val="tx1"/>
                </a:solidFill>
              </a:rPr>
              <a:t>authorities.</a:t>
            </a:r>
            <a:endParaRPr lang="en-IN" dirty="0" smtClean="0">
              <a:solidFill>
                <a:schemeClr val="tx1"/>
              </a:solidFill>
            </a:endParaRPr>
          </a:p>
          <a:p>
            <a:pPr marL="3690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This eliminates the time consuming process of visiting the concerned authorities and reporting the missing child.</a:t>
            </a:r>
          </a:p>
          <a:p>
            <a:pPr marL="36900" indent="0">
              <a:buNone/>
            </a:pPr>
            <a:endParaRPr lang="en-IN" sz="2400" b="1" dirty="0" smtClean="0">
              <a:solidFill>
                <a:schemeClr val="tx1"/>
              </a:solidFill>
            </a:endParaRPr>
          </a:p>
          <a:p>
            <a:pPr marL="494100" indent="-457200">
              <a:buFont typeface="+mj-lt"/>
              <a:buAutoNum type="arabicPeriod"/>
            </a:pPr>
            <a:endParaRPr lang="en-IN" sz="2400" b="1" dirty="0" smtClean="0">
              <a:solidFill>
                <a:schemeClr val="tx1"/>
              </a:solidFill>
            </a:endParaRPr>
          </a:p>
          <a:p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5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126" y="792481"/>
            <a:ext cx="10353762" cy="526868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sz="3200" dirty="0" smtClean="0">
                <a:solidFill>
                  <a:schemeClr val="tx1"/>
                </a:solidFill>
                <a:latin typeface="Lato" panose="020B0604020202020204" charset="0"/>
              </a:rPr>
              <a:t>3.</a:t>
            </a:r>
            <a:r>
              <a:rPr lang="en-IN" sz="2800" b="1" dirty="0" smtClean="0">
                <a:solidFill>
                  <a:schemeClr val="tx1"/>
                </a:solidFill>
                <a:latin typeface="Lato" panose="020B0604020202020204" charset="0"/>
              </a:rPr>
              <a:t> </a:t>
            </a:r>
            <a:r>
              <a:rPr lang="en-IN" sz="3200" dirty="0" smtClean="0">
                <a:solidFill>
                  <a:schemeClr val="tx1"/>
                </a:solidFill>
                <a:latin typeface="Lato" panose="020B0604020202020204" charset="0"/>
              </a:rPr>
              <a:t>Connecting Users with the help of Geo-Location </a:t>
            </a:r>
          </a:p>
          <a:p>
            <a:pPr marL="36900" indent="0">
              <a:buNone/>
            </a:pPr>
            <a:endParaRPr lang="en-IN" sz="2600" dirty="0" smtClean="0">
              <a:solidFill>
                <a:schemeClr val="tx1"/>
              </a:solidFill>
              <a:latin typeface="Lato" panose="020B0604020202020204" charset="0"/>
            </a:endParaRPr>
          </a:p>
          <a:p>
            <a:r>
              <a:rPr lang="en-IN" sz="2200" dirty="0" smtClean="0">
                <a:solidFill>
                  <a:schemeClr val="tx1"/>
                </a:solidFill>
                <a:latin typeface="Lato" panose="020B0604020202020204" charset="0"/>
              </a:rPr>
              <a:t>When a user posts a missing child report in the public section, the app search for the users in nearby area and notifies them.</a:t>
            </a:r>
          </a:p>
          <a:p>
            <a:pPr marL="36900" indent="0">
              <a:buNone/>
            </a:pPr>
            <a:endParaRPr lang="en-IN" sz="2200" dirty="0" smtClean="0">
              <a:solidFill>
                <a:schemeClr val="tx1"/>
              </a:solidFill>
              <a:latin typeface="Lato" panose="020B0604020202020204" charset="0"/>
            </a:endParaRPr>
          </a:p>
          <a:p>
            <a:r>
              <a:rPr lang="en-IN" sz="2200" dirty="0" smtClean="0">
                <a:solidFill>
                  <a:schemeClr val="tx1"/>
                </a:solidFill>
                <a:latin typeface="Lato" panose="020B0604020202020204" charset="0"/>
              </a:rPr>
              <a:t>If a user finds the missing child, he can send an alert to the concerned user and the authorities.</a:t>
            </a:r>
            <a:endParaRPr lang="en-IN" sz="2200" dirty="0">
              <a:solidFill>
                <a:schemeClr val="tx1"/>
              </a:solidFill>
              <a:latin typeface="Lato" panose="020B0604020202020204" charset="0"/>
            </a:endParaRPr>
          </a:p>
          <a:p>
            <a:pPr marL="36900" indent="0">
              <a:buNone/>
            </a:pPr>
            <a:endParaRPr lang="en-IN" sz="2400" dirty="0" smtClean="0">
              <a:solidFill>
                <a:schemeClr val="tx1"/>
              </a:solidFill>
              <a:latin typeface="Lato" panose="020B0604020202020204" charset="0"/>
            </a:endParaRPr>
          </a:p>
          <a:p>
            <a:endParaRPr lang="en-IN" sz="2600" dirty="0">
              <a:solidFill>
                <a:schemeClr val="tx1"/>
              </a:solidFill>
              <a:latin typeface="Lato" panose="020B0604020202020204" charset="0"/>
            </a:endParaRPr>
          </a:p>
          <a:p>
            <a:endParaRPr lang="en-IN" sz="2600" b="1" dirty="0" smtClean="0">
              <a:solidFill>
                <a:schemeClr val="tx1"/>
              </a:solidFill>
              <a:latin typeface="Lato" panose="020B0604020202020204" charset="0"/>
            </a:endParaRPr>
          </a:p>
          <a:p>
            <a:endParaRPr lang="en-IN" sz="2600" b="1" dirty="0">
              <a:solidFill>
                <a:schemeClr val="tx1"/>
              </a:solidFill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15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263</TotalTime>
  <Words>486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Calisto MT</vt:lpstr>
      <vt:lpstr>Lato</vt:lpstr>
      <vt:lpstr>Trebuchet MS</vt:lpstr>
      <vt:lpstr>Wingdings 2</vt:lpstr>
      <vt:lpstr>Slate</vt:lpstr>
      <vt:lpstr>PowerPoint Presentation</vt:lpstr>
      <vt:lpstr>PowerPoint Presentation</vt:lpstr>
      <vt:lpstr>Sanidhya</vt:lpstr>
      <vt:lpstr> Theme Selected : Early Harvest Programme -     Digital India  </vt:lpstr>
      <vt:lpstr>Why mobile app?</vt:lpstr>
      <vt:lpstr>Structure</vt:lpstr>
      <vt:lpstr>Features:</vt:lpstr>
      <vt:lpstr>PowerPoint Presentation</vt:lpstr>
      <vt:lpstr>PowerPoint Presentation</vt:lpstr>
      <vt:lpstr>4. Facial Recognition</vt:lpstr>
      <vt:lpstr>5. Digitisation of records</vt:lpstr>
      <vt:lpstr>6. Found Section</vt:lpstr>
      <vt:lpstr>Future Production and Implementation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Starternity</dc:title>
  <dc:creator>Prakhar Mathur</dc:creator>
  <cp:lastModifiedBy>Prakhar Mathur</cp:lastModifiedBy>
  <cp:revision>35</cp:revision>
  <dcterms:created xsi:type="dcterms:W3CDTF">2019-11-09T23:59:32Z</dcterms:created>
  <dcterms:modified xsi:type="dcterms:W3CDTF">2019-11-10T04:23:04Z</dcterms:modified>
</cp:coreProperties>
</file>